
<file path=[Content_Types].xml><?xml version="1.0" encoding="utf-8"?>
<Types xmlns="http://schemas.openxmlformats.org/package/2006/content-types">
  <Default Extension="png" ContentType="image/png"/>
  <Default Extension="jpeg" ContentType="image/jpeg"/>
  <Default Extension="emf" ContentType="image/x-emf"/>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7" r:id="rId2"/>
    <p:sldId id="306" r:id="rId3"/>
    <p:sldId id="309" r:id="rId4"/>
    <p:sldId id="302" r:id="rId5"/>
    <p:sldId id="320" r:id="rId6"/>
    <p:sldId id="318" r:id="rId7"/>
    <p:sldId id="310" r:id="rId8"/>
    <p:sldId id="311" r:id="rId9"/>
    <p:sldId id="319" r:id="rId10"/>
    <p:sldId id="322" r:id="rId11"/>
    <p:sldId id="304" r:id="rId12"/>
    <p:sldId id="323" r:id="rId13"/>
    <p:sldId id="303" r:id="rId14"/>
    <p:sldId id="313" r:id="rId15"/>
    <p:sldId id="317" r:id="rId16"/>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00943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192" autoAdjust="0"/>
    <p:restoredTop sz="77119" autoAdjust="0"/>
  </p:normalViewPr>
  <p:slideViewPr>
    <p:cSldViewPr snapToGrid="0" showGuides="1">
      <p:cViewPr varScale="1">
        <p:scale>
          <a:sx n="86" d="100"/>
          <a:sy n="86" d="100"/>
        </p:scale>
        <p:origin x="-1686" y="-96"/>
      </p:cViewPr>
      <p:guideLst>
        <p:guide orient="horz" pos="2160"/>
        <p:guide pos="432"/>
      </p:guideLst>
    </p:cSldViewPr>
  </p:slideViewPr>
  <p:notesTextViewPr>
    <p:cViewPr>
      <p:scale>
        <a:sx n="100" d="100"/>
        <a:sy n="100" d="100"/>
      </p:scale>
      <p:origin x="0" y="0"/>
    </p:cViewPr>
  </p:notesTextViewPr>
  <p:sorterViewPr>
    <p:cViewPr>
      <p:scale>
        <a:sx n="100" d="100"/>
        <a:sy n="100" d="100"/>
      </p:scale>
      <p:origin x="0" y="0"/>
    </p:cViewPr>
  </p:sorterViewPr>
  <p:gridSpacing cx="228600" cy="2286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583" cy="480388"/>
          </a:xfrm>
          <a:prstGeom prst="rect">
            <a:avLst/>
          </a:prstGeom>
        </p:spPr>
        <p:txBody>
          <a:bodyPr vert="horz" lIns="94851" tIns="47425" rIns="94851" bIns="47425" rtlCol="0"/>
          <a:lstStyle>
            <a:lvl1pPr algn="l">
              <a:defRPr sz="1200"/>
            </a:lvl1pPr>
          </a:lstStyle>
          <a:p>
            <a:endParaRPr lang="en-US"/>
          </a:p>
        </p:txBody>
      </p:sp>
      <p:sp>
        <p:nvSpPr>
          <p:cNvPr id="3" name="Date Placeholder 2"/>
          <p:cNvSpPr>
            <a:spLocks noGrp="1"/>
          </p:cNvSpPr>
          <p:nvPr>
            <p:ph type="dt" sz="quarter" idx="1"/>
          </p:nvPr>
        </p:nvSpPr>
        <p:spPr>
          <a:xfrm>
            <a:off x="4142962" y="0"/>
            <a:ext cx="3170583" cy="480388"/>
          </a:xfrm>
          <a:prstGeom prst="rect">
            <a:avLst/>
          </a:prstGeom>
        </p:spPr>
        <p:txBody>
          <a:bodyPr vert="horz" lIns="94851" tIns="47425" rIns="94851" bIns="47425" rtlCol="0"/>
          <a:lstStyle>
            <a:lvl1pPr algn="r">
              <a:defRPr sz="1200"/>
            </a:lvl1pPr>
          </a:lstStyle>
          <a:p>
            <a:fld id="{BFAA05E4-E89E-41B6-84A2-12514FEAE7B7}" type="datetimeFigureOut">
              <a:rPr lang="en-US" smtClean="0"/>
              <a:pPr/>
              <a:t>9/9/2011</a:t>
            </a:fld>
            <a:endParaRPr lang="en-US"/>
          </a:p>
        </p:txBody>
      </p:sp>
      <p:sp>
        <p:nvSpPr>
          <p:cNvPr id="4" name="Footer Placeholder 3"/>
          <p:cNvSpPr>
            <a:spLocks noGrp="1"/>
          </p:cNvSpPr>
          <p:nvPr>
            <p:ph type="ftr" sz="quarter" idx="2"/>
          </p:nvPr>
        </p:nvSpPr>
        <p:spPr>
          <a:xfrm>
            <a:off x="0" y="9119173"/>
            <a:ext cx="3170583" cy="480388"/>
          </a:xfrm>
          <a:prstGeom prst="rect">
            <a:avLst/>
          </a:prstGeom>
        </p:spPr>
        <p:txBody>
          <a:bodyPr vert="horz" lIns="94851" tIns="47425" rIns="94851" bIns="47425" rtlCol="0" anchor="b"/>
          <a:lstStyle>
            <a:lvl1pPr algn="l">
              <a:defRPr sz="1200"/>
            </a:lvl1pPr>
          </a:lstStyle>
          <a:p>
            <a:endParaRPr lang="en-US"/>
          </a:p>
        </p:txBody>
      </p:sp>
      <p:sp>
        <p:nvSpPr>
          <p:cNvPr id="5" name="Slide Number Placeholder 4"/>
          <p:cNvSpPr>
            <a:spLocks noGrp="1"/>
          </p:cNvSpPr>
          <p:nvPr>
            <p:ph type="sldNum" sz="quarter" idx="3"/>
          </p:nvPr>
        </p:nvSpPr>
        <p:spPr>
          <a:xfrm>
            <a:off x="4142962" y="9119173"/>
            <a:ext cx="3170583" cy="480388"/>
          </a:xfrm>
          <a:prstGeom prst="rect">
            <a:avLst/>
          </a:prstGeom>
        </p:spPr>
        <p:txBody>
          <a:bodyPr vert="horz" lIns="94851" tIns="47425" rIns="94851" bIns="47425" rtlCol="0" anchor="b"/>
          <a:lstStyle>
            <a:lvl1pPr algn="r">
              <a:defRPr sz="1200"/>
            </a:lvl1pPr>
          </a:lstStyle>
          <a:p>
            <a:fld id="{F1D2B68A-38A9-4FBF-91AF-FAAE859974EA}" type="slidenum">
              <a:rPr lang="en-US" smtClean="0"/>
              <a:pPr/>
              <a:t>‹#›</a:t>
            </a:fld>
            <a:endParaRPr lang="en-US"/>
          </a:p>
        </p:txBody>
      </p:sp>
    </p:spTree>
    <p:extLst>
      <p:ext uri="{BB962C8B-B14F-4D97-AF65-F5344CB8AC3E}">
        <p14:creationId xmlns:p14="http://schemas.microsoft.com/office/powerpoint/2010/main" val="16114765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33" tIns="48317" rIns="96633" bIns="48317"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33" tIns="48317" rIns="96633" bIns="48317" rtlCol="0"/>
          <a:lstStyle>
            <a:lvl1pPr algn="r">
              <a:defRPr sz="1300"/>
            </a:lvl1pPr>
          </a:lstStyle>
          <a:p>
            <a:fld id="{F84AA439-45AE-41D4-98C7-C8EE3F9CF118}" type="datetimeFigureOut">
              <a:rPr lang="en-US" smtClean="0"/>
              <a:pPr/>
              <a:t>9/9/2011</a:t>
            </a:fld>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33" tIns="48317" rIns="96633" bIns="48317"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33" tIns="48317" rIns="96633" bIns="48317"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33" tIns="48317" rIns="96633" bIns="48317"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33" tIns="48317" rIns="96633" bIns="48317" rtlCol="0" anchor="b"/>
          <a:lstStyle>
            <a:lvl1pPr algn="r">
              <a:defRPr sz="1300"/>
            </a:lvl1pPr>
          </a:lstStyle>
          <a:p>
            <a:fld id="{2EB35AA6-86B4-4D46-80B2-16ED9E2352C6}" type="slidenum">
              <a:rPr lang="en-US" smtClean="0"/>
              <a:pPr/>
              <a:t>‹#›</a:t>
            </a:fld>
            <a:endParaRPr lang="en-US"/>
          </a:p>
        </p:txBody>
      </p:sp>
    </p:spTree>
    <p:extLst>
      <p:ext uri="{BB962C8B-B14F-4D97-AF65-F5344CB8AC3E}">
        <p14:creationId xmlns:p14="http://schemas.microsoft.com/office/powerpoint/2010/main" val="41683348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This presentation</a:t>
            </a:r>
            <a:r>
              <a:rPr lang="en-US" baseline="0" dirty="0" smtClean="0"/>
              <a:t> shows the current status of codes and standards development efforts to date for the industrial truck application.  This is not a summary of complete activity but rather an attempt to disseminate information on the current status and solicit input for gaps, potential pitfalls  and provide a relative timeline for completion.  References between standards are the responsibility of the individual organizations responsible for standards development.</a:t>
            </a:r>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Reminder of the codes and standards reference</a:t>
            </a:r>
            <a:r>
              <a:rPr lang="en-US" baseline="0" dirty="0" smtClean="0"/>
              <a:t> paths for industrial trucks.</a:t>
            </a:r>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10</a:t>
            </a:fld>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There are several open</a:t>
            </a:r>
            <a:r>
              <a:rPr lang="en-US" baseline="0" dirty="0" smtClean="0"/>
              <a:t> technical items for the codes and standards to address.</a:t>
            </a:r>
          </a:p>
          <a:p>
            <a:endParaRPr lang="en-US" baseline="0" dirty="0" smtClean="0"/>
          </a:p>
          <a:p>
            <a:r>
              <a:rPr lang="en-US" baseline="0" dirty="0" smtClean="0"/>
              <a:t>Conversion Kits refers to codes and standards references which place responsibility on fuel cell replacement system integrators and truck OEMs to communicate to the end user.  This process is currently  used in the industry for converting a gasoline powered truck into a LPG truck.  These references can establish minimum criteria and provide guidance for making adjustments to the vehicle nameplate.</a:t>
            </a:r>
          </a:p>
          <a:p>
            <a:endParaRPr lang="en-US" baseline="0" dirty="0" smtClean="0"/>
          </a:p>
          <a:p>
            <a:r>
              <a:rPr lang="en-US" baseline="0" dirty="0" smtClean="0"/>
              <a:t>Drive off – refers to an incident where a user drive the vehicle while still connected to the dispenser. </a:t>
            </a:r>
          </a:p>
          <a:p>
            <a:endParaRPr lang="en-US" baseline="0" dirty="0" smtClean="0"/>
          </a:p>
          <a:p>
            <a:r>
              <a:rPr lang="en-US" baseline="0" dirty="0" smtClean="0"/>
              <a:t>Regenerative Braking – Need to provide guidance for identifying regenerative energy systems and the fuel cell system capability to accept the regenerative energy from the vehicle</a:t>
            </a:r>
          </a:p>
          <a:p>
            <a:endParaRPr lang="en-US" baseline="0" dirty="0" smtClean="0"/>
          </a:p>
          <a:p>
            <a:r>
              <a:rPr lang="en-US" baseline="0" dirty="0" smtClean="0"/>
              <a:t>User Interface – the slide on safety challenges highlighted the distraction which a user interface could present to the operator.  </a:t>
            </a:r>
          </a:p>
          <a:p>
            <a:endParaRPr lang="en-US" baseline="0" dirty="0" smtClean="0"/>
          </a:p>
          <a:p>
            <a:r>
              <a:rPr lang="en-US" baseline="0" dirty="0" smtClean="0"/>
              <a:t>Leak and Pressure Testing – the current standards do not seem consistent with regard to the test pressure requirement for the vehicle system (test to 100% of the working pressure) and the dispenser target fill pressure (125% of working pressure)</a:t>
            </a:r>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Counting</a:t>
            </a:r>
            <a:r>
              <a:rPr lang="en-US" baseline="0" dirty="0" smtClean="0"/>
              <a:t> fill cycles – concerns regarding the cyclic fatigue life of type 1 cylinders lead to a DOE supported test program at Sandia National Labs. This testing will be represented in a standard HPIT 1 which may be available for comment early Oct 2011.</a:t>
            </a:r>
          </a:p>
          <a:p>
            <a:endParaRPr lang="en-US" baseline="0" dirty="0" smtClean="0"/>
          </a:p>
          <a:p>
            <a:r>
              <a:rPr lang="en-US" baseline="0" dirty="0" smtClean="0"/>
              <a:t>Decommissioning of tanks – this is a lesson learned from NGV activities where tanks are resold after decommissioning.  Need guidance, regulation and enforcement,</a:t>
            </a:r>
          </a:p>
          <a:p>
            <a:endParaRPr lang="en-US" baseline="0" dirty="0" smtClean="0"/>
          </a:p>
          <a:p>
            <a:r>
              <a:rPr lang="en-US" baseline="0" dirty="0" smtClean="0"/>
              <a:t>Cylinder Handling – another lesson learned from NGV activities where tanks failed due to mishandling or improper mounting.  Forklifts have poor damping therefore shock and vibration of mounted tanks needs proper guidance</a:t>
            </a:r>
          </a:p>
          <a:p>
            <a:endParaRPr lang="en-US" baseline="0" dirty="0" smtClean="0"/>
          </a:p>
          <a:p>
            <a:r>
              <a:rPr lang="en-US" baseline="0" dirty="0" smtClean="0"/>
              <a:t>Escapee Scenario – The use of common components in different applications opens the door to using a dispenser beyond its intended purpose.  </a:t>
            </a:r>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Final notes on the</a:t>
            </a:r>
            <a:r>
              <a:rPr lang="en-US" baseline="0" dirty="0" smtClean="0"/>
              <a:t> immediate needs for codes and standards.</a:t>
            </a:r>
          </a:p>
          <a:p>
            <a:endParaRPr lang="en-US" baseline="0" dirty="0" smtClean="0"/>
          </a:p>
          <a:p>
            <a:r>
              <a:rPr lang="en-US" baseline="0" dirty="0" smtClean="0"/>
              <a:t>UL needs to help resolve issues created by conflicting vehicle and battery replacement standards.  This effort must also recognize the new designation of CGH type trucks in NFPA 505 (release in 2011)</a:t>
            </a:r>
          </a:p>
          <a:p>
            <a:r>
              <a:rPr lang="en-US" baseline="0" dirty="0" smtClean="0"/>
              <a:t>UL 2267 is not consistent with industry practice and holds too many questions for manufacturers struggling to make both battery replacement and integrated truck designs.</a:t>
            </a:r>
          </a:p>
          <a:p>
            <a:r>
              <a:rPr lang="en-US" baseline="0" dirty="0" smtClean="0"/>
              <a:t>NFPA 2,55 and 52 separation tables represent a new approach to evaluating hazards for fire codes but also need to be made effective for authorities having jurisdictions.  Already facing issues relating to interpreting the code and justification for many niche applications.</a:t>
            </a:r>
          </a:p>
          <a:p>
            <a:endParaRPr lang="en-US" baseline="0" dirty="0" smtClean="0"/>
          </a:p>
          <a:p>
            <a:r>
              <a:rPr lang="en-US" baseline="0" dirty="0" smtClean="0"/>
              <a:t>Code development cannot outpace enforcement.  The same active dialog that exists between industry and government regulators for FMVSS must exist with OSHA and truck OEMs for this new type of industrial truck.</a:t>
            </a:r>
          </a:p>
          <a:p>
            <a:endParaRPr lang="en-US" baseline="0" dirty="0" smtClean="0"/>
          </a:p>
          <a:p>
            <a:r>
              <a:rPr lang="en-US" baseline="0" dirty="0" smtClean="0"/>
              <a:t>Returning to the original reference of the bird in the nest, there is a proverbial chicken and egg situation regarding certification.  Warehouse operators/owners are not necessarily new technology enthusiasts.  They deal with tight margins and need reliable tools.  They are less likely to accept risk of OSHA fines for using uncertified equipment and less likely to trust reliability in uncertified equipment.  At the same time OEMs are not experienced in certification and the certification path remains </a:t>
            </a:r>
            <a:r>
              <a:rPr lang="en-US" baseline="0" dirty="0" err="1" smtClean="0"/>
              <a:t>uncleardue</a:t>
            </a:r>
            <a:r>
              <a:rPr lang="en-US" baseline="0" dirty="0" smtClean="0"/>
              <a:t> to the lack of harmony in the existing standards.  Initial attempts at certification may prove fruitless if regulations change, resulting in the loss of </a:t>
            </a:r>
            <a:r>
              <a:rPr lang="en-US" baseline="0" dirty="0" err="1" smtClean="0"/>
              <a:t>captial</a:t>
            </a:r>
            <a:r>
              <a:rPr lang="en-US" baseline="0" dirty="0" smtClean="0"/>
              <a:t> in the cash-strapped phase for a company moving from demonstration to deployment.</a:t>
            </a:r>
          </a:p>
          <a:p>
            <a:endParaRPr lang="en-US" baseline="0" dirty="0" smtClean="0"/>
          </a:p>
          <a:p>
            <a:r>
              <a:rPr lang="en-US" baseline="0" dirty="0" smtClean="0"/>
              <a:t>Picture – Nuvera/East Penn developed </a:t>
            </a:r>
            <a:r>
              <a:rPr lang="en-US" baseline="0" dirty="0" err="1" smtClean="0"/>
              <a:t>ReadyPower</a:t>
            </a:r>
            <a:r>
              <a:rPr lang="en-US" baseline="0" dirty="0" smtClean="0"/>
              <a:t> module in use at East Penn MFG </a:t>
            </a:r>
            <a:r>
              <a:rPr lang="en-US" baseline="0" dirty="0" err="1" smtClean="0"/>
              <a:t>Topton,PA</a:t>
            </a:r>
            <a:r>
              <a:rPr lang="en-US" baseline="0" dirty="0" smtClean="0"/>
              <a:t>  warehouse.</a:t>
            </a:r>
          </a:p>
        </p:txBody>
      </p:sp>
      <p:sp>
        <p:nvSpPr>
          <p:cNvPr id="4" name="Slide Number Placeholder 3"/>
          <p:cNvSpPr>
            <a:spLocks noGrp="1"/>
          </p:cNvSpPr>
          <p:nvPr>
            <p:ph type="sldNum" sz="quarter" idx="10"/>
          </p:nvPr>
        </p:nvSpPr>
        <p:spPr/>
        <p:txBody>
          <a:bodyPr/>
          <a:lstStyle/>
          <a:p>
            <a:fld id="{2EB35AA6-86B4-4D46-80B2-16ED9E2352C6}"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Nuvera</a:t>
            </a:r>
            <a:r>
              <a:rPr lang="en-US" baseline="0" dirty="0" smtClean="0"/>
              <a:t> – </a:t>
            </a:r>
            <a:r>
              <a:rPr lang="en-US" baseline="0" dirty="0" err="1" smtClean="0"/>
              <a:t>Sintesi</a:t>
            </a:r>
            <a:r>
              <a:rPr lang="en-US" baseline="0" dirty="0" smtClean="0"/>
              <a:t> concept car, 4 wheel mounted electric motors to maximize performance.</a:t>
            </a:r>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15</a:t>
            </a:fld>
            <a:endParaRPr lang="en-US"/>
          </a:p>
        </p:txBody>
      </p:sp>
    </p:spTree>
    <p:extLst>
      <p:ext uri="{BB962C8B-B14F-4D97-AF65-F5344CB8AC3E}">
        <p14:creationId xmlns:p14="http://schemas.microsoft.com/office/powerpoint/2010/main" val="18468631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presentation</a:t>
            </a:r>
            <a:r>
              <a:rPr lang="en-US" baseline="0" dirty="0" smtClean="0"/>
              <a:t> will focus on 5 sections – first introducing the market and it’s applicable codes and standards.  Then a short discussion of the fundamental safety aspects for industrial trucks.  It is important to compare cars and forklifts as the majority of research has occurred in support of cars.  The forklift market is a direct result of this research but there are differences that must be clearly understood.  Finally, what are the next steps and challenges to address for industrial trucks?  More over how can the evolution of the industrial truck market enable the automotive market. </a:t>
            </a:r>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hydrogen warehouse</a:t>
            </a:r>
            <a:r>
              <a:rPr lang="en-US" baseline="0" dirty="0" smtClean="0"/>
              <a:t> works on its own.  The benefit of ‘niche’ markets is the independence from the broader market.  While the industrial truck ‘niche’ helps the long term strategy for automotive it also represents a viable market, one which could sustain fuel cell vehicle adoption without government “push”.</a:t>
            </a:r>
          </a:p>
          <a:p>
            <a:endParaRPr lang="en-US" baseline="0" dirty="0" smtClean="0"/>
          </a:p>
          <a:p>
            <a:pPr defTabSz="948507">
              <a:defRPr/>
            </a:pPr>
            <a:r>
              <a:rPr lang="en-GB" dirty="0"/>
              <a:t>Over the past 5 years industrial trucks surged to the forefront of fuel cell vehicle applications. With more than 1000 vehicles and over 300,000 refueling events, the industrial truck market has entered the ‘early market’ phase of technology introduction.  Much of this success is credit to development of light duty passenger vehicle fuel cells and refueling stations.  Hydrogen powered industrial trucks are an ideal application for further advancing hydrogen safety, codes and standards.  The industrial truck might also serve as a proving ground for components, methods and processes which apply to the broader vehicle market.  </a:t>
            </a:r>
            <a:endParaRPr lang="en-US" dirty="0"/>
          </a:p>
          <a:p>
            <a:endParaRPr lang="en-US" dirty="0" smtClean="0"/>
          </a:p>
          <a:p>
            <a:r>
              <a:rPr lang="en-US" dirty="0" smtClean="0"/>
              <a:t>Picture – Panoramic</a:t>
            </a:r>
            <a:r>
              <a:rPr lang="en-US" baseline="0" dirty="0" smtClean="0"/>
              <a:t> shots of the installation at HEB in San Antonio, TX  - an ARRA supported site with 50 kg/day on-site generation and 14 reach trucks.  Bottom – indoor dispenser</a:t>
            </a:r>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A short</a:t>
            </a:r>
            <a:r>
              <a:rPr lang="en-US" baseline="0" dirty="0" smtClean="0"/>
              <a:t> list of the components of a hydrogen powered industrial truck application.</a:t>
            </a:r>
          </a:p>
          <a:p>
            <a:endParaRPr lang="en-US" baseline="0" dirty="0" smtClean="0"/>
          </a:p>
          <a:p>
            <a:r>
              <a:rPr lang="en-US" baseline="0" dirty="0" smtClean="0"/>
              <a:t>Shown are Nuvera’s products:</a:t>
            </a:r>
          </a:p>
          <a:p>
            <a:r>
              <a:rPr lang="en-US" baseline="0" dirty="0" smtClean="0"/>
              <a:t>	1 - PowerTap – 50kg/day steam methane reformer with compressor and storage</a:t>
            </a:r>
          </a:p>
          <a:p>
            <a:r>
              <a:rPr lang="en-US" baseline="0" dirty="0" smtClean="0"/>
              <a:t>	2 - Hydrogen Dispenser – shown is a dual pressure dispenser however simpler single pressure dispensers are more common</a:t>
            </a:r>
          </a:p>
          <a:p>
            <a:r>
              <a:rPr lang="en-US" baseline="0" dirty="0" smtClean="0"/>
              <a:t>	3 – Industrial truck – class 2 “reach truck” commonly used in dry good warehouses, a PowerEdge RL25 module is installed in the vehicle.  This is a standard electric industrial truck with the battery replaced and no modifications to the vehicle</a:t>
            </a:r>
          </a:p>
          <a:p>
            <a:r>
              <a:rPr lang="en-US" baseline="0" dirty="0" smtClean="0"/>
              <a:t>	4 – PowerEdge RL25 unit; design cutaway showing the fuel cell stack, batteries and one of the two fuel containers </a:t>
            </a:r>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4</a:t>
            </a:fld>
            <a:endParaRPr lang="en-US"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r>
              <a:rPr lang="en-US" dirty="0" smtClean="0"/>
              <a:t>The industrial truck</a:t>
            </a:r>
            <a:r>
              <a:rPr lang="en-US" baseline="0" dirty="0" smtClean="0"/>
              <a:t> market present several safety challenges.  Many are inherent to the operation of the truck however hydrogen fuel cell systems may positively or negatively impact those hazards.</a:t>
            </a:r>
          </a:p>
          <a:p>
            <a:endParaRPr lang="en-US" baseline="0" dirty="0" smtClean="0"/>
          </a:p>
          <a:p>
            <a:r>
              <a:rPr lang="en-US" baseline="0" dirty="0" smtClean="0"/>
              <a:t>The most common are “s</a:t>
            </a:r>
            <a:r>
              <a:rPr lang="en-US" dirty="0" smtClean="0"/>
              <a:t>truck by” and crush hazards.  While</a:t>
            </a:r>
            <a:r>
              <a:rPr lang="en-US" baseline="0" dirty="0" smtClean="0"/>
              <a:t> the vehicle is slow it is 3 times heavier than a car and operates in tight spaces.  </a:t>
            </a:r>
            <a:r>
              <a:rPr lang="en-US" dirty="0" smtClean="0"/>
              <a:t> </a:t>
            </a:r>
          </a:p>
          <a:p>
            <a:pPr lvl="1"/>
            <a:r>
              <a:rPr lang="en-US" dirty="0" smtClean="0"/>
              <a:t>Tip over – battery acts as counterweight, FC must replace the weight of the battery</a:t>
            </a:r>
          </a:p>
          <a:p>
            <a:pPr lvl="1"/>
            <a:r>
              <a:rPr lang="en-US" dirty="0" smtClean="0"/>
              <a:t>Regenerative Braking – FC system must accommodate regenerative braking</a:t>
            </a:r>
          </a:p>
          <a:p>
            <a:pPr lvl="1"/>
            <a:r>
              <a:rPr lang="en-US" dirty="0" smtClean="0"/>
              <a:t>Distraction – new technology, additional interfaces</a:t>
            </a:r>
          </a:p>
          <a:p>
            <a:endParaRPr lang="en-US" dirty="0" smtClean="0"/>
          </a:p>
          <a:p>
            <a:r>
              <a:rPr lang="en-US" dirty="0" smtClean="0"/>
              <a:t>Flammable Gas Release</a:t>
            </a:r>
          </a:p>
          <a:p>
            <a:r>
              <a:rPr lang="en-US" dirty="0" smtClean="0"/>
              <a:t> 	- Hydrogen already exists in the warehouse from battery charging however this is isolate</a:t>
            </a:r>
            <a:r>
              <a:rPr lang="en-US" baseline="0" dirty="0" smtClean="0"/>
              <a:t>d and controlled.  The introduction of FC systems puts the </a:t>
            </a:r>
          </a:p>
          <a:p>
            <a:endParaRPr lang="en-US" dirty="0" smtClean="0"/>
          </a:p>
          <a:p>
            <a:r>
              <a:rPr lang="en-US" dirty="0" smtClean="0"/>
              <a:t>Hot Surfaces</a:t>
            </a:r>
            <a:r>
              <a:rPr lang="en-US" baseline="0" dirty="0" smtClean="0"/>
              <a:t> – Exhaust from an electric forklift will be alarming to employees. </a:t>
            </a:r>
          </a:p>
          <a:p>
            <a:endParaRPr lang="en-US" dirty="0" smtClean="0"/>
          </a:p>
          <a:p>
            <a:r>
              <a:rPr lang="en-US" dirty="0" smtClean="0"/>
              <a:t>Release of Hazardous Energy – stored</a:t>
            </a:r>
            <a:r>
              <a:rPr lang="en-US" baseline="0" dirty="0" smtClean="0"/>
              <a:t> energy in high pressure gas and electrical components is contained within the system, however the hazards exist particularly for service personnel.</a:t>
            </a:r>
            <a:endParaRPr lang="en-US" dirty="0" smtClean="0"/>
          </a:p>
          <a:p>
            <a:endParaRPr lang="en-US" dirty="0"/>
          </a:p>
          <a:p>
            <a:r>
              <a:rPr lang="en-US" dirty="0"/>
              <a:t>Warehouse operations experienced 57 fatalities in 2009.  The vehicles may travel slowly but they are 3 times heavier than a car.</a:t>
            </a:r>
          </a:p>
          <a:p>
            <a:endParaRPr lang="en-US" dirty="0"/>
          </a:p>
          <a:p>
            <a:r>
              <a:rPr lang="en-US" dirty="0"/>
              <a:t>Picture – PowerEdge RL25 unit operating at HEB in San Antonio, TX</a:t>
            </a:r>
          </a:p>
          <a:p>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5</a:t>
            </a:fld>
            <a:endParaRPr lang="en-US"/>
          </a:p>
        </p:txBody>
      </p:sp>
    </p:spTree>
    <p:extLst>
      <p:ext uri="{BB962C8B-B14F-4D97-AF65-F5344CB8AC3E}">
        <p14:creationId xmlns:p14="http://schemas.microsoft.com/office/powerpoint/2010/main" val="33102347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Published</a:t>
            </a:r>
            <a:r>
              <a:rPr lang="en-US" baseline="0" dirty="0" smtClean="0"/>
              <a:t> documents are shown in bold, other documents are in various draft stages.  </a:t>
            </a:r>
            <a:r>
              <a:rPr lang="en-US" dirty="0" smtClean="0"/>
              <a:t>This view shows the interaction of the various</a:t>
            </a:r>
            <a:r>
              <a:rPr lang="en-US" baseline="0" dirty="0" smtClean="0"/>
              <a:t> pieces of a fuel cell forklift operation and codes/standards associated with each piece.  Beginning in the lower left the current method of integrating fuel cells with forklifts is to replace the lead/acid battery in a electric forklift with a fuel cell “power pack” which includes the fuel cell, balance of plant and fuel storage.  Currently there is a great deal of work surrounding the advantages of using steel containers for fuel storage.  The forklift </a:t>
            </a:r>
            <a:r>
              <a:rPr lang="en-US" baseline="0" dirty="0" err="1" smtClean="0"/>
              <a:t>vehcile</a:t>
            </a:r>
            <a:r>
              <a:rPr lang="en-US" baseline="0" dirty="0" smtClean="0"/>
              <a:t> is designed such that the battery (and the fuel cell replacement) act as the counterbalance for the vehicle.  Therefore fuel cell systems which are traditionally designed to conserve weight must meet a minimum weight requirement.  This has blossomed to uncover many small difference which exist between forklifts and cars.  There are 2 standards efforts underway to define the fuel system and fuel system components for these vehicles.  There is an existing UL standard for the “power pack” as a system and there are existing standards for the vehicles.  Similarly there are CSA standards in various states of development for hydrogen dispensers.  In the forklift application these dispenser would operate inside of the warehouse.  Recent code changes have language to address the indoor use of hydrogen dispensers.  Finally there is an interaction between vehicle and dispenser during refueling.  This is managed in two ways: hardware and guidelines.  The hardware used for vehicle to dispenser interface is SAE J2600 – this defines the nozzle and receptacle for the vehicles.  The method of refueling, rate of fuel transfer and other key parameters for dispensing are addressed in the fire codes and a proposed standard HPIT2.  </a:t>
            </a:r>
            <a:endParaRPr lang="en-US" dirty="0"/>
          </a:p>
        </p:txBody>
      </p:sp>
      <p:sp>
        <p:nvSpPr>
          <p:cNvPr id="4" name="Slide Number Placeholder 3"/>
          <p:cNvSpPr>
            <a:spLocks noGrp="1"/>
          </p:cNvSpPr>
          <p:nvPr>
            <p:ph type="sldNum" sz="quarter" idx="10"/>
          </p:nvPr>
        </p:nvSpPr>
        <p:spPr/>
        <p:txBody>
          <a:bodyPr/>
          <a:lstStyle/>
          <a:p>
            <a:fld id="{2EB35AA6-86B4-4D46-80B2-16ED9E2352C6}" type="slidenum">
              <a:rPr lang="en-US" smtClean="0"/>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Car</a:t>
            </a:r>
            <a:r>
              <a:rPr lang="en-US" baseline="0" dirty="0" smtClean="0"/>
              <a:t> sales based on monthly averages provided by wall street journal - http://online.wsj.com/mdc/public/page/2_3022-autosales.html</a:t>
            </a:r>
          </a:p>
          <a:p>
            <a:r>
              <a:rPr lang="en-US" baseline="0" dirty="0" smtClean="0"/>
              <a:t>Industrial Truck sales based on ITA North American sales number for 2005-2008.</a:t>
            </a:r>
          </a:p>
          <a:p>
            <a:r>
              <a:rPr lang="en-US" baseline="0" dirty="0" smtClean="0"/>
              <a:t>Other estimates based on information gained through experience and are meant as relative estimates.</a:t>
            </a:r>
          </a:p>
          <a:p>
            <a:endParaRPr lang="en-US" baseline="0" dirty="0" smtClean="0"/>
          </a:p>
          <a:p>
            <a:r>
              <a:rPr lang="en-US" baseline="0" dirty="0" smtClean="0"/>
              <a:t>The basic idea – cars are the big market but aren’t used as much as industrial trucks.  </a:t>
            </a:r>
          </a:p>
          <a:p>
            <a:endParaRPr lang="en-US" baseline="0" dirty="0" smtClean="0"/>
          </a:p>
          <a:p>
            <a:r>
              <a:rPr lang="en-US" baseline="0" dirty="0" smtClean="0"/>
              <a:t>Hydrogen powered industrial truck fleet is larger and uses much more hydrogen than the current automotive/bus fleet.</a:t>
            </a:r>
          </a:p>
          <a:p>
            <a:endParaRPr lang="en-US" baseline="0" dirty="0" smtClean="0"/>
          </a:p>
          <a:p>
            <a:r>
              <a:rPr lang="en-US" baseline="0" dirty="0" smtClean="0"/>
              <a:t>Picture – Left: A Honda FCX fuels at Nuvera in Billerica, MA.  At right a forklift with at PowerEdge CM25 unit.</a:t>
            </a:r>
            <a:endParaRPr lang="en-US" dirty="0"/>
          </a:p>
        </p:txBody>
      </p:sp>
      <p:sp>
        <p:nvSpPr>
          <p:cNvPr id="4" name="Slide Number Placeholder 3"/>
          <p:cNvSpPr>
            <a:spLocks noGrp="1"/>
          </p:cNvSpPr>
          <p:nvPr>
            <p:ph type="sldNum" sz="quarter" idx="10"/>
          </p:nvPr>
        </p:nvSpPr>
        <p:spPr/>
        <p:txBody>
          <a:bodyPr/>
          <a:lstStyle/>
          <a:p>
            <a:pPr>
              <a:defRPr/>
            </a:pPr>
            <a:fld id="{D3C6B0FA-0C3D-4AD4-94A6-A0DCA725C3FF}"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engineering required</a:t>
            </a:r>
            <a:r>
              <a:rPr lang="en-US" baseline="0" dirty="0" smtClean="0"/>
              <a:t> for system design in both vehicles is very similar.  Basic functions of electric vehicles are consistent, when engineering development is shared standards may be shared.</a:t>
            </a:r>
          </a:p>
          <a:p>
            <a:r>
              <a:rPr lang="en-US" baseline="0" dirty="0" smtClean="0"/>
              <a:t>The safety needs are similar for both, leaks are leaks no matter the market, refueling strategies are also closely aligned.</a:t>
            </a:r>
          </a:p>
          <a:p>
            <a:r>
              <a:rPr lang="en-US" baseline="0" dirty="0" smtClean="0"/>
              <a:t>Both applications face similar regulatory issues with regard to the end of life and aftermarket changes.</a:t>
            </a:r>
          </a:p>
          <a:p>
            <a:endParaRPr lang="en-US" baseline="0" dirty="0" smtClean="0"/>
          </a:p>
          <a:p>
            <a:r>
              <a:rPr lang="en-US" baseline="0" dirty="0" smtClean="0"/>
              <a:t>Where they differ, the two applications are very different.  Weight is undesirable in the on-road, where it is required for the industrial truck.  Industrial trucks are already electric vehicles and are normally found in </a:t>
            </a:r>
            <a:r>
              <a:rPr lang="en-US" baseline="0" dirty="0" err="1" smtClean="0"/>
              <a:t>caputured</a:t>
            </a:r>
            <a:r>
              <a:rPr lang="en-US" baseline="0" dirty="0" smtClean="0"/>
              <a:t> fleets.</a:t>
            </a:r>
          </a:p>
          <a:p>
            <a:r>
              <a:rPr lang="en-US" baseline="0" dirty="0" smtClean="0"/>
              <a:t>Safety of the operator is controlled in different ways as well.  The agencies that regulate </a:t>
            </a:r>
            <a:r>
              <a:rPr lang="en-US" baseline="0" dirty="0" err="1" smtClean="0"/>
              <a:t>forklfits</a:t>
            </a:r>
            <a:r>
              <a:rPr lang="en-US" baseline="0" dirty="0" smtClean="0"/>
              <a:t> (OSHA) are very different from cars/trucks/buses (USDOT).</a:t>
            </a:r>
          </a:p>
          <a:p>
            <a:endParaRPr lang="en-US" baseline="0" dirty="0" smtClean="0"/>
          </a:p>
          <a:p>
            <a:r>
              <a:rPr lang="en-US" baseline="0" dirty="0" smtClean="0"/>
              <a:t>All of the differences also represent areas for codes and standards development.  These development efforts are unfortunately not as transferable to the broader market.  Therefore the support effort must determine that it is worth the cost to gain the experience.</a:t>
            </a:r>
          </a:p>
          <a:p>
            <a:endParaRPr lang="en-US" baseline="0" dirty="0" smtClean="0"/>
          </a:p>
          <a:p>
            <a:r>
              <a:rPr lang="en-US" baseline="0" dirty="0" smtClean="0"/>
              <a:t>Pictures – Lower Left – A Fiat Panda which uses a Nuvera fuel cell stack on display at Boston’s Logan airport in 2010.  Upper Right – Nuvera PowerEdge RL25 in a class 2 reach truck.</a:t>
            </a:r>
            <a:endParaRPr lang="en-US" dirty="0"/>
          </a:p>
        </p:txBody>
      </p:sp>
      <p:sp>
        <p:nvSpPr>
          <p:cNvPr id="4" name="Slide Number Placeholder 3"/>
          <p:cNvSpPr>
            <a:spLocks noGrp="1"/>
          </p:cNvSpPr>
          <p:nvPr>
            <p:ph type="sldNum" sz="quarter" idx="10"/>
          </p:nvPr>
        </p:nvSpPr>
        <p:spPr/>
        <p:txBody>
          <a:bodyPr/>
          <a:lstStyle/>
          <a:p>
            <a:pPr>
              <a:defRPr/>
            </a:pPr>
            <a:fld id="{D3C6B0FA-0C3D-4AD4-94A6-A0DCA725C3FF}"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reference</a:t>
            </a:r>
            <a:r>
              <a:rPr lang="en-US" baseline="0" dirty="0" smtClean="0"/>
              <a:t> path for automotive is similar to the industrial trucks.  Many more of the documents are published.  Also keep in mind that the vehicle standards are FMVSS – Federal Motor Vehicle Safety Standards and are not shown in this slide.  Only the fuel cell related standards are listed.</a:t>
            </a:r>
          </a:p>
          <a:p>
            <a:endParaRPr lang="en-US" baseline="0" dirty="0" smtClean="0"/>
          </a:p>
        </p:txBody>
      </p:sp>
      <p:sp>
        <p:nvSpPr>
          <p:cNvPr id="4" name="Slide Number Placeholder 3"/>
          <p:cNvSpPr>
            <a:spLocks noGrp="1"/>
          </p:cNvSpPr>
          <p:nvPr>
            <p:ph type="sldNum" sz="quarter" idx="10"/>
          </p:nvPr>
        </p:nvSpPr>
        <p:spPr/>
        <p:txBody>
          <a:bodyPr/>
          <a:lstStyle/>
          <a:p>
            <a:fld id="{2EB35AA6-86B4-4D46-80B2-16ED9E2352C6}" type="slidenum">
              <a:rPr lang="en-US" smtClean="0"/>
              <a:pPr/>
              <a:t>9</a:t>
            </a:fld>
            <a:endParaRPr lang="en-US" dirty="0"/>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3" name="Rectangle 26"/>
          <p:cNvSpPr>
            <a:spLocks noChangeArrowheads="1"/>
          </p:cNvSpPr>
          <p:nvPr userDrawn="1"/>
        </p:nvSpPr>
        <p:spPr bwMode="auto">
          <a:xfrm>
            <a:off x="0" y="3243263"/>
            <a:ext cx="9144000" cy="114300"/>
          </a:xfrm>
          <a:prstGeom prst="rect">
            <a:avLst/>
          </a:prstGeom>
          <a:solidFill>
            <a:srgbClr val="00964E"/>
          </a:solidFill>
          <a:ln w="3175">
            <a:noFill/>
            <a:miter lim="800000"/>
            <a:headEnd/>
            <a:tailEnd/>
          </a:ln>
        </p:spPr>
        <p:txBody>
          <a:bodyPr wrap="none" anchor="ctr"/>
          <a:lstStyle/>
          <a:p>
            <a:endParaRPr lang="en-US"/>
          </a:p>
        </p:txBody>
      </p:sp>
      <p:pic>
        <p:nvPicPr>
          <p:cNvPr id="4" name="Picture 137" descr="company_right"/>
          <p:cNvPicPr>
            <a:picLocks noChangeAspect="1" noChangeArrowheads="1"/>
          </p:cNvPicPr>
          <p:nvPr userDrawn="1"/>
        </p:nvPicPr>
        <p:blipFill>
          <a:blip r:embed="rId2" cstate="print"/>
          <a:srcRect/>
          <a:stretch>
            <a:fillRect/>
          </a:stretch>
        </p:blipFill>
        <p:spPr bwMode="auto">
          <a:xfrm>
            <a:off x="3436938" y="0"/>
            <a:ext cx="5707062" cy="3246438"/>
          </a:xfrm>
          <a:prstGeom prst="rect">
            <a:avLst/>
          </a:prstGeom>
          <a:noFill/>
          <a:ln w="9525">
            <a:noFill/>
            <a:miter lim="800000"/>
            <a:headEnd/>
            <a:tailEnd/>
          </a:ln>
        </p:spPr>
      </p:pic>
      <p:pic>
        <p:nvPicPr>
          <p:cNvPr id="5" name="Picture 138" descr="Copy of nuv_sidebug_1 [Converted]"/>
          <p:cNvPicPr>
            <a:picLocks noChangeAspect="1" noChangeArrowheads="1"/>
          </p:cNvPicPr>
          <p:nvPr userDrawn="1"/>
        </p:nvPicPr>
        <p:blipFill>
          <a:blip r:embed="rId3" cstate="print"/>
          <a:srcRect/>
          <a:stretch>
            <a:fillRect/>
          </a:stretch>
        </p:blipFill>
        <p:spPr bwMode="auto">
          <a:xfrm>
            <a:off x="147638" y="1516063"/>
            <a:ext cx="3052762" cy="549275"/>
          </a:xfrm>
          <a:prstGeom prst="rect">
            <a:avLst/>
          </a:prstGeom>
          <a:noFill/>
          <a:ln w="9525">
            <a:noFill/>
            <a:miter lim="800000"/>
            <a:headEnd/>
            <a:tailEnd/>
          </a:ln>
        </p:spPr>
      </p:pic>
      <p:sp>
        <p:nvSpPr>
          <p:cNvPr id="7" name="Title 1"/>
          <p:cNvSpPr>
            <a:spLocks noGrp="1"/>
          </p:cNvSpPr>
          <p:nvPr>
            <p:ph type="title"/>
          </p:nvPr>
        </p:nvSpPr>
        <p:spPr>
          <a:xfrm>
            <a:off x="556783" y="4114800"/>
            <a:ext cx="8153400" cy="609600"/>
          </a:xfrm>
        </p:spPr>
        <p:txBody>
          <a:bodyPr/>
          <a:lstStyle/>
          <a:p>
            <a:r>
              <a:rPr lang="en-US" dirty="0" smtClean="0"/>
              <a:t>Click to edit Master title style</a:t>
            </a:r>
            <a:endParaRPr lang="en-US" dirty="0"/>
          </a:p>
        </p:txBody>
      </p:sp>
      <p:sp>
        <p:nvSpPr>
          <p:cNvPr id="8" name="Content Placeholder 2"/>
          <p:cNvSpPr>
            <a:spLocks noGrp="1"/>
          </p:cNvSpPr>
          <p:nvPr>
            <p:ph idx="1"/>
          </p:nvPr>
        </p:nvSpPr>
        <p:spPr>
          <a:xfrm>
            <a:off x="577164" y="5029200"/>
            <a:ext cx="8077200" cy="1004887"/>
          </a:xfrm>
        </p:spPr>
        <p:txBody>
          <a:bodyPr/>
          <a:lstStyle>
            <a:lvl1pPr>
              <a:buNone/>
              <a:defRPr/>
            </a:lvl1pPr>
          </a:lstStyle>
          <a:p>
            <a:pPr lvl="0"/>
            <a:r>
              <a:rPr lang="en-US" dirty="0" smtClean="0"/>
              <a:t>Click to edit Master text styles</a:t>
            </a:r>
          </a:p>
        </p:txBody>
      </p:sp>
    </p:spTree>
  </p:cSld>
  <p:clrMapOvr>
    <a:masterClrMapping/>
  </p:clrMapOvr>
  <p:transition spd="med" advTm="14000">
    <p:cover dir="d"/>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14000">
    <p:cover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99250" y="457200"/>
            <a:ext cx="2054225" cy="582771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533400" y="457200"/>
            <a:ext cx="6013450" cy="582771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14000">
    <p:cover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reserve="1">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6275" y="1281113"/>
            <a:ext cx="3962400" cy="500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Media Placeholder 3"/>
          <p:cNvSpPr>
            <a:spLocks noGrp="1"/>
          </p:cNvSpPr>
          <p:nvPr>
            <p:ph type="media" sz="half" idx="2"/>
          </p:nvPr>
        </p:nvSpPr>
        <p:spPr>
          <a:xfrm>
            <a:off x="4791075" y="1281113"/>
            <a:ext cx="3962400" cy="5003800"/>
          </a:xfrm>
        </p:spPr>
        <p:txBody>
          <a:bodyPr/>
          <a:lstStyle/>
          <a:p>
            <a:pPr lvl="0"/>
            <a:endParaRPr lang="en-US" noProof="0" smtClean="0"/>
          </a:p>
        </p:txBody>
      </p:sp>
    </p:spTree>
  </p:cSld>
  <p:clrMapOvr>
    <a:masterClrMapping/>
  </p:clrMapOvr>
  <p:transition spd="med" advTm="14000">
    <p:cover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33400" y="457200"/>
            <a:ext cx="81534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76275" y="1281113"/>
            <a:ext cx="3962400" cy="500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1075" y="1281113"/>
            <a:ext cx="3962400" cy="5003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14000">
    <p:cover dir="d"/>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C559CE96-DEE0-496F-BA2F-6112589585AA}" type="datetimeFigureOut">
              <a:rPr lang="en-US" smtClean="0"/>
              <a:pPr/>
              <a:t>9/9/2011</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D38400BF-0CB3-45F9-AA4B-F8AAE9173D57}"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advTm="14000">
    <p:cover dir="d"/>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transition spd="med" advTm="14000">
    <p:cover dir="d"/>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76275" y="1281113"/>
            <a:ext cx="3962400"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91075" y="1281113"/>
            <a:ext cx="3962400" cy="5003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14000">
    <p:cover dir="d"/>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ransition spd="med" advTm="14000">
    <p:cover dir="d"/>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advTm="14000">
    <p:cover dir="d"/>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advTm="14000">
    <p:cover dir="d"/>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advTm="14000">
    <p:cover dir="d"/>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transition spd="med" advTm="14000">
    <p:cover dir="d"/>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122" name="Rectangle 6"/>
          <p:cNvSpPr>
            <a:spLocks noGrp="1" noChangeArrowheads="1"/>
          </p:cNvSpPr>
          <p:nvPr>
            <p:ph type="title"/>
          </p:nvPr>
        </p:nvSpPr>
        <p:spPr bwMode="auto">
          <a:xfrm>
            <a:off x="533400" y="457200"/>
            <a:ext cx="8153400" cy="6096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p>
            <a:pPr lvl="0"/>
            <a:r>
              <a:rPr lang="en-US" dirty="0" smtClean="0"/>
              <a:t>Click to edit Master title style</a:t>
            </a:r>
          </a:p>
        </p:txBody>
      </p:sp>
      <p:sp>
        <p:nvSpPr>
          <p:cNvPr id="5123" name="Rectangle 7"/>
          <p:cNvSpPr>
            <a:spLocks noGrp="1" noChangeArrowheads="1"/>
          </p:cNvSpPr>
          <p:nvPr>
            <p:ph type="body" idx="1"/>
          </p:nvPr>
        </p:nvSpPr>
        <p:spPr bwMode="auto">
          <a:xfrm>
            <a:off x="676275" y="1281113"/>
            <a:ext cx="8077200" cy="5003800"/>
          </a:xfrm>
          <a:prstGeom prst="rect">
            <a:avLst/>
          </a:prstGeom>
          <a:noFill/>
          <a:ln w="9525">
            <a:noFill/>
            <a:miter lim="800000"/>
            <a:headEnd/>
            <a:tailEnd/>
          </a:ln>
        </p:spPr>
        <p:txBody>
          <a:bodyPr vert="horz" wrap="square" lIns="91440" tIns="137160" rIns="91440" bIns="4572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881678" name="Line 14"/>
          <p:cNvSpPr>
            <a:spLocks noChangeShapeType="1"/>
          </p:cNvSpPr>
          <p:nvPr/>
        </p:nvSpPr>
        <p:spPr bwMode="auto">
          <a:xfrm flipV="1">
            <a:off x="304800" y="1066800"/>
            <a:ext cx="8458200" cy="0"/>
          </a:xfrm>
          <a:prstGeom prst="line">
            <a:avLst/>
          </a:prstGeom>
          <a:noFill/>
          <a:ln w="19050">
            <a:solidFill>
              <a:srgbClr val="000000"/>
            </a:solidFill>
            <a:miter lim="800000"/>
            <a:headEnd/>
            <a:tailEnd/>
          </a:ln>
          <a:effectLst/>
        </p:spPr>
        <p:txBody>
          <a:bodyPr wrap="none"/>
          <a:lstStyle/>
          <a:p>
            <a:pPr>
              <a:defRPr/>
            </a:pPr>
            <a:endParaRPr lang="en-US"/>
          </a:p>
        </p:txBody>
      </p:sp>
      <p:pic>
        <p:nvPicPr>
          <p:cNvPr id="5126" name="Picture 104" descr="Copy of nuv_sidebug_1 [Converted]"/>
          <p:cNvPicPr>
            <a:picLocks noChangeAspect="1" noChangeArrowheads="1"/>
          </p:cNvPicPr>
          <p:nvPr/>
        </p:nvPicPr>
        <p:blipFill>
          <a:blip r:embed="rId16" cstate="print"/>
          <a:srcRect/>
          <a:stretch>
            <a:fillRect/>
          </a:stretch>
        </p:blipFill>
        <p:spPr bwMode="auto">
          <a:xfrm>
            <a:off x="227013" y="6397625"/>
            <a:ext cx="1782762" cy="320675"/>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ransition spd="med" advTm="14000">
    <p:cover dir="d"/>
  </p:transition>
  <p:timing>
    <p:tnLst>
      <p:par>
        <p:cTn id="1" dur="indefinite" restart="never" nodeType="tmRoot"/>
      </p:par>
    </p:tnLst>
  </p:timing>
  <p:txStyles>
    <p:titleStyle>
      <a:lvl1pPr algn="l" rtl="0" eaLnBrk="0" fontAlgn="base" hangingPunct="0">
        <a:lnSpc>
          <a:spcPct val="90000"/>
        </a:lnSpc>
        <a:spcBef>
          <a:spcPct val="0"/>
        </a:spcBef>
        <a:spcAft>
          <a:spcPct val="0"/>
        </a:spcAft>
        <a:defRPr sz="3600" b="1">
          <a:solidFill>
            <a:srgbClr val="009430"/>
          </a:solidFill>
          <a:latin typeface="+mj-lt"/>
          <a:ea typeface="+mj-ea"/>
          <a:cs typeface="+mj-cs"/>
        </a:defRPr>
      </a:lvl1pPr>
      <a:lvl2pPr algn="l" rtl="0" eaLnBrk="0" fontAlgn="base" hangingPunct="0">
        <a:lnSpc>
          <a:spcPct val="90000"/>
        </a:lnSpc>
        <a:spcBef>
          <a:spcPct val="0"/>
        </a:spcBef>
        <a:spcAft>
          <a:spcPct val="0"/>
        </a:spcAft>
        <a:defRPr sz="3600" b="1">
          <a:solidFill>
            <a:srgbClr val="00964E"/>
          </a:solidFill>
          <a:latin typeface="BankGothic" pitchFamily="2" charset="0"/>
        </a:defRPr>
      </a:lvl2pPr>
      <a:lvl3pPr algn="l" rtl="0" eaLnBrk="0" fontAlgn="base" hangingPunct="0">
        <a:lnSpc>
          <a:spcPct val="90000"/>
        </a:lnSpc>
        <a:spcBef>
          <a:spcPct val="0"/>
        </a:spcBef>
        <a:spcAft>
          <a:spcPct val="0"/>
        </a:spcAft>
        <a:defRPr sz="3600" b="1">
          <a:solidFill>
            <a:srgbClr val="00964E"/>
          </a:solidFill>
          <a:latin typeface="BankGothic" pitchFamily="2" charset="0"/>
        </a:defRPr>
      </a:lvl3pPr>
      <a:lvl4pPr algn="l" rtl="0" eaLnBrk="0" fontAlgn="base" hangingPunct="0">
        <a:lnSpc>
          <a:spcPct val="90000"/>
        </a:lnSpc>
        <a:spcBef>
          <a:spcPct val="0"/>
        </a:spcBef>
        <a:spcAft>
          <a:spcPct val="0"/>
        </a:spcAft>
        <a:defRPr sz="3600" b="1">
          <a:solidFill>
            <a:srgbClr val="00964E"/>
          </a:solidFill>
          <a:latin typeface="BankGothic" pitchFamily="2" charset="0"/>
        </a:defRPr>
      </a:lvl4pPr>
      <a:lvl5pPr algn="l" rtl="0" eaLnBrk="0" fontAlgn="base" hangingPunct="0">
        <a:lnSpc>
          <a:spcPct val="90000"/>
        </a:lnSpc>
        <a:spcBef>
          <a:spcPct val="0"/>
        </a:spcBef>
        <a:spcAft>
          <a:spcPct val="0"/>
        </a:spcAft>
        <a:defRPr sz="3600" b="1">
          <a:solidFill>
            <a:srgbClr val="00964E"/>
          </a:solidFill>
          <a:latin typeface="BankGothic" pitchFamily="2" charset="0"/>
        </a:defRPr>
      </a:lvl5pPr>
      <a:lvl6pPr marL="457200" algn="l" rtl="0" fontAlgn="base">
        <a:lnSpc>
          <a:spcPct val="90000"/>
        </a:lnSpc>
        <a:spcBef>
          <a:spcPct val="0"/>
        </a:spcBef>
        <a:spcAft>
          <a:spcPct val="0"/>
        </a:spcAft>
        <a:defRPr sz="3600" b="1">
          <a:solidFill>
            <a:srgbClr val="00964E"/>
          </a:solidFill>
          <a:latin typeface="BankGothic" pitchFamily="2" charset="0"/>
        </a:defRPr>
      </a:lvl6pPr>
      <a:lvl7pPr marL="914400" algn="l" rtl="0" fontAlgn="base">
        <a:lnSpc>
          <a:spcPct val="90000"/>
        </a:lnSpc>
        <a:spcBef>
          <a:spcPct val="0"/>
        </a:spcBef>
        <a:spcAft>
          <a:spcPct val="0"/>
        </a:spcAft>
        <a:defRPr sz="3600" b="1">
          <a:solidFill>
            <a:srgbClr val="00964E"/>
          </a:solidFill>
          <a:latin typeface="BankGothic" pitchFamily="2" charset="0"/>
        </a:defRPr>
      </a:lvl7pPr>
      <a:lvl8pPr marL="1371600" algn="l" rtl="0" fontAlgn="base">
        <a:lnSpc>
          <a:spcPct val="90000"/>
        </a:lnSpc>
        <a:spcBef>
          <a:spcPct val="0"/>
        </a:spcBef>
        <a:spcAft>
          <a:spcPct val="0"/>
        </a:spcAft>
        <a:defRPr sz="3600" b="1">
          <a:solidFill>
            <a:srgbClr val="00964E"/>
          </a:solidFill>
          <a:latin typeface="BankGothic" pitchFamily="2" charset="0"/>
        </a:defRPr>
      </a:lvl8pPr>
      <a:lvl9pPr marL="1828800" algn="l" rtl="0" fontAlgn="base">
        <a:lnSpc>
          <a:spcPct val="90000"/>
        </a:lnSpc>
        <a:spcBef>
          <a:spcPct val="0"/>
        </a:spcBef>
        <a:spcAft>
          <a:spcPct val="0"/>
        </a:spcAft>
        <a:defRPr sz="3600" b="1">
          <a:solidFill>
            <a:srgbClr val="00964E"/>
          </a:solidFill>
          <a:latin typeface="BankGothic" pitchFamily="2" charset="0"/>
        </a:defRPr>
      </a:lvl9pPr>
    </p:titleStyle>
    <p:bodyStyle>
      <a:lvl1pPr marL="292100" indent="-292100" algn="l" rtl="0" eaLnBrk="0" fontAlgn="base" hangingPunct="0">
        <a:lnSpc>
          <a:spcPct val="85000"/>
        </a:lnSpc>
        <a:spcBef>
          <a:spcPct val="30000"/>
        </a:spcBef>
        <a:spcAft>
          <a:spcPct val="0"/>
        </a:spcAft>
        <a:buClr>
          <a:srgbClr val="000000"/>
        </a:buClr>
        <a:buFont typeface="Wingdings" pitchFamily="2" charset="2"/>
        <a:buChar char="§"/>
        <a:defRPr sz="2400">
          <a:solidFill>
            <a:srgbClr val="000000"/>
          </a:solidFill>
          <a:latin typeface="+mn-lt"/>
          <a:ea typeface="+mn-ea"/>
          <a:cs typeface="+mn-cs"/>
        </a:defRPr>
      </a:lvl1pPr>
      <a:lvl2pPr marL="635000" indent="-177800" algn="l" rtl="0" eaLnBrk="0" fontAlgn="base" hangingPunct="0">
        <a:lnSpc>
          <a:spcPct val="85000"/>
        </a:lnSpc>
        <a:spcBef>
          <a:spcPct val="25000"/>
        </a:spcBef>
        <a:spcAft>
          <a:spcPct val="0"/>
        </a:spcAft>
        <a:buClr>
          <a:srgbClr val="000000"/>
        </a:buClr>
        <a:buFont typeface="Wingdings" pitchFamily="2" charset="2"/>
        <a:buChar char="§"/>
        <a:defRPr sz="2000">
          <a:solidFill>
            <a:srgbClr val="000000"/>
          </a:solidFill>
          <a:latin typeface="+mn-lt"/>
        </a:defRPr>
      </a:lvl2pPr>
      <a:lvl3pPr marL="1023938" indent="-109538" algn="l" rtl="0" eaLnBrk="0" fontAlgn="base" hangingPunct="0">
        <a:lnSpc>
          <a:spcPct val="85000"/>
        </a:lnSpc>
        <a:spcBef>
          <a:spcPct val="25000"/>
        </a:spcBef>
        <a:spcAft>
          <a:spcPct val="0"/>
        </a:spcAft>
        <a:buClr>
          <a:srgbClr val="000000"/>
        </a:buClr>
        <a:buFont typeface="Wingdings" pitchFamily="2" charset="2"/>
        <a:buChar char="§"/>
        <a:defRPr sz="2400">
          <a:solidFill>
            <a:srgbClr val="000000"/>
          </a:solidFill>
          <a:latin typeface="+mn-lt"/>
        </a:defRPr>
      </a:lvl3pPr>
      <a:lvl4pPr marL="1485900" indent="-114300" algn="l" rtl="0" eaLnBrk="0" fontAlgn="base" hangingPunct="0">
        <a:lnSpc>
          <a:spcPct val="85000"/>
        </a:lnSpc>
        <a:spcBef>
          <a:spcPct val="25000"/>
        </a:spcBef>
        <a:spcAft>
          <a:spcPct val="0"/>
        </a:spcAft>
        <a:buClr>
          <a:srgbClr val="000000"/>
        </a:buClr>
        <a:buFont typeface="Wingdings" pitchFamily="2" charset="2"/>
        <a:buChar char="§"/>
        <a:defRPr sz="1600">
          <a:solidFill>
            <a:srgbClr val="000000"/>
          </a:solidFill>
          <a:latin typeface="+mn-lt"/>
        </a:defRPr>
      </a:lvl4pPr>
      <a:lvl5pPr marL="1947863" indent="-119063" algn="l" rtl="0" eaLnBrk="0" fontAlgn="base" hangingPunct="0">
        <a:lnSpc>
          <a:spcPct val="85000"/>
        </a:lnSpc>
        <a:spcBef>
          <a:spcPct val="25000"/>
        </a:spcBef>
        <a:spcAft>
          <a:spcPct val="0"/>
        </a:spcAft>
        <a:buClr>
          <a:srgbClr val="000000"/>
        </a:buClr>
        <a:buFont typeface="Wingdings" pitchFamily="2" charset="2"/>
        <a:buChar char="§"/>
        <a:defRPr sz="1600">
          <a:solidFill>
            <a:srgbClr val="000000"/>
          </a:solidFill>
          <a:latin typeface="+mn-lt"/>
        </a:defRPr>
      </a:lvl5pPr>
      <a:lvl6pPr marL="2405063" indent="-119063" algn="l" rtl="0" fontAlgn="base">
        <a:lnSpc>
          <a:spcPct val="85000"/>
        </a:lnSpc>
        <a:spcBef>
          <a:spcPct val="25000"/>
        </a:spcBef>
        <a:spcAft>
          <a:spcPct val="0"/>
        </a:spcAft>
        <a:buClr>
          <a:srgbClr val="000000"/>
        </a:buClr>
        <a:buFont typeface="Wingdings" pitchFamily="2" charset="2"/>
        <a:buChar char="§"/>
        <a:defRPr sz="1600">
          <a:solidFill>
            <a:srgbClr val="000000"/>
          </a:solidFill>
          <a:latin typeface="+mn-lt"/>
        </a:defRPr>
      </a:lvl6pPr>
      <a:lvl7pPr marL="2862263" indent="-119063" algn="l" rtl="0" fontAlgn="base">
        <a:lnSpc>
          <a:spcPct val="85000"/>
        </a:lnSpc>
        <a:spcBef>
          <a:spcPct val="25000"/>
        </a:spcBef>
        <a:spcAft>
          <a:spcPct val="0"/>
        </a:spcAft>
        <a:buClr>
          <a:srgbClr val="000000"/>
        </a:buClr>
        <a:buFont typeface="Wingdings" pitchFamily="2" charset="2"/>
        <a:buChar char="§"/>
        <a:defRPr sz="1600">
          <a:solidFill>
            <a:srgbClr val="000000"/>
          </a:solidFill>
          <a:latin typeface="+mn-lt"/>
        </a:defRPr>
      </a:lvl7pPr>
      <a:lvl8pPr marL="3319463" indent="-119063" algn="l" rtl="0" fontAlgn="base">
        <a:lnSpc>
          <a:spcPct val="85000"/>
        </a:lnSpc>
        <a:spcBef>
          <a:spcPct val="25000"/>
        </a:spcBef>
        <a:spcAft>
          <a:spcPct val="0"/>
        </a:spcAft>
        <a:buClr>
          <a:srgbClr val="000000"/>
        </a:buClr>
        <a:buFont typeface="Wingdings" pitchFamily="2" charset="2"/>
        <a:buChar char="§"/>
        <a:defRPr sz="1600">
          <a:solidFill>
            <a:srgbClr val="000000"/>
          </a:solidFill>
          <a:latin typeface="+mn-lt"/>
        </a:defRPr>
      </a:lvl8pPr>
      <a:lvl9pPr marL="3776663" indent="-119063" algn="l" rtl="0" fontAlgn="base">
        <a:lnSpc>
          <a:spcPct val="85000"/>
        </a:lnSpc>
        <a:spcBef>
          <a:spcPct val="25000"/>
        </a:spcBef>
        <a:spcAft>
          <a:spcPct val="0"/>
        </a:spcAft>
        <a:buClr>
          <a:srgbClr val="000000"/>
        </a:buClr>
        <a:buFont typeface="Wingdings" pitchFamily="2" charset="2"/>
        <a:buChar char="§"/>
        <a:defRPr sz="1600">
          <a:solidFill>
            <a:srgbClr val="000000"/>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0.jpeg"/></Relationships>
</file>

<file path=ppt/slides/_rels/slide11.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wmf"/><Relationship Id="rId5" Type="http://schemas.openxmlformats.org/officeDocument/2006/relationships/image" Target="../media/image28.wmf"/><Relationship Id="rId4" Type="http://schemas.openxmlformats.org/officeDocument/2006/relationships/image" Target="../media/image27.jpeg"/></Relationships>
</file>

<file path=ppt/slides/_rels/slide14.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5.xml"/><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hyperlink" Target="http://www.google.com/imgres?imgurl=http://fussypants.typepad.com/whatsmartmommiesknow/images/2007/12/29/animals_kicking_bird_out_of_nest_dr.com&amp;imgrefurl=http://nimbus1944.livejournal.com/&amp;usg=__KxqrZZ1_FqAqwVBR7gZJXP5YqAc=&amp;h=478&amp;w=400&amp;sz=81&amp;hl=en&amp;start=1&amp;zoom=1&amp;um=1&amp;itbs=1&amp;tbnid=bf6mhdHLj1mU6M:&amp;tbnh=129&amp;tbnw=108&amp;prev=/images?q=kick+out+of+nest&amp;tbnid=bf6mhdHLj1mU6M:&amp;tbnh=0&amp;tbnw=0&amp;um=1&amp;hl=en&amp;safe=off&amp;sa=X&amp;rls=com.microsoft:en-us:IE-SearchBox&amp;imgtype=i_similar&amp;tbs=isch:1" TargetMode="Externa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hyperlink" Target="http://www.google.com/imgres?imgurl=http://images.clipartof.com/small/31256-Clipart-Illustration-Of-A-Cute-Baby-Bird-In-A-Nest-Looking-Up-At-Its-Mother-As-She-Arrives-Home.jpg&amp;imgrefurl=http://www.clipartof.com/details/clipart/31256.html&amp;usg=__uAUWwSKfQw9KAJPFxyOY54gigdI=&amp;h=360&amp;w=450&amp;sz=76&amp;hl=en&amp;start=17&amp;zoom=1&amp;um=1&amp;itbs=1&amp;tbnid=Zi2_Uv8dmS2-TM:&amp;tbnh=102&amp;tbnw=127&amp;prev=/images?q=clipart+bird+nest&amp;tbnid=bf6mhdHLj1mU6M:&amp;tbnh=0&amp;tbnw=0&amp;um=1&amp;hl=en&amp;safe=off&amp;rls=com.microsoft:en-us:IE-SearchBox&amp;tbs=isch:1" TargetMode="External"/><Relationship Id="rId4" Type="http://schemas.openxmlformats.org/officeDocument/2006/relationships/hyperlink" Target="http://www.google.com/imgres?imgurl=http://www.rspbliverpool.org.uk/happynest.jpg&amp;imgrefurl=http://www.rspbliverpool.org.uk/Nestboxday.htm&amp;usg=__Rx8k-Q3oboIhxbiyyIG7fl8OpJk=&amp;h=272&amp;w=366&amp;sz=26&amp;hl=en&amp;start=9&amp;zoom=1&amp;um=1&amp;itbs=1&amp;tbnid=fYwTCLYOOcfgTM:&amp;tbnh=91&amp;tbnw=122&amp;prev=/images?q=baby+bird+cartoon&amp;tbnid=bf6mhdHLj1mU6M:&amp;tbnh=0&amp;tbnw=0&amp;um=1&amp;hl=en&amp;safe=off&amp;rls=com.microsoft:en-us:IE-SearchBox&amp;tbs=isch:1"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8.png"/><Relationship Id="rId5" Type="http://schemas.openxmlformats.org/officeDocument/2006/relationships/image" Target="../media/image13.jpeg"/><Relationship Id="rId4" Type="http://schemas.openxmlformats.org/officeDocument/2006/relationships/image" Target="../media/image10.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google.com/imgres?imgurl=http://www.hydrogenlink.net/download/pictures/h2cop15/fiat-fuelcell-car-on-oresund-bridge.jpg&amp;imgrefurl=http://www.hydrogenlink.net/eng/news-copenhagen-hydrogen-parade-30-11-09.asp&amp;usg=__OwcWr3A1q-eDX6TdPt3YkRHOZgY=&amp;h=1575&amp;w=2362&amp;sz=689&amp;hl=en&amp;start=27&amp;zoom=1&amp;um=1&amp;itbs=1&amp;tbnid=ufrioCqzZ98XNM:&amp;tbnh=100&amp;tbnw=150&amp;prev=/images?q=fiat+panda+hydrogen&amp;start=20&amp;um=1&amp;hl=en&amp;safe=off&amp;sa=N&amp;rls=com.microsoft:en-us:IE-SearchBox&amp;ndsp=20&amp;tbs=isch:1" TargetMode="External"/><Relationship Id="rId4" Type="http://schemas.openxmlformats.org/officeDocument/2006/relationships/hyperlink" Target="http://www.google.com/imgres?imgurl=http://www.zeroregio.com/upload/Mantova/jpegs/P1010032.jpg&amp;imgrefurl=http://www.zeroregio.com/front_content.php?idcatart=567&amp;lang=3&amp;client=5&amp;h=1536&amp;w=2048&amp;sz=680&amp;tbnid=Fd5PSbnYvhtcVM:&amp;tbnh=113&amp;tbnw=150&amp;prev=/images?q=fiat+panda+hydrogen&amp;zoom=1&amp;q=fiat+panda+hydrogen&amp;usg=__c_QbruDdxc4WubGfEr7s9WG7UQI=&amp;sa=X&amp;ei=axWvTJu8D8T7lwew6ajlDw&amp;ved=0CCYQ9QEwBQ"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9.emf"/><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53388" y="3855905"/>
            <a:ext cx="8692308" cy="1134736"/>
          </a:xfrm>
        </p:spPr>
        <p:txBody>
          <a:bodyPr/>
          <a:lstStyle/>
          <a:p>
            <a:r>
              <a:rPr lang="en-US" sz="2400" cap="all" dirty="0"/>
              <a:t>Safety of Hydrogen Powered Industrial Trucks, Lessons Learned and Existing Codes and Standards Gaps</a:t>
            </a:r>
          </a:p>
        </p:txBody>
      </p:sp>
      <p:sp>
        <p:nvSpPr>
          <p:cNvPr id="3" name="Subtitle 2"/>
          <p:cNvSpPr>
            <a:spLocks noGrp="1"/>
          </p:cNvSpPr>
          <p:nvPr>
            <p:ph type="subTitle" idx="1"/>
          </p:nvPr>
        </p:nvSpPr>
        <p:spPr/>
        <p:txBody>
          <a:bodyPr/>
          <a:lstStyle/>
          <a:p>
            <a:r>
              <a:rPr lang="en-US" sz="2000" dirty="0" smtClean="0"/>
              <a:t>ICHS Conference – Sept 2011</a:t>
            </a:r>
          </a:p>
          <a:p>
            <a:r>
              <a:rPr lang="en-US" sz="1800" smtClean="0"/>
              <a:t>Aaron </a:t>
            </a:r>
            <a:r>
              <a:rPr lang="en-US" sz="1800" smtClean="0"/>
              <a:t>Harris - aharris@nuvera.com</a:t>
            </a:r>
            <a:endParaRPr lang="en-US" sz="1800" dirty="0"/>
          </a:p>
        </p:txBody>
      </p:sp>
    </p:spTree>
  </p:cSld>
  <p:clrMapOvr>
    <a:masterClrMapping/>
  </p:clrMapOvr>
  <p:transition spd="med">
    <p:cover dir="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6508751" y="3968751"/>
            <a:ext cx="2380600" cy="2057400"/>
            <a:chOff x="6444625" y="3797301"/>
            <a:chExt cx="2127225" cy="1911349"/>
          </a:xfrm>
        </p:grpSpPr>
        <p:pic>
          <p:nvPicPr>
            <p:cNvPr id="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625" y="3797301"/>
              <a:ext cx="2127225" cy="177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61"/>
            <p:cNvSpPr/>
            <p:nvPr/>
          </p:nvSpPr>
          <p:spPr bwMode="auto">
            <a:xfrm>
              <a:off x="8020050" y="4364050"/>
              <a:ext cx="495300" cy="134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63" name="Rectangle 62"/>
            <p:cNvSpPr/>
            <p:nvPr/>
          </p:nvSpPr>
          <p:spPr bwMode="auto">
            <a:xfrm>
              <a:off x="7867650" y="4294200"/>
              <a:ext cx="704200" cy="134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grpSp>
      <p:sp>
        <p:nvSpPr>
          <p:cNvPr id="26" name="Text Box 22"/>
          <p:cNvSpPr txBox="1">
            <a:spLocks noChangeArrowheads="1"/>
          </p:cNvSpPr>
          <p:nvPr/>
        </p:nvSpPr>
        <p:spPr bwMode="auto">
          <a:xfrm>
            <a:off x="190122" y="4659122"/>
            <a:ext cx="2670772" cy="1397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Fuel Cell System Components</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 </a:t>
            </a:r>
            <a:r>
              <a:rPr lang="en-US" sz="1000" dirty="0" smtClean="0">
                <a:solidFill>
                  <a:srgbClr val="000000"/>
                </a:solidFill>
                <a:latin typeface="Calibri" pitchFamily="34" charset="0"/>
                <a:cs typeface="Arial" pitchFamily="34" charset="0"/>
              </a:rPr>
              <a:t>Energy Storage – Batteries, Ultra-Caps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dirty="0" smtClean="0">
                <a:ln>
                  <a:noFill/>
                </a:ln>
                <a:solidFill>
                  <a:srgbClr val="000000"/>
                </a:solidFill>
                <a:effectLst/>
                <a:latin typeface="Calibri" pitchFamily="34" charset="0"/>
                <a:cs typeface="Arial" pitchFamily="34" charset="0"/>
              </a:rPr>
              <a:t> </a:t>
            </a:r>
            <a:r>
              <a:rPr lang="en-US" sz="1000" dirty="0" smtClean="0">
                <a:solidFill>
                  <a:srgbClr val="000000"/>
                </a:solidFill>
                <a:latin typeface="Calibri" pitchFamily="34" charset="0"/>
                <a:cs typeface="Arial" pitchFamily="34" charset="0"/>
              </a:rPr>
              <a:t>Power Conditioning Electronics</a:t>
            </a:r>
            <a:endParaRPr kumimoji="0" lang="en-US" sz="1000" b="0" i="0" u="none" strike="noStrike" cap="none" normalizeH="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rgbClr val="000000"/>
                </a:solidFill>
                <a:latin typeface="Calibri" pitchFamily="34" charset="0"/>
                <a:cs typeface="Arial" pitchFamily="34" charset="0"/>
              </a:rPr>
              <a:t> </a:t>
            </a:r>
            <a:r>
              <a:rPr kumimoji="0" lang="en-US" sz="1000" b="0" i="0" u="none" strike="noStrike" cap="none" normalizeH="0" dirty="0" smtClean="0">
                <a:ln>
                  <a:noFill/>
                </a:ln>
                <a:solidFill>
                  <a:srgbClr val="000000"/>
                </a:solidFill>
                <a:effectLst/>
                <a:latin typeface="Calibri" pitchFamily="34" charset="0"/>
                <a:cs typeface="Arial" pitchFamily="34" charset="0"/>
              </a:rPr>
              <a:t>Regenerative Braking Dissipation</a:t>
            </a:r>
          </a:p>
          <a:p>
            <a:pPr marL="0" marR="0" lvl="0" indent="0" algn="l" defTabSz="914400" rtl="0" eaLnBrk="1" fontAlgn="base" latinLnBrk="0" hangingPunct="1">
              <a:lnSpc>
                <a:spcPct val="100000"/>
              </a:lnSpc>
              <a:spcBef>
                <a:spcPct val="0"/>
              </a:spcBef>
              <a:spcAft>
                <a:spcPct val="0"/>
              </a:spcAft>
              <a:buClrTx/>
              <a:buSzTx/>
              <a:buFontTx/>
              <a:buNone/>
              <a:tabLst/>
            </a:pPr>
            <a:r>
              <a:rPr lang="en-US" sz="1000" baseline="0" dirty="0" smtClean="0">
                <a:solidFill>
                  <a:srgbClr val="000000"/>
                </a:solidFill>
                <a:latin typeface="Calibri" pitchFamily="34" charset="0"/>
                <a:cs typeface="Arial" pitchFamily="34" charset="0"/>
              </a:rPr>
              <a:t> H2</a:t>
            </a:r>
            <a:r>
              <a:rPr lang="en-US" sz="1000" dirty="0" smtClean="0">
                <a:solidFill>
                  <a:srgbClr val="000000"/>
                </a:solidFill>
                <a:latin typeface="Calibri" pitchFamily="34" charset="0"/>
                <a:cs typeface="Arial" pitchFamily="34" charset="0"/>
              </a:rPr>
              <a:t> Detectors/ Proof of Ventilation</a:t>
            </a:r>
            <a:endParaRPr kumimoji="0" lang="en-US" sz="8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 Fuel</a:t>
            </a:r>
            <a:r>
              <a:rPr kumimoji="0" lang="en-US" sz="1000" b="0" i="0" u="none" strike="noStrike" cap="none" normalizeH="0" dirty="0" smtClean="0">
                <a:ln>
                  <a:noFill/>
                </a:ln>
                <a:solidFill>
                  <a:srgbClr val="000000"/>
                </a:solidFill>
                <a:effectLst/>
                <a:latin typeface="Calibri" pitchFamily="34" charset="0"/>
                <a:cs typeface="Arial" pitchFamily="34" charset="0"/>
              </a:rPr>
              <a:t> Cell Stack and BOP</a:t>
            </a:r>
          </a:p>
          <a:p>
            <a:pPr marL="0" marR="0" lvl="0" indent="0" algn="l" defTabSz="914400" rtl="0" eaLnBrk="1" fontAlgn="base" latinLnBrk="0" hangingPunct="1">
              <a:lnSpc>
                <a:spcPct val="100000"/>
              </a:lnSpc>
              <a:spcBef>
                <a:spcPct val="0"/>
              </a:spcBef>
              <a:spcAft>
                <a:spcPct val="0"/>
              </a:spcAft>
              <a:buClrTx/>
              <a:buSzTx/>
              <a:buFontTx/>
              <a:buNone/>
              <a:tabLst/>
            </a:pPr>
            <a:r>
              <a:rPr lang="en-US" sz="1000" baseline="0" dirty="0">
                <a:solidFill>
                  <a:srgbClr val="000000"/>
                </a:solidFill>
                <a:latin typeface="Calibri" pitchFamily="34" charset="0"/>
                <a:cs typeface="Arial" pitchFamily="34" charset="0"/>
              </a:rPr>
              <a:t> </a:t>
            </a:r>
            <a:r>
              <a:rPr lang="en-US" sz="1000" baseline="0" dirty="0" smtClean="0">
                <a:solidFill>
                  <a:srgbClr val="000000"/>
                </a:solidFill>
                <a:latin typeface="Calibri" pitchFamily="34" charset="0"/>
                <a:cs typeface="Arial" pitchFamily="34" charset="0"/>
              </a:rPr>
              <a:t>Heat Exchangers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dirty="0">
                <a:ln>
                  <a:noFill/>
                </a:ln>
                <a:solidFill>
                  <a:srgbClr val="000000"/>
                </a:solidFill>
                <a:effectLst/>
                <a:latin typeface="Calibri" pitchFamily="34" charset="0"/>
                <a:cs typeface="Arial" pitchFamily="34" charset="0"/>
              </a:rPr>
              <a:t> </a:t>
            </a:r>
            <a:r>
              <a:rPr kumimoji="0" lang="en-US" sz="1000" b="0" i="0" u="none" strike="noStrike" cap="none" normalizeH="0" dirty="0" smtClean="0">
                <a:ln>
                  <a:noFill/>
                </a:ln>
                <a:solidFill>
                  <a:srgbClr val="000000"/>
                </a:solidFill>
                <a:effectLst/>
                <a:latin typeface="Calibri" pitchFamily="34" charset="0"/>
                <a:cs typeface="Arial" pitchFamily="34" charset="0"/>
              </a:rPr>
              <a:t>Embedded Controls and Software</a:t>
            </a:r>
            <a:endParaRPr kumimoji="0" 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45" name="Text Box 21"/>
          <p:cNvSpPr txBox="1">
            <a:spLocks noChangeArrowheads="1"/>
          </p:cNvSpPr>
          <p:nvPr/>
        </p:nvSpPr>
        <p:spPr bwMode="auto">
          <a:xfrm>
            <a:off x="629492" y="3215753"/>
            <a:ext cx="2152209" cy="6240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Fuel Cell Power System</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itchFamily="34" charset="0"/>
                <a:cs typeface="Arial" pitchFamily="34" charset="0"/>
              </a:rPr>
              <a:t> </a:t>
            </a:r>
            <a:r>
              <a:rPr kumimoji="0" lang="en-US" sz="1200" b="1" i="0" u="none" strike="noStrike" cap="none" normalizeH="0" baseline="0" dirty="0" smtClean="0">
                <a:ln>
                  <a:noFill/>
                </a:ln>
                <a:solidFill>
                  <a:srgbClr val="000000"/>
                </a:solidFill>
                <a:effectLst/>
                <a:latin typeface="Calibri" pitchFamily="34" charset="0"/>
                <a:cs typeface="Arial" pitchFamily="34" charset="0"/>
              </a:rPr>
              <a:t>UL 2267</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Calibri" pitchFamily="34" charset="0"/>
                <a:cs typeface="Arial" pitchFamily="34" charset="0"/>
              </a:rPr>
              <a:t>IEC 62282-4</a:t>
            </a:r>
            <a:endParaRPr kumimoji="0" lang="en-US" sz="1200" i="0" u="none" strike="noStrike" cap="none" normalizeH="0" baseline="0" dirty="0" smtClean="0">
              <a:ln>
                <a:noFill/>
              </a:ln>
              <a:solidFill>
                <a:srgbClr val="000000"/>
              </a:solidFill>
              <a:effectLst/>
              <a:latin typeface="Calibri" pitchFamily="34" charset="0"/>
              <a:cs typeface="Arial" pitchFamily="34" charset="0"/>
            </a:endParaRPr>
          </a:p>
        </p:txBody>
      </p:sp>
      <p:pic>
        <p:nvPicPr>
          <p:cNvPr id="44" name="Picture 43" descr="PowerEdge_R_Series_Cutaway.jpg"/>
          <p:cNvPicPr>
            <a:picLocks noChangeAspect="1"/>
          </p:cNvPicPr>
          <p:nvPr/>
        </p:nvPicPr>
        <p:blipFill>
          <a:blip r:embed="rId4" cstate="print"/>
          <a:stretch>
            <a:fillRect/>
          </a:stretch>
        </p:blipFill>
        <p:spPr>
          <a:xfrm>
            <a:off x="2399895" y="3391506"/>
            <a:ext cx="952443" cy="1153334"/>
          </a:xfrm>
          <a:prstGeom prst="rect">
            <a:avLst/>
          </a:prstGeom>
        </p:spPr>
      </p:pic>
      <p:pic>
        <p:nvPicPr>
          <p:cNvPr id="40" name="Picture 39" descr="ReadyPower in Forklift.jpg"/>
          <p:cNvPicPr>
            <a:picLocks noChangeAspect="1"/>
          </p:cNvPicPr>
          <p:nvPr/>
        </p:nvPicPr>
        <p:blipFill>
          <a:blip r:embed="rId5" cstate="print"/>
          <a:stretch>
            <a:fillRect/>
          </a:stretch>
        </p:blipFill>
        <p:spPr>
          <a:xfrm flipH="1">
            <a:off x="2042874" y="1221742"/>
            <a:ext cx="1566249" cy="1900383"/>
          </a:xfrm>
          <a:prstGeom prst="rect">
            <a:avLst/>
          </a:prstGeom>
        </p:spPr>
      </p:pic>
      <p:sp>
        <p:nvSpPr>
          <p:cNvPr id="3" name="Title 2"/>
          <p:cNvSpPr>
            <a:spLocks noGrp="1"/>
          </p:cNvSpPr>
          <p:nvPr>
            <p:ph type="title"/>
          </p:nvPr>
        </p:nvSpPr>
        <p:spPr/>
        <p:txBody>
          <a:bodyPr/>
          <a:lstStyle/>
          <a:p>
            <a:r>
              <a:rPr lang="en-US" sz="3200" dirty="0" smtClean="0"/>
              <a:t>Codes and Standards –Ind. Trucks</a:t>
            </a:r>
            <a:endParaRPr lang="en-US" sz="3200" dirty="0"/>
          </a:p>
        </p:txBody>
      </p:sp>
      <p:sp>
        <p:nvSpPr>
          <p:cNvPr id="1029" name="Text Box 5"/>
          <p:cNvSpPr txBox="1">
            <a:spLocks noChangeArrowheads="1"/>
          </p:cNvSpPr>
          <p:nvPr/>
        </p:nvSpPr>
        <p:spPr bwMode="auto">
          <a:xfrm>
            <a:off x="5846143" y="1095253"/>
            <a:ext cx="1597980" cy="249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cs typeface="Arial" pitchFamily="34" charset="0"/>
              </a:rPr>
              <a:t>Indoor Dispenser</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1030" name="AutoShape 6"/>
          <p:cNvCxnSpPr>
            <a:cxnSpLocks noChangeShapeType="1"/>
          </p:cNvCxnSpPr>
          <p:nvPr/>
        </p:nvCxnSpPr>
        <p:spPr bwMode="auto">
          <a:xfrm rot="10800000" flipV="1">
            <a:off x="3560083" y="2826020"/>
            <a:ext cx="1431758" cy="938463"/>
          </a:xfrm>
          <a:prstGeom prst="straightConnector1">
            <a:avLst/>
          </a:prstGeom>
          <a:noFill/>
          <a:ln w="9525">
            <a:solidFill>
              <a:srgbClr val="000000"/>
            </a:solidFill>
            <a:prstDash val="dash"/>
            <a:round/>
            <a:headEnd type="triangle" w="med" len="med"/>
            <a:tailEnd type="triangle" w="med" len="med"/>
          </a:ln>
        </p:spPr>
      </p:cxnSp>
      <p:sp>
        <p:nvSpPr>
          <p:cNvPr id="1031" name="Text Box 7"/>
          <p:cNvSpPr txBox="1">
            <a:spLocks noChangeArrowheads="1"/>
          </p:cNvSpPr>
          <p:nvPr/>
        </p:nvSpPr>
        <p:spPr bwMode="auto">
          <a:xfrm>
            <a:off x="3560082" y="3023695"/>
            <a:ext cx="1953614" cy="5350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sng" strike="noStrike" cap="none" normalizeH="0" baseline="0" dirty="0" smtClean="0">
                <a:ln>
                  <a:noFill/>
                </a:ln>
                <a:solidFill>
                  <a:srgbClr val="000000"/>
                </a:solidFill>
                <a:effectLst/>
                <a:latin typeface="Calibri" pitchFamily="34" charset="0"/>
                <a:cs typeface="Arial" pitchFamily="34" charset="0"/>
              </a:rPr>
              <a:t>Refueling </a:t>
            </a:r>
            <a:r>
              <a:rPr lang="en-US" sz="1050" u="sng" dirty="0" smtClean="0">
                <a:solidFill>
                  <a:srgbClr val="000000"/>
                </a:solidFill>
                <a:latin typeface="Calibri" pitchFamily="34" charset="0"/>
                <a:cs typeface="Arial" pitchFamily="34" charset="0"/>
              </a:rPr>
              <a:t>Guidelines</a:t>
            </a:r>
            <a:endParaRPr kumimoji="0" lang="en-US" sz="1050" b="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Calibri" pitchFamily="34" charset="0"/>
                <a:cs typeface="Arial" pitchFamily="34" charset="0"/>
              </a:rPr>
              <a:t>HPIT 2 and SAE J2601-3</a:t>
            </a:r>
            <a:endParaRPr kumimoji="0" lang="en-US" sz="120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1033" name="Text Box 9"/>
          <p:cNvSpPr txBox="1">
            <a:spLocks noChangeArrowheads="1"/>
          </p:cNvSpPr>
          <p:nvPr/>
        </p:nvSpPr>
        <p:spPr bwMode="auto">
          <a:xfrm>
            <a:off x="803923" y="1567850"/>
            <a:ext cx="1157785" cy="1054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0000"/>
                </a:solidFill>
                <a:effectLst/>
                <a:latin typeface="Calibri" pitchFamily="34" charset="0"/>
                <a:cs typeface="Arial" pitchFamily="34" charset="0"/>
              </a:rPr>
              <a:t>Vehicle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NFPA 505</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Calibri" pitchFamily="34" charset="0"/>
                <a:cs typeface="Arial" pitchFamily="34" charset="0"/>
              </a:rPr>
              <a:t>UL 2267  </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Calibri" pitchFamily="34" charset="0"/>
                <a:cs typeface="Arial" pitchFamily="34" charset="0"/>
              </a:rPr>
              <a:t>UL 583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ITSDF B56.1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43" name="Text Box 19"/>
          <p:cNvSpPr txBox="1">
            <a:spLocks noChangeArrowheads="1"/>
          </p:cNvSpPr>
          <p:nvPr/>
        </p:nvSpPr>
        <p:spPr bwMode="auto">
          <a:xfrm>
            <a:off x="2044855" y="1092035"/>
            <a:ext cx="1473693" cy="287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cs typeface="Arial" pitchFamily="34" charset="0"/>
              </a:rPr>
              <a:t>Industrial Vehicle</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1044" name="AutoShape 20"/>
          <p:cNvCxnSpPr>
            <a:cxnSpLocks noChangeShapeType="1"/>
          </p:cNvCxnSpPr>
          <p:nvPr/>
        </p:nvCxnSpPr>
        <p:spPr bwMode="auto">
          <a:xfrm rot="16200000" flipV="1">
            <a:off x="2791018" y="3268482"/>
            <a:ext cx="516480" cy="2083"/>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rot="5400000" flipH="1" flipV="1">
            <a:off x="2962813" y="4653211"/>
            <a:ext cx="310298" cy="1285"/>
          </a:xfrm>
          <a:prstGeom prst="straightConnector1">
            <a:avLst/>
          </a:prstGeom>
          <a:noFill/>
          <a:ln w="9525">
            <a:solidFill>
              <a:srgbClr val="000000"/>
            </a:solidFill>
            <a:round/>
            <a:headEnd/>
            <a:tailEnd type="triangle" w="med" len="med"/>
          </a:ln>
        </p:spPr>
      </p:cxnSp>
      <p:sp>
        <p:nvSpPr>
          <p:cNvPr id="41" name="Rectangle 3"/>
          <p:cNvSpPr>
            <a:spLocks noChangeArrowheads="1"/>
          </p:cNvSpPr>
          <p:nvPr/>
        </p:nvSpPr>
        <p:spPr bwMode="auto">
          <a:xfrm rot="16200000">
            <a:off x="3297118" y="3879918"/>
            <a:ext cx="89644" cy="12346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400" dirty="0">
              <a:solidFill>
                <a:srgbClr val="000000"/>
              </a:solidFill>
            </a:endParaRPr>
          </a:p>
        </p:txBody>
      </p:sp>
      <p:sp>
        <p:nvSpPr>
          <p:cNvPr id="42" name="Text Box 21"/>
          <p:cNvSpPr txBox="1">
            <a:spLocks noChangeArrowheads="1"/>
          </p:cNvSpPr>
          <p:nvPr/>
        </p:nvSpPr>
        <p:spPr bwMode="auto">
          <a:xfrm>
            <a:off x="3943103" y="3665475"/>
            <a:ext cx="2352544" cy="4206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sng" strike="noStrike" cap="none" normalizeH="0" baseline="0" dirty="0" smtClean="0">
                <a:ln>
                  <a:noFill/>
                </a:ln>
                <a:solidFill>
                  <a:srgbClr val="000000"/>
                </a:solidFill>
                <a:effectLst/>
                <a:latin typeface="Calibri" pitchFamily="34" charset="0"/>
                <a:cs typeface="Arial" pitchFamily="34" charset="0"/>
              </a:rPr>
              <a:t>350</a:t>
            </a:r>
            <a:r>
              <a:rPr kumimoji="0" lang="en-US" sz="1050" b="0" i="0" u="sng" strike="noStrike" cap="none" normalizeH="0" dirty="0" smtClean="0">
                <a:ln>
                  <a:noFill/>
                </a:ln>
                <a:solidFill>
                  <a:srgbClr val="000000"/>
                </a:solidFill>
                <a:effectLst/>
                <a:latin typeface="Calibri" pitchFamily="34" charset="0"/>
                <a:cs typeface="Arial" pitchFamily="34" charset="0"/>
              </a:rPr>
              <a:t> Bar Fueling Receptacle/Nozzle Pair</a:t>
            </a:r>
            <a:endParaRPr kumimoji="0" lang="en-US" sz="1050" b="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i="0" u="none" strike="noStrike" cap="none" normalizeH="0" baseline="0" dirty="0" smtClean="0">
                <a:ln>
                  <a:noFill/>
                </a:ln>
                <a:solidFill>
                  <a:srgbClr val="000000"/>
                </a:solidFill>
                <a:effectLst/>
                <a:latin typeface="Calibri" pitchFamily="34" charset="0"/>
                <a:cs typeface="Arial" pitchFamily="34" charset="0"/>
              </a:rPr>
              <a:t>   </a:t>
            </a:r>
            <a:r>
              <a:rPr kumimoji="0" lang="en-US" sz="1100" i="0" u="none" strike="noStrike" cap="none" normalizeH="0" baseline="0" dirty="0" smtClean="0">
                <a:ln>
                  <a:noFill/>
                </a:ln>
                <a:solidFill>
                  <a:srgbClr val="000000"/>
                </a:solidFill>
                <a:effectLst/>
                <a:latin typeface="Calibri" pitchFamily="34" charset="0"/>
                <a:cs typeface="Arial" pitchFamily="34" charset="0"/>
              </a:rPr>
              <a:t>SAE J2600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45" name="AutoShape 20"/>
          <p:cNvCxnSpPr>
            <a:cxnSpLocks noChangeShapeType="1"/>
          </p:cNvCxnSpPr>
          <p:nvPr/>
        </p:nvCxnSpPr>
        <p:spPr bwMode="auto">
          <a:xfrm rot="5400000" flipH="1" flipV="1">
            <a:off x="5272648" y="3305391"/>
            <a:ext cx="729951" cy="5371"/>
          </a:xfrm>
          <a:prstGeom prst="straightConnector1">
            <a:avLst/>
          </a:prstGeom>
          <a:noFill/>
          <a:ln w="9525">
            <a:solidFill>
              <a:srgbClr val="000000"/>
            </a:solidFill>
            <a:round/>
            <a:headEnd/>
            <a:tailEnd type="triangle" w="med" len="med"/>
          </a:ln>
        </p:spPr>
      </p:cxnSp>
      <p:cxnSp>
        <p:nvCxnSpPr>
          <p:cNvPr id="47" name="AutoShape 20"/>
          <p:cNvCxnSpPr>
            <a:cxnSpLocks noChangeShapeType="1"/>
          </p:cNvCxnSpPr>
          <p:nvPr/>
        </p:nvCxnSpPr>
        <p:spPr bwMode="auto">
          <a:xfrm rot="10800000">
            <a:off x="3487896" y="3908865"/>
            <a:ext cx="397926" cy="5911"/>
          </a:xfrm>
          <a:prstGeom prst="straightConnector1">
            <a:avLst/>
          </a:prstGeom>
          <a:noFill/>
          <a:ln w="9525">
            <a:solidFill>
              <a:srgbClr val="000000"/>
            </a:solidFill>
            <a:round/>
            <a:headEnd/>
            <a:tailEnd type="triangle" w="med" len="med"/>
          </a:ln>
        </p:spPr>
      </p:cxnSp>
      <p:pic>
        <p:nvPicPr>
          <p:cNvPr id="43" name="Picture 42" descr="Raymond Dispenser Cut.png"/>
          <p:cNvPicPr>
            <a:picLocks noChangeAspect="1"/>
          </p:cNvPicPr>
          <p:nvPr/>
        </p:nvPicPr>
        <p:blipFill>
          <a:blip r:embed="rId6" cstate="print"/>
          <a:stretch>
            <a:fillRect/>
          </a:stretch>
        </p:blipFill>
        <p:spPr>
          <a:xfrm>
            <a:off x="5103434" y="1367770"/>
            <a:ext cx="1192213" cy="1660356"/>
          </a:xfrm>
          <a:prstGeom prst="rect">
            <a:avLst/>
          </a:prstGeom>
        </p:spPr>
      </p:pic>
      <p:sp>
        <p:nvSpPr>
          <p:cNvPr id="1035" name="Text Box 11"/>
          <p:cNvSpPr txBox="1">
            <a:spLocks noChangeArrowheads="1"/>
          </p:cNvSpPr>
          <p:nvPr/>
        </p:nvSpPr>
        <p:spPr bwMode="auto">
          <a:xfrm>
            <a:off x="1382816" y="3924676"/>
            <a:ext cx="1240518" cy="317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Fuel Cell Power System (Battery Replacement)</a:t>
            </a: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28" name="AutoShape 23"/>
          <p:cNvCxnSpPr>
            <a:cxnSpLocks noChangeShapeType="1"/>
          </p:cNvCxnSpPr>
          <p:nvPr/>
        </p:nvCxnSpPr>
        <p:spPr bwMode="auto">
          <a:xfrm flipV="1">
            <a:off x="1973655" y="4381877"/>
            <a:ext cx="425513" cy="172017"/>
          </a:xfrm>
          <a:prstGeom prst="straightConnector1">
            <a:avLst/>
          </a:prstGeom>
          <a:noFill/>
          <a:ln w="9525">
            <a:solidFill>
              <a:srgbClr val="000000"/>
            </a:solidFill>
            <a:round/>
            <a:headEnd/>
            <a:tailEnd type="triangle" w="med" len="med"/>
          </a:ln>
        </p:spPr>
      </p:cxnSp>
      <p:sp>
        <p:nvSpPr>
          <p:cNvPr id="29" name="Text Box 22"/>
          <p:cNvSpPr txBox="1">
            <a:spLocks noChangeArrowheads="1"/>
          </p:cNvSpPr>
          <p:nvPr/>
        </p:nvSpPr>
        <p:spPr bwMode="auto">
          <a:xfrm>
            <a:off x="2224780" y="5812364"/>
            <a:ext cx="3132500" cy="65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Hydrogen Pressure System Components</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solidFill>
                  <a:srgbClr val="000000"/>
                </a:solidFill>
                <a:latin typeface="Calibri" pitchFamily="34" charset="0"/>
                <a:cs typeface="Arial" pitchFamily="34" charset="0"/>
              </a:rPr>
              <a:t>CSA HPIT 1</a:t>
            </a:r>
            <a:endParaRPr kumimoji="0" lang="en-US" sz="1100" i="0" u="none" strike="sng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Calibri" pitchFamily="34" charset="0"/>
                <a:cs typeface="Arial" pitchFamily="34" charset="0"/>
              </a:rPr>
              <a:t>      -  Cylinders, v</a:t>
            </a:r>
            <a:r>
              <a:rPr kumimoji="0" lang="en-US" sz="1000" b="0" i="0" u="none" strike="noStrike" cap="none" normalizeH="0" baseline="0" dirty="0" smtClean="0">
                <a:ln>
                  <a:noFill/>
                </a:ln>
                <a:solidFill>
                  <a:srgbClr val="000000"/>
                </a:solidFill>
                <a:effectLst/>
                <a:latin typeface="Calibri" pitchFamily="34" charset="0"/>
                <a:cs typeface="Arial" pitchFamily="34" charset="0"/>
              </a:rPr>
              <a:t>alves, fittings, tubing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30" name="AutoShape 23"/>
          <p:cNvCxnSpPr>
            <a:cxnSpLocks noChangeShapeType="1"/>
          </p:cNvCxnSpPr>
          <p:nvPr/>
        </p:nvCxnSpPr>
        <p:spPr bwMode="auto">
          <a:xfrm rot="5400000" flipH="1" flipV="1">
            <a:off x="2962813" y="4653211"/>
            <a:ext cx="310298" cy="1285"/>
          </a:xfrm>
          <a:prstGeom prst="straightConnector1">
            <a:avLst/>
          </a:prstGeom>
          <a:noFill/>
          <a:ln w="9525">
            <a:solidFill>
              <a:srgbClr val="000000"/>
            </a:solidFill>
            <a:round/>
            <a:headEnd/>
            <a:tailEnd type="triangle" w="med" len="med"/>
          </a:ln>
        </p:spPr>
      </p:cxnSp>
      <p:grpSp>
        <p:nvGrpSpPr>
          <p:cNvPr id="31" name="Group 78"/>
          <p:cNvGrpSpPr/>
          <p:nvPr/>
        </p:nvGrpSpPr>
        <p:grpSpPr>
          <a:xfrm>
            <a:off x="2867024" y="4672353"/>
            <a:ext cx="1493047" cy="430667"/>
            <a:chOff x="2562224" y="4879181"/>
            <a:chExt cx="1493047" cy="430667"/>
          </a:xfrm>
        </p:grpSpPr>
        <p:sp>
          <p:nvSpPr>
            <p:cNvPr id="32" name="Rounded Rectangle 31"/>
            <p:cNvSpPr/>
            <p:nvPr/>
          </p:nvSpPr>
          <p:spPr bwMode="auto">
            <a:xfrm>
              <a:off x="2562224" y="5081246"/>
              <a:ext cx="740230" cy="228602"/>
            </a:xfrm>
            <a:prstGeom prst="round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noAutofit/>
            </a:bodyPr>
            <a:lstStyle/>
            <a:p>
              <a:pPr marL="228600" marR="0" indent="0" defTabSz="914400" rtl="0" eaLnBrk="1" fontAlgn="base" latinLnBrk="0" hangingPunct="1">
                <a:lnSpc>
                  <a:spcPct val="85000"/>
                </a:lnSpc>
                <a:spcBef>
                  <a:spcPct val="25000"/>
                </a:spcBef>
                <a:spcAft>
                  <a:spcPct val="0"/>
                </a:spcAft>
                <a:buClr>
                  <a:srgbClr val="000000"/>
                </a:buClr>
                <a:buSzTx/>
                <a:buFont typeface="Wingdings" pitchFamily="2" charset="2"/>
                <a:buNone/>
                <a:tabLst/>
              </a:pPr>
              <a:r>
                <a:rPr kumimoji="0" lang="en-US" sz="700" b="1" i="0" u="none" strike="noStrike" cap="none" normalizeH="0" baseline="0" dirty="0" smtClean="0">
                  <a:ln>
                    <a:noFill/>
                  </a:ln>
                  <a:solidFill>
                    <a:schemeClr val="tx1"/>
                  </a:solidFill>
                  <a:effectLst/>
                  <a:latin typeface="Verdana" pitchFamily="34" charset="0"/>
                </a:rPr>
                <a:t>Tank</a:t>
              </a:r>
            </a:p>
          </p:txBody>
        </p:sp>
        <p:sp>
          <p:nvSpPr>
            <p:cNvPr id="33" name="Isosceles Triangle 32"/>
            <p:cNvSpPr/>
            <p:nvPr/>
          </p:nvSpPr>
          <p:spPr bwMode="auto">
            <a:xfrm rot="5400000">
              <a:off x="3317081" y="5148262"/>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34" name="Isosceles Triangle 33"/>
            <p:cNvSpPr/>
            <p:nvPr/>
          </p:nvSpPr>
          <p:spPr bwMode="auto">
            <a:xfrm rot="16359052">
              <a:off x="3440907" y="5150643"/>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35" name="Straight Connector 34"/>
            <p:cNvCxnSpPr/>
            <p:nvPr/>
          </p:nvCxnSpPr>
          <p:spPr bwMode="auto">
            <a:xfrm rot="16200000" flipV="1">
              <a:off x="3398038" y="5167321"/>
              <a:ext cx="61982" cy="52"/>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Rectangle 35"/>
            <p:cNvSpPr/>
            <p:nvPr/>
          </p:nvSpPr>
          <p:spPr bwMode="auto">
            <a:xfrm>
              <a:off x="3376612" y="5069681"/>
              <a:ext cx="104775" cy="73819"/>
            </a:xfrm>
            <a:prstGeom prst="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37" name="Straight Connector 36"/>
            <p:cNvCxnSpPr/>
            <p:nvPr/>
          </p:nvCxnSpPr>
          <p:spPr bwMode="auto">
            <a:xfrm>
              <a:off x="3548011" y="5202962"/>
              <a:ext cx="295327" cy="7213"/>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8" name="Isosceles Triangle 37"/>
            <p:cNvSpPr/>
            <p:nvPr/>
          </p:nvSpPr>
          <p:spPr bwMode="auto">
            <a:xfrm rot="16200000">
              <a:off x="3674269" y="4972049"/>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39" name="Isosceles Triangle 38"/>
            <p:cNvSpPr/>
            <p:nvPr/>
          </p:nvSpPr>
          <p:spPr bwMode="auto">
            <a:xfrm>
              <a:off x="3621881" y="5033961"/>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46" name="Straight Connector 45"/>
            <p:cNvCxnSpPr>
              <a:endCxn id="38" idx="0"/>
            </p:cNvCxnSpPr>
            <p:nvPr/>
          </p:nvCxnSpPr>
          <p:spPr bwMode="auto">
            <a:xfrm rot="5400000">
              <a:off x="3602832" y="4950618"/>
              <a:ext cx="142874" cy="0"/>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bwMode="auto">
            <a:xfrm>
              <a:off x="3619448" y="4926737"/>
              <a:ext cx="104827" cy="35788"/>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bwMode="auto">
            <a:xfrm>
              <a:off x="3617067" y="4907687"/>
              <a:ext cx="104827" cy="35788"/>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bwMode="auto">
            <a:xfrm>
              <a:off x="3617067" y="4891018"/>
              <a:ext cx="104827" cy="35788"/>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p:cNvCxnSpPr>
              <a:endCxn id="39" idx="3"/>
            </p:cNvCxnSpPr>
            <p:nvPr/>
          </p:nvCxnSpPr>
          <p:spPr bwMode="auto">
            <a:xfrm rot="5400000" flipH="1" flipV="1">
              <a:off x="3637360" y="5168503"/>
              <a:ext cx="69057" cy="0"/>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2" name="Isosceles Triangle 51"/>
            <p:cNvSpPr/>
            <p:nvPr/>
          </p:nvSpPr>
          <p:spPr bwMode="auto">
            <a:xfrm rot="5400000">
              <a:off x="3831432" y="5155407"/>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53" name="Isosceles Triangle 52"/>
            <p:cNvSpPr/>
            <p:nvPr/>
          </p:nvSpPr>
          <p:spPr bwMode="auto">
            <a:xfrm rot="16359052">
              <a:off x="3955258" y="5157788"/>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54" name="Straight Connector 53"/>
            <p:cNvCxnSpPr/>
            <p:nvPr/>
          </p:nvCxnSpPr>
          <p:spPr bwMode="auto">
            <a:xfrm rot="16200000" flipV="1">
              <a:off x="3912389" y="5174466"/>
              <a:ext cx="61982" cy="52"/>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Rectangle 54"/>
            <p:cNvSpPr/>
            <p:nvPr/>
          </p:nvSpPr>
          <p:spPr bwMode="auto">
            <a:xfrm>
              <a:off x="3890963" y="5076826"/>
              <a:ext cx="104775" cy="73819"/>
            </a:xfrm>
            <a:prstGeom prst="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grpSp>
      <p:cxnSp>
        <p:nvCxnSpPr>
          <p:cNvPr id="56" name="AutoShape 23"/>
          <p:cNvCxnSpPr>
            <a:cxnSpLocks noChangeShapeType="1"/>
          </p:cNvCxnSpPr>
          <p:nvPr/>
        </p:nvCxnSpPr>
        <p:spPr bwMode="auto">
          <a:xfrm rot="5400000" flipH="1" flipV="1">
            <a:off x="3267617" y="5698240"/>
            <a:ext cx="310298" cy="1285"/>
          </a:xfrm>
          <a:prstGeom prst="straightConnector1">
            <a:avLst/>
          </a:prstGeom>
          <a:noFill/>
          <a:ln w="9525">
            <a:solidFill>
              <a:srgbClr val="000000"/>
            </a:solidFill>
            <a:round/>
            <a:headEnd/>
            <a:tailEnd type="triangle" w="med" len="med"/>
          </a:ln>
        </p:spPr>
      </p:cxnSp>
      <p:sp>
        <p:nvSpPr>
          <p:cNvPr id="57" name="Text Box 22"/>
          <p:cNvSpPr txBox="1">
            <a:spLocks noChangeArrowheads="1"/>
          </p:cNvSpPr>
          <p:nvPr/>
        </p:nvSpPr>
        <p:spPr bwMode="auto">
          <a:xfrm>
            <a:off x="3182723" y="5126565"/>
            <a:ext cx="1911791" cy="490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Hydrogen Pressure System</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solidFill>
                  <a:srgbClr val="000000"/>
                </a:solidFill>
                <a:latin typeface="Calibri" pitchFamily="34" charset="0"/>
                <a:cs typeface="Arial" pitchFamily="34" charset="0"/>
              </a:rPr>
              <a:t>SAE J2919</a:t>
            </a:r>
            <a:endParaRPr kumimoji="0" lang="en-US" sz="1100" i="0" u="none" strike="sng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58" name="Text Box 25"/>
          <p:cNvSpPr txBox="1">
            <a:spLocks noChangeArrowheads="1"/>
          </p:cNvSpPr>
          <p:nvPr/>
        </p:nvSpPr>
        <p:spPr bwMode="auto">
          <a:xfrm>
            <a:off x="6295647" y="1567850"/>
            <a:ext cx="2547884" cy="144343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0000"/>
                </a:solidFill>
                <a:effectLst/>
                <a:latin typeface="Calibri" pitchFamily="34" charset="0"/>
                <a:cs typeface="Arial" pitchFamily="34" charset="0"/>
              </a:rPr>
              <a:t>Dispenser Component Standards</a:t>
            </a:r>
            <a:endParaRPr kumimoji="0" lang="en-US" sz="1200" b="0" i="0" u="sng" strike="noStrike" cap="none" normalizeH="0" baseline="0" dirty="0" smtClean="0">
              <a:ln>
                <a:noFill/>
              </a:ln>
              <a:solidFill>
                <a:srgbClr val="000000"/>
              </a:solidFill>
              <a:effectLst/>
              <a:latin typeface="Times New Roman" pitchFamily="18" charset="0"/>
              <a:cs typeface="Arial" pitchFamily="34" charset="0"/>
            </a:endParaRPr>
          </a:p>
          <a:p>
            <a:pPr fontAlgn="base">
              <a:spcBef>
                <a:spcPct val="0"/>
              </a:spcBef>
              <a:spcAft>
                <a:spcPct val="0"/>
              </a:spcAft>
            </a:pPr>
            <a:r>
              <a:rPr lang="en-US" sz="1200" b="1" dirty="0">
                <a:solidFill>
                  <a:srgbClr val="000000"/>
                </a:solidFill>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4.1 - Dispenser </a:t>
            </a:r>
            <a:endParaRPr lang="en-US" sz="1200" b="1" dirty="0">
              <a:solidFill>
                <a:srgbClr val="000000"/>
              </a:solidFill>
              <a:latin typeface="Arial"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4.2 - Hose</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4.4 - Breakaway </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4.5 - </a:t>
            </a:r>
            <a:r>
              <a:rPr lang="en-US" sz="1200" b="1" dirty="0" smtClean="0">
                <a:solidFill>
                  <a:srgbClr val="000000"/>
                </a:solidFill>
                <a:latin typeface="Calibri" pitchFamily="34" charset="0"/>
                <a:cs typeface="Arial" pitchFamily="34" charset="0"/>
              </a:rPr>
              <a:t>Priority </a:t>
            </a:r>
            <a:r>
              <a:rPr lang="en-US" sz="1200" b="1" dirty="0">
                <a:solidFill>
                  <a:srgbClr val="000000"/>
                </a:solidFill>
                <a:latin typeface="Calibri" pitchFamily="34" charset="0"/>
                <a:cs typeface="Arial" pitchFamily="34" charset="0"/>
              </a:rPr>
              <a:t>and </a:t>
            </a:r>
            <a:r>
              <a:rPr lang="en-US" sz="1200" b="1" dirty="0" smtClean="0">
                <a:solidFill>
                  <a:srgbClr val="000000"/>
                </a:solidFill>
                <a:latin typeface="Calibri" pitchFamily="34" charset="0"/>
                <a:cs typeface="Arial" pitchFamily="34" charset="0"/>
              </a:rPr>
              <a:t>Sequencing</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4.6 - Manual Valves</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4.7 - Automated Valves </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p:txBody>
      </p:sp>
      <p:sp>
        <p:nvSpPr>
          <p:cNvPr id="59" name="Text Box 22"/>
          <p:cNvSpPr txBox="1">
            <a:spLocks noChangeArrowheads="1"/>
          </p:cNvSpPr>
          <p:nvPr/>
        </p:nvSpPr>
        <p:spPr bwMode="auto">
          <a:xfrm>
            <a:off x="4959559" y="4197351"/>
            <a:ext cx="1976598" cy="779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Generator</a:t>
            </a:r>
            <a:r>
              <a:rPr kumimoji="0" lang="en-US" sz="1200" i="0" u="sng" strike="noStrike" cap="none" normalizeH="0" dirty="0" smtClean="0">
                <a:ln>
                  <a:noFill/>
                </a:ln>
                <a:solidFill>
                  <a:srgbClr val="000000"/>
                </a:solidFill>
                <a:effectLst/>
                <a:latin typeface="Calibri" pitchFamily="34" charset="0"/>
                <a:cs typeface="Arial" pitchFamily="34" charset="0"/>
              </a:rPr>
              <a:t> </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fontAlgn="base">
              <a:spcBef>
                <a:spcPct val="0"/>
              </a:spcBef>
              <a:spcAft>
                <a:spcPct val="0"/>
              </a:spcAft>
            </a:pPr>
            <a:r>
              <a:rPr lang="en-US" sz="1200" b="1" dirty="0">
                <a:solidFill>
                  <a:srgbClr val="000000"/>
                </a:solidFill>
                <a:latin typeface="Calibri" pitchFamily="34" charset="0"/>
                <a:cs typeface="Arial" pitchFamily="34" charset="0"/>
              </a:rPr>
              <a:t>NFPA 2 </a:t>
            </a:r>
          </a:p>
          <a:p>
            <a:pPr fontAlgn="base">
              <a:spcBef>
                <a:spcPct val="0"/>
              </a:spcBef>
              <a:spcAft>
                <a:spcPct val="0"/>
              </a:spcAft>
            </a:pPr>
            <a:r>
              <a:rPr lang="en-US" sz="1200" b="1" dirty="0">
                <a:solidFill>
                  <a:srgbClr val="000000"/>
                </a:solidFill>
                <a:latin typeface="Calibri" pitchFamily="34" charset="0"/>
                <a:cs typeface="Arial" pitchFamily="34" charset="0"/>
              </a:rPr>
              <a:t>H2 Quality – SAE, ASTM </a:t>
            </a: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ISO 16110-1,2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64" name="Text Box 22"/>
          <p:cNvSpPr txBox="1">
            <a:spLocks noChangeArrowheads="1"/>
          </p:cNvSpPr>
          <p:nvPr/>
        </p:nvSpPr>
        <p:spPr bwMode="auto">
          <a:xfrm>
            <a:off x="7533707" y="5615198"/>
            <a:ext cx="1476238" cy="11415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Installation</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NFPA 2</a:t>
            </a: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NEC</a:t>
            </a:r>
          </a:p>
          <a:p>
            <a:pPr fontAlgn="base">
              <a:spcBef>
                <a:spcPct val="0"/>
              </a:spcBef>
              <a:spcAft>
                <a:spcPct val="0"/>
              </a:spcAft>
            </a:pPr>
            <a:r>
              <a:rPr lang="en-US" sz="1200" b="1" dirty="0">
                <a:solidFill>
                  <a:srgbClr val="000000"/>
                </a:solidFill>
                <a:latin typeface="Calibri" pitchFamily="34" charset="0"/>
                <a:cs typeface="Arial" pitchFamily="34" charset="0"/>
              </a:rPr>
              <a:t>ASME 31.12</a:t>
            </a:r>
          </a:p>
          <a:p>
            <a:pPr fontAlgn="base">
              <a:spcBef>
                <a:spcPct val="0"/>
              </a:spcBef>
              <a:spcAft>
                <a:spcPct val="0"/>
              </a:spcAft>
            </a:pPr>
            <a:r>
              <a:rPr lang="en-US" sz="1200" b="1" dirty="0" smtClean="0">
                <a:solidFill>
                  <a:srgbClr val="000000"/>
                </a:solidFill>
                <a:latin typeface="Calibri" pitchFamily="34" charset="0"/>
                <a:cs typeface="Arial" pitchFamily="34" charset="0"/>
              </a:rPr>
              <a:t>HGV 4.10</a:t>
            </a:r>
          </a:p>
          <a:p>
            <a:pPr fontAlgn="base">
              <a:spcBef>
                <a:spcPct val="0"/>
              </a:spcBef>
              <a:spcAft>
                <a:spcPct val="0"/>
              </a:spcAft>
            </a:pPr>
            <a:r>
              <a:rPr lang="en-US" sz="1200" dirty="0" smtClean="0">
                <a:solidFill>
                  <a:srgbClr val="000000"/>
                </a:solidFill>
                <a:latin typeface="Calibri" pitchFamily="34" charset="0"/>
                <a:cs typeface="Arial" pitchFamily="34" charset="0"/>
              </a:rPr>
              <a:t>ISO 20100</a:t>
            </a:r>
          </a:p>
          <a:p>
            <a:pPr fontAlgn="base">
              <a:spcBef>
                <a:spcPct val="0"/>
              </a:spcBef>
              <a:spcAft>
                <a:spcPct val="0"/>
              </a:spcAf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65" name="Text Box 22"/>
          <p:cNvSpPr txBox="1">
            <a:spLocks noChangeArrowheads="1"/>
          </p:cNvSpPr>
          <p:nvPr/>
        </p:nvSpPr>
        <p:spPr bwMode="auto">
          <a:xfrm>
            <a:off x="5422309" y="5250333"/>
            <a:ext cx="2016755" cy="8567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u="sng" dirty="0" smtClean="0">
                <a:solidFill>
                  <a:srgbClr val="000000"/>
                </a:solidFill>
                <a:latin typeface="Calibri" pitchFamily="34" charset="0"/>
                <a:cs typeface="Arial" pitchFamily="34" charset="0"/>
              </a:rPr>
              <a:t>Compression and Storage</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NFPA 2</a:t>
            </a:r>
          </a:p>
          <a:p>
            <a:pPr fontAlgn="base">
              <a:spcBef>
                <a:spcPct val="0"/>
              </a:spcBef>
              <a:spcAft>
                <a:spcPct val="0"/>
              </a:spcAft>
            </a:pPr>
            <a:r>
              <a:rPr lang="en-US" sz="1200" b="1" dirty="0">
                <a:solidFill>
                  <a:srgbClr val="000000"/>
                </a:solidFill>
                <a:latin typeface="Calibri" pitchFamily="34" charset="0"/>
                <a:cs typeface="Arial" pitchFamily="34" charset="0"/>
              </a:rPr>
              <a:t>ASME </a:t>
            </a:r>
            <a:r>
              <a:rPr lang="en-US" sz="1200" b="1" dirty="0" smtClean="0">
                <a:solidFill>
                  <a:srgbClr val="000000"/>
                </a:solidFill>
                <a:latin typeface="Calibri" pitchFamily="34" charset="0"/>
                <a:cs typeface="Arial" pitchFamily="34" charset="0"/>
              </a:rPr>
              <a:t>BPVC - storage</a:t>
            </a:r>
            <a:endParaRPr lang="en-US" sz="1200" b="1" dirty="0">
              <a:solidFill>
                <a:srgbClr val="000000"/>
              </a:solidFill>
              <a:latin typeface="Calibri" pitchFamily="34" charset="0"/>
              <a:cs typeface="Arial" pitchFamily="34" charset="0"/>
            </a:endParaRPr>
          </a:p>
          <a:p>
            <a:pPr fontAlgn="base">
              <a:spcBef>
                <a:spcPct val="0"/>
              </a:spcBef>
              <a:spcAft>
                <a:spcPct val="0"/>
              </a:spcAft>
            </a:pPr>
            <a:r>
              <a:rPr lang="en-US" sz="1200" b="1" dirty="0" smtClean="0">
                <a:solidFill>
                  <a:srgbClr val="000000"/>
                </a:solidFill>
                <a:latin typeface="Calibri" pitchFamily="34" charset="0"/>
                <a:cs typeface="Arial" pitchFamily="34" charset="0"/>
              </a:rPr>
              <a:t>HGV </a:t>
            </a:r>
            <a:r>
              <a:rPr lang="en-US" sz="1200" b="1" dirty="0">
                <a:solidFill>
                  <a:srgbClr val="000000"/>
                </a:solidFill>
                <a:latin typeface="Calibri" pitchFamily="34" charset="0"/>
                <a:cs typeface="Arial" pitchFamily="34" charset="0"/>
              </a:rPr>
              <a:t>4.8 </a:t>
            </a:r>
            <a:r>
              <a:rPr lang="en-US" sz="1200" b="1" dirty="0" smtClean="0">
                <a:solidFill>
                  <a:srgbClr val="000000"/>
                </a:solidFill>
                <a:latin typeface="Calibri" pitchFamily="34" charset="0"/>
                <a:cs typeface="Arial" pitchFamily="34" charset="0"/>
              </a:rPr>
              <a:t>– compressors</a:t>
            </a:r>
          </a:p>
          <a:p>
            <a:pPr fontAlgn="base">
              <a:spcBef>
                <a:spcPct val="0"/>
              </a:spcBef>
              <a:spcAft>
                <a:spcPct val="0"/>
              </a:spcAf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66" name="AutoShape 20"/>
          <p:cNvCxnSpPr>
            <a:cxnSpLocks noChangeShapeType="1"/>
          </p:cNvCxnSpPr>
          <p:nvPr/>
        </p:nvCxnSpPr>
        <p:spPr bwMode="auto">
          <a:xfrm flipH="1" flipV="1">
            <a:off x="7533707" y="3122125"/>
            <a:ext cx="5374" cy="819528"/>
          </a:xfrm>
          <a:prstGeom prst="straightConnector1">
            <a:avLst/>
          </a:prstGeom>
          <a:noFill/>
          <a:ln w="9525">
            <a:solidFill>
              <a:srgbClr val="000000"/>
            </a:solidFill>
            <a:round/>
            <a:headEnd/>
            <a:tailEnd type="triangle" w="med" len="med"/>
          </a:ln>
        </p:spPr>
      </p:cxnSp>
    </p:spTree>
    <p:extLst>
      <p:ext uri="{BB962C8B-B14F-4D97-AF65-F5344CB8AC3E}">
        <p14:creationId xmlns:p14="http://schemas.microsoft.com/office/powerpoint/2010/main" val="4291337896"/>
      </p:ext>
    </p:extLst>
  </p:cSld>
  <p:clrMapOvr>
    <a:masterClrMapping/>
  </p:clrMapOvr>
  <p:transition spd="med" advTm="14000">
    <p:cover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Lessons Learned and Gaps</a:t>
            </a:r>
            <a:endParaRPr lang="en-US" dirty="0"/>
          </a:p>
        </p:txBody>
      </p:sp>
      <p:sp>
        <p:nvSpPr>
          <p:cNvPr id="16" name="Content Placeholder 2"/>
          <p:cNvSpPr>
            <a:spLocks noGrp="1"/>
          </p:cNvSpPr>
          <p:nvPr>
            <p:ph idx="1"/>
          </p:nvPr>
        </p:nvSpPr>
        <p:spPr>
          <a:xfrm>
            <a:off x="157842" y="1066911"/>
            <a:ext cx="8666844" cy="5246805"/>
          </a:xfrm>
        </p:spPr>
        <p:txBody>
          <a:bodyPr/>
          <a:lstStyle/>
          <a:p>
            <a:pPr>
              <a:spcAft>
                <a:spcPts val="600"/>
              </a:spcAft>
              <a:buClrTx/>
              <a:buFont typeface="Wingdings" pitchFamily="2" charset="2"/>
              <a:buChar char="Ø"/>
            </a:pPr>
            <a:r>
              <a:rPr lang="en-US" sz="2000" dirty="0" smtClean="0"/>
              <a:t>No one would want to put a steel tank on a vehicle</a:t>
            </a:r>
          </a:p>
          <a:p>
            <a:pPr lvl="1">
              <a:spcAft>
                <a:spcPts val="600"/>
              </a:spcAft>
              <a:buClrTx/>
            </a:pPr>
            <a:r>
              <a:rPr lang="en-US" sz="1600" dirty="0" smtClean="0"/>
              <a:t>Forklifts use batteries as the counterweight = steel tanks are feasible</a:t>
            </a:r>
            <a:endParaRPr lang="en-US" sz="1800" dirty="0" smtClean="0"/>
          </a:p>
          <a:p>
            <a:pPr lvl="1">
              <a:spcAft>
                <a:spcPts val="600"/>
              </a:spcAft>
              <a:buClrTx/>
            </a:pPr>
            <a:r>
              <a:rPr lang="en-US" sz="1600" dirty="0" smtClean="0"/>
              <a:t>Steel tanks: low tech, low cost, fast fill w/o strict temp compensation </a:t>
            </a:r>
          </a:p>
          <a:p>
            <a:pPr>
              <a:spcBef>
                <a:spcPts val="2400"/>
              </a:spcBef>
              <a:spcAft>
                <a:spcPts val="600"/>
              </a:spcAft>
              <a:buClrTx/>
              <a:buFont typeface="Wingdings" pitchFamily="2" charset="2"/>
              <a:buChar char="Ø"/>
            </a:pPr>
            <a:r>
              <a:rPr lang="en-US" sz="2000" dirty="0" smtClean="0"/>
              <a:t>Niche markets will not grow faster than automotive</a:t>
            </a:r>
          </a:p>
          <a:p>
            <a:pPr lvl="1">
              <a:spcAft>
                <a:spcPts val="600"/>
              </a:spcAft>
              <a:buClrTx/>
            </a:pPr>
            <a:r>
              <a:rPr lang="en-US" sz="1600" dirty="0" smtClean="0"/>
              <a:t>200 - Cars       </a:t>
            </a:r>
          </a:p>
          <a:p>
            <a:pPr lvl="1">
              <a:spcAft>
                <a:spcPts val="600"/>
              </a:spcAft>
              <a:buClrTx/>
            </a:pPr>
            <a:r>
              <a:rPr lang="en-US" sz="1600" dirty="0" smtClean="0"/>
              <a:t>1500 - Forklifts</a:t>
            </a:r>
          </a:p>
          <a:p>
            <a:pPr marL="342900" lvl="1" indent="-342900">
              <a:spcBef>
                <a:spcPts val="2400"/>
              </a:spcBef>
              <a:spcAft>
                <a:spcPts val="600"/>
              </a:spcAft>
              <a:buClrTx/>
              <a:buFont typeface="Wingdings" pitchFamily="2" charset="2"/>
              <a:buChar char="Ø"/>
            </a:pPr>
            <a:r>
              <a:rPr lang="en-US" dirty="0" smtClean="0"/>
              <a:t>Refueling cycles are not a concern</a:t>
            </a:r>
          </a:p>
          <a:p>
            <a:pPr marL="681038" lvl="2" indent="-292100">
              <a:spcBef>
                <a:spcPct val="30000"/>
              </a:spcBef>
              <a:spcAft>
                <a:spcPts val="600"/>
              </a:spcAft>
              <a:buClrTx/>
            </a:pPr>
            <a:r>
              <a:rPr lang="en-US" sz="1600" dirty="0" smtClean="0"/>
              <a:t>Cars = 1800 cycles in 20 years      </a:t>
            </a:r>
          </a:p>
          <a:p>
            <a:pPr marL="681038" lvl="2" indent="-292100">
              <a:spcBef>
                <a:spcPct val="30000"/>
              </a:spcBef>
              <a:spcAft>
                <a:spcPts val="600"/>
              </a:spcAft>
              <a:buClrTx/>
            </a:pPr>
            <a:r>
              <a:rPr lang="en-US" sz="1600" dirty="0" smtClean="0"/>
              <a:t>Forklift = 10,000 cycles in 10 years</a:t>
            </a:r>
          </a:p>
          <a:p>
            <a:pPr>
              <a:spcBef>
                <a:spcPts val="2400"/>
              </a:spcBef>
              <a:spcAft>
                <a:spcPts val="600"/>
              </a:spcAft>
              <a:buClrTx/>
              <a:buFont typeface="Wingdings" pitchFamily="2" charset="2"/>
              <a:buChar char="Ø"/>
            </a:pPr>
            <a:r>
              <a:rPr lang="en-US" sz="2000" dirty="0" smtClean="0"/>
              <a:t>Refueling standards are sufficient for all vehicles</a:t>
            </a:r>
          </a:p>
          <a:p>
            <a:pPr lvl="1">
              <a:spcAft>
                <a:spcPts val="600"/>
              </a:spcAft>
              <a:buClrTx/>
            </a:pPr>
            <a:r>
              <a:rPr lang="en-US" sz="1600" dirty="0" smtClean="0"/>
              <a:t>Indoor Fueling</a:t>
            </a:r>
          </a:p>
          <a:p>
            <a:pPr lvl="1">
              <a:spcAft>
                <a:spcPts val="600"/>
              </a:spcAft>
              <a:buClrTx/>
            </a:pPr>
            <a:r>
              <a:rPr lang="en-US" sz="1600" dirty="0" smtClean="0"/>
              <a:t>Use of the same nozzle/receptacle</a:t>
            </a:r>
          </a:p>
        </p:txBody>
      </p:sp>
      <p:pic>
        <p:nvPicPr>
          <p:cNvPr id="8195" name="Picture 3" descr="C:\Users\aharris\AppData\Local\Microsoft\Windows\Temporary Internet Files\Content.IE5\T09HJZT2\MC900446310[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421787" y="3202041"/>
            <a:ext cx="1764792" cy="173187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advTm="14000">
    <p:cover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20"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88876" y="2910298"/>
            <a:ext cx="1333500" cy="1333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4" name="Picture 8" descr="http://t1.gstatic.com/images?q=tbn:ANd9GcQpcs-PU_Id3E2oKdSSVXNed8zOuA8Yp-chGbzHHQy0qgRNpmR1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83188" y="5249247"/>
            <a:ext cx="1973540" cy="1397000"/>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Lessons Learned and Gaps</a:t>
            </a:r>
            <a:endParaRPr lang="en-US" dirty="0"/>
          </a:p>
        </p:txBody>
      </p:sp>
      <p:sp>
        <p:nvSpPr>
          <p:cNvPr id="3" name="Content Placeholder 2"/>
          <p:cNvSpPr>
            <a:spLocks noGrp="1"/>
          </p:cNvSpPr>
          <p:nvPr>
            <p:ph idx="1"/>
          </p:nvPr>
        </p:nvSpPr>
        <p:spPr>
          <a:xfrm>
            <a:off x="2704439" y="4331935"/>
            <a:ext cx="3596838" cy="891571"/>
          </a:xfrm>
        </p:spPr>
        <p:txBody>
          <a:bodyPr/>
          <a:lstStyle/>
          <a:p>
            <a:pPr>
              <a:buNone/>
            </a:pPr>
            <a:r>
              <a:rPr lang="en-US" sz="1600" u="sng" dirty="0" smtClean="0"/>
              <a:t>User Interface</a:t>
            </a:r>
          </a:p>
          <a:p>
            <a:pPr marL="0" indent="0">
              <a:lnSpc>
                <a:spcPct val="150000"/>
              </a:lnSpc>
              <a:buNone/>
            </a:pPr>
            <a:r>
              <a:rPr lang="en-US" sz="1600" dirty="0"/>
              <a:t>Guidance for user interfaces</a:t>
            </a:r>
          </a:p>
        </p:txBody>
      </p:sp>
      <p:sp>
        <p:nvSpPr>
          <p:cNvPr id="6" name="Content Placeholder 2"/>
          <p:cNvSpPr txBox="1">
            <a:spLocks/>
          </p:cNvSpPr>
          <p:nvPr/>
        </p:nvSpPr>
        <p:spPr bwMode="auto">
          <a:xfrm>
            <a:off x="3541408" y="3326408"/>
            <a:ext cx="4089839" cy="762215"/>
          </a:xfrm>
          <a:prstGeom prst="rect">
            <a:avLst/>
          </a:prstGeom>
          <a:noFill/>
          <a:ln w="9525">
            <a:noFill/>
            <a:miter lim="800000"/>
            <a:headEnd/>
            <a:tailEnd/>
          </a:ln>
        </p:spPr>
        <p:txBody>
          <a:bodyPr vert="horz" wrap="square" lIns="91440" tIns="137160" rIns="91440" bIns="45720" numCol="1" anchor="t" anchorCtr="0" compatLnSpc="1">
            <a:prstTxWarp prst="textNoShape">
              <a:avLst/>
            </a:prstTxWarp>
          </a:bodyPr>
          <a:lstStyle/>
          <a:p>
            <a:pPr marL="292100" marR="0" lvl="0" indent="-292100" algn="r" defTabSz="914400" rtl="0" eaLnBrk="0" fontAlgn="base" latinLnBrk="0" hangingPunct="0">
              <a:lnSpc>
                <a:spcPct val="85000"/>
              </a:lnSpc>
              <a:spcBef>
                <a:spcPct val="30000"/>
              </a:spcBef>
              <a:spcAft>
                <a:spcPct val="0"/>
              </a:spcAft>
              <a:buClr>
                <a:srgbClr val="000000"/>
              </a:buClr>
              <a:buSzTx/>
              <a:tabLst/>
              <a:defRPr/>
            </a:pPr>
            <a:r>
              <a:rPr lang="en-US" sz="1600" u="sng" kern="0" noProof="0" dirty="0" smtClean="0">
                <a:solidFill>
                  <a:srgbClr val="000000"/>
                </a:solidFill>
              </a:rPr>
              <a:t>Regenerative Braking</a:t>
            </a:r>
            <a:r>
              <a:rPr lang="en-US" sz="1600" kern="0" noProof="0" dirty="0" smtClean="0">
                <a:solidFill>
                  <a:srgbClr val="000000"/>
                </a:solidFill>
              </a:rPr>
              <a:t>	</a:t>
            </a:r>
          </a:p>
          <a:p>
            <a:pPr marL="292100" marR="0" lvl="0" indent="-292100" algn="ctr" defTabSz="914400" rtl="0" eaLnBrk="0" fontAlgn="base" latinLnBrk="0" hangingPunct="0">
              <a:lnSpc>
                <a:spcPct val="85000"/>
              </a:lnSpc>
              <a:spcBef>
                <a:spcPct val="30000"/>
              </a:spcBef>
              <a:spcAft>
                <a:spcPct val="0"/>
              </a:spcAft>
              <a:buClr>
                <a:srgbClr val="000000"/>
              </a:buClr>
              <a:buSzTx/>
              <a:tabLst/>
              <a:defRPr/>
            </a:pPr>
            <a:r>
              <a:rPr lang="en-US" sz="1600" kern="0" dirty="0" smtClean="0">
                <a:solidFill>
                  <a:srgbClr val="000000"/>
                </a:solidFill>
              </a:rPr>
              <a:t>Regenerative </a:t>
            </a:r>
            <a:r>
              <a:rPr lang="en-US" sz="1600" kern="0" dirty="0">
                <a:solidFill>
                  <a:srgbClr val="000000"/>
                </a:solidFill>
              </a:rPr>
              <a:t>braking </a:t>
            </a:r>
            <a:r>
              <a:rPr lang="en-US" sz="1600" kern="0" dirty="0" smtClean="0">
                <a:solidFill>
                  <a:srgbClr val="000000"/>
                </a:solidFill>
              </a:rPr>
              <a:t>requirements</a:t>
            </a:r>
            <a:endParaRPr lang="en-US" sz="1600" kern="0" dirty="0">
              <a:solidFill>
                <a:srgbClr val="000000"/>
              </a:solidFill>
            </a:endParaRPr>
          </a:p>
        </p:txBody>
      </p:sp>
      <p:sp>
        <p:nvSpPr>
          <p:cNvPr id="7" name="Content Placeholder 2"/>
          <p:cNvSpPr txBox="1">
            <a:spLocks/>
          </p:cNvSpPr>
          <p:nvPr/>
        </p:nvSpPr>
        <p:spPr bwMode="auto">
          <a:xfrm>
            <a:off x="-154234" y="1049333"/>
            <a:ext cx="7134914" cy="1165827"/>
          </a:xfrm>
          <a:prstGeom prst="rect">
            <a:avLst/>
          </a:prstGeom>
          <a:noFill/>
          <a:ln w="9525">
            <a:noFill/>
            <a:miter lim="800000"/>
            <a:headEnd/>
            <a:tailEnd/>
          </a:ln>
        </p:spPr>
        <p:txBody>
          <a:bodyPr vert="horz" wrap="square" lIns="91440" tIns="137160" rIns="91440" bIns="45720" numCol="1" anchor="t" anchorCtr="0" compatLnSpc="1">
            <a:prstTxWarp prst="textNoShape">
              <a:avLst/>
            </a:prstTxWarp>
          </a:bodyPr>
          <a:lstStyle/>
          <a:p>
            <a:pPr marL="292100" marR="0" lvl="0" indent="-292100" algn="r" defTabSz="914400" rtl="0" eaLnBrk="0" fontAlgn="base" latinLnBrk="0" hangingPunct="0">
              <a:lnSpc>
                <a:spcPct val="85000"/>
              </a:lnSpc>
              <a:spcBef>
                <a:spcPct val="30000"/>
              </a:spcBef>
              <a:spcAft>
                <a:spcPct val="0"/>
              </a:spcAft>
              <a:buClr>
                <a:srgbClr val="000000"/>
              </a:buClr>
              <a:buSzTx/>
              <a:tabLst/>
              <a:defRPr/>
            </a:pPr>
            <a:r>
              <a:rPr kumimoji="0" lang="en-US" sz="1600" b="0" i="0" u="sng" strike="noStrike" kern="0" cap="none" spc="0" normalizeH="0" baseline="0" noProof="0" dirty="0" smtClean="0">
                <a:ln>
                  <a:noFill/>
                </a:ln>
                <a:solidFill>
                  <a:srgbClr val="000000"/>
                </a:solidFill>
                <a:effectLst/>
                <a:uLnTx/>
                <a:uFillTx/>
                <a:latin typeface="+mn-lt"/>
                <a:ea typeface="+mn-ea"/>
                <a:cs typeface="+mn-cs"/>
              </a:rPr>
              <a:t>Conversion Kit</a:t>
            </a:r>
            <a:r>
              <a:rPr kumimoji="0" lang="en-US" sz="1600" b="0" i="0" strike="noStrike" kern="0" cap="none" spc="0" normalizeH="0" baseline="0" noProof="0" dirty="0" smtClean="0">
                <a:ln>
                  <a:noFill/>
                </a:ln>
                <a:solidFill>
                  <a:srgbClr val="000000"/>
                </a:solidFill>
                <a:effectLst/>
                <a:uLnTx/>
                <a:uFillTx/>
                <a:latin typeface="+mn-lt"/>
                <a:ea typeface="+mn-ea"/>
                <a:cs typeface="+mn-cs"/>
              </a:rPr>
              <a:t>		</a:t>
            </a:r>
          </a:p>
          <a:p>
            <a:pPr algn="r" eaLnBrk="0" fontAlgn="base" hangingPunct="0">
              <a:spcBef>
                <a:spcPct val="30000"/>
              </a:spcBef>
              <a:spcAft>
                <a:spcPct val="0"/>
              </a:spcAft>
            </a:pPr>
            <a:r>
              <a:rPr lang="en-US" sz="1600" kern="0" dirty="0">
                <a:solidFill>
                  <a:srgbClr val="000000"/>
                </a:solidFill>
              </a:rPr>
              <a:t>Coordinate standards for “conversion kit” </a:t>
            </a:r>
            <a:r>
              <a:rPr lang="en-US" sz="1600" kern="0" dirty="0" smtClean="0">
                <a:solidFill>
                  <a:srgbClr val="000000"/>
                </a:solidFill>
              </a:rPr>
              <a:t>for battery replacement</a:t>
            </a:r>
            <a:endParaRPr lang="en-US" sz="1600" kern="0" dirty="0">
              <a:solidFill>
                <a:srgbClr val="000000"/>
              </a:solidFill>
            </a:endParaRPr>
          </a:p>
        </p:txBody>
      </p:sp>
      <p:sp>
        <p:nvSpPr>
          <p:cNvPr id="10" name="Content Placeholder 2"/>
          <p:cNvSpPr txBox="1">
            <a:spLocks/>
          </p:cNvSpPr>
          <p:nvPr/>
        </p:nvSpPr>
        <p:spPr bwMode="auto">
          <a:xfrm>
            <a:off x="2250588" y="2138915"/>
            <a:ext cx="5042578" cy="939525"/>
          </a:xfrm>
          <a:prstGeom prst="rect">
            <a:avLst/>
          </a:prstGeom>
          <a:noFill/>
          <a:ln w="9525">
            <a:noFill/>
            <a:miter lim="800000"/>
            <a:headEnd/>
            <a:tailEnd/>
          </a:ln>
        </p:spPr>
        <p:txBody>
          <a:bodyPr vert="horz" wrap="square" lIns="91440" tIns="137160" rIns="91440" bIns="45720" numCol="1" anchor="t" anchorCtr="0" compatLnSpc="1">
            <a:prstTxWarp prst="textNoShape">
              <a:avLst/>
            </a:prstTxWarp>
          </a:bodyPr>
          <a:lstStyle/>
          <a:p>
            <a:pPr marL="292100" marR="0" lvl="0" indent="-292100" defTabSz="914400" rtl="0" eaLnBrk="0" fontAlgn="base" latinLnBrk="0" hangingPunct="0">
              <a:spcBef>
                <a:spcPts val="600"/>
              </a:spcBef>
              <a:spcAft>
                <a:spcPct val="0"/>
              </a:spcAft>
              <a:buClr>
                <a:srgbClr val="000000"/>
              </a:buClr>
              <a:buSzTx/>
              <a:tabLst/>
              <a:defRPr/>
            </a:pPr>
            <a:r>
              <a:rPr lang="en-US" sz="1600" kern="0" dirty="0" smtClean="0">
                <a:solidFill>
                  <a:srgbClr val="000000"/>
                </a:solidFill>
              </a:rPr>
              <a:t>	</a:t>
            </a:r>
            <a:r>
              <a:rPr lang="en-US" sz="1600" u="sng" kern="0" dirty="0" smtClean="0">
                <a:solidFill>
                  <a:srgbClr val="000000"/>
                </a:solidFill>
              </a:rPr>
              <a:t>Drive Off</a:t>
            </a:r>
            <a:endParaRPr kumimoji="0" lang="en-US" sz="1600" b="0" i="0" u="sng" strike="noStrike" kern="0" cap="none" spc="0" normalizeH="0" baseline="0" noProof="0" dirty="0" smtClean="0">
              <a:ln>
                <a:noFill/>
              </a:ln>
              <a:solidFill>
                <a:srgbClr val="000000"/>
              </a:solidFill>
              <a:effectLst/>
              <a:uLnTx/>
              <a:uFillTx/>
              <a:latin typeface="+mn-lt"/>
              <a:ea typeface="+mn-ea"/>
              <a:cs typeface="+mn-cs"/>
            </a:endParaRPr>
          </a:p>
          <a:p>
            <a:pPr eaLnBrk="0" fontAlgn="base" hangingPunct="0">
              <a:spcAft>
                <a:spcPct val="0"/>
              </a:spcAft>
            </a:pPr>
            <a:r>
              <a:rPr lang="en-US" sz="1600" kern="0" dirty="0">
                <a:solidFill>
                  <a:srgbClr val="000000"/>
                </a:solidFill>
              </a:rPr>
              <a:t>Refueling </a:t>
            </a:r>
            <a:r>
              <a:rPr lang="en-US" sz="1600" kern="0" dirty="0" smtClean="0">
                <a:solidFill>
                  <a:srgbClr val="000000"/>
                </a:solidFill>
              </a:rPr>
              <a:t>“drive off “ prevention </a:t>
            </a:r>
          </a:p>
          <a:p>
            <a:pPr eaLnBrk="0" fontAlgn="base" hangingPunct="0">
              <a:spcAft>
                <a:spcPct val="0"/>
              </a:spcAft>
            </a:pPr>
            <a:r>
              <a:rPr lang="en-US" sz="1600" kern="0" dirty="0">
                <a:solidFill>
                  <a:srgbClr val="000000"/>
                </a:solidFill>
              </a:rPr>
              <a:t> </a:t>
            </a:r>
            <a:r>
              <a:rPr lang="en-US" sz="1600" kern="0" dirty="0" smtClean="0">
                <a:solidFill>
                  <a:srgbClr val="000000"/>
                </a:solidFill>
              </a:rPr>
              <a:t>  – approx. 1 event per 200,000 </a:t>
            </a:r>
            <a:r>
              <a:rPr lang="en-US" sz="1600" kern="0" dirty="0" err="1" smtClean="0">
                <a:solidFill>
                  <a:srgbClr val="000000"/>
                </a:solidFill>
              </a:rPr>
              <a:t>fuelings</a:t>
            </a:r>
            <a:endParaRPr lang="en-US" sz="1600" kern="0" dirty="0">
              <a:solidFill>
                <a:srgbClr val="000000"/>
              </a:solidFill>
            </a:endParaRPr>
          </a:p>
          <a:p>
            <a:pPr marL="292100" marR="0" lvl="0" indent="-292100" algn="l" defTabSz="914400" rtl="0" eaLnBrk="0" fontAlgn="base" latinLnBrk="0" hangingPunct="0">
              <a:spcBef>
                <a:spcPts val="600"/>
              </a:spcBef>
              <a:spcAft>
                <a:spcPct val="0"/>
              </a:spcAft>
              <a:buClr>
                <a:srgbClr val="000000"/>
              </a:buClr>
              <a:buSzTx/>
              <a:tabLst/>
              <a:defRPr/>
            </a:pPr>
            <a:endParaRPr kumimoji="0" lang="en-US" sz="1800" b="0" i="0" u="none" strike="noStrike" kern="0" cap="none" spc="0" normalizeH="0" baseline="0" noProof="0" dirty="0">
              <a:ln>
                <a:noFill/>
              </a:ln>
              <a:solidFill>
                <a:srgbClr val="000000"/>
              </a:solidFill>
              <a:effectLst/>
              <a:uLnTx/>
              <a:uFillTx/>
              <a:latin typeface="+mn-lt"/>
              <a:ea typeface="+mn-ea"/>
              <a:cs typeface="+mn-cs"/>
            </a:endParaRPr>
          </a:p>
        </p:txBody>
      </p:sp>
      <p:pic>
        <p:nvPicPr>
          <p:cNvPr id="9218"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r="4739" b="2155"/>
          <a:stretch/>
        </p:blipFill>
        <p:spPr bwMode="auto">
          <a:xfrm>
            <a:off x="7041272" y="417809"/>
            <a:ext cx="1769354" cy="17800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rotWithShape="1">
          <a:blip r:embed="rId6">
            <a:extLst>
              <a:ext uri="{28A0092B-C50C-407E-A947-70E740481C1C}">
                <a14:useLocalDpi xmlns:a14="http://schemas.microsoft.com/office/drawing/2010/main" val="0"/>
              </a:ext>
            </a:extLst>
          </a:blip>
          <a:srcRect l="30941" t="11574" r="4839" b="26361"/>
          <a:stretch/>
        </p:blipFill>
        <p:spPr bwMode="auto">
          <a:xfrm>
            <a:off x="303130" y="2237083"/>
            <a:ext cx="1947458" cy="1404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22" name="Picture 6" descr="http://t1.gstatic.com/images?q=tbn:ANd9GcRfagUCqyrRjCBIGaZxQSAfG87SDQsNMF_xkBO1cAXmqTCCK04bzA"/>
          <p:cNvPicPr>
            <a:picLocks noChangeAspect="1" noChangeArrowheads="1"/>
          </p:cNvPicPr>
          <p:nvPr/>
        </p:nvPicPr>
        <p:blipFill rotWithShape="1">
          <a:blip r:embed="rId7">
            <a:extLst>
              <a:ext uri="{28A0092B-C50C-407E-A947-70E740481C1C}">
                <a14:useLocalDpi xmlns:a14="http://schemas.microsoft.com/office/drawing/2010/main" val="0"/>
              </a:ext>
            </a:extLst>
          </a:blip>
          <a:srcRect l="10302" t="8107" r="10475" b="21384"/>
          <a:stretch/>
        </p:blipFill>
        <p:spPr bwMode="auto">
          <a:xfrm>
            <a:off x="226928" y="4243798"/>
            <a:ext cx="2399641" cy="1067846"/>
          </a:xfrm>
          <a:prstGeom prst="rect">
            <a:avLst/>
          </a:prstGeom>
          <a:noFill/>
          <a:extLst>
            <a:ext uri="{909E8E84-426E-40DD-AFC4-6F175D3DCCD1}">
              <a14:hiddenFill xmlns:a14="http://schemas.microsoft.com/office/drawing/2010/main">
                <a:solidFill>
                  <a:srgbClr val="FFFFFF"/>
                </a:solidFill>
              </a14:hiddenFill>
            </a:ext>
          </a:extLst>
        </p:spPr>
      </p:pic>
      <p:sp>
        <p:nvSpPr>
          <p:cNvPr id="15" name="Content Placeholder 2"/>
          <p:cNvSpPr txBox="1">
            <a:spLocks/>
          </p:cNvSpPr>
          <p:nvPr/>
        </p:nvSpPr>
        <p:spPr bwMode="auto">
          <a:xfrm>
            <a:off x="2443384" y="5585928"/>
            <a:ext cx="4597887" cy="891571"/>
          </a:xfrm>
          <a:prstGeom prst="rect">
            <a:avLst/>
          </a:prstGeom>
          <a:noFill/>
          <a:ln w="9525">
            <a:noFill/>
            <a:miter lim="800000"/>
            <a:headEnd/>
            <a:tailEnd/>
          </a:ln>
        </p:spPr>
        <p:txBody>
          <a:bodyPr vert="horz" wrap="square" lIns="91440" tIns="137160" rIns="91440" bIns="45720" numCol="1" anchor="t" anchorCtr="0" compatLnSpc="1">
            <a:prstTxWarp prst="textNoShape">
              <a:avLst/>
            </a:prstTxWarp>
          </a:bodyPr>
          <a:lstStyle>
            <a:lvl1pPr marL="292100" indent="-292100" algn="l" rtl="0" eaLnBrk="0" fontAlgn="base" hangingPunct="0">
              <a:lnSpc>
                <a:spcPct val="85000"/>
              </a:lnSpc>
              <a:spcBef>
                <a:spcPct val="30000"/>
              </a:spcBef>
              <a:spcAft>
                <a:spcPct val="0"/>
              </a:spcAft>
              <a:buClr>
                <a:srgbClr val="000000"/>
              </a:buClr>
              <a:buFont typeface="Wingdings" pitchFamily="2" charset="2"/>
              <a:buChar char="§"/>
              <a:defRPr sz="2400">
                <a:solidFill>
                  <a:srgbClr val="000000"/>
                </a:solidFill>
                <a:latin typeface="+mn-lt"/>
                <a:ea typeface="+mn-ea"/>
                <a:cs typeface="+mn-cs"/>
              </a:defRPr>
            </a:lvl1pPr>
            <a:lvl2pPr marL="635000" indent="-177800" algn="l" rtl="0" eaLnBrk="0" fontAlgn="base" hangingPunct="0">
              <a:lnSpc>
                <a:spcPct val="85000"/>
              </a:lnSpc>
              <a:spcBef>
                <a:spcPct val="25000"/>
              </a:spcBef>
              <a:spcAft>
                <a:spcPct val="0"/>
              </a:spcAft>
              <a:buClr>
                <a:srgbClr val="000000"/>
              </a:buClr>
              <a:buFont typeface="Wingdings" pitchFamily="2" charset="2"/>
              <a:buChar char="§"/>
              <a:defRPr sz="2000">
                <a:solidFill>
                  <a:srgbClr val="000000"/>
                </a:solidFill>
                <a:latin typeface="+mn-lt"/>
              </a:defRPr>
            </a:lvl2pPr>
            <a:lvl3pPr marL="1023938" indent="-109538" algn="l" rtl="0" eaLnBrk="0" fontAlgn="base" hangingPunct="0">
              <a:lnSpc>
                <a:spcPct val="85000"/>
              </a:lnSpc>
              <a:spcBef>
                <a:spcPct val="25000"/>
              </a:spcBef>
              <a:spcAft>
                <a:spcPct val="0"/>
              </a:spcAft>
              <a:buClr>
                <a:srgbClr val="000000"/>
              </a:buClr>
              <a:buFont typeface="Wingdings" pitchFamily="2" charset="2"/>
              <a:buChar char="§"/>
              <a:defRPr sz="2400">
                <a:solidFill>
                  <a:srgbClr val="000000"/>
                </a:solidFill>
                <a:latin typeface="+mn-lt"/>
              </a:defRPr>
            </a:lvl3pPr>
            <a:lvl4pPr marL="1485900" indent="-114300" algn="l" rtl="0" eaLnBrk="0" fontAlgn="base" hangingPunct="0">
              <a:lnSpc>
                <a:spcPct val="85000"/>
              </a:lnSpc>
              <a:spcBef>
                <a:spcPct val="25000"/>
              </a:spcBef>
              <a:spcAft>
                <a:spcPct val="0"/>
              </a:spcAft>
              <a:buClr>
                <a:srgbClr val="000000"/>
              </a:buClr>
              <a:buFont typeface="Wingdings" pitchFamily="2" charset="2"/>
              <a:buChar char="§"/>
              <a:defRPr sz="1600">
                <a:solidFill>
                  <a:srgbClr val="000000"/>
                </a:solidFill>
                <a:latin typeface="+mn-lt"/>
              </a:defRPr>
            </a:lvl4pPr>
            <a:lvl5pPr marL="1947863" indent="-119063" algn="l" rtl="0" eaLnBrk="0" fontAlgn="base" hangingPunct="0">
              <a:lnSpc>
                <a:spcPct val="85000"/>
              </a:lnSpc>
              <a:spcBef>
                <a:spcPct val="25000"/>
              </a:spcBef>
              <a:spcAft>
                <a:spcPct val="0"/>
              </a:spcAft>
              <a:buClr>
                <a:srgbClr val="000000"/>
              </a:buClr>
              <a:buFont typeface="Wingdings" pitchFamily="2" charset="2"/>
              <a:buChar char="§"/>
              <a:defRPr sz="1600">
                <a:solidFill>
                  <a:srgbClr val="000000"/>
                </a:solidFill>
                <a:latin typeface="+mn-lt"/>
              </a:defRPr>
            </a:lvl5pPr>
            <a:lvl6pPr marL="2405063" indent="-119063" algn="l" rtl="0" fontAlgn="base">
              <a:lnSpc>
                <a:spcPct val="85000"/>
              </a:lnSpc>
              <a:spcBef>
                <a:spcPct val="25000"/>
              </a:spcBef>
              <a:spcAft>
                <a:spcPct val="0"/>
              </a:spcAft>
              <a:buClr>
                <a:srgbClr val="000000"/>
              </a:buClr>
              <a:buFont typeface="Wingdings" pitchFamily="2" charset="2"/>
              <a:buChar char="§"/>
              <a:defRPr sz="1600">
                <a:solidFill>
                  <a:srgbClr val="000000"/>
                </a:solidFill>
                <a:latin typeface="+mn-lt"/>
              </a:defRPr>
            </a:lvl6pPr>
            <a:lvl7pPr marL="2862263" indent="-119063" algn="l" rtl="0" fontAlgn="base">
              <a:lnSpc>
                <a:spcPct val="85000"/>
              </a:lnSpc>
              <a:spcBef>
                <a:spcPct val="25000"/>
              </a:spcBef>
              <a:spcAft>
                <a:spcPct val="0"/>
              </a:spcAft>
              <a:buClr>
                <a:srgbClr val="000000"/>
              </a:buClr>
              <a:buFont typeface="Wingdings" pitchFamily="2" charset="2"/>
              <a:buChar char="§"/>
              <a:defRPr sz="1600">
                <a:solidFill>
                  <a:srgbClr val="000000"/>
                </a:solidFill>
                <a:latin typeface="+mn-lt"/>
              </a:defRPr>
            </a:lvl7pPr>
            <a:lvl8pPr marL="3319463" indent="-119063" algn="l" rtl="0" fontAlgn="base">
              <a:lnSpc>
                <a:spcPct val="85000"/>
              </a:lnSpc>
              <a:spcBef>
                <a:spcPct val="25000"/>
              </a:spcBef>
              <a:spcAft>
                <a:spcPct val="0"/>
              </a:spcAft>
              <a:buClr>
                <a:srgbClr val="000000"/>
              </a:buClr>
              <a:buFont typeface="Wingdings" pitchFamily="2" charset="2"/>
              <a:buChar char="§"/>
              <a:defRPr sz="1600">
                <a:solidFill>
                  <a:srgbClr val="000000"/>
                </a:solidFill>
                <a:latin typeface="+mn-lt"/>
              </a:defRPr>
            </a:lvl8pPr>
            <a:lvl9pPr marL="3776663" indent="-119063" algn="l" rtl="0" fontAlgn="base">
              <a:lnSpc>
                <a:spcPct val="85000"/>
              </a:lnSpc>
              <a:spcBef>
                <a:spcPct val="25000"/>
              </a:spcBef>
              <a:spcAft>
                <a:spcPct val="0"/>
              </a:spcAft>
              <a:buClr>
                <a:srgbClr val="000000"/>
              </a:buClr>
              <a:buFont typeface="Wingdings" pitchFamily="2" charset="2"/>
              <a:buChar char="§"/>
              <a:defRPr sz="1600">
                <a:solidFill>
                  <a:srgbClr val="000000"/>
                </a:solidFill>
                <a:latin typeface="+mn-lt"/>
              </a:defRPr>
            </a:lvl9pPr>
          </a:lstStyle>
          <a:p>
            <a:pPr algn="r">
              <a:buFont typeface="Wingdings" pitchFamily="2" charset="2"/>
              <a:buNone/>
            </a:pPr>
            <a:r>
              <a:rPr lang="en-US" sz="1600" u="sng" dirty="0" smtClean="0"/>
              <a:t>Leak and Pressure Testing</a:t>
            </a:r>
            <a:r>
              <a:rPr lang="en-US" sz="1600" dirty="0" smtClean="0"/>
              <a:t> 		</a:t>
            </a:r>
          </a:p>
          <a:p>
            <a:pPr marL="0" indent="0">
              <a:lnSpc>
                <a:spcPct val="100000"/>
              </a:lnSpc>
              <a:buNone/>
            </a:pPr>
            <a:r>
              <a:rPr lang="en-US" sz="1600" kern="0" dirty="0"/>
              <a:t>Consistent approach to leak and pressure testing – assembly and service</a:t>
            </a:r>
          </a:p>
        </p:txBody>
      </p:sp>
    </p:spTree>
    <p:extLst>
      <p:ext uri="{BB962C8B-B14F-4D97-AF65-F5344CB8AC3E}">
        <p14:creationId xmlns:p14="http://schemas.microsoft.com/office/powerpoint/2010/main" val="660404463"/>
      </p:ext>
    </p:extLst>
  </p:cSld>
  <p:clrMapOvr>
    <a:masterClrMapping/>
  </p:clrMapOvr>
  <p:transition spd="med" advTm="14000">
    <p:cover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0" name="Picture 6" descr="http://t0.gstatic.com/images?q=tbn:S3AA8HASfY5HHM:http://scrapetv.com/News/News%2520Pages/Everyone%2520Else/images-2/count-von-count-sesame-street.jpg"/>
          <p:cNvPicPr>
            <a:picLocks noChangeAspect="1" noChangeArrowheads="1"/>
          </p:cNvPicPr>
          <p:nvPr/>
        </p:nvPicPr>
        <p:blipFill>
          <a:blip r:embed="rId3" cstate="print"/>
          <a:srcRect/>
          <a:stretch>
            <a:fillRect/>
          </a:stretch>
        </p:blipFill>
        <p:spPr bwMode="auto">
          <a:xfrm>
            <a:off x="7483913" y="725088"/>
            <a:ext cx="1296530" cy="1151230"/>
          </a:xfrm>
          <a:prstGeom prst="rect">
            <a:avLst/>
          </a:prstGeom>
          <a:noFill/>
        </p:spPr>
      </p:pic>
      <p:pic>
        <p:nvPicPr>
          <p:cNvPr id="1028" name="Picture 4" descr="http://t3.gstatic.com/images?q=tbn:dRqPkMml4AXSKM:http://dressagerider.files.wordpress.com/2009/05/the_princess_and_the_pea1.jpg"/>
          <p:cNvPicPr>
            <a:picLocks noChangeAspect="1" noChangeArrowheads="1"/>
          </p:cNvPicPr>
          <p:nvPr/>
        </p:nvPicPr>
        <p:blipFill>
          <a:blip r:embed="rId4" cstate="print"/>
          <a:srcRect l="11644" t="7534" r="11644"/>
          <a:stretch>
            <a:fillRect/>
          </a:stretch>
        </p:blipFill>
        <p:spPr bwMode="auto">
          <a:xfrm>
            <a:off x="5720911" y="3192380"/>
            <a:ext cx="1190625" cy="1435128"/>
          </a:xfrm>
          <a:prstGeom prst="rect">
            <a:avLst/>
          </a:prstGeom>
          <a:noFill/>
        </p:spPr>
      </p:pic>
      <p:sp>
        <p:nvSpPr>
          <p:cNvPr id="2" name="Title 1"/>
          <p:cNvSpPr>
            <a:spLocks noGrp="1"/>
          </p:cNvSpPr>
          <p:nvPr>
            <p:ph type="title"/>
          </p:nvPr>
        </p:nvSpPr>
        <p:spPr/>
        <p:txBody>
          <a:bodyPr/>
          <a:lstStyle/>
          <a:p>
            <a:r>
              <a:rPr lang="en-US" dirty="0" smtClean="0"/>
              <a:t>Lessons Learned and Gaps</a:t>
            </a:r>
            <a:endParaRPr lang="en-US" dirty="0"/>
          </a:p>
        </p:txBody>
      </p:sp>
      <p:sp>
        <p:nvSpPr>
          <p:cNvPr id="3" name="Content Placeholder 2"/>
          <p:cNvSpPr>
            <a:spLocks noGrp="1"/>
          </p:cNvSpPr>
          <p:nvPr>
            <p:ph idx="1"/>
          </p:nvPr>
        </p:nvSpPr>
        <p:spPr>
          <a:xfrm>
            <a:off x="1990723" y="4794854"/>
            <a:ext cx="6948324" cy="1669008"/>
          </a:xfrm>
        </p:spPr>
        <p:txBody>
          <a:bodyPr/>
          <a:lstStyle/>
          <a:p>
            <a:pPr algn="ctr">
              <a:buNone/>
            </a:pPr>
            <a:r>
              <a:rPr lang="en-US" sz="1600" u="sng" dirty="0" smtClean="0"/>
              <a:t>Escapee Scenario</a:t>
            </a:r>
          </a:p>
          <a:p>
            <a:r>
              <a:rPr lang="en-US" sz="1600" dirty="0" smtClean="0"/>
              <a:t>Use of SAE J2600 Nozzle/Receptacle for two separately regulated markets</a:t>
            </a:r>
          </a:p>
          <a:p>
            <a:r>
              <a:rPr lang="en-US" sz="1600" dirty="0" smtClean="0"/>
              <a:t>Forklift refueled at retail gas station</a:t>
            </a:r>
          </a:p>
          <a:p>
            <a:r>
              <a:rPr lang="en-US" sz="1600" dirty="0" smtClean="0"/>
              <a:t>Car refueled at warehouse or industrial truck fleet fueling station</a:t>
            </a:r>
          </a:p>
        </p:txBody>
      </p:sp>
      <p:pic>
        <p:nvPicPr>
          <p:cNvPr id="1026" name="Picture 2" descr="C:\Users\aharris\AppData\Local\Microsoft\Windows\Temporary Internet Files\Content.IE5\GX7S6BSF\MCj04283650000[1].wmf"/>
          <p:cNvPicPr>
            <a:picLocks noChangeAspect="1" noChangeArrowheads="1"/>
          </p:cNvPicPr>
          <p:nvPr/>
        </p:nvPicPr>
        <p:blipFill>
          <a:blip r:embed="rId5" cstate="print"/>
          <a:srcRect/>
          <a:stretch>
            <a:fillRect/>
          </a:stretch>
        </p:blipFill>
        <p:spPr bwMode="auto">
          <a:xfrm>
            <a:off x="1010528" y="4956612"/>
            <a:ext cx="854445" cy="1079500"/>
          </a:xfrm>
          <a:prstGeom prst="rect">
            <a:avLst/>
          </a:prstGeom>
          <a:noFill/>
        </p:spPr>
      </p:pic>
      <p:sp>
        <p:nvSpPr>
          <p:cNvPr id="6" name="Content Placeholder 2"/>
          <p:cNvSpPr txBox="1">
            <a:spLocks/>
          </p:cNvSpPr>
          <p:nvPr/>
        </p:nvSpPr>
        <p:spPr bwMode="auto">
          <a:xfrm>
            <a:off x="236483" y="3521458"/>
            <a:ext cx="5423339" cy="1113603"/>
          </a:xfrm>
          <a:prstGeom prst="rect">
            <a:avLst/>
          </a:prstGeom>
          <a:noFill/>
          <a:ln w="9525">
            <a:noFill/>
            <a:miter lim="800000"/>
            <a:headEnd/>
            <a:tailEnd/>
          </a:ln>
        </p:spPr>
        <p:txBody>
          <a:bodyPr vert="horz" wrap="square" lIns="91440" tIns="137160" rIns="91440" bIns="45720" numCol="1" anchor="t" anchorCtr="0" compatLnSpc="1">
            <a:prstTxWarp prst="textNoShape">
              <a:avLst/>
            </a:prstTxWarp>
          </a:bodyPr>
          <a:lstStyle/>
          <a:p>
            <a:pPr marL="292100" marR="0" lvl="0" indent="-292100" algn="ctr" defTabSz="914400" rtl="0" eaLnBrk="0" fontAlgn="base" latinLnBrk="0" hangingPunct="0">
              <a:lnSpc>
                <a:spcPct val="85000"/>
              </a:lnSpc>
              <a:spcBef>
                <a:spcPct val="30000"/>
              </a:spcBef>
              <a:spcAft>
                <a:spcPct val="0"/>
              </a:spcAft>
              <a:buClr>
                <a:srgbClr val="000000"/>
              </a:buClr>
              <a:buSzTx/>
              <a:tabLst/>
              <a:defRPr/>
            </a:pPr>
            <a:r>
              <a:rPr lang="en-US" sz="1600" u="sng" kern="0" noProof="0" dirty="0" smtClean="0">
                <a:solidFill>
                  <a:srgbClr val="000000"/>
                </a:solidFill>
              </a:rPr>
              <a:t>Cylinder Handling</a:t>
            </a:r>
            <a:endParaRPr kumimoji="0" lang="en-US" sz="1600" b="0" i="0" u="sng" strike="noStrike" kern="0" cap="none" spc="0" normalizeH="0" baseline="0" noProof="0" dirty="0" smtClean="0">
              <a:ln>
                <a:noFill/>
              </a:ln>
              <a:solidFill>
                <a:srgbClr val="000000"/>
              </a:solidFill>
              <a:effectLst/>
              <a:uLnTx/>
              <a:uFillTx/>
              <a:latin typeface="+mn-lt"/>
              <a:ea typeface="+mn-ea"/>
              <a:cs typeface="+mn-cs"/>
            </a:endParaRPr>
          </a:p>
          <a:p>
            <a:pPr eaLnBrk="0" fontAlgn="base" hangingPunct="0">
              <a:lnSpc>
                <a:spcPct val="85000"/>
              </a:lnSpc>
              <a:spcBef>
                <a:spcPct val="25000"/>
              </a:spcBef>
              <a:spcAft>
                <a:spcPct val="0"/>
              </a:spcAft>
              <a:buClr>
                <a:srgbClr val="000000"/>
              </a:buClr>
              <a:defRPr/>
            </a:pPr>
            <a:r>
              <a:rPr lang="en-US" sz="1600" kern="0" dirty="0" smtClean="0">
                <a:solidFill>
                  <a:srgbClr val="000000"/>
                </a:solidFill>
              </a:rPr>
              <a:t>Design and manufacture only as good as the installation</a:t>
            </a:r>
          </a:p>
          <a:p>
            <a:pPr marL="292100" marR="0" lvl="0" indent="-292100" algn="l" defTabSz="914400" rtl="0" eaLnBrk="0" fontAlgn="base" latinLnBrk="0" hangingPunct="0">
              <a:lnSpc>
                <a:spcPct val="85000"/>
              </a:lnSpc>
              <a:spcBef>
                <a:spcPct val="30000"/>
              </a:spcBef>
              <a:spcAft>
                <a:spcPct val="0"/>
              </a:spcAft>
              <a:buClr>
                <a:srgbClr val="000000"/>
              </a:buClr>
              <a:buSzTx/>
              <a:tabLst/>
              <a:defRPr/>
            </a:pPr>
            <a:endParaRPr kumimoji="0" lang="en-US" sz="1800" b="0" i="0" u="none" strike="noStrike" kern="0" cap="none" spc="0" normalizeH="0" baseline="0" noProof="0" dirty="0">
              <a:ln>
                <a:noFill/>
              </a:ln>
              <a:solidFill>
                <a:srgbClr val="000000"/>
              </a:solidFill>
              <a:effectLst/>
              <a:uLnTx/>
              <a:uFillTx/>
              <a:latin typeface="+mn-lt"/>
              <a:ea typeface="+mn-ea"/>
              <a:cs typeface="+mn-cs"/>
            </a:endParaRPr>
          </a:p>
        </p:txBody>
      </p:sp>
      <p:sp>
        <p:nvSpPr>
          <p:cNvPr id="7" name="Content Placeholder 2"/>
          <p:cNvSpPr txBox="1">
            <a:spLocks/>
          </p:cNvSpPr>
          <p:nvPr/>
        </p:nvSpPr>
        <p:spPr bwMode="auto">
          <a:xfrm>
            <a:off x="346841" y="1183236"/>
            <a:ext cx="7252137" cy="1165827"/>
          </a:xfrm>
          <a:prstGeom prst="rect">
            <a:avLst/>
          </a:prstGeom>
          <a:noFill/>
          <a:ln w="9525">
            <a:noFill/>
            <a:miter lim="800000"/>
            <a:headEnd/>
            <a:tailEnd/>
          </a:ln>
        </p:spPr>
        <p:txBody>
          <a:bodyPr vert="horz" wrap="square" lIns="91440" tIns="137160" rIns="91440" bIns="45720" numCol="1" anchor="t" anchorCtr="0" compatLnSpc="1">
            <a:prstTxWarp prst="textNoShape">
              <a:avLst/>
            </a:prstTxWarp>
          </a:bodyPr>
          <a:lstStyle/>
          <a:p>
            <a:pPr marL="292100" marR="0" lvl="0" indent="-292100" defTabSz="914400" rtl="0" eaLnBrk="0" fontAlgn="base" latinLnBrk="0" hangingPunct="0">
              <a:lnSpc>
                <a:spcPct val="85000"/>
              </a:lnSpc>
              <a:spcBef>
                <a:spcPct val="30000"/>
              </a:spcBef>
              <a:spcAft>
                <a:spcPct val="0"/>
              </a:spcAft>
              <a:buClr>
                <a:srgbClr val="000000"/>
              </a:buClr>
              <a:buSzTx/>
              <a:tabLst/>
              <a:defRPr/>
            </a:pPr>
            <a:r>
              <a:rPr lang="en-US" sz="1600" kern="0" noProof="0" dirty="0" smtClean="0">
                <a:solidFill>
                  <a:srgbClr val="000000"/>
                </a:solidFill>
              </a:rPr>
              <a:t>		</a:t>
            </a:r>
            <a:r>
              <a:rPr kumimoji="0" lang="en-US" sz="1600" b="0" i="0" u="sng" strike="noStrike" kern="0" cap="none" spc="0" normalizeH="0" baseline="0" noProof="0" dirty="0" smtClean="0">
                <a:ln>
                  <a:noFill/>
                </a:ln>
                <a:solidFill>
                  <a:srgbClr val="000000"/>
                </a:solidFill>
                <a:effectLst/>
                <a:uLnTx/>
                <a:uFillTx/>
                <a:latin typeface="+mn-lt"/>
                <a:ea typeface="+mn-ea"/>
                <a:cs typeface="+mn-cs"/>
              </a:rPr>
              <a:t>Counting Fill Cycles</a:t>
            </a:r>
          </a:p>
          <a:p>
            <a:pPr eaLnBrk="0" fontAlgn="base" hangingPunct="0">
              <a:lnSpc>
                <a:spcPct val="85000"/>
              </a:lnSpc>
              <a:spcBef>
                <a:spcPct val="25000"/>
              </a:spcBef>
              <a:spcAft>
                <a:spcPct val="0"/>
              </a:spcAft>
              <a:buClr>
                <a:srgbClr val="000000"/>
              </a:buClr>
              <a:defRPr/>
            </a:pPr>
            <a:r>
              <a:rPr lang="en-US" sz="1600" kern="0" dirty="0" smtClean="0">
                <a:solidFill>
                  <a:srgbClr val="000000"/>
                </a:solidFill>
              </a:rPr>
              <a:t>Cyclic fatigue concerns requires close monitoring of fill cycles on each tank</a:t>
            </a:r>
            <a:endParaRPr kumimoji="0" lang="en-US" sz="1200" b="0" i="0" u="none" strike="noStrike" kern="0" cap="none" spc="0" normalizeH="0" baseline="0" noProof="0" dirty="0" smtClean="0">
              <a:ln>
                <a:noFill/>
              </a:ln>
              <a:solidFill>
                <a:srgbClr val="000000"/>
              </a:solidFill>
              <a:effectLst/>
              <a:uLnTx/>
              <a:uFillTx/>
              <a:latin typeface="+mn-lt"/>
            </a:endParaRPr>
          </a:p>
          <a:p>
            <a:pPr marL="292100" marR="0" lvl="0" indent="-292100" algn="l" defTabSz="914400" rtl="0" eaLnBrk="0" fontAlgn="base" latinLnBrk="0" hangingPunct="0">
              <a:lnSpc>
                <a:spcPct val="85000"/>
              </a:lnSpc>
              <a:spcBef>
                <a:spcPct val="30000"/>
              </a:spcBef>
              <a:spcAft>
                <a:spcPct val="0"/>
              </a:spcAft>
              <a:buClr>
                <a:srgbClr val="000000"/>
              </a:buClr>
              <a:buSzTx/>
              <a:tabLst/>
              <a:defRPr/>
            </a:pPr>
            <a:endParaRPr kumimoji="0" lang="en-US" sz="1800" b="0" i="0" u="none" strike="noStrike" kern="0" cap="none" spc="0" normalizeH="0" baseline="0" noProof="0" dirty="0">
              <a:ln>
                <a:noFill/>
              </a:ln>
              <a:solidFill>
                <a:srgbClr val="000000"/>
              </a:solidFill>
              <a:effectLst/>
              <a:uLnTx/>
              <a:uFillTx/>
              <a:latin typeface="+mn-lt"/>
              <a:ea typeface="+mn-ea"/>
              <a:cs typeface="+mn-cs"/>
            </a:endParaRPr>
          </a:p>
        </p:txBody>
      </p:sp>
      <p:sp>
        <p:nvSpPr>
          <p:cNvPr id="10" name="Content Placeholder 2"/>
          <p:cNvSpPr txBox="1">
            <a:spLocks/>
          </p:cNvSpPr>
          <p:nvPr/>
        </p:nvSpPr>
        <p:spPr bwMode="auto">
          <a:xfrm>
            <a:off x="2224580" y="2402765"/>
            <a:ext cx="6399158" cy="939525"/>
          </a:xfrm>
          <a:prstGeom prst="rect">
            <a:avLst/>
          </a:prstGeom>
          <a:noFill/>
          <a:ln w="9525">
            <a:noFill/>
            <a:miter lim="800000"/>
            <a:headEnd/>
            <a:tailEnd/>
          </a:ln>
        </p:spPr>
        <p:txBody>
          <a:bodyPr vert="horz" wrap="square" lIns="91440" tIns="137160" rIns="91440" bIns="45720" numCol="1" anchor="t" anchorCtr="0" compatLnSpc="1">
            <a:prstTxWarp prst="textNoShape">
              <a:avLst/>
            </a:prstTxWarp>
          </a:bodyPr>
          <a:lstStyle/>
          <a:p>
            <a:pPr marL="292100" marR="0" lvl="0" indent="-292100" defTabSz="914400" rtl="0" eaLnBrk="0" fontAlgn="base" latinLnBrk="0" hangingPunct="0">
              <a:lnSpc>
                <a:spcPct val="85000"/>
              </a:lnSpc>
              <a:spcBef>
                <a:spcPct val="30000"/>
              </a:spcBef>
              <a:spcAft>
                <a:spcPct val="0"/>
              </a:spcAft>
              <a:buClr>
                <a:srgbClr val="000000"/>
              </a:buClr>
              <a:buSzTx/>
              <a:tabLst/>
              <a:defRPr/>
            </a:pPr>
            <a:r>
              <a:rPr kumimoji="0" lang="en-US" sz="1600" b="0" i="0" strike="noStrike" kern="0" cap="none" spc="0" normalizeH="0" baseline="0" noProof="0" dirty="0" smtClean="0">
                <a:ln>
                  <a:noFill/>
                </a:ln>
                <a:solidFill>
                  <a:srgbClr val="000000"/>
                </a:solidFill>
                <a:effectLst/>
                <a:uLnTx/>
                <a:uFillTx/>
                <a:latin typeface="+mn-lt"/>
                <a:ea typeface="+mn-ea"/>
                <a:cs typeface="+mn-cs"/>
              </a:rPr>
              <a:t>		</a:t>
            </a:r>
            <a:r>
              <a:rPr kumimoji="0" lang="en-US" sz="1600" b="0" i="0" u="sng" strike="noStrike" kern="0" cap="none" spc="0" normalizeH="0" baseline="0" noProof="0" dirty="0" smtClean="0">
                <a:ln>
                  <a:noFill/>
                </a:ln>
                <a:solidFill>
                  <a:srgbClr val="000000"/>
                </a:solidFill>
                <a:effectLst/>
                <a:uLnTx/>
                <a:uFillTx/>
                <a:latin typeface="+mn-lt"/>
                <a:ea typeface="+mn-ea"/>
                <a:cs typeface="+mn-cs"/>
              </a:rPr>
              <a:t>Decommissioning Tanks At End of Life</a:t>
            </a:r>
          </a:p>
          <a:p>
            <a:pPr marR="0" lvl="1" algn="l" defTabSz="914400" rtl="0" eaLnBrk="0" fontAlgn="base" latinLnBrk="0" hangingPunct="0">
              <a:lnSpc>
                <a:spcPct val="85000"/>
              </a:lnSpc>
              <a:spcBef>
                <a:spcPct val="25000"/>
              </a:spcBef>
              <a:spcAft>
                <a:spcPct val="0"/>
              </a:spcAft>
              <a:buClr>
                <a:srgbClr val="000000"/>
              </a:buClr>
              <a:buSzTx/>
              <a:tabLst/>
              <a:defRPr/>
            </a:pPr>
            <a:r>
              <a:rPr lang="en-US" sz="1600" kern="0" dirty="0" smtClean="0">
                <a:solidFill>
                  <a:srgbClr val="000000"/>
                </a:solidFill>
              </a:rPr>
              <a:t>Regulation and the aftermarket</a:t>
            </a:r>
          </a:p>
          <a:p>
            <a:pPr marL="292100" marR="0" lvl="0" indent="-292100" algn="l" defTabSz="914400" rtl="0" eaLnBrk="0" fontAlgn="base" latinLnBrk="0" hangingPunct="0">
              <a:lnSpc>
                <a:spcPct val="85000"/>
              </a:lnSpc>
              <a:spcBef>
                <a:spcPct val="30000"/>
              </a:spcBef>
              <a:spcAft>
                <a:spcPct val="0"/>
              </a:spcAft>
              <a:buClr>
                <a:srgbClr val="000000"/>
              </a:buClr>
              <a:buSzTx/>
              <a:tabLst/>
              <a:defRPr/>
            </a:pPr>
            <a:endParaRPr kumimoji="0" lang="en-US" sz="1800" b="0" i="0" u="none" strike="noStrike" kern="0" cap="none" spc="0" normalizeH="0" baseline="0" noProof="0" dirty="0">
              <a:ln>
                <a:noFill/>
              </a:ln>
              <a:solidFill>
                <a:srgbClr val="000000"/>
              </a:solidFill>
              <a:effectLst/>
              <a:uLnTx/>
              <a:uFillTx/>
              <a:latin typeface="+mn-lt"/>
              <a:ea typeface="+mn-ea"/>
              <a:cs typeface="+mn-cs"/>
            </a:endParaRPr>
          </a:p>
        </p:txBody>
      </p:sp>
      <p:pic>
        <p:nvPicPr>
          <p:cNvPr id="1033" name="Picture 9" descr="C:\Users\aharris\AppData\Local\Microsoft\Windows\Temporary Internet Files\Content.IE5\BRGPO11O\MCj03705680000[1].wmf"/>
          <p:cNvPicPr>
            <a:picLocks noChangeAspect="1" noChangeArrowheads="1"/>
          </p:cNvPicPr>
          <p:nvPr/>
        </p:nvPicPr>
        <p:blipFill>
          <a:blip r:embed="rId6" cstate="print"/>
          <a:srcRect/>
          <a:stretch>
            <a:fillRect/>
          </a:stretch>
        </p:blipFill>
        <p:spPr bwMode="auto">
          <a:xfrm>
            <a:off x="1630403" y="2296665"/>
            <a:ext cx="745541" cy="1151724"/>
          </a:xfrm>
          <a:prstGeom prst="rect">
            <a:avLst/>
          </a:prstGeom>
          <a:noFill/>
        </p:spPr>
      </p:pic>
    </p:spTree>
  </p:cSld>
  <p:clrMapOvr>
    <a:masterClrMapping/>
  </p:clrMapOvr>
  <p:transition spd="med" advTm="14000">
    <p:cover dir="d"/>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6831" y="469231"/>
            <a:ext cx="8153400" cy="609600"/>
          </a:xfrm>
        </p:spPr>
        <p:txBody>
          <a:bodyPr/>
          <a:lstStyle/>
          <a:p>
            <a:r>
              <a:rPr lang="en-US" dirty="0" smtClean="0"/>
              <a:t>Open Market Items</a:t>
            </a:r>
            <a:endParaRPr lang="en-US" dirty="0"/>
          </a:p>
        </p:txBody>
      </p:sp>
      <p:sp>
        <p:nvSpPr>
          <p:cNvPr id="5" name="TextBox 5"/>
          <p:cNvSpPr txBox="1">
            <a:spLocks noChangeArrowheads="1"/>
          </p:cNvSpPr>
          <p:nvPr/>
        </p:nvSpPr>
        <p:spPr bwMode="auto">
          <a:xfrm>
            <a:off x="275897" y="2607337"/>
            <a:ext cx="5704114" cy="1184940"/>
          </a:xfrm>
          <a:prstGeom prst="rect">
            <a:avLst/>
          </a:prstGeom>
          <a:solidFill>
            <a:schemeClr val="bg1">
              <a:alpha val="80000"/>
            </a:schemeClr>
          </a:solidFill>
          <a:ln w="9525">
            <a:noFill/>
            <a:miter lim="800000"/>
            <a:headEnd/>
            <a:tailEnd/>
          </a:ln>
        </p:spPr>
        <p:txBody>
          <a:bodyPr wrap="square">
            <a:spAutoFit/>
          </a:bodyPr>
          <a:lstStyle/>
          <a:p>
            <a:pPr>
              <a:spcBef>
                <a:spcPts val="600"/>
              </a:spcBef>
            </a:pPr>
            <a:r>
              <a:rPr lang="en-US" sz="1400" b="1" u="sng" dirty="0" smtClean="0">
                <a:latin typeface="Verdana" pitchFamily="34" charset="0"/>
              </a:rPr>
              <a:t>Government Policy/ Codes and Standards Interaction</a:t>
            </a:r>
          </a:p>
          <a:p>
            <a:pPr>
              <a:spcBef>
                <a:spcPts val="600"/>
              </a:spcBef>
            </a:pPr>
            <a:r>
              <a:rPr lang="en-US" sz="1400" dirty="0" smtClean="0">
                <a:latin typeface="Verdana" pitchFamily="34" charset="0"/>
              </a:rPr>
              <a:t>- Regulatory Parent Agencies and Involvement </a:t>
            </a:r>
          </a:p>
          <a:p>
            <a:pPr lvl="1">
              <a:spcBef>
                <a:spcPts val="600"/>
              </a:spcBef>
              <a:buFontTx/>
              <a:buChar char="-"/>
            </a:pPr>
            <a:r>
              <a:rPr lang="en-US" sz="1400" dirty="0" smtClean="0">
                <a:latin typeface="Verdana" pitchFamily="34" charset="0"/>
              </a:rPr>
              <a:t> Industrial Trucks – OSHA – Dept of Labor</a:t>
            </a:r>
          </a:p>
          <a:p>
            <a:pPr lvl="1">
              <a:spcBef>
                <a:spcPts val="600"/>
              </a:spcBef>
              <a:buFontTx/>
              <a:buChar char="-"/>
            </a:pPr>
            <a:r>
              <a:rPr lang="en-US" sz="1400" dirty="0" smtClean="0">
                <a:latin typeface="Verdana" pitchFamily="34" charset="0"/>
              </a:rPr>
              <a:t> Automotive -  FMVSS – Dept of Transportation</a:t>
            </a:r>
          </a:p>
        </p:txBody>
      </p:sp>
      <p:sp>
        <p:nvSpPr>
          <p:cNvPr id="6" name="TextBox 5"/>
          <p:cNvSpPr txBox="1">
            <a:spLocks noChangeArrowheads="1"/>
          </p:cNvSpPr>
          <p:nvPr/>
        </p:nvSpPr>
        <p:spPr bwMode="auto">
          <a:xfrm>
            <a:off x="272143" y="1155283"/>
            <a:ext cx="8403771" cy="1184940"/>
          </a:xfrm>
          <a:prstGeom prst="rect">
            <a:avLst/>
          </a:prstGeom>
          <a:solidFill>
            <a:schemeClr val="bg1">
              <a:alpha val="80000"/>
            </a:schemeClr>
          </a:solidFill>
          <a:ln w="9525">
            <a:noFill/>
            <a:miter lim="800000"/>
            <a:headEnd/>
            <a:tailEnd/>
          </a:ln>
        </p:spPr>
        <p:txBody>
          <a:bodyPr wrap="square">
            <a:spAutoFit/>
          </a:bodyPr>
          <a:lstStyle/>
          <a:p>
            <a:pPr>
              <a:spcBef>
                <a:spcPts val="600"/>
              </a:spcBef>
            </a:pPr>
            <a:r>
              <a:rPr lang="en-US" sz="1400" b="1" u="sng" dirty="0" smtClean="0">
                <a:latin typeface="Verdana" pitchFamily="34" charset="0"/>
              </a:rPr>
              <a:t>Codes and Standards Harmony and Implementation</a:t>
            </a:r>
          </a:p>
          <a:p>
            <a:pPr>
              <a:spcBef>
                <a:spcPts val="600"/>
              </a:spcBef>
              <a:buFontTx/>
              <a:buChar char="-"/>
            </a:pPr>
            <a:r>
              <a:rPr lang="en-US" sz="1400" dirty="0" smtClean="0">
                <a:latin typeface="Verdana" pitchFamily="34" charset="0"/>
              </a:rPr>
              <a:t> Harmony - UL 583, UL 2267 and NFPA 505</a:t>
            </a:r>
            <a:endParaRPr lang="en-US" sz="800" dirty="0" smtClean="0">
              <a:latin typeface="Verdana" pitchFamily="34" charset="0"/>
            </a:endParaRPr>
          </a:p>
          <a:p>
            <a:pPr>
              <a:spcBef>
                <a:spcPts val="600"/>
              </a:spcBef>
            </a:pPr>
            <a:r>
              <a:rPr lang="en-US" sz="1400" dirty="0" smtClean="0">
                <a:latin typeface="Verdana" pitchFamily="34" charset="0"/>
              </a:rPr>
              <a:t>- Implementation – Comprehensive revision to UL2267 to reflect industry standards</a:t>
            </a:r>
          </a:p>
          <a:p>
            <a:pPr>
              <a:spcBef>
                <a:spcPts val="600"/>
              </a:spcBef>
            </a:pPr>
            <a:r>
              <a:rPr lang="en-US" sz="1400" dirty="0" smtClean="0">
                <a:latin typeface="Verdana" pitchFamily="34" charset="0"/>
              </a:rPr>
              <a:t>- Implementation – Interpretation issues with “new” separation distance tables in NFPA</a:t>
            </a:r>
          </a:p>
        </p:txBody>
      </p:sp>
      <p:pic>
        <p:nvPicPr>
          <p:cNvPr id="43010" name="Picture 2" descr="C:\Users\aharris\Desktop\Pictures for General Use\Fuelcell_hybrid.jpg"/>
          <p:cNvPicPr>
            <a:picLocks noChangeAspect="1" noChangeArrowheads="1"/>
          </p:cNvPicPr>
          <p:nvPr/>
        </p:nvPicPr>
        <p:blipFill>
          <a:blip r:embed="rId3" cstate="print"/>
          <a:srcRect/>
          <a:stretch>
            <a:fillRect/>
          </a:stretch>
        </p:blipFill>
        <p:spPr bwMode="auto">
          <a:xfrm>
            <a:off x="5903075" y="2837794"/>
            <a:ext cx="3020207" cy="3681796"/>
          </a:xfrm>
          <a:prstGeom prst="rect">
            <a:avLst/>
          </a:prstGeom>
          <a:noFill/>
        </p:spPr>
      </p:pic>
      <p:sp>
        <p:nvSpPr>
          <p:cNvPr id="7" name="TextBox 5"/>
          <p:cNvSpPr txBox="1">
            <a:spLocks noChangeArrowheads="1"/>
          </p:cNvSpPr>
          <p:nvPr/>
        </p:nvSpPr>
        <p:spPr bwMode="auto">
          <a:xfrm>
            <a:off x="237797" y="4144037"/>
            <a:ext cx="5704114" cy="1985159"/>
          </a:xfrm>
          <a:prstGeom prst="rect">
            <a:avLst/>
          </a:prstGeom>
          <a:solidFill>
            <a:schemeClr val="bg1">
              <a:alpha val="80000"/>
            </a:schemeClr>
          </a:solidFill>
          <a:ln w="9525">
            <a:noFill/>
            <a:miter lim="800000"/>
            <a:headEnd/>
            <a:tailEnd/>
          </a:ln>
        </p:spPr>
        <p:txBody>
          <a:bodyPr wrap="square">
            <a:spAutoFit/>
          </a:bodyPr>
          <a:lstStyle/>
          <a:p>
            <a:pPr>
              <a:spcBef>
                <a:spcPts val="600"/>
              </a:spcBef>
            </a:pPr>
            <a:r>
              <a:rPr lang="en-US" sz="1400" b="1" u="sng" dirty="0" smtClean="0">
                <a:latin typeface="Verdana" pitchFamily="34" charset="0"/>
              </a:rPr>
              <a:t>Certification and Customer Confidence</a:t>
            </a:r>
          </a:p>
          <a:p>
            <a:pPr>
              <a:spcBef>
                <a:spcPts val="600"/>
              </a:spcBef>
              <a:buFontTx/>
              <a:buChar char="-"/>
            </a:pPr>
            <a:r>
              <a:rPr lang="en-US" sz="1400" dirty="0">
                <a:latin typeface="Verdana" pitchFamily="34" charset="0"/>
              </a:rPr>
              <a:t> Certification path not yet clearly defined</a:t>
            </a:r>
          </a:p>
          <a:p>
            <a:pPr>
              <a:spcBef>
                <a:spcPts val="600"/>
              </a:spcBef>
              <a:buFontTx/>
              <a:buChar char="-"/>
            </a:pPr>
            <a:r>
              <a:rPr lang="en-US" sz="1400" dirty="0" smtClean="0">
                <a:latin typeface="Verdana" pitchFamily="34" charset="0"/>
              </a:rPr>
              <a:t> Hurdle for small companies to pursue certification of not yet proven product</a:t>
            </a:r>
          </a:p>
          <a:p>
            <a:pPr>
              <a:spcBef>
                <a:spcPts val="600"/>
              </a:spcBef>
              <a:buFontTx/>
              <a:buChar char="-"/>
            </a:pPr>
            <a:r>
              <a:rPr lang="en-US" sz="1400" dirty="0" smtClean="0">
                <a:latin typeface="Verdana" pitchFamily="34" charset="0"/>
              </a:rPr>
              <a:t> Difficult for customers to trust uncertified products</a:t>
            </a:r>
          </a:p>
          <a:p>
            <a:pPr>
              <a:spcBef>
                <a:spcPts val="600"/>
              </a:spcBef>
              <a:buFontTx/>
              <a:buChar char="-"/>
            </a:pPr>
            <a:r>
              <a:rPr lang="en-US" sz="1400" dirty="0" smtClean="0">
                <a:latin typeface="Verdana" pitchFamily="34" charset="0"/>
              </a:rPr>
              <a:t> Less diverse customer base (not as many enthusiasts)</a:t>
            </a:r>
          </a:p>
          <a:p>
            <a:pPr>
              <a:spcBef>
                <a:spcPts val="600"/>
              </a:spcBef>
            </a:pPr>
            <a:r>
              <a:rPr lang="en-US" sz="1400" dirty="0" smtClean="0">
                <a:latin typeface="Verdana" pitchFamily="34" charset="0"/>
              </a:rPr>
              <a:t>- Customers need gentle nudge to field new technology</a:t>
            </a:r>
          </a:p>
        </p:txBody>
      </p:sp>
    </p:spTree>
  </p:cSld>
  <p:clrMapOvr>
    <a:masterClrMapping/>
  </p:clrMapOvr>
  <p:transition spd="med" advTm="14000">
    <p:cover dir="d"/>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7522" name="Picture 2" descr="http://sintesi.pininfarina.com/photogallery/hd/pininfarina_sintesi_001.jpg"/>
          <p:cNvPicPr>
            <a:picLocks noChangeAspect="1" noChangeArrowheads="1"/>
          </p:cNvPicPr>
          <p:nvPr/>
        </p:nvPicPr>
        <p:blipFill>
          <a:blip r:embed="rId3" cstate="print"/>
          <a:srcRect/>
          <a:stretch>
            <a:fillRect/>
          </a:stretch>
        </p:blipFill>
        <p:spPr bwMode="auto">
          <a:xfrm>
            <a:off x="0" y="0"/>
            <a:ext cx="10473705" cy="7010400"/>
          </a:xfrm>
          <a:prstGeom prst="rect">
            <a:avLst/>
          </a:prstGeom>
          <a:noFill/>
        </p:spPr>
      </p:pic>
      <p:grpSp>
        <p:nvGrpSpPr>
          <p:cNvPr id="2" name="Group 3"/>
          <p:cNvGrpSpPr>
            <a:grpSpLocks/>
          </p:cNvGrpSpPr>
          <p:nvPr/>
        </p:nvGrpSpPr>
        <p:grpSpPr bwMode="auto">
          <a:xfrm>
            <a:off x="228600" y="609600"/>
            <a:ext cx="3810000" cy="871538"/>
            <a:chOff x="192" y="171"/>
            <a:chExt cx="2016" cy="357"/>
          </a:xfrm>
        </p:grpSpPr>
        <p:pic>
          <p:nvPicPr>
            <p:cNvPr id="35847" name="Picture 4" descr="nuvlg"/>
            <p:cNvPicPr>
              <a:picLocks noChangeAspect="1" noChangeArrowheads="1"/>
            </p:cNvPicPr>
            <p:nvPr/>
          </p:nvPicPr>
          <p:blipFill>
            <a:blip r:embed="rId4" cstate="print"/>
            <a:srcRect t="52747" b="17111"/>
            <a:stretch>
              <a:fillRect/>
            </a:stretch>
          </p:blipFill>
          <p:spPr bwMode="auto">
            <a:xfrm>
              <a:off x="192" y="171"/>
              <a:ext cx="2016" cy="263"/>
            </a:xfrm>
            <a:prstGeom prst="rect">
              <a:avLst/>
            </a:prstGeom>
            <a:noFill/>
            <a:ln w="9525">
              <a:noFill/>
              <a:miter lim="800000"/>
              <a:headEnd/>
              <a:tailEnd/>
            </a:ln>
          </p:spPr>
        </p:pic>
        <p:sp>
          <p:nvSpPr>
            <p:cNvPr id="35848" name="Rectangle 5"/>
            <p:cNvSpPr>
              <a:spLocks noChangeArrowheads="1"/>
            </p:cNvSpPr>
            <p:nvPr/>
          </p:nvSpPr>
          <p:spPr bwMode="auto">
            <a:xfrm>
              <a:off x="552" y="413"/>
              <a:ext cx="1296" cy="115"/>
            </a:xfrm>
            <a:prstGeom prst="rect">
              <a:avLst/>
            </a:prstGeom>
            <a:noFill/>
            <a:ln w="9525">
              <a:noFill/>
              <a:miter lim="800000"/>
              <a:headEnd/>
              <a:tailEnd/>
            </a:ln>
          </p:spPr>
          <p:txBody>
            <a:bodyPr/>
            <a:lstStyle/>
            <a:p>
              <a:pPr eaLnBrk="0" hangingPunct="0">
                <a:lnSpc>
                  <a:spcPct val="100000"/>
                </a:lnSpc>
                <a:spcBef>
                  <a:spcPct val="20000"/>
                </a:spcBef>
                <a:buClrTx/>
                <a:buFontTx/>
                <a:buNone/>
              </a:pPr>
              <a:r>
                <a:rPr lang="en-US" sz="1400">
                  <a:solidFill>
                    <a:schemeClr val="bg1"/>
                  </a:solidFill>
                  <a:latin typeface="BankGothic" pitchFamily="2" charset="0"/>
                </a:rPr>
                <a:t>F U E L    C E L L S</a:t>
              </a:r>
            </a:p>
          </p:txBody>
        </p:sp>
      </p:grpSp>
      <p:grpSp>
        <p:nvGrpSpPr>
          <p:cNvPr id="3" name="Group 6"/>
          <p:cNvGrpSpPr>
            <a:grpSpLocks/>
          </p:cNvGrpSpPr>
          <p:nvPr/>
        </p:nvGrpSpPr>
        <p:grpSpPr bwMode="auto">
          <a:xfrm>
            <a:off x="4178300" y="5199063"/>
            <a:ext cx="4965700" cy="958850"/>
            <a:chOff x="1728" y="1728"/>
            <a:chExt cx="3128" cy="604"/>
          </a:xfrm>
        </p:grpSpPr>
        <p:sp>
          <p:nvSpPr>
            <p:cNvPr id="35845" name="Text Box 7"/>
            <p:cNvSpPr txBox="1">
              <a:spLocks noChangeArrowheads="1"/>
            </p:cNvSpPr>
            <p:nvPr/>
          </p:nvSpPr>
          <p:spPr bwMode="auto">
            <a:xfrm>
              <a:off x="1728" y="1728"/>
              <a:ext cx="3032" cy="604"/>
            </a:xfrm>
            <a:prstGeom prst="rect">
              <a:avLst/>
            </a:prstGeom>
            <a:noFill/>
            <a:ln w="9525">
              <a:noFill/>
              <a:miter lim="800000"/>
              <a:headEnd/>
              <a:tailEnd/>
            </a:ln>
          </p:spPr>
          <p:txBody>
            <a:bodyPr>
              <a:spAutoFit/>
            </a:bodyPr>
            <a:lstStyle/>
            <a:p>
              <a:pPr marL="228600" indent="-228600" algn="l" eaLnBrk="0" hangingPunct="0">
                <a:spcBef>
                  <a:spcPct val="0"/>
                </a:spcBef>
                <a:spcAft>
                  <a:spcPct val="35000"/>
                </a:spcAft>
                <a:buClrTx/>
                <a:buFontTx/>
                <a:buNone/>
              </a:pPr>
              <a:r>
                <a:rPr lang="en-US" b="0" dirty="0">
                  <a:solidFill>
                    <a:schemeClr val="bg1"/>
                  </a:solidFill>
                  <a:latin typeface="+mj-lt"/>
                </a:rPr>
                <a:t>EXPERIENCE</a:t>
              </a:r>
            </a:p>
            <a:p>
              <a:pPr marL="228600" indent="-228600" algn="l" eaLnBrk="0" hangingPunct="0">
                <a:spcBef>
                  <a:spcPct val="0"/>
                </a:spcBef>
                <a:buClrTx/>
                <a:buFontTx/>
                <a:buNone/>
              </a:pPr>
              <a:r>
                <a:rPr lang="en-US" sz="3200" b="0" dirty="0">
                  <a:solidFill>
                    <a:schemeClr val="bg1"/>
                  </a:solidFill>
                  <a:latin typeface="+mj-lt"/>
                </a:rPr>
                <a:t>The Future of Energy</a:t>
              </a:r>
            </a:p>
          </p:txBody>
        </p:sp>
        <p:sp>
          <p:nvSpPr>
            <p:cNvPr id="35846" name="Text Box 8"/>
            <p:cNvSpPr txBox="1">
              <a:spLocks noChangeArrowheads="1"/>
            </p:cNvSpPr>
            <p:nvPr/>
          </p:nvSpPr>
          <p:spPr bwMode="auto">
            <a:xfrm>
              <a:off x="4640" y="1937"/>
              <a:ext cx="216" cy="212"/>
            </a:xfrm>
            <a:prstGeom prst="rect">
              <a:avLst/>
            </a:prstGeom>
            <a:noFill/>
            <a:ln w="9525">
              <a:noFill/>
              <a:miter lim="800000"/>
              <a:headEnd/>
              <a:tailEnd/>
            </a:ln>
          </p:spPr>
          <p:txBody>
            <a:bodyPr wrap="none">
              <a:spAutoFit/>
            </a:bodyPr>
            <a:lstStyle/>
            <a:p>
              <a:pPr algn="l">
                <a:lnSpc>
                  <a:spcPct val="100000"/>
                </a:lnSpc>
                <a:spcBef>
                  <a:spcPct val="0"/>
                </a:spcBef>
                <a:buClrTx/>
                <a:buFontTx/>
                <a:buNone/>
              </a:pPr>
              <a:r>
                <a:rPr lang="en-US" sz="1600" b="0" dirty="0">
                  <a:solidFill>
                    <a:schemeClr val="bg1"/>
                  </a:solidFill>
                  <a:latin typeface="Impact" pitchFamily="34" charset="0"/>
                </a:rPr>
                <a:t>®</a:t>
              </a:r>
            </a:p>
          </p:txBody>
        </p:sp>
      </p:grpSp>
    </p:spTree>
    <p:extLst>
      <p:ext uri="{BB962C8B-B14F-4D97-AF65-F5344CB8AC3E}">
        <p14:creationId xmlns:p14="http://schemas.microsoft.com/office/powerpoint/2010/main" val="1178937219"/>
      </p:ext>
    </p:extLst>
  </p:cSld>
  <p:clrMapOvr>
    <a:masterClrMapping/>
  </p:clrMapOvr>
  <p:transition spd="med">
    <p:cover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Agenda</a:t>
            </a:r>
            <a:endParaRPr lang="en-US" sz="3200" dirty="0"/>
          </a:p>
        </p:txBody>
      </p:sp>
      <p:sp>
        <p:nvSpPr>
          <p:cNvPr id="1028" name="AutoShape 4" descr="data:image/jpg;base64,/9j/4AAQSkZJRgABAQAAAQABAAD/2wCEAAkGBhIQEBQUEhQVFRMWGRwXFRcYFBYYGBgZGBgWFhYYFRYYHCYgHBkkHBYXIC8gJCcpLSwsGB4xNTAqNSYrLCkBCQoKDgwOGg8PGiwlHSQsLCwvNCw0KSosKiwsKiwsKSwsLy8pLCwpLCwsLCwpKSwpKiopKSwsKSwsKSwpLCwpKf/AABEIAIEAbAMBIgACEQEDEQH/xAAbAAACAwEBAQAAAAAAAAAAAAAEBgMFBwACAf/EADoQAAIBAgUCBAMFBgcBAQAAAAECEQADBAUSITFBUQYiYXETMoFCkaGx8BQjM3LR4Qc0UmKCksGyJP/EABoBAAIDAQEAAAAAAAAAAAAAAAIEAQMFAAb/xAApEQACAgEEAAQGAwAAAAAAAAABAgADEQQSITETIjJBUWFxgZGxM9Hw/9oADAMBAAIRAxEAPwBjxfjxyNNi2FUcFtz9w2FVhzu+xnUQe4JH/tRYXCqOd6srGV7g9D0pk00jtYGWPvK98OxU3HJO8SZ3PJ3pczTN716cPYEByAYO7fzHtTxnitfS3hrQgaizEdzt+VBWsrsYBwSZbknk1nai8se/LL0QD6z1kvh9MusAnzXSNz29BVZjcxJlmnf7/pTVjMSuIsBtJXqAeT2ntS9oS357g80+Qf0rN1Wnssx8O5argQXD5Up/eXyS32LY4X3PVqLtYYTJMAfqK9fBa5uAfU8CvItgHcz7UsKOct0IWYX+3W1+yJ/H8KnzHHI9oEJpJEHaN6FsITq0qAAJLHYAdyaorfiBblxlnyKYLRtJ6Acmr7i9ibQcwRgGFZQQpvW/9UXF/Jo+u/1qzw9zykfES2QCZMa+R8oO3G+9C4HDKLguNwAYjrP/AJVH4hxOu4wXbZifuj8qHTBkO5hzjElvlGHA47BWJDN8Rm8zOYLOT1YgduBwKqcfjrbOSoAXpSWjGjEW4RIAj1O9MWObDxBXiPmEQTTHlqKxknyqJY9AKXbS0ZamInY8j2r0rpuESVsS0tYkI3k4HUjc0M+DtMxYiXO8neo7YqTTVA09Y9oRsJnoIWOmdqGu5cvxNTnVHyjoP70UqVI2DYRtzRWVq/DdSFYjqC42HWElT+ulAZdkt7Wbhh0TcjcT2FXj5e0TFA4rOPhAosx19T1rK1y6emvdjn2l9ZdjiKWZYy87MbgKKdyo7dFAoXLciHw11Fg0kxPUmfvq00vibrHi3b3Y9C3RR7CjcLYJcDpz9BWEGsYhV7JjOAM5g+ZYO5Z8zfa6e21LeOueUv1Pl29T/ajvE3il710qRAQkR7bVU4K5Jadxtt6x/en29Rge0iw2WdXPsOtFYphabSRGwMH1r42M0meAP1FCXcXbxDvcvfOzHjTAHQCQeOPpXIPE76gk4miWloq2KjKifLMUTbt16nMRnpFqZFmvipUeIxK2imqRrbSp6aokA+9CzAdyQMy5tYMQKJWz34qutXivWpf280uysZYCJZFREVn2f2m+NcVdyW2+tN7YyqG7YL4pm4AAM+/SszX6V7UVV+P9y6twpMCwuAYKtpJMbsfU7kmrm3l4tgCZbqanUwIFS4fBG51pjTaJaD4jHJ/X0gPZu4EzPx3lXwr4ur8twb+jD+oiqrKl2ZjxxWkeKvDr3rJVYJUzv12NZ9gFCrpuAjnfs0x+BpTVJtckdGGh4gudMLIt6POXLfF2MIogKJ4ksW/61RXNjsdq1/Ksmw+LtE62t33Q27ugppuJt5mturAzC7gAyKyjOcgxGFvNadHMcMELBhvDKQNwamtRgYhGbDYWjLYoKy9Q4/xJh8NAu3FBMeUbtv8A7RvW4zBe4qFJ6l5aST+vrSV4v8ZpcPwbaEwZQINZkGAdt+x+tMS57au4ZnsOHJb4cj7BIB1MrQdhvHWKTriLh7utdVzuxS5JHJVYkA9d+25rN1FoZsDqN014GfePWT62sW9Zlyonv9RRUVnWCzm7cL3UGqxaNs3uQfM2kqO5Ak7RsKfctt6bKLuYG87mTuZPeTV9FhPlMrtQDmTnas9z3xdfdmaw4SyjafLBdtiZJghRtxIO4261ojGVKkAhtjIBkdR7VnvjTwXd0G5hvhi0PmQKEieeFOrie+9Re7j5D4zqgp+sr8k/xWvWzqv21vWZgxC3B6g7BvYj6itYyrO7N+0ly0ZtuJUxG3qO4Mj6Vg1/KXGDZwjDeOI2GxJ6xPWm/wDwhx//AOe5h2P7xH1hT/ocLuvcBgZ7SO9RUd5wTJsG3kTUXxY9Ipdznwv+1KrYcW5tyrq5K8HuAdxv9IovFXWRGZfmAkSNpG4kUDlFu67s1x1t6jMSfNPt+vaqtUAML94NfMScVh7+EZXKlSjSpB1LsRw3TmNwOYprs+KMPcUMzupIkhrdwH1g6SCOkjbamQ4+zbPAJQzwIDLMET19ed6rHw9xyXa7o1nUFBIEHjpVFbmv0mWEA9wayfw/X6FImceFCp/dzcdiS1xkK6dpPzdOOs7bDmXha8YzHJaXzsF1bS3AgEmtDVVkruz1K6HwduIpZEy22vFYZRoXTpOzKCSQrDqGIB5ImhMbiviu0KEAUJ5WEjvMkbER33ntVtmOIDs2gEoANTgldZbgH04AmOtV+LyxRbJYlhvp1JLL1KlgRO4jjbfjmsrnPMfgOSeIXwTvZZ0fD3G86vsd4QkOASIA6yIHTmtRyba1GrVBI9oMQfXkn1JrE8xtbQuodYMkdzEiBt6n3rXfBFsXMFZusSHKQ0M0MVJWSJgkxM80/STnMUtAxLm7f0kdidJPYn5fvMD6iveMuouHbWxUE7xzAHSqjPLTsJtISyFWmYLhWDMijrsNpjeI61Fn1/XYS7b8ySDHcHg9xvtQ6wsamwPh+JOnUb1yZQ3sxRlhDAJGzDVq+z5+/T2kxVVfxFm0PiWgLV5CTKcqepG0EdweQetQ3s3K3CCDpYyrdt5KtPWOJ7DmgcaqOSdvUTBBA2K9wY4ik0PuI06kHBmn+GvFVrMLB2AurtcA/B0/2n8Nx7g4jIrzP/GVULg6oMqg6RwT9ay/Jcfewd/XaPzEQQRpYdVIPXfjbj6jUcN4ktuhN0aQFk6TJYyPKqmCCd+dgBzThKMPP3EijA8RnXBWrzfEgJh7Q6/bI79x+dKOe45r13WrAAjgtH2m6VSf4h/4muLaWMLbRbJXdiSzAg8QDHEH6mlbLPHD27cHWSTJOthz6DYVRskk4moqaq/E1kPYIYSJ+71+8Crizhy3SpHwDcRWtaA67cxes7TmJ+X45blk21UlysCO37vSW2gDUxO46NVzicn1W9KMJ5OqTJPrzHSP7ybawC2p0qFnmBz7/dUlUJplx5uZa15z5YhJ4buljb3D8kCI0kxIB+YCem5p+yLBHDYe3aLaigILREySdh23j6VwapA9WpUEgNYWhYehLWECG6IL27m+jywrEHXuT8rHeANiT3r6Lle1eiZdwgg4iLnnh2/rPwLLhdo86t2HpSfbfE27ptG008aGWDP+0nj8q1+7mwkraU3nHIWNt43J/Kg3xkOWv2zMBFQaXgDzMfcmOn2BWYK6EOA0fa21xyJlOa4HykspRwNUQQSByYPMdxUnhvE2vi2zigzWdxpDFQDIhmXbUvUgHr9C/wCc5+l0aHsXCAdmKkMhiNQBXfsRuCDBBFJN3w78S5pVXFo7zp+TbsfNpmN5noSeSZZR0cysqxHUdc3zTKBZuIy4d3ZCECqNStEr5kEpvAnbmstXC3AB5CfZSw+hWRXvH+H79poILSYBB1T2jrx3AonDeFMW4kCPdq5mBOciU7SODN8t4tQNq9nGCqiumtHwxKd8sHuqaEcCoDX0GpC4nbsz7XTXyuooM9A17BqOaHx+YCymoid4iYoHYKMmEOYFmeM/ZtQQEa94A2EQIHvM0uY7N9JGlmDbnd57cbcc9+edqLznODfgKvl/H6ml5clbEXAieXq7GTA/5TJM/hWBZs3k54milvlA95Dj84WTpJB7yDt+f5/1CuYvE3isA6SYDAET/wAudI+laTkPgfL7SkuhuvG2o+X/AK0B4gzi7btGySotzCKigAD3FD49fG3mQXYy4y/KcHhsMsNrukeZiZJMd+1VH7YFJHrS3ZxTDrReHulhO31marJLmDNCK15K0flmWtfbSpURuZO8eg5NT5llSobSBCza5eHkkAGBpgbTB46V6G7ULUOe4iqFpU6a+aaYdFg22SEt7RJA1E9DJ/KqU2grwfMoPKnn2NDTqVt6ElkKyK1YZyQoJIEn2HWo7zBI1bTxV0vidbV1rNm0F0qpZmTT88wCJJJgTJPUULmONF7lVLHk6Y+6ga60nyL/AL8ydqjswCKos8sMzEsTpX7IBJjvHb1pqytsOTouagRwSTpPv1qDxF4SUt8XWwWJENxG+wM0vqrPEXaPvDRMGJNjAvdWbWyDqdh99WlqzoUBFLHjYc0b4ayxHLqXOkEEIdtuvvv+dMV3ArphSQOkbD8aybaDYMDr9xheIqrl+Icc27X8xJb7htSv4iZhcCFtZXk+p7CnfH2TbBPzR2pTt4MuWvNpgywJMgRt069Krp07BuFks0rMHg2YyRsO/wDSjDioqTCYku8aGb0A6VPicmKttaY9dyRTBrYyJoWSfx0+v/y1XFr+If5D/wCV9rq0df6hF6uoH9lv13oLJ/4lz+YflX2urLq7MY9oBmv+aPsv5GvIrq6t3Q/x/eLXeqR4r5vuq4v/AOSX9dK6urOPqMuEWsr/AIye/wDWm7OPlt/rrXV1AOoUpsbwPcfmKz3BfwW9lrq6iScY0+Cvlf3q4x3zmurqkTjP/9k=">
            <a:hlinkClick r:id="rId3"/>
          </p:cNvPr>
          <p:cNvSpPr>
            <a:spLocks noChangeAspect="1" noChangeArrowheads="1"/>
          </p:cNvSpPr>
          <p:nvPr/>
        </p:nvSpPr>
        <p:spPr bwMode="auto">
          <a:xfrm>
            <a:off x="155575" y="-585788"/>
            <a:ext cx="1028700" cy="122872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0" name="AutoShape 6" descr="data:image/jpg;base64,/9j/4AAQSkZJRgABAQAAAQABAAD/2wCEAAkGBhIQERQUEhQTFBUWGSAaFxIWFxoXHxYdFhUXGx8cHh0ZICYgIiQvGiAdHy8iJC0sLDAsFR4yNTA2OCYtLCkBCQoKDgwOGg8PGjQlHiQ1NDQ1KjIzMTU1NDU0NTQ1MjAqLDQ1Li8pLysuLSwyKyowKiwsKiwtNCw1KSw1LjQuLP/AABEIAFsAegMBIgACEQEDEQH/xAAcAAEAAwEBAQEBAAAAAAAAAAAABQYHBAMCAQj/xAA4EAACAQMCBQIEBAUCBwAAAAABAhEAAyEEEgUGIjFBE1FSYXGBBzJCsTNygpHRI6EUQ1NUY6LT/8QAGwEAAgMBAQEAAAAAAAAAAAAAAAQCAwUBBgf/xAAvEQABAwIEBAQFBQAAAAAAAAABAAIDBBEhMUFRBRITcRRh4fAiMoGRoQYjQsHx/9oADAMBAAIRAxEAPwDcaUpQhKUpQhKUpQhKUpQhKqnJnFTqL2qYtIZldMz0k3FWPEbFXt7z5qb5g1RtaXUXB3S07DucqjEds96oH4c6oWby2+ylNinwy4a2Qf5Rtj3PsQSzFHzxvOyqe/lc0LT6UpSytSlK8dXq0tIz3CFVRLMfAFCF9PqFVlUsAzTtUnLQJMDzAzXpWfcM17a7iSEyNgNwIf0IvSoMY3F2BP0cfpFaDVssfTIBzUGP5xdKUpVSmlKUoQlKVXeNc2iyYQT364kEjvAlZAxJ3ASwAkzEHPDbA5nIZk9gMT7KMsVYq4uK2Ljp/pNtYbj3jdNpwBP85U/01QOM/iMbPpsH3WbjKjuELNaYMC6xayCbcbRmcndjNp0nMv8AxOrW1Y/hIrNccj88QoCz2G5gZ8wfHeplQx4ByJuLHO4zuNMlY2NzgSBgNdF6cWBuWNckncbZKqc7Q2nAXAPxhu3kGsz02q9JNyh1CksR5tx1SmOpQciJwcdto2j0l3FoEkQTGSASQP8Ac/3NZBqtBcsXLlhmUFW6QRkoXlfOVNvHuMgyRNbnDnDmc3dZ9UMAVe7fOavYGz0/XYhFR2hSzDpMjJUnAjyQMZI/Ldm6XuTqL3qKdphlKAlFbC7QCIYdxP71lYsi0bLG0rujA2iGnaVZTBkiBICnb+YdwMgaNoeM7dG+rvCC+64yjMy0Iq+8qEVfeR714f8AUVTJEOnFzMk5gAAcwe2Y2vitaOG0bZLhzTqrHZ45bXTi9eZbYEhiTA3KxQgTk9QIA7nFULnLnD1gAoItqZVG6d5Bw7xO1QYgZMkYLbVELd173WVX/NJkAyLJfqZVPxsxY4yAwnCrPtZ4Rd1eoS1bnEMz4i0swXjy0SFJ7HtPUV9xTU3RiEs3zAD6FZEkpe7kZkrf+GHDGWzcv3BD3WgHztQAZ7x17sDACqJMSbrXjpFQIFtgBV6QB2G3pgfSI+1e1Zz3F7i4ptreUWSlKVBSSlKUIUZzHcI07AEgsyJuEyBduIhII7GGMHwap3EOH6XSX7Wovk3Fkotq6zXFtqVBm3bMrIKrJj8s+Ym8cY0RvWXRSAxEox7K6kMpPyDgH7VUeJ6Ea+zEenetNm2+dj7co0eCDIYSCCrCR38txqaamqYagH4BcHv59/6TNO1jjyvyVAbhxXV6m6L15rFx91uzc/T1M4wCezO+0CPzZEmtX5N4CdNaLuIuXI3D4QJ2r9ckn5mPFZHruE3dNeUlXUzBtMScE5Ns5DQM9OREfKtV5K5sXVJ6bsDdUYM/xVH6vqOzD3z5gN0EjJZzK43cRht/tvuFsV8Yipmsg+TM+vvZWmoDmfl+zeHrO/pMi5uYI2iT1A9wMkQQRJzkgzzCayuzyRq72tuW2JSwqybrm5dkknZta4wLuVy7ABVmBmt0ySR/FHmsFrGPwebD7qvAG9cDh0hHKoGttF4WyZlWOAZEoCSBgsCSBYOK8Zu31AfaqJ1FR+tlEhmM4AOQo7EAyYqX4vyfqn33G9O5t2qiJKn00EAIsFFzLbSDkmDhQITUcDK2dQbou6dVtYe9NxZJC7Y2LO7dACzlRPeDd0qSSZtTUR3kb/K4tfDG174dsPoClX9U/tMPw6D1suvgvImpuWkkrZ3LJuNl+slyQi4yxJgsImrvwvl9NHZ9OyW77nc9T3TGSWbz2APYAACAKjNF+IukKp6zG25HVKPtUx33AER7GfrVqBqLqs1AB5rjyV3hzASCLFc3DQRbAMAjuoM7PIXHspA+ffzXVQClQXVU9Tzv/wAPqr1q8k20IIu2w0qGRWhlPeMyUJ7jpzUvb5p0hO317at8Fw+m2ZjpuQ3g+PBqp8X5aY61vU/hXn9QuSeuERfSEEEHpAjttXzmI3mDVpd1HR1qibN2dqkN1KJEfDO2coQY2xVQmbLXR0cQvdt3HGw29dPPRVOcWMc92+C06zqkcSrKwPlSD+1etY02htnvbtn57F/xX2tlRECI7RiPpFbp4U7RyW8YNlsVVzmG2iajT3FYLcuMbRX/AKqC3cuQR7qRuB8bmH66otjmLVbimmuai6wwYYuqx4LOH+8Ax5iuYi5dYXLz+o0dLkuWUHuFZmx4wAO3asyo4WapklMHNJt3tfIkd8uyuFUG2dYrR9TpUuKVdVdT3VgGB+xxXHw7g9nS3TdtWVyIMZYfNdxjtgjGAI7Qa7Z5k1CESVuAYKkBSQfJYe3ft2BwTmrFa42jaf18xtBKCCQSB0d43Tjxmvmk3C+J8DmYSL3NhbEE5Wtue35WjHURzNNj3VnsahbihlMg+foYI+s4I9xXpVP/AA/1TudUWxuuB9syENxcqPoFX6kk+auFfRQHgASCzsLjY6j6JUEHEZJXxctBhDAEexE9jP7190rq6q1Y5Ktpq21Ckp1KyqmI6WW4pEbdrYbEGd3vmy0pXA0DJSLi7NKUpXVFYhzVzJf1b30e8/pepcVEACoAlxlUnaAW7BgWJE5EECofh3F79kBXQ3UA6WQgkAYjMTj3H3NSfNnDG0WpdHBVGZntXB5VmJH1idpHcQDEEGom7qiPl7MIYH7Y/sDNJR1U9PIXMKeMEUsYDgprh/HUvsUVL3qDJt+kxP8A6BgPqTXVqNLd3lLym0IkIGUsynEsUJ2iZEAyYOfFQWm1R/OjMCOzIxBH0Ig/Yx9Kk25iulWLol5ysC4f9N8e5XpJiQCQI8z2pscdqus0PaOnrbP8m1hmddLJCThjQ0mM4rryggdNsADYpIBA7DaMHqOPHyM9P5bXJIABBCkqQZyCW3b2DNBjvAIiBBqPtcxqZF21dt/0G4D97YNfrcxWzhCf5mVjH9Cyx+hgfOt0Clc/qseNe9zhfO2AwF24brOLJmjlLT797rrS4xuhZkIhLn5uw2DAAnaGJwO4wJFe1zYgZ22qB1M0ewOT74n55+dRa8YW2It2r1wkyWIVNxPk72U/2GAABgVFcX1V/UQrC3atgztNySxHYmFgwewmPPeIlLxCmiZ8wcds1OOjlkdlYbq/ck872dOjrqFuW97s5eNwUQqqGC9QOxROCAS2YrTlcESMj3r+cdHa9OZd3PwgMQPp3/cCtX/CnS3109xnJFlmiza7hAs7iPYF8QIX/TkDqk+ajqHSvPNj5rXkgbG0cqvFKUphLpSlKEJSlKEKH5m5Zt661sfpYZS4ADtP0OCD5B9h2IBGY8T/AA/1emJYWRdX47GSR87eG+wD/WtmpVUkTX5qxkrmZL+c3tWyxIPpuMNgoceGVoP7GuhUb3B+3f7z/mtu41yvpdYQb9pXZRhwSjAewdCGj5TFZdzfy1p9OLptIVK/lJuXGjt8TGlXUh0KZFUNQoak1J8C4PauopcOSY/5lwfswrQNP+HugIBNu52/7i//APSoeDfuFLxbdllPrLMbln2kT/av0WvhAB9wP8Va+Ics6dLzKqvAaIN2637satfAuS9EbSu1hXb/AMha4O/wuSv+1d8I6+aPFN2WYaDg97VXBbsKzv5JJCWwf1OViB8vzHsB7bfwbho02ntWVMi0ioDETsUCYHvE/evTQ6K3ZQJaRLajsiKFA+wxXRTcUQjCVllMhSlKVcqkpSlCEpSlCF//2Q==">
            <a:hlinkClick r:id="rId4"/>
          </p:cNvPr>
          <p:cNvSpPr>
            <a:spLocks noChangeAspect="1" noChangeArrowheads="1"/>
          </p:cNvSpPr>
          <p:nvPr/>
        </p:nvSpPr>
        <p:spPr bwMode="auto">
          <a:xfrm>
            <a:off x="155575" y="-411163"/>
            <a:ext cx="1162050" cy="866776"/>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035" name="AutoShape 11" descr="data:image/jpg;base64,/9j/4AAQSkZJRgABAQAAAQABAAD/2wCEAAkGBhQQERQSExQWExUWFhgVGRgXFRkeHBsXGBofHxsZHBgbHikeGhsoGxwcKy8iIycrLy0sFiQxNjAqNSorLCkBCQoKDgwOGg8PGi0lHyQtLC0sLy0sLywuLC4sNCw1LCw0LCwsLCwsLCwvLCwsKTUsLCwsNCwsLCwpKSksLCwsLP/AABEIAGYAfwMBIgACEQEDEQH/xAAcAAABBQEBAQAAAAAAAAAAAAAAAgQFBgcDAQj/xAA5EAACAQIEBAMGBQIGAwAAAAABAhEAAwQSITEFQVFhBiJxBxMyQoGRUqGxwfFi8BRygpPR4SMzkv/EABoBAAMBAQEBAAAAAAAAAAAAAAACAwQBBQb/xAAmEQACAQMDBAIDAQAAAAAAAAAAAQIDERIEITETQVGRFFIiMoEF/9oADAMBAAIRAxEAPwDcaiMf4rw1glXujMDBVQWIPQhQYPY1HeNPE7YXLbt6OwLFoByqDAgHTMTO8gBT2rG+JcVLkourA7/WZ9Z37+tSnUxKQpuRvXCvENnEki0xJGuqssjaRmAkT+o6ipAiNaxP2Y8WuWsai3CQlyVg9W5f7gA+tbdTQlkrnJxxdhD3AFLHYCT6CqVgvHly9ds21VEzXQHmT5GPkA1+LeT20GuifaDxtFKWczIysHzbLmKnKJ6+ojXnrWbcPxd830uKsG06MRtPu2Bj6/vSTqWdhoU7q59B0U3OPti0LxYC2VDZiYGU7H8x96qPFvGTMxREi0dM2Zlff4gJUp9QT2O1VbS5JpNl2oqs+FePXLzG3edCQiZSIBc+bOYEDbLIA5EwAQBZqE7g1YK8JoJivAOZrpwAOZpVFFABRRRQBj/tI4w1y88GBbJtLp0Pmnr5p9AB3mqcJw4jMfK5PlnY9u89N61bxl7Pv8Zme0wV2IYhpgtEEyJiYHI666SaqNjwVi7S5Hw5cbSpRgR6Zp+4rLOMsrmmMo42ILESGDL5XBmJ1kfMp5iOY2gGARFbP4W8QLjLCtI94ABcXmG6x+E7j17Gsuu8Na2crWbiwfnEKD2k9Og515awrI2a2xUjYgkEehGorsZ4sWUchv7ReJi9iXAzAMYKtyyeXTluJjlm+8lwrChbSrzgQf2PaoXivDGvvnd294TJ8yyT6ETMc/1rqtu9bMh3OkQVX9on7j1qb3dynaxYlx9x0FoghLLMqdCSZLd4kqOmU9dGONuFRoJNPfDua/aUsIMmd9yxMa8tdD0qexPhtmClGyspDAcjBBgjoYj0Nde73F4KOmJv2b6K63LUw65lIkfiUxIIP/Y1rXeA8U9/YVz8Q8rR+IcwO4gx/VWe8Zx97MXx3ulAuN7tV2VCBAzwCzHLPrprsJHwr4tt2PJcEJcOZW1zCQAJXntrl1HQiSKKcYStfkXCU43S4NBA5mlV4rSJHOva0EAooooAKKKKACiiigCs+JcDmLD8a5x/mTRh/wDOT7HpWU+IOJ3EYWkzqdpEAk9iTMen86n4+4mluwEIId8xRw+TIVAE5tTMNGUAyCdhrWP8Ht+9xRJyEDXyrHpzrLVVmaKW6J7g/AUUZ3Gd21OfXU+vOpqzgEAIC5QemkekbfSk26dIwAkkAAEknYAaknsBUhmdeGqbQUk5iCZOkmNpjtVht8ZtGAXVGicrEKY9DqRodRppVe4MWuzmUiWJAI2WfLPeInv1qy8KQm9dYHyKgQf5wZYdwNPQs1UhHJiSdkQHH+DtxGLdtZU73GBCKV1kEiWPTLOu8VNeB+CHDYcLctIl1WcEqo5sdQwHwncdiBA2qwFtY6frSkH51eNNJ37k3NtY9jy9dCKWbQKCT6DU7V5bxCsuZWBXqCI+9MPEHERZtEm2zqQQxEBVEalm+URzg/Ss0x3F5VnaVC5VJYEBrkwWlgM0lgAeQETUqtdwqKCV73/nj2dhTy3Nbt31b4WDehB/Sl1jeJs4rCYgLdygkBlKNOhmIaAwII/mrZ4R4o7YgoXPnBc5gDmI3805gek6QNudUjUu8WtzsqdlknsXiiiiqkgooooAyfxvxdb95mU+7yg2wS3mbLMwp+ATyAk6ExtVW8KDzOZP1Jq38dwzX8Zdyu93zNbUBfMSp1RRMBF2J8okEnqX3hv2ZNbJe64tz8qwzR3YjKD2Ct61llFylsaIyUY7jCyhMdzA0JJPRVGrHsATUlh+GFo95bvKsiEFm4WYg6FyFyqoOoWeQJPyi54Hg9qxqi+YiCxJLEdMx1jtt2p4F5mqKku5N1CvYXAXHGVENhZ1d4zx/QvJv6m26NymsNgEtW1t2xlVRAGv1knUk8ydSTJpzRVIxUeBG7nirFeERSqKY4R3iDD+8w9wDoG9QrBiPqBUXiuCWb1v3bIrKYO3QyD9wD9K7cUxhe4yK7W0tkZyuhZ2EhJ3UBSpJG+YbazDpxA2VKrog2B1yjoOcdvp2rFXksjVRTsQ/EuGlbzM7tcb8TGTFTvgnBf+V7nJVy/6mI/MBfs461WrnHFfEItw5LbkTe0ZRO3Mc4E8pnYGtM4ZwxMPbFu2IA1kmSSd2J5k/wB6V2hFt5MK0rLFDuiiithlCiikO/IUAM+H8Ft2GuOgOa4xYkmYzMWIHRcxJjv6Q24v4lt2JVWV7o1yZjoOeZgCE7ZoqUDGf76VS+OY+5dxJTQWbekcmYBSxjmQWAnllPeo1qnTg5IeEcpWHuI8ZGIFpkc7MwBSe0EE/XIajr3jm6VKNZ85jzKTCiNfhcMTIJGUzE9BmiuIY3LGg32JjTqNDTMPcfMACJ1k7RmIABG4ywdD2kTI8GX+lWfFkb1poLkkV8SYoIQ11bizIcq6ug9VcSB/VJ6zXTB+LMZZksyX9AIfy7fMMqzz1Gvw6Goy3bdIkSugjcgk6ttqNddeprpdB5RPKagtbqLr8inQp24J3EeObxQQgRjpp5oblOaBBIg7zmkMsa+XPHjl7cDL5GlSNC/l8x55ADooIJYwTpIq95WadxodjswggqdJBnn09RSrgrT8+vbdoT41MePx+4yO25uEuMz66/D5QoCkiCdTG3LVphuI3SCrMo6NO7cyZU6dNthIppiFJUhYBgj8u21MnsMRrMAiANdNNJ15kiei9yaVaicnyU6cUOeJ2WuqQTDrJghSrD5hoF3HJgex51YOB+N764c2/iuLltqTqAoAVTqfMx1LE8hPMCqtZzkzM8iDMwNhBP5mf+FvddYKqCOZJj+apGvVjdRYsqUZcmiYXxldkKbXkGhuFwxJHPKoBM9AvoKtmGxK3FDoQynYj+/yrIcFjQ4ysocfhOUz99DV88DPba2+RchQ+7YARIgFSwGhYA5c2ubLMmt2j1UqrcJ8mSvRUFeJZ65/N9f2/mlk0lkmvSMp4fi/voapviYZMvu0YhAwdzos3SGgSRmbNJJ2AYknlVzCa71E+IuC/wCJtKmbLDq08tARB7a6jnEc6nVhnBxGhLGSZQMTizbadCsEnWCNoPpv03513S+CAeU8/wBD0NcOIsFYZwVuKLuYaSPdxm1jU6iCOTSK5WraWyeplvVZPTQgFjv1718lVgotprc9eLvwd7bjmdQNQWO8dCdulBg66HaNuoppftGRlywdNFEgR1nX9NdjSHt3GE5shAgAajfnHaB+o2ARJc3G38HXFLPMgdtzptTP3j5sgAgcydfSAInX+daeK5I132Pr9h+lchb8xI5j9yT+pqqatYLCLg9PvXJbgIMHb/j/ALpWIXOMsAmDHWYH23H3pCYaC3OSPp9OkyY71SOK3uDuIS6GUt+GTP7jt3rneuLGuxkD13HcaV1OGOoOvzEDQbz5pO0jaeXOKRbw4t23dzJtiSJ0AUK0A8yQF177DWqKcBHce4LDFTmnSTOm+8Gft61cvZ+cz4k5cpUoh6Hykg9/KRodjm661ZMDdxQupaQxkyl48odgRlBOhYSNNdWE6A1pfAuEDDWsogsxzO3Vj+wEAdhW7QUpuo6r47GXUTWOCH6660qiivZMIUUUUARPF/DVnFTnEEqVJXQ6xBkfMIGvSQZBqF4h7OLdxQFv3UgyPhIUn8JgOPqx39IKKnOlCf7JDKclwzjh/ZxlUq2JZuf/AKlEegB0/wBMdopxa9naQM2IvkzrHuwI6aoT9yTRRU/i0fovQ3Vn5O59n2HJkteOkR7yPuVAJ+pNNbns8UuG9+4UfJlX7zpJ9RHavKKHpqLVsV6Dqz8sdYb2fWFYszXGLb+aOg3UBtYE+bkNgAB0PgDCxAF1d/huvOvUzJPc0UU/Qp/VejnUl5YxxPs0sRlRnE6MzOSQDvliJJ21MQdjtTvB+AMOgbNmfM2Y6wOQ5cyoAJnrGXSPaKFRprdRXoM5eSxWMOttQqKFUaAAQB9K9Yxryooqoh//2Q==">
            <a:hlinkClick r:id="rId5"/>
          </p:cNvPr>
          <p:cNvSpPr>
            <a:spLocks noChangeAspect="1" noChangeArrowheads="1"/>
          </p:cNvSpPr>
          <p:nvPr/>
        </p:nvSpPr>
        <p:spPr bwMode="auto">
          <a:xfrm>
            <a:off x="155575" y="-465138"/>
            <a:ext cx="1209675" cy="9715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12" name="TextBox 11"/>
          <p:cNvSpPr txBox="1"/>
          <p:nvPr/>
        </p:nvSpPr>
        <p:spPr>
          <a:xfrm>
            <a:off x="167618" y="1328786"/>
            <a:ext cx="2515913" cy="369332"/>
          </a:xfrm>
          <a:prstGeom prst="rect">
            <a:avLst/>
          </a:prstGeom>
          <a:noFill/>
        </p:spPr>
        <p:txBody>
          <a:bodyPr wrap="square" rtlCol="0">
            <a:spAutoFit/>
          </a:bodyPr>
          <a:lstStyle/>
          <a:p>
            <a:r>
              <a:rPr lang="en-US" b="1" dirty="0" smtClean="0"/>
              <a:t>Industrial Trucks</a:t>
            </a:r>
            <a:endParaRPr lang="en-US" b="1" dirty="0"/>
          </a:p>
        </p:txBody>
      </p:sp>
      <p:sp>
        <p:nvSpPr>
          <p:cNvPr id="13" name="TextBox 12"/>
          <p:cNvSpPr txBox="1"/>
          <p:nvPr/>
        </p:nvSpPr>
        <p:spPr>
          <a:xfrm>
            <a:off x="329049" y="2213032"/>
            <a:ext cx="3054569" cy="369332"/>
          </a:xfrm>
          <a:prstGeom prst="rect">
            <a:avLst/>
          </a:prstGeom>
          <a:noFill/>
        </p:spPr>
        <p:txBody>
          <a:bodyPr wrap="square" rtlCol="0">
            <a:spAutoFit/>
          </a:bodyPr>
          <a:lstStyle/>
          <a:p>
            <a:r>
              <a:rPr lang="en-US" b="1" dirty="0" smtClean="0"/>
              <a:t>Codes and Standards</a:t>
            </a:r>
            <a:endParaRPr lang="en-US" b="1" dirty="0"/>
          </a:p>
        </p:txBody>
      </p:sp>
      <p:sp>
        <p:nvSpPr>
          <p:cNvPr id="14" name="TextBox 13"/>
          <p:cNvSpPr txBox="1"/>
          <p:nvPr/>
        </p:nvSpPr>
        <p:spPr>
          <a:xfrm>
            <a:off x="588962" y="3132760"/>
            <a:ext cx="2600981" cy="369332"/>
          </a:xfrm>
          <a:prstGeom prst="rect">
            <a:avLst/>
          </a:prstGeom>
          <a:noFill/>
        </p:spPr>
        <p:txBody>
          <a:bodyPr wrap="square" rtlCol="0">
            <a:spAutoFit/>
          </a:bodyPr>
          <a:lstStyle/>
          <a:p>
            <a:r>
              <a:rPr lang="en-US" b="1" dirty="0" smtClean="0"/>
              <a:t>Safety Challenges</a:t>
            </a:r>
            <a:endParaRPr lang="en-US" b="1" dirty="0"/>
          </a:p>
        </p:txBody>
      </p:sp>
      <p:sp>
        <p:nvSpPr>
          <p:cNvPr id="17" name="TextBox 16"/>
          <p:cNvSpPr txBox="1"/>
          <p:nvPr/>
        </p:nvSpPr>
        <p:spPr>
          <a:xfrm>
            <a:off x="2505730" y="1344175"/>
            <a:ext cx="3869669" cy="338554"/>
          </a:xfrm>
          <a:prstGeom prst="rect">
            <a:avLst/>
          </a:prstGeom>
          <a:noFill/>
        </p:spPr>
        <p:txBody>
          <a:bodyPr wrap="square" rtlCol="0">
            <a:spAutoFit/>
          </a:bodyPr>
          <a:lstStyle/>
          <a:p>
            <a:pPr>
              <a:spcAft>
                <a:spcPts val="600"/>
              </a:spcAft>
            </a:pPr>
            <a:r>
              <a:rPr lang="en-US" sz="1600" dirty="0" smtClean="0"/>
              <a:t>- Intro to  FC powered Ind. Trucks</a:t>
            </a:r>
          </a:p>
        </p:txBody>
      </p:sp>
      <p:sp>
        <p:nvSpPr>
          <p:cNvPr id="20" name="TextBox 19"/>
          <p:cNvSpPr txBox="1"/>
          <p:nvPr/>
        </p:nvSpPr>
        <p:spPr>
          <a:xfrm>
            <a:off x="3210606" y="2228421"/>
            <a:ext cx="3418793" cy="338554"/>
          </a:xfrm>
          <a:prstGeom prst="rect">
            <a:avLst/>
          </a:prstGeom>
          <a:noFill/>
        </p:spPr>
        <p:txBody>
          <a:bodyPr wrap="square" rtlCol="0">
            <a:spAutoFit/>
          </a:bodyPr>
          <a:lstStyle/>
          <a:p>
            <a:pPr>
              <a:spcAft>
                <a:spcPts val="600"/>
              </a:spcAft>
            </a:pPr>
            <a:r>
              <a:rPr lang="en-US" sz="1600" dirty="0" smtClean="0"/>
              <a:t>- Intro to C&amp;S for Ind. Trucks </a:t>
            </a:r>
          </a:p>
        </p:txBody>
      </p:sp>
      <p:sp>
        <p:nvSpPr>
          <p:cNvPr id="21" name="TextBox 20"/>
          <p:cNvSpPr txBox="1"/>
          <p:nvPr/>
        </p:nvSpPr>
        <p:spPr>
          <a:xfrm>
            <a:off x="3015921" y="3140324"/>
            <a:ext cx="3359478" cy="338554"/>
          </a:xfrm>
          <a:prstGeom prst="rect">
            <a:avLst/>
          </a:prstGeom>
          <a:noFill/>
        </p:spPr>
        <p:txBody>
          <a:bodyPr wrap="square" rtlCol="0">
            <a:spAutoFit/>
          </a:bodyPr>
          <a:lstStyle/>
          <a:p>
            <a:pPr>
              <a:spcAft>
                <a:spcPts val="600"/>
              </a:spcAft>
            </a:pPr>
            <a:r>
              <a:rPr lang="en-US" sz="1600" dirty="0" smtClean="0"/>
              <a:t>- Fundamental safety aspects</a:t>
            </a:r>
          </a:p>
        </p:txBody>
      </p:sp>
      <p:sp>
        <p:nvSpPr>
          <p:cNvPr id="18" name="TextBox 17"/>
          <p:cNvSpPr txBox="1"/>
          <p:nvPr/>
        </p:nvSpPr>
        <p:spPr>
          <a:xfrm>
            <a:off x="823912" y="4053857"/>
            <a:ext cx="4662488" cy="369332"/>
          </a:xfrm>
          <a:prstGeom prst="rect">
            <a:avLst/>
          </a:prstGeom>
          <a:noFill/>
        </p:spPr>
        <p:txBody>
          <a:bodyPr wrap="square" rtlCol="0">
            <a:spAutoFit/>
          </a:bodyPr>
          <a:lstStyle/>
          <a:p>
            <a:r>
              <a:rPr lang="en-US" b="1" dirty="0" smtClean="0"/>
              <a:t>Comparison: Cars and Forklifts</a:t>
            </a:r>
            <a:endParaRPr lang="en-US" b="1" dirty="0"/>
          </a:p>
        </p:txBody>
      </p:sp>
      <p:sp>
        <p:nvSpPr>
          <p:cNvPr id="22" name="TextBox 21"/>
          <p:cNvSpPr txBox="1"/>
          <p:nvPr/>
        </p:nvSpPr>
        <p:spPr>
          <a:xfrm>
            <a:off x="1050924" y="4926788"/>
            <a:ext cx="3777594" cy="369332"/>
          </a:xfrm>
          <a:prstGeom prst="rect">
            <a:avLst/>
          </a:prstGeom>
          <a:noFill/>
        </p:spPr>
        <p:txBody>
          <a:bodyPr wrap="square" rtlCol="0">
            <a:spAutoFit/>
          </a:bodyPr>
          <a:lstStyle/>
          <a:p>
            <a:r>
              <a:rPr lang="en-US" b="1" dirty="0" smtClean="0"/>
              <a:t>Lessons Learned and Gaps</a:t>
            </a:r>
            <a:endParaRPr lang="en-US" b="1" dirty="0"/>
          </a:p>
        </p:txBody>
      </p:sp>
      <p:sp>
        <p:nvSpPr>
          <p:cNvPr id="23" name="TextBox 22"/>
          <p:cNvSpPr txBox="1"/>
          <p:nvPr/>
        </p:nvSpPr>
        <p:spPr>
          <a:xfrm>
            <a:off x="4848334" y="4076568"/>
            <a:ext cx="3881764" cy="338554"/>
          </a:xfrm>
          <a:prstGeom prst="rect">
            <a:avLst/>
          </a:prstGeom>
          <a:noFill/>
        </p:spPr>
        <p:txBody>
          <a:bodyPr wrap="square" rtlCol="0">
            <a:spAutoFit/>
          </a:bodyPr>
          <a:lstStyle/>
          <a:p>
            <a:pPr>
              <a:spcAft>
                <a:spcPts val="600"/>
              </a:spcAft>
            </a:pPr>
            <a:r>
              <a:rPr lang="en-US" sz="1600" dirty="0" smtClean="0"/>
              <a:t>- How do they compare with cars?</a:t>
            </a:r>
          </a:p>
        </p:txBody>
      </p:sp>
      <p:sp>
        <p:nvSpPr>
          <p:cNvPr id="24" name="TextBox 23"/>
          <p:cNvSpPr txBox="1"/>
          <p:nvPr/>
        </p:nvSpPr>
        <p:spPr>
          <a:xfrm>
            <a:off x="4512936" y="4939488"/>
            <a:ext cx="3881764" cy="338554"/>
          </a:xfrm>
          <a:prstGeom prst="rect">
            <a:avLst/>
          </a:prstGeom>
          <a:noFill/>
        </p:spPr>
        <p:txBody>
          <a:bodyPr wrap="square" rtlCol="0">
            <a:spAutoFit/>
          </a:bodyPr>
          <a:lstStyle/>
          <a:p>
            <a:pPr>
              <a:spcAft>
                <a:spcPts val="600"/>
              </a:spcAft>
            </a:pPr>
            <a:r>
              <a:rPr lang="en-US" sz="1600" dirty="0" smtClean="0"/>
              <a:t>- Where to go from here?</a:t>
            </a:r>
          </a:p>
        </p:txBody>
      </p:sp>
      <p:pic>
        <p:nvPicPr>
          <p:cNvPr id="25" name="Picture 1" descr="C:\Users\aharris\Desktop\Pictures for General Use\Nuvera_Refuel.jpg"/>
          <p:cNvPicPr>
            <a:picLocks noChangeAspect="1" noChangeArrowheads="1"/>
          </p:cNvPicPr>
          <p:nvPr/>
        </p:nvPicPr>
        <p:blipFill>
          <a:blip r:embed="rId6" cstate="print"/>
          <a:srcRect/>
          <a:stretch>
            <a:fillRect/>
          </a:stretch>
        </p:blipFill>
        <p:spPr bwMode="auto">
          <a:xfrm>
            <a:off x="6337299" y="303213"/>
            <a:ext cx="2663523" cy="1772808"/>
          </a:xfrm>
          <a:prstGeom prst="rect">
            <a:avLst/>
          </a:prstGeom>
          <a:noFill/>
        </p:spPr>
      </p:pic>
    </p:spTree>
  </p:cSld>
  <p:clrMapOvr>
    <a:masterClrMapping/>
  </p:clrMapOvr>
  <p:transition spd="med" advTm="14000">
    <p:cover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HEB PowerTap Outdoor Panorama.JPG"/>
          <p:cNvPicPr>
            <a:picLocks noChangeAspect="1"/>
          </p:cNvPicPr>
          <p:nvPr/>
        </p:nvPicPr>
        <p:blipFill>
          <a:blip r:embed="rId3" cstate="print"/>
          <a:srcRect b="23783"/>
          <a:stretch>
            <a:fillRect/>
          </a:stretch>
        </p:blipFill>
        <p:spPr>
          <a:xfrm>
            <a:off x="0" y="0"/>
            <a:ext cx="9143999" cy="2333297"/>
          </a:xfrm>
          <a:prstGeom prst="rect">
            <a:avLst/>
          </a:prstGeom>
        </p:spPr>
      </p:pic>
      <p:pic>
        <p:nvPicPr>
          <p:cNvPr id="5" name="Picture 4" descr="HEB Indoor Dispenser Panorama.JPG"/>
          <p:cNvPicPr>
            <a:picLocks noChangeAspect="1"/>
          </p:cNvPicPr>
          <p:nvPr/>
        </p:nvPicPr>
        <p:blipFill>
          <a:blip r:embed="rId4" cstate="print"/>
          <a:srcRect r="16071"/>
          <a:stretch>
            <a:fillRect/>
          </a:stretch>
        </p:blipFill>
        <p:spPr>
          <a:xfrm>
            <a:off x="0" y="4335517"/>
            <a:ext cx="9144000" cy="2522483"/>
          </a:xfrm>
          <a:prstGeom prst="rect">
            <a:avLst/>
          </a:prstGeom>
        </p:spPr>
      </p:pic>
      <p:sp>
        <p:nvSpPr>
          <p:cNvPr id="6" name="TextBox 5"/>
          <p:cNvSpPr txBox="1"/>
          <p:nvPr/>
        </p:nvSpPr>
        <p:spPr>
          <a:xfrm>
            <a:off x="204952" y="2382301"/>
            <a:ext cx="4020207" cy="1887696"/>
          </a:xfrm>
          <a:prstGeom prst="rect">
            <a:avLst/>
          </a:prstGeom>
          <a:ln>
            <a:solidFill>
              <a:schemeClr val="tx1"/>
            </a:solidFill>
          </a:ln>
        </p:spPr>
        <p:style>
          <a:lnRef idx="1">
            <a:schemeClr val="accent5"/>
          </a:lnRef>
          <a:fillRef idx="2">
            <a:schemeClr val="accent5"/>
          </a:fillRef>
          <a:effectRef idx="1">
            <a:schemeClr val="accent5"/>
          </a:effectRef>
          <a:fontRef idx="minor">
            <a:schemeClr val="dk1"/>
          </a:fontRef>
        </p:style>
        <p:txBody>
          <a:bodyPr wrap="square" rtlCol="0">
            <a:spAutoFit/>
          </a:bodyPr>
          <a:lstStyle/>
          <a:p>
            <a:pPr>
              <a:spcBef>
                <a:spcPts val="600"/>
              </a:spcBef>
              <a:spcAft>
                <a:spcPts val="600"/>
              </a:spcAft>
            </a:pPr>
            <a:r>
              <a:rPr lang="en-US" sz="1400" b="1" u="sng" dirty="0" smtClean="0"/>
              <a:t>Hydrogen meets the end-user’s goals:</a:t>
            </a:r>
          </a:p>
          <a:p>
            <a:pPr>
              <a:spcBef>
                <a:spcPts val="800"/>
              </a:spcBef>
              <a:spcAft>
                <a:spcPts val="600"/>
              </a:spcAft>
            </a:pPr>
            <a:r>
              <a:rPr lang="en-US" sz="1400" dirty="0" smtClean="0"/>
              <a:t> - Increase productivity</a:t>
            </a:r>
          </a:p>
          <a:p>
            <a:pPr>
              <a:spcBef>
                <a:spcPts val="800"/>
              </a:spcBef>
              <a:spcAft>
                <a:spcPts val="600"/>
              </a:spcAft>
            </a:pPr>
            <a:r>
              <a:rPr lang="en-US" sz="1400" dirty="0" smtClean="0"/>
              <a:t> - Optimize floor space</a:t>
            </a:r>
          </a:p>
          <a:p>
            <a:pPr>
              <a:spcBef>
                <a:spcPts val="800"/>
              </a:spcBef>
              <a:spcAft>
                <a:spcPts val="600"/>
              </a:spcAft>
            </a:pPr>
            <a:r>
              <a:rPr lang="en-US" sz="1400" dirty="0" smtClean="0"/>
              <a:t> - Optimize energy costs</a:t>
            </a:r>
          </a:p>
          <a:p>
            <a:pPr>
              <a:spcBef>
                <a:spcPts val="800"/>
              </a:spcBef>
              <a:spcAft>
                <a:spcPts val="600"/>
              </a:spcAft>
            </a:pPr>
            <a:r>
              <a:rPr lang="en-US" sz="1400" dirty="0" smtClean="0"/>
              <a:t> - Improved corporate image</a:t>
            </a:r>
          </a:p>
        </p:txBody>
      </p:sp>
      <p:sp>
        <p:nvSpPr>
          <p:cNvPr id="7" name="TextBox 6"/>
          <p:cNvSpPr txBox="1"/>
          <p:nvPr/>
        </p:nvSpPr>
        <p:spPr>
          <a:xfrm>
            <a:off x="4398578" y="2364829"/>
            <a:ext cx="4556235" cy="190821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pPr>
              <a:spcBef>
                <a:spcPts val="600"/>
              </a:spcBef>
            </a:pPr>
            <a:r>
              <a:rPr lang="en-US" sz="1400" b="1" u="sng" dirty="0" smtClean="0"/>
              <a:t>Proven fuel cell advantages:</a:t>
            </a:r>
          </a:p>
          <a:p>
            <a:pPr>
              <a:spcBef>
                <a:spcPts val="600"/>
              </a:spcBef>
            </a:pPr>
            <a:r>
              <a:rPr lang="en-US" sz="1050" dirty="0" smtClean="0"/>
              <a:t> </a:t>
            </a:r>
            <a:r>
              <a:rPr lang="en-US" sz="1200" dirty="0" smtClean="0"/>
              <a:t>- </a:t>
            </a:r>
            <a:r>
              <a:rPr lang="en-US" sz="1400" dirty="0" smtClean="0"/>
              <a:t>Refueling vs. Recharging</a:t>
            </a:r>
          </a:p>
          <a:p>
            <a:pPr>
              <a:spcBef>
                <a:spcPts val="600"/>
              </a:spcBef>
            </a:pPr>
            <a:r>
              <a:rPr lang="en-US" sz="1400" dirty="0" smtClean="0"/>
              <a:t> - Replace indoor battery charger with outdoor On-Site generation and storage</a:t>
            </a:r>
          </a:p>
          <a:p>
            <a:pPr>
              <a:spcBef>
                <a:spcPts val="600"/>
              </a:spcBef>
            </a:pPr>
            <a:r>
              <a:rPr lang="en-US" sz="1400" dirty="0" smtClean="0"/>
              <a:t> - On-Site Generation = on-demand generation</a:t>
            </a:r>
          </a:p>
          <a:p>
            <a:pPr>
              <a:spcBef>
                <a:spcPts val="600"/>
              </a:spcBef>
            </a:pPr>
            <a:r>
              <a:rPr lang="en-US" sz="1400" dirty="0" smtClean="0"/>
              <a:t> - “Green”, Retail brand names associated with national energy/security policies</a:t>
            </a:r>
          </a:p>
        </p:txBody>
      </p:sp>
      <p:sp>
        <p:nvSpPr>
          <p:cNvPr id="8" name="Oval 7"/>
          <p:cNvSpPr/>
          <p:nvPr/>
        </p:nvSpPr>
        <p:spPr bwMode="auto">
          <a:xfrm>
            <a:off x="4776952" y="236482"/>
            <a:ext cx="3105807" cy="2096813"/>
          </a:xfrm>
          <a:prstGeom prst="ellipse">
            <a:avLst/>
          </a:prstGeom>
          <a:noFill/>
          <a:ln w="57150">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9" name="Oval 8"/>
          <p:cNvSpPr/>
          <p:nvPr/>
        </p:nvSpPr>
        <p:spPr bwMode="auto">
          <a:xfrm>
            <a:off x="2879835" y="4761187"/>
            <a:ext cx="3105807" cy="2096813"/>
          </a:xfrm>
          <a:prstGeom prst="ellipse">
            <a:avLst/>
          </a:prstGeom>
          <a:noFill/>
          <a:ln w="38100">
            <a:solidFill>
              <a:schemeClr val="accent1">
                <a:lumMod val="60000"/>
                <a:lumOff val="40000"/>
              </a:schemeClr>
            </a:solid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2" name="Title 1"/>
          <p:cNvSpPr>
            <a:spLocks noGrp="1"/>
          </p:cNvSpPr>
          <p:nvPr>
            <p:ph type="title"/>
          </p:nvPr>
        </p:nvSpPr>
        <p:spPr>
          <a:xfrm>
            <a:off x="0" y="236482"/>
            <a:ext cx="5012996" cy="609600"/>
          </a:xfrm>
        </p:spPr>
        <p:txBody>
          <a:bodyPr/>
          <a:lstStyle/>
          <a:p>
            <a:r>
              <a:rPr lang="en-US" u="sng" dirty="0" smtClean="0">
                <a:ln>
                  <a:solidFill>
                    <a:schemeClr val="accent5">
                      <a:lumMod val="10000"/>
                    </a:schemeClr>
                  </a:solidFill>
                </a:ln>
              </a:rPr>
              <a:t>Hydrogen Warehouse</a:t>
            </a:r>
            <a:endParaRPr lang="en-US" u="sng" dirty="0">
              <a:ln>
                <a:solidFill>
                  <a:schemeClr val="accent5">
                    <a:lumMod val="10000"/>
                  </a:schemeClr>
                </a:solidFill>
              </a:ln>
            </a:endParaRPr>
          </a:p>
        </p:txBody>
      </p:sp>
      <p:sp>
        <p:nvSpPr>
          <p:cNvPr id="3" name="Line Callout 2 2"/>
          <p:cNvSpPr/>
          <p:nvPr/>
        </p:nvSpPr>
        <p:spPr bwMode="auto">
          <a:xfrm>
            <a:off x="6329855" y="4573533"/>
            <a:ext cx="2624958" cy="781752"/>
          </a:xfrm>
          <a:prstGeom prst="borderCallout2">
            <a:avLst>
              <a:gd name="adj1" fmla="val 30930"/>
              <a:gd name="adj2" fmla="val -4999"/>
              <a:gd name="adj3" fmla="val 29844"/>
              <a:gd name="adj4" fmla="val -20378"/>
              <a:gd name="adj5" fmla="val 57258"/>
              <a:gd name="adj6" fmla="val -32673"/>
            </a:avLst>
          </a:prstGeom>
          <a:solidFill>
            <a:schemeClr val="accent1">
              <a:lumMod val="60000"/>
              <a:lumOff val="40000"/>
              <a:alpha val="69000"/>
            </a:schemeClr>
          </a:solidFill>
          <a:ln>
            <a:solidFill>
              <a:schemeClr val="accent1">
                <a:lumMod val="60000"/>
                <a:lumOff val="40000"/>
              </a:schemeClr>
            </a:solidFill>
            <a:headEnd type="none" w="med" len="med"/>
            <a:tailEnd type="none" w="med" len="med"/>
          </a:ln>
        </p:spPr>
        <p:style>
          <a:lnRef idx="3">
            <a:schemeClr val="lt1"/>
          </a:lnRef>
          <a:fillRef idx="1">
            <a:schemeClr val="accent1"/>
          </a:fillRef>
          <a:effectRef idx="1">
            <a:schemeClr val="accent1"/>
          </a:effectRef>
          <a:fontRef idx="minor">
            <a:schemeClr val="lt1"/>
          </a:fontRef>
        </p:style>
        <p:txBody>
          <a:bodyPr vert="horz" wrap="square" lIns="0" tIns="45720" rIns="91440" bIns="45720" numCol="1" rtlCol="0" anchor="t" anchorCtr="0" compatLnSpc="1">
            <a:prstTxWarp prst="textNoShape">
              <a:avLst/>
            </a:prstTxWarp>
            <a:spAutoFit/>
          </a:bodyPr>
          <a:lstStyle/>
          <a:p>
            <a:pPr marL="228600" marR="0" indent="0" defTabSz="914400" rtl="0" eaLnBrk="1" fontAlgn="base" latinLnBrk="0" hangingPunct="1">
              <a:lnSpc>
                <a:spcPct val="85000"/>
              </a:lnSpc>
              <a:spcBef>
                <a:spcPct val="25000"/>
              </a:spcBef>
              <a:spcAft>
                <a:spcPct val="0"/>
              </a:spcAft>
              <a:buClr>
                <a:srgbClr val="000000"/>
              </a:buClr>
              <a:buSzTx/>
              <a:buFont typeface="Wingdings" pitchFamily="2" charset="2"/>
              <a:buNone/>
              <a:tabLst/>
            </a:pPr>
            <a:r>
              <a:rPr lang="en-US" sz="1600" b="1" dirty="0" smtClean="0">
                <a:solidFill>
                  <a:schemeClr val="tx1"/>
                </a:solidFill>
                <a:latin typeface="Verdana" pitchFamily="34" charset="0"/>
              </a:rPr>
              <a:t>~1500 vehicles</a:t>
            </a:r>
          </a:p>
          <a:p>
            <a:pPr marL="228600" marR="0" indent="0" defTabSz="914400" rtl="0" eaLnBrk="1" fontAlgn="base" latinLnBrk="0" hangingPunct="1">
              <a:lnSpc>
                <a:spcPct val="85000"/>
              </a:lnSpc>
              <a:spcBef>
                <a:spcPct val="25000"/>
              </a:spcBef>
              <a:spcAft>
                <a:spcPct val="0"/>
              </a:spcAft>
              <a:buClr>
                <a:srgbClr val="000000"/>
              </a:buClr>
              <a:buSzTx/>
              <a:buFont typeface="Wingdings" pitchFamily="2" charset="2"/>
              <a:buNone/>
              <a:tabLst/>
            </a:pPr>
            <a:r>
              <a:rPr kumimoji="0" lang="en-US" sz="1600" b="1" i="0" u="none" strike="noStrike" cap="none" normalizeH="0" baseline="0" dirty="0" smtClean="0">
                <a:ln>
                  <a:noFill/>
                </a:ln>
                <a:solidFill>
                  <a:schemeClr val="tx1"/>
                </a:solidFill>
                <a:effectLst/>
                <a:latin typeface="Verdana" pitchFamily="34" charset="0"/>
              </a:rPr>
              <a:t>~300,000 refueling events per year</a:t>
            </a:r>
          </a:p>
        </p:txBody>
      </p:sp>
    </p:spTree>
  </p:cSld>
  <p:clrMapOvr>
    <a:masterClrMapping/>
  </p:clrMapOvr>
  <p:transition spd="med" advTm="14000">
    <p:cover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85301" y="556126"/>
            <a:ext cx="2459154" cy="35605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2"/>
          <p:cNvSpPr>
            <a:spLocks noGrp="1"/>
          </p:cNvSpPr>
          <p:nvPr>
            <p:ph type="title"/>
          </p:nvPr>
        </p:nvSpPr>
        <p:spPr/>
        <p:txBody>
          <a:bodyPr/>
          <a:lstStyle/>
          <a:p>
            <a:r>
              <a:rPr lang="en-US" dirty="0" smtClean="0"/>
              <a:t>Component Introduction</a:t>
            </a:r>
            <a:endParaRPr lang="en-US" dirty="0"/>
          </a:p>
        </p:txBody>
      </p:sp>
      <p:pic>
        <p:nvPicPr>
          <p:cNvPr id="43" name="Picture 42" descr="Raymond Dispenser Cut.png"/>
          <p:cNvPicPr>
            <a:picLocks noChangeAspect="1"/>
          </p:cNvPicPr>
          <p:nvPr/>
        </p:nvPicPr>
        <p:blipFill>
          <a:blip r:embed="rId4" cstate="print"/>
          <a:stretch>
            <a:fillRect/>
          </a:stretch>
        </p:blipFill>
        <p:spPr>
          <a:xfrm>
            <a:off x="4478413" y="1853532"/>
            <a:ext cx="1625075" cy="2263188"/>
          </a:xfrm>
          <a:prstGeom prst="rect">
            <a:avLst/>
          </a:prstGeom>
        </p:spPr>
      </p:pic>
      <p:cxnSp>
        <p:nvCxnSpPr>
          <p:cNvPr id="54" name="Straight Connector 53"/>
          <p:cNvCxnSpPr/>
          <p:nvPr/>
        </p:nvCxnSpPr>
        <p:spPr bwMode="auto">
          <a:xfrm>
            <a:off x="4376551" y="1755550"/>
            <a:ext cx="914400" cy="914400"/>
          </a:xfrm>
          <a:prstGeom prst="line">
            <a:avLst/>
          </a:prstGeom>
          <a:noFill/>
          <a:ln w="9525" cap="flat" cmpd="sng" algn="ctr">
            <a:noFill/>
            <a:prstDash val="solid"/>
            <a:round/>
            <a:headEnd type="none" w="med" len="med"/>
            <a:tailEnd type="none" w="med" len="med"/>
          </a:ln>
          <a:effectLst/>
        </p:spPr>
      </p:cxnSp>
      <p:pic>
        <p:nvPicPr>
          <p:cNvPr id="96" name="Picture 5" descr="\\nfcvsf06.nuvera.com\Shared\Transfer\Lobby Display\2009 Content\HEB 2009\Slide19.BMP"/>
          <p:cNvPicPr>
            <a:picLocks noChangeAspect="1" noChangeArrowheads="1"/>
          </p:cNvPicPr>
          <p:nvPr/>
        </p:nvPicPr>
        <p:blipFill>
          <a:blip r:embed="rId5" cstate="print"/>
          <a:srcRect/>
          <a:stretch>
            <a:fillRect/>
          </a:stretch>
        </p:blipFill>
        <p:spPr bwMode="auto">
          <a:xfrm flipH="1">
            <a:off x="307688" y="1290999"/>
            <a:ext cx="3428740" cy="2571554"/>
          </a:xfrm>
          <a:prstGeom prst="rect">
            <a:avLst/>
          </a:prstGeom>
          <a:noFill/>
          <a:ln>
            <a:solidFill>
              <a:schemeClr val="tx1"/>
            </a:solidFill>
          </a:ln>
        </p:spPr>
      </p:pic>
      <p:pic>
        <p:nvPicPr>
          <p:cNvPr id="33" name="Picture 32" descr="PowerEdge_R_Series_Cutaway.jpg"/>
          <p:cNvPicPr>
            <a:picLocks noChangeAspect="1"/>
          </p:cNvPicPr>
          <p:nvPr/>
        </p:nvPicPr>
        <p:blipFill>
          <a:blip r:embed="rId6" cstate="print"/>
          <a:stretch>
            <a:fillRect/>
          </a:stretch>
        </p:blipFill>
        <p:spPr>
          <a:xfrm>
            <a:off x="6873765" y="4116720"/>
            <a:ext cx="1970690" cy="2386352"/>
          </a:xfrm>
          <a:prstGeom prst="rect">
            <a:avLst/>
          </a:prstGeom>
        </p:spPr>
      </p:pic>
      <p:sp>
        <p:nvSpPr>
          <p:cNvPr id="35" name="TextBox 34"/>
          <p:cNvSpPr txBox="1"/>
          <p:nvPr/>
        </p:nvSpPr>
        <p:spPr>
          <a:xfrm>
            <a:off x="315308" y="4367049"/>
            <a:ext cx="6400801" cy="1661993"/>
          </a:xfrm>
          <a:prstGeom prst="rect">
            <a:avLst/>
          </a:prstGeom>
          <a:noFill/>
        </p:spPr>
        <p:txBody>
          <a:bodyPr wrap="square" rtlCol="0">
            <a:spAutoFit/>
          </a:bodyPr>
          <a:lstStyle/>
          <a:p>
            <a:pPr marL="342900" indent="-342900">
              <a:spcAft>
                <a:spcPts val="1200"/>
              </a:spcAft>
              <a:buFont typeface="+mj-lt"/>
              <a:buAutoNum type="arabicPeriod"/>
            </a:pPr>
            <a:r>
              <a:rPr lang="en-US" dirty="0" smtClean="0"/>
              <a:t>Onsite Hydrogen Generation</a:t>
            </a:r>
          </a:p>
          <a:p>
            <a:pPr marL="342900" indent="-342900">
              <a:spcAft>
                <a:spcPts val="1200"/>
              </a:spcAft>
              <a:buFont typeface="+mj-lt"/>
              <a:buAutoNum type="arabicPeriod"/>
            </a:pPr>
            <a:r>
              <a:rPr lang="en-US" dirty="0" smtClean="0"/>
              <a:t>Outdoor Compression and High Pressure Storage</a:t>
            </a:r>
          </a:p>
          <a:p>
            <a:pPr marL="342900" indent="-342900">
              <a:spcAft>
                <a:spcPts val="1200"/>
              </a:spcAft>
              <a:buFont typeface="+mj-lt"/>
              <a:buAutoNum type="arabicPeriod"/>
            </a:pPr>
            <a:r>
              <a:rPr lang="en-US" dirty="0" smtClean="0"/>
              <a:t>Indoor Dispensing</a:t>
            </a:r>
          </a:p>
          <a:p>
            <a:pPr marL="342900" indent="-342900">
              <a:spcAft>
                <a:spcPts val="1200"/>
              </a:spcAft>
              <a:buFont typeface="+mj-lt"/>
              <a:buAutoNum type="arabicPeriod"/>
            </a:pPr>
            <a:r>
              <a:rPr lang="en-US" dirty="0" smtClean="0"/>
              <a:t>Battery replacement in existing electric forklifts</a:t>
            </a:r>
            <a:endParaRPr lang="en-US" dirty="0"/>
          </a:p>
        </p:txBody>
      </p:sp>
      <p:sp>
        <p:nvSpPr>
          <p:cNvPr id="9" name="TextBox 8"/>
          <p:cNvSpPr txBox="1"/>
          <p:nvPr/>
        </p:nvSpPr>
        <p:spPr>
          <a:xfrm>
            <a:off x="460450" y="1372735"/>
            <a:ext cx="558800" cy="369332"/>
          </a:xfrm>
          <a:prstGeom prst="rect">
            <a:avLst/>
          </a:prstGeom>
          <a:noFill/>
        </p:spPr>
        <p:txBody>
          <a:bodyPr wrap="square" rtlCol="0">
            <a:spAutoFit/>
          </a:bodyPr>
          <a:lstStyle/>
          <a:p>
            <a:r>
              <a:rPr lang="en-US" dirty="0" smtClean="0"/>
              <a:t>1</a:t>
            </a:r>
            <a:endParaRPr lang="en-US" dirty="0"/>
          </a:p>
        </p:txBody>
      </p:sp>
      <p:sp>
        <p:nvSpPr>
          <p:cNvPr id="10" name="TextBox 9"/>
          <p:cNvSpPr txBox="1"/>
          <p:nvPr/>
        </p:nvSpPr>
        <p:spPr>
          <a:xfrm>
            <a:off x="4554351" y="1570884"/>
            <a:ext cx="558800" cy="369332"/>
          </a:xfrm>
          <a:prstGeom prst="rect">
            <a:avLst/>
          </a:prstGeom>
          <a:noFill/>
        </p:spPr>
        <p:txBody>
          <a:bodyPr wrap="square" rtlCol="0">
            <a:spAutoFit/>
          </a:bodyPr>
          <a:lstStyle/>
          <a:p>
            <a:r>
              <a:rPr lang="en-US" dirty="0" smtClean="0"/>
              <a:t>2</a:t>
            </a:r>
            <a:endParaRPr lang="en-US" dirty="0"/>
          </a:p>
        </p:txBody>
      </p:sp>
      <p:sp>
        <p:nvSpPr>
          <p:cNvPr id="11" name="TextBox 10"/>
          <p:cNvSpPr txBox="1"/>
          <p:nvPr/>
        </p:nvSpPr>
        <p:spPr>
          <a:xfrm>
            <a:off x="7726855" y="2488625"/>
            <a:ext cx="558800" cy="369332"/>
          </a:xfrm>
          <a:prstGeom prst="rect">
            <a:avLst/>
          </a:prstGeom>
          <a:noFill/>
        </p:spPr>
        <p:txBody>
          <a:bodyPr wrap="square" rtlCol="0">
            <a:spAutoFit/>
          </a:bodyPr>
          <a:lstStyle/>
          <a:p>
            <a:r>
              <a:rPr lang="en-US" dirty="0" smtClean="0"/>
              <a:t>3</a:t>
            </a:r>
            <a:endParaRPr lang="en-US" dirty="0"/>
          </a:p>
        </p:txBody>
      </p:sp>
      <p:sp>
        <p:nvSpPr>
          <p:cNvPr id="12" name="TextBox 11"/>
          <p:cNvSpPr txBox="1"/>
          <p:nvPr/>
        </p:nvSpPr>
        <p:spPr>
          <a:xfrm>
            <a:off x="8285655" y="4299985"/>
            <a:ext cx="558800" cy="369332"/>
          </a:xfrm>
          <a:prstGeom prst="rect">
            <a:avLst/>
          </a:prstGeom>
          <a:noFill/>
        </p:spPr>
        <p:txBody>
          <a:bodyPr wrap="square" rtlCol="0">
            <a:spAutoFit/>
          </a:bodyPr>
          <a:lstStyle/>
          <a:p>
            <a:r>
              <a:rPr lang="en-US" dirty="0" smtClean="0"/>
              <a:t>4</a:t>
            </a:r>
            <a:endParaRPr lang="en-US" dirty="0"/>
          </a:p>
        </p:txBody>
      </p:sp>
    </p:spTree>
  </p:cSld>
  <p:clrMapOvr>
    <a:masterClrMapping/>
  </p:clrMapOvr>
  <p:transition spd="med" advTm="14000">
    <p:cover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Safety Challenges</a:t>
            </a:r>
            <a:endParaRPr lang="en-US" dirty="0"/>
          </a:p>
        </p:txBody>
      </p:sp>
      <p:sp>
        <p:nvSpPr>
          <p:cNvPr id="3" name="Content Placeholder 2"/>
          <p:cNvSpPr>
            <a:spLocks noGrp="1"/>
          </p:cNvSpPr>
          <p:nvPr>
            <p:ph idx="1"/>
          </p:nvPr>
        </p:nvSpPr>
        <p:spPr>
          <a:xfrm>
            <a:off x="2895600" y="1199015"/>
            <a:ext cx="5905500" cy="5003800"/>
          </a:xfrm>
        </p:spPr>
        <p:txBody>
          <a:bodyPr/>
          <a:lstStyle/>
          <a:p>
            <a:pPr>
              <a:spcBef>
                <a:spcPts val="1800"/>
              </a:spcBef>
              <a:spcAft>
                <a:spcPts val="600"/>
              </a:spcAft>
              <a:buClr>
                <a:schemeClr val="tx1"/>
              </a:buClr>
            </a:pPr>
            <a:r>
              <a:rPr lang="en-US" sz="2000" dirty="0" smtClean="0">
                <a:solidFill>
                  <a:schemeClr val="tx1"/>
                </a:solidFill>
              </a:rPr>
              <a:t>Struck By and Crush Hazards</a:t>
            </a:r>
          </a:p>
          <a:p>
            <a:pPr lvl="1">
              <a:buClr>
                <a:schemeClr val="tx1"/>
              </a:buClr>
            </a:pPr>
            <a:r>
              <a:rPr lang="en-US" sz="1800" dirty="0" smtClean="0">
                <a:solidFill>
                  <a:schemeClr val="tx1"/>
                </a:solidFill>
              </a:rPr>
              <a:t>Tip over</a:t>
            </a:r>
          </a:p>
          <a:p>
            <a:pPr lvl="1">
              <a:buClr>
                <a:schemeClr val="tx1"/>
              </a:buClr>
            </a:pPr>
            <a:r>
              <a:rPr lang="en-US" sz="1800" dirty="0" smtClean="0">
                <a:solidFill>
                  <a:schemeClr val="tx1"/>
                </a:solidFill>
              </a:rPr>
              <a:t>Regenerative Braking </a:t>
            </a:r>
          </a:p>
          <a:p>
            <a:pPr lvl="1">
              <a:buClr>
                <a:schemeClr val="tx1"/>
              </a:buClr>
            </a:pPr>
            <a:r>
              <a:rPr lang="en-US" sz="1800" dirty="0" smtClean="0">
                <a:solidFill>
                  <a:schemeClr val="tx1"/>
                </a:solidFill>
              </a:rPr>
              <a:t>Distraction </a:t>
            </a:r>
          </a:p>
          <a:p>
            <a:pPr>
              <a:spcBef>
                <a:spcPts val="1800"/>
              </a:spcBef>
              <a:spcAft>
                <a:spcPts val="600"/>
              </a:spcAft>
              <a:buClr>
                <a:schemeClr val="tx1"/>
              </a:buClr>
            </a:pPr>
            <a:r>
              <a:rPr lang="en-US" sz="2000" dirty="0" smtClean="0">
                <a:solidFill>
                  <a:schemeClr val="tx1"/>
                </a:solidFill>
              </a:rPr>
              <a:t>Flammable Gas Release</a:t>
            </a:r>
          </a:p>
          <a:p>
            <a:pPr lvl="1">
              <a:buClr>
                <a:schemeClr val="tx1"/>
              </a:buClr>
            </a:pPr>
            <a:r>
              <a:rPr lang="en-US" sz="1800" dirty="0" smtClean="0">
                <a:solidFill>
                  <a:schemeClr val="tx1"/>
                </a:solidFill>
              </a:rPr>
              <a:t>Battery Room vs. On board FC system</a:t>
            </a:r>
          </a:p>
          <a:p>
            <a:pPr lvl="1">
              <a:buClr>
                <a:schemeClr val="tx1"/>
              </a:buClr>
            </a:pPr>
            <a:r>
              <a:rPr lang="en-US" sz="1800" dirty="0" smtClean="0">
                <a:solidFill>
                  <a:schemeClr val="tx1"/>
                </a:solidFill>
              </a:rPr>
              <a:t>Indoor Fueling</a:t>
            </a:r>
          </a:p>
          <a:p>
            <a:pPr>
              <a:spcBef>
                <a:spcPts val="1800"/>
              </a:spcBef>
              <a:spcAft>
                <a:spcPts val="600"/>
              </a:spcAft>
              <a:buClr>
                <a:schemeClr val="tx1"/>
              </a:buClr>
            </a:pPr>
            <a:r>
              <a:rPr lang="en-US" sz="2000" dirty="0" smtClean="0">
                <a:solidFill>
                  <a:schemeClr val="tx1"/>
                </a:solidFill>
              </a:rPr>
              <a:t>Hot Surfaces</a:t>
            </a:r>
          </a:p>
          <a:p>
            <a:pPr lvl="1">
              <a:buClr>
                <a:schemeClr val="tx1"/>
              </a:buClr>
            </a:pPr>
            <a:r>
              <a:rPr lang="en-US" sz="1800" dirty="0" smtClean="0">
                <a:solidFill>
                  <a:schemeClr val="tx1"/>
                </a:solidFill>
              </a:rPr>
              <a:t>Exhaust</a:t>
            </a:r>
          </a:p>
          <a:p>
            <a:pPr>
              <a:spcBef>
                <a:spcPts val="1800"/>
              </a:spcBef>
              <a:spcAft>
                <a:spcPts val="600"/>
              </a:spcAft>
              <a:buClr>
                <a:schemeClr val="tx1"/>
              </a:buClr>
            </a:pPr>
            <a:r>
              <a:rPr lang="en-US" sz="2000" dirty="0" smtClean="0">
                <a:solidFill>
                  <a:schemeClr val="tx1"/>
                </a:solidFill>
              </a:rPr>
              <a:t>Release of Hazardous Energy</a:t>
            </a:r>
          </a:p>
          <a:p>
            <a:pPr lvl="1">
              <a:buClr>
                <a:schemeClr val="tx1"/>
              </a:buClr>
            </a:pPr>
            <a:r>
              <a:rPr lang="en-US" sz="1800" dirty="0" smtClean="0">
                <a:solidFill>
                  <a:schemeClr val="tx1"/>
                </a:solidFill>
              </a:rPr>
              <a:t>High Pressure Gas</a:t>
            </a:r>
          </a:p>
          <a:p>
            <a:pPr lvl="1">
              <a:buClr>
                <a:schemeClr val="tx1"/>
              </a:buClr>
            </a:pPr>
            <a:r>
              <a:rPr lang="en-US" sz="1800" dirty="0" smtClean="0">
                <a:solidFill>
                  <a:schemeClr val="tx1"/>
                </a:solidFill>
              </a:rPr>
              <a:t>Electric Circuits greater than 50V</a:t>
            </a:r>
            <a:endParaRPr lang="en-US" sz="1800" dirty="0">
              <a:solidFill>
                <a:schemeClr val="tx1"/>
              </a:solidFill>
            </a:endParaRPr>
          </a:p>
        </p:txBody>
      </p:sp>
      <p:sp>
        <p:nvSpPr>
          <p:cNvPr id="4" name="TextBox 3"/>
          <p:cNvSpPr txBox="1"/>
          <p:nvPr/>
        </p:nvSpPr>
        <p:spPr>
          <a:xfrm>
            <a:off x="2159000" y="6283844"/>
            <a:ext cx="6642100" cy="369332"/>
          </a:xfrm>
          <a:prstGeom prst="rect">
            <a:avLst/>
          </a:prstGeom>
          <a:noFill/>
        </p:spPr>
        <p:txBody>
          <a:bodyPr wrap="square" rtlCol="0">
            <a:spAutoFit/>
          </a:bodyPr>
          <a:lstStyle/>
          <a:p>
            <a:r>
              <a:rPr lang="en-US" dirty="0" smtClean="0"/>
              <a:t>Industrial Trucks associated with 57 </a:t>
            </a:r>
            <a:r>
              <a:rPr lang="en-US" dirty="0"/>
              <a:t>fatalities in 2009</a:t>
            </a:r>
            <a:r>
              <a:rPr lang="en-US" dirty="0" smtClean="0"/>
              <a:t>.</a:t>
            </a:r>
            <a:endParaRPr lang="en-US" dirty="0"/>
          </a:p>
        </p:txBody>
      </p:sp>
      <p:pic>
        <p:nvPicPr>
          <p:cNvPr id="6" name="Picture 2" descr="S:\Nuvera Marketing\Press Kit for ProMat\Nuvera Fuel Cells Press Kit\Photos\Nuvera_PowerEdge_RSeries_DistributionCente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3478" y="1251857"/>
            <a:ext cx="2798065" cy="45828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6363888"/>
      </p:ext>
    </p:extLst>
  </p:cSld>
  <p:clrMapOvr>
    <a:masterClrMapping/>
  </p:clrMapOvr>
  <p:transition spd="med" advTm="14000">
    <p:cover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0" name="Group 59"/>
          <p:cNvGrpSpPr/>
          <p:nvPr/>
        </p:nvGrpSpPr>
        <p:grpSpPr>
          <a:xfrm>
            <a:off x="6508751" y="3968751"/>
            <a:ext cx="2380600" cy="2057400"/>
            <a:chOff x="6444625" y="3797301"/>
            <a:chExt cx="2127225" cy="1911349"/>
          </a:xfrm>
        </p:grpSpPr>
        <p:pic>
          <p:nvPicPr>
            <p:cNvPr id="61"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44625" y="3797301"/>
              <a:ext cx="2127225" cy="177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2" name="Rectangle 61"/>
            <p:cNvSpPr/>
            <p:nvPr/>
          </p:nvSpPr>
          <p:spPr bwMode="auto">
            <a:xfrm>
              <a:off x="8020050" y="4364050"/>
              <a:ext cx="495300" cy="134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63" name="Rectangle 62"/>
            <p:cNvSpPr/>
            <p:nvPr/>
          </p:nvSpPr>
          <p:spPr bwMode="auto">
            <a:xfrm>
              <a:off x="7867650" y="4294200"/>
              <a:ext cx="704200" cy="134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grpSp>
      <p:sp>
        <p:nvSpPr>
          <p:cNvPr id="26" name="Text Box 22"/>
          <p:cNvSpPr txBox="1">
            <a:spLocks noChangeArrowheads="1"/>
          </p:cNvSpPr>
          <p:nvPr/>
        </p:nvSpPr>
        <p:spPr bwMode="auto">
          <a:xfrm>
            <a:off x="190122" y="4659122"/>
            <a:ext cx="2670772" cy="139764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Fuel Cell System Components</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 </a:t>
            </a:r>
            <a:r>
              <a:rPr lang="en-US" sz="1000" dirty="0" smtClean="0">
                <a:solidFill>
                  <a:srgbClr val="000000"/>
                </a:solidFill>
                <a:latin typeface="Calibri" pitchFamily="34" charset="0"/>
                <a:cs typeface="Arial" pitchFamily="34" charset="0"/>
              </a:rPr>
              <a:t>Energy Storage – Batteries, Ultra-Caps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dirty="0" smtClean="0">
                <a:ln>
                  <a:noFill/>
                </a:ln>
                <a:solidFill>
                  <a:srgbClr val="000000"/>
                </a:solidFill>
                <a:effectLst/>
                <a:latin typeface="Calibri" pitchFamily="34" charset="0"/>
                <a:cs typeface="Arial" pitchFamily="34" charset="0"/>
              </a:rPr>
              <a:t> </a:t>
            </a:r>
            <a:r>
              <a:rPr lang="en-US" sz="1000" dirty="0" smtClean="0">
                <a:solidFill>
                  <a:srgbClr val="000000"/>
                </a:solidFill>
                <a:latin typeface="Calibri" pitchFamily="34" charset="0"/>
                <a:cs typeface="Arial" pitchFamily="34" charset="0"/>
              </a:rPr>
              <a:t>Power Conditioning Electronics</a:t>
            </a:r>
            <a:endParaRPr kumimoji="0" lang="en-US" sz="1000" b="0" i="0" u="none" strike="noStrike" cap="none" normalizeH="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000" dirty="0">
                <a:solidFill>
                  <a:srgbClr val="000000"/>
                </a:solidFill>
                <a:latin typeface="Calibri" pitchFamily="34" charset="0"/>
                <a:cs typeface="Arial" pitchFamily="34" charset="0"/>
              </a:rPr>
              <a:t> </a:t>
            </a:r>
            <a:r>
              <a:rPr kumimoji="0" lang="en-US" sz="1000" b="0" i="0" u="none" strike="noStrike" cap="none" normalizeH="0" dirty="0" smtClean="0">
                <a:ln>
                  <a:noFill/>
                </a:ln>
                <a:solidFill>
                  <a:srgbClr val="000000"/>
                </a:solidFill>
                <a:effectLst/>
                <a:latin typeface="Calibri" pitchFamily="34" charset="0"/>
                <a:cs typeface="Arial" pitchFamily="34" charset="0"/>
              </a:rPr>
              <a:t>Regenerative Braking Dissipation</a:t>
            </a:r>
          </a:p>
          <a:p>
            <a:pPr marL="0" marR="0" lvl="0" indent="0" algn="l" defTabSz="914400" rtl="0" eaLnBrk="1" fontAlgn="base" latinLnBrk="0" hangingPunct="1">
              <a:lnSpc>
                <a:spcPct val="100000"/>
              </a:lnSpc>
              <a:spcBef>
                <a:spcPct val="0"/>
              </a:spcBef>
              <a:spcAft>
                <a:spcPct val="0"/>
              </a:spcAft>
              <a:buClrTx/>
              <a:buSzTx/>
              <a:buFontTx/>
              <a:buNone/>
              <a:tabLst/>
            </a:pPr>
            <a:r>
              <a:rPr lang="en-US" sz="1000" baseline="0" dirty="0" smtClean="0">
                <a:solidFill>
                  <a:srgbClr val="000000"/>
                </a:solidFill>
                <a:latin typeface="Calibri" pitchFamily="34" charset="0"/>
                <a:cs typeface="Arial" pitchFamily="34" charset="0"/>
              </a:rPr>
              <a:t> H2</a:t>
            </a:r>
            <a:r>
              <a:rPr lang="en-US" sz="1000" dirty="0" smtClean="0">
                <a:solidFill>
                  <a:srgbClr val="000000"/>
                </a:solidFill>
                <a:latin typeface="Calibri" pitchFamily="34" charset="0"/>
                <a:cs typeface="Arial" pitchFamily="34" charset="0"/>
              </a:rPr>
              <a:t> Detectors/ Proof of Ventilation</a:t>
            </a:r>
            <a:endParaRPr kumimoji="0" lang="en-US" sz="8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baseline="0" dirty="0" smtClean="0">
                <a:ln>
                  <a:noFill/>
                </a:ln>
                <a:solidFill>
                  <a:srgbClr val="000000"/>
                </a:solidFill>
                <a:effectLst/>
                <a:latin typeface="Calibri" pitchFamily="34" charset="0"/>
                <a:cs typeface="Arial" pitchFamily="34" charset="0"/>
              </a:rPr>
              <a:t> Fuel</a:t>
            </a:r>
            <a:r>
              <a:rPr kumimoji="0" lang="en-US" sz="1000" b="0" i="0" u="none" strike="noStrike" cap="none" normalizeH="0" dirty="0" smtClean="0">
                <a:ln>
                  <a:noFill/>
                </a:ln>
                <a:solidFill>
                  <a:srgbClr val="000000"/>
                </a:solidFill>
                <a:effectLst/>
                <a:latin typeface="Calibri" pitchFamily="34" charset="0"/>
                <a:cs typeface="Arial" pitchFamily="34" charset="0"/>
              </a:rPr>
              <a:t> Cell Stack and BOP</a:t>
            </a:r>
          </a:p>
          <a:p>
            <a:pPr marL="0" marR="0" lvl="0" indent="0" algn="l" defTabSz="914400" rtl="0" eaLnBrk="1" fontAlgn="base" latinLnBrk="0" hangingPunct="1">
              <a:lnSpc>
                <a:spcPct val="100000"/>
              </a:lnSpc>
              <a:spcBef>
                <a:spcPct val="0"/>
              </a:spcBef>
              <a:spcAft>
                <a:spcPct val="0"/>
              </a:spcAft>
              <a:buClrTx/>
              <a:buSzTx/>
              <a:buFontTx/>
              <a:buNone/>
              <a:tabLst/>
            </a:pPr>
            <a:r>
              <a:rPr lang="en-US" sz="1000" baseline="0" dirty="0">
                <a:solidFill>
                  <a:srgbClr val="000000"/>
                </a:solidFill>
                <a:latin typeface="Calibri" pitchFamily="34" charset="0"/>
                <a:cs typeface="Arial" pitchFamily="34" charset="0"/>
              </a:rPr>
              <a:t> </a:t>
            </a:r>
            <a:r>
              <a:rPr lang="en-US" sz="1000" baseline="0" dirty="0" smtClean="0">
                <a:solidFill>
                  <a:srgbClr val="000000"/>
                </a:solidFill>
                <a:latin typeface="Calibri" pitchFamily="34" charset="0"/>
                <a:cs typeface="Arial" pitchFamily="34" charset="0"/>
              </a:rPr>
              <a:t>Heat Exchangers</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00" b="0" i="0" u="none" strike="noStrike" cap="none" normalizeH="0" dirty="0">
                <a:ln>
                  <a:noFill/>
                </a:ln>
                <a:solidFill>
                  <a:srgbClr val="000000"/>
                </a:solidFill>
                <a:effectLst/>
                <a:latin typeface="Calibri" pitchFamily="34" charset="0"/>
                <a:cs typeface="Arial" pitchFamily="34" charset="0"/>
              </a:rPr>
              <a:t> </a:t>
            </a:r>
            <a:r>
              <a:rPr kumimoji="0" lang="en-US" sz="1000" b="0" i="0" u="none" strike="noStrike" cap="none" normalizeH="0" dirty="0" smtClean="0">
                <a:ln>
                  <a:noFill/>
                </a:ln>
                <a:solidFill>
                  <a:srgbClr val="000000"/>
                </a:solidFill>
                <a:effectLst/>
                <a:latin typeface="Calibri" pitchFamily="34" charset="0"/>
                <a:cs typeface="Arial" pitchFamily="34" charset="0"/>
              </a:rPr>
              <a:t>Embedded Controls and Software</a:t>
            </a:r>
            <a:endParaRPr kumimoji="0" lang="en-US" sz="10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45" name="Text Box 21"/>
          <p:cNvSpPr txBox="1">
            <a:spLocks noChangeArrowheads="1"/>
          </p:cNvSpPr>
          <p:nvPr/>
        </p:nvSpPr>
        <p:spPr bwMode="auto">
          <a:xfrm>
            <a:off x="629492" y="3215753"/>
            <a:ext cx="2152209" cy="624022"/>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Fuel Cell Power System</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itchFamily="34" charset="0"/>
                <a:cs typeface="Arial" pitchFamily="34" charset="0"/>
              </a:rPr>
              <a:t> UL 2267</a:t>
            </a:r>
          </a:p>
          <a:p>
            <a:pPr marL="0" marR="0" lvl="0" indent="0" algn="l"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Calibri" pitchFamily="34" charset="0"/>
                <a:cs typeface="Arial" pitchFamily="34" charset="0"/>
              </a:rPr>
              <a:t>IEC 62282-4</a:t>
            </a:r>
            <a:endParaRPr kumimoji="0" lang="en-US" sz="1200" i="0" u="none" strike="noStrike" cap="none" normalizeH="0" baseline="0" dirty="0" smtClean="0">
              <a:ln>
                <a:noFill/>
              </a:ln>
              <a:solidFill>
                <a:srgbClr val="000000"/>
              </a:solidFill>
              <a:effectLst/>
              <a:latin typeface="Calibri" pitchFamily="34" charset="0"/>
              <a:cs typeface="Arial" pitchFamily="34" charset="0"/>
            </a:endParaRPr>
          </a:p>
        </p:txBody>
      </p:sp>
      <p:pic>
        <p:nvPicPr>
          <p:cNvPr id="44" name="Picture 43" descr="PowerEdge_R_Series_Cutaway.jpg"/>
          <p:cNvPicPr>
            <a:picLocks noChangeAspect="1"/>
          </p:cNvPicPr>
          <p:nvPr/>
        </p:nvPicPr>
        <p:blipFill>
          <a:blip r:embed="rId4" cstate="print"/>
          <a:stretch>
            <a:fillRect/>
          </a:stretch>
        </p:blipFill>
        <p:spPr>
          <a:xfrm>
            <a:off x="2399895" y="3391506"/>
            <a:ext cx="952443" cy="1153334"/>
          </a:xfrm>
          <a:prstGeom prst="rect">
            <a:avLst/>
          </a:prstGeom>
        </p:spPr>
      </p:pic>
      <p:pic>
        <p:nvPicPr>
          <p:cNvPr id="40" name="Picture 39" descr="ReadyPower in Forklift.jpg"/>
          <p:cNvPicPr>
            <a:picLocks noChangeAspect="1"/>
          </p:cNvPicPr>
          <p:nvPr/>
        </p:nvPicPr>
        <p:blipFill>
          <a:blip r:embed="rId5" cstate="print"/>
          <a:stretch>
            <a:fillRect/>
          </a:stretch>
        </p:blipFill>
        <p:spPr>
          <a:xfrm flipH="1">
            <a:off x="2042874" y="1221742"/>
            <a:ext cx="1566249" cy="1900383"/>
          </a:xfrm>
          <a:prstGeom prst="rect">
            <a:avLst/>
          </a:prstGeom>
        </p:spPr>
      </p:pic>
      <p:sp>
        <p:nvSpPr>
          <p:cNvPr id="3" name="Title 2"/>
          <p:cNvSpPr>
            <a:spLocks noGrp="1"/>
          </p:cNvSpPr>
          <p:nvPr>
            <p:ph type="title"/>
          </p:nvPr>
        </p:nvSpPr>
        <p:spPr/>
        <p:txBody>
          <a:bodyPr/>
          <a:lstStyle/>
          <a:p>
            <a:r>
              <a:rPr lang="en-US" sz="3200" dirty="0" smtClean="0"/>
              <a:t>Codes and Standards –Ind. Trucks</a:t>
            </a:r>
            <a:endParaRPr lang="en-US" sz="3200" dirty="0"/>
          </a:p>
        </p:txBody>
      </p:sp>
      <p:sp>
        <p:nvSpPr>
          <p:cNvPr id="1029" name="Text Box 5"/>
          <p:cNvSpPr txBox="1">
            <a:spLocks noChangeArrowheads="1"/>
          </p:cNvSpPr>
          <p:nvPr/>
        </p:nvSpPr>
        <p:spPr bwMode="auto">
          <a:xfrm>
            <a:off x="5846143" y="1095253"/>
            <a:ext cx="1597980" cy="249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cs typeface="Arial" pitchFamily="34" charset="0"/>
              </a:rPr>
              <a:t>Indoor Dispenser</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1030" name="AutoShape 6"/>
          <p:cNvCxnSpPr>
            <a:cxnSpLocks noChangeShapeType="1"/>
          </p:cNvCxnSpPr>
          <p:nvPr/>
        </p:nvCxnSpPr>
        <p:spPr bwMode="auto">
          <a:xfrm rot="10800000" flipV="1">
            <a:off x="3560083" y="2826020"/>
            <a:ext cx="1431758" cy="938463"/>
          </a:xfrm>
          <a:prstGeom prst="straightConnector1">
            <a:avLst/>
          </a:prstGeom>
          <a:noFill/>
          <a:ln w="9525">
            <a:solidFill>
              <a:srgbClr val="000000"/>
            </a:solidFill>
            <a:prstDash val="dash"/>
            <a:round/>
            <a:headEnd type="triangle" w="med" len="med"/>
            <a:tailEnd type="triangle" w="med" len="med"/>
          </a:ln>
        </p:spPr>
      </p:cxnSp>
      <p:sp>
        <p:nvSpPr>
          <p:cNvPr id="1031" name="Text Box 7"/>
          <p:cNvSpPr txBox="1">
            <a:spLocks noChangeArrowheads="1"/>
          </p:cNvSpPr>
          <p:nvPr/>
        </p:nvSpPr>
        <p:spPr bwMode="auto">
          <a:xfrm>
            <a:off x="3560082" y="3023695"/>
            <a:ext cx="1953614" cy="5350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sng" strike="noStrike" cap="none" normalizeH="0" baseline="0" dirty="0" smtClean="0">
                <a:ln>
                  <a:noFill/>
                </a:ln>
                <a:solidFill>
                  <a:srgbClr val="000000"/>
                </a:solidFill>
                <a:effectLst/>
                <a:latin typeface="Calibri" pitchFamily="34" charset="0"/>
                <a:cs typeface="Arial" pitchFamily="34" charset="0"/>
              </a:rPr>
              <a:t>Refueling </a:t>
            </a:r>
            <a:r>
              <a:rPr lang="en-US" sz="1050" u="sng" dirty="0" smtClean="0">
                <a:solidFill>
                  <a:srgbClr val="000000"/>
                </a:solidFill>
                <a:latin typeface="Calibri" pitchFamily="34" charset="0"/>
                <a:cs typeface="Arial" pitchFamily="34" charset="0"/>
              </a:rPr>
              <a:t>Guidelines</a:t>
            </a:r>
            <a:endParaRPr kumimoji="0" lang="en-US" sz="1050" b="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Calibri" pitchFamily="34" charset="0"/>
                <a:cs typeface="Arial" pitchFamily="34" charset="0"/>
              </a:rPr>
              <a:t>HPIT 2 and SAE J2601-3</a:t>
            </a:r>
            <a:endParaRPr kumimoji="0" lang="en-US" sz="120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1033" name="Text Box 9"/>
          <p:cNvSpPr txBox="1">
            <a:spLocks noChangeArrowheads="1"/>
          </p:cNvSpPr>
          <p:nvPr/>
        </p:nvSpPr>
        <p:spPr bwMode="auto">
          <a:xfrm>
            <a:off x="803923" y="1567850"/>
            <a:ext cx="1157785" cy="105421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0000"/>
                </a:solidFill>
                <a:effectLst/>
                <a:latin typeface="Calibri" pitchFamily="34" charset="0"/>
                <a:cs typeface="Arial" pitchFamily="34" charset="0"/>
              </a:rPr>
              <a:t>Vehicle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NFPA 505</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Calibri" pitchFamily="34" charset="0"/>
                <a:cs typeface="Arial" pitchFamily="34" charset="0"/>
              </a:rPr>
              <a:t>UL 2267  </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Calibri" pitchFamily="34" charset="0"/>
                <a:cs typeface="Arial" pitchFamily="34" charset="0"/>
              </a:rPr>
              <a:t>UL 583</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ITSDF B56.1</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43" name="Text Box 19"/>
          <p:cNvSpPr txBox="1">
            <a:spLocks noChangeArrowheads="1"/>
          </p:cNvSpPr>
          <p:nvPr/>
        </p:nvSpPr>
        <p:spPr bwMode="auto">
          <a:xfrm>
            <a:off x="2044855" y="1092035"/>
            <a:ext cx="1473693" cy="287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cs typeface="Arial" pitchFamily="34" charset="0"/>
              </a:rPr>
              <a:t>Industrial Vehicle</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1044" name="AutoShape 20"/>
          <p:cNvCxnSpPr>
            <a:cxnSpLocks noChangeShapeType="1"/>
          </p:cNvCxnSpPr>
          <p:nvPr/>
        </p:nvCxnSpPr>
        <p:spPr bwMode="auto">
          <a:xfrm rot="16200000" flipV="1">
            <a:off x="2791018" y="3268482"/>
            <a:ext cx="516480" cy="2083"/>
          </a:xfrm>
          <a:prstGeom prst="straightConnector1">
            <a:avLst/>
          </a:prstGeom>
          <a:noFill/>
          <a:ln w="9525">
            <a:solidFill>
              <a:srgbClr val="000000"/>
            </a:solidFill>
            <a:round/>
            <a:headEnd/>
            <a:tailEnd type="triangle" w="med" len="med"/>
          </a:ln>
        </p:spPr>
      </p:cxnSp>
      <p:cxnSp>
        <p:nvCxnSpPr>
          <p:cNvPr id="1047" name="AutoShape 23"/>
          <p:cNvCxnSpPr>
            <a:cxnSpLocks noChangeShapeType="1"/>
          </p:cNvCxnSpPr>
          <p:nvPr/>
        </p:nvCxnSpPr>
        <p:spPr bwMode="auto">
          <a:xfrm rot="5400000" flipH="1" flipV="1">
            <a:off x="2962813" y="4653211"/>
            <a:ext cx="310298" cy="1285"/>
          </a:xfrm>
          <a:prstGeom prst="straightConnector1">
            <a:avLst/>
          </a:prstGeom>
          <a:noFill/>
          <a:ln w="9525">
            <a:solidFill>
              <a:srgbClr val="000000"/>
            </a:solidFill>
            <a:round/>
            <a:headEnd/>
            <a:tailEnd type="triangle" w="med" len="med"/>
          </a:ln>
        </p:spPr>
      </p:cxnSp>
      <p:sp>
        <p:nvSpPr>
          <p:cNvPr id="41" name="Rectangle 3"/>
          <p:cNvSpPr>
            <a:spLocks noChangeArrowheads="1"/>
          </p:cNvSpPr>
          <p:nvPr/>
        </p:nvSpPr>
        <p:spPr bwMode="auto">
          <a:xfrm rot="16200000">
            <a:off x="3297118" y="3879918"/>
            <a:ext cx="89644" cy="123468"/>
          </a:xfrm>
          <a:prstGeom prst="rect">
            <a:avLst/>
          </a:prstGeom>
          <a:ln>
            <a:headEnd/>
            <a:tailEnd/>
          </a:ln>
        </p:spPr>
        <p:style>
          <a:lnRef idx="2">
            <a:schemeClr val="dk1">
              <a:shade val="50000"/>
            </a:schemeClr>
          </a:lnRef>
          <a:fillRef idx="1">
            <a:schemeClr val="dk1"/>
          </a:fillRef>
          <a:effectRef idx="0">
            <a:schemeClr val="dk1"/>
          </a:effectRef>
          <a:fontRef idx="minor">
            <a:schemeClr val="lt1"/>
          </a:fontRef>
        </p:style>
        <p:txBody>
          <a:bodyPr vert="horz" wrap="square" lIns="91440" tIns="45720" rIns="91440" bIns="45720" numCol="1" anchor="t" anchorCtr="0" compatLnSpc="1">
            <a:prstTxWarp prst="textNoShape">
              <a:avLst/>
            </a:prstTxWarp>
          </a:bodyPr>
          <a:lstStyle/>
          <a:p>
            <a:endParaRPr lang="en-US" sz="2400" dirty="0">
              <a:solidFill>
                <a:srgbClr val="000000"/>
              </a:solidFill>
            </a:endParaRPr>
          </a:p>
        </p:txBody>
      </p:sp>
      <p:sp>
        <p:nvSpPr>
          <p:cNvPr id="42" name="Text Box 21"/>
          <p:cNvSpPr txBox="1">
            <a:spLocks noChangeArrowheads="1"/>
          </p:cNvSpPr>
          <p:nvPr/>
        </p:nvSpPr>
        <p:spPr bwMode="auto">
          <a:xfrm>
            <a:off x="3943103" y="3665475"/>
            <a:ext cx="2352544" cy="420687"/>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050" b="0" i="0" u="sng" strike="noStrike" cap="none" normalizeH="0" baseline="0" dirty="0" smtClean="0">
                <a:ln>
                  <a:noFill/>
                </a:ln>
                <a:solidFill>
                  <a:srgbClr val="000000"/>
                </a:solidFill>
                <a:effectLst/>
                <a:latin typeface="Calibri" pitchFamily="34" charset="0"/>
                <a:cs typeface="Arial" pitchFamily="34" charset="0"/>
              </a:rPr>
              <a:t>350</a:t>
            </a:r>
            <a:r>
              <a:rPr kumimoji="0" lang="en-US" sz="1050" b="0" i="0" u="sng" strike="noStrike" cap="none" normalizeH="0" dirty="0" smtClean="0">
                <a:ln>
                  <a:noFill/>
                </a:ln>
                <a:solidFill>
                  <a:srgbClr val="000000"/>
                </a:solidFill>
                <a:effectLst/>
                <a:latin typeface="Calibri" pitchFamily="34" charset="0"/>
                <a:cs typeface="Arial" pitchFamily="34" charset="0"/>
              </a:rPr>
              <a:t> Bar Fueling Receptacle/Nozzle Pair</a:t>
            </a:r>
            <a:endParaRPr kumimoji="0" lang="en-US" sz="1050" b="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i="0" u="none" strike="noStrike" cap="none" normalizeH="0" baseline="0" dirty="0" smtClean="0">
                <a:ln>
                  <a:noFill/>
                </a:ln>
                <a:solidFill>
                  <a:srgbClr val="000000"/>
                </a:solidFill>
                <a:effectLst/>
                <a:latin typeface="Calibri" pitchFamily="34" charset="0"/>
                <a:cs typeface="Arial" pitchFamily="34" charset="0"/>
              </a:rPr>
              <a:t>   </a:t>
            </a:r>
            <a:r>
              <a:rPr kumimoji="0" lang="en-US" sz="1100" i="0" u="none" strike="noStrike" cap="none" normalizeH="0" baseline="0" dirty="0" smtClean="0">
                <a:ln>
                  <a:noFill/>
                </a:ln>
                <a:solidFill>
                  <a:srgbClr val="000000"/>
                </a:solidFill>
                <a:effectLst/>
                <a:latin typeface="Calibri" pitchFamily="34" charset="0"/>
                <a:cs typeface="Arial" pitchFamily="34" charset="0"/>
              </a:rPr>
              <a:t>SAE J2600</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45" name="AutoShape 20"/>
          <p:cNvCxnSpPr>
            <a:cxnSpLocks noChangeShapeType="1"/>
          </p:cNvCxnSpPr>
          <p:nvPr/>
        </p:nvCxnSpPr>
        <p:spPr bwMode="auto">
          <a:xfrm rot="5400000" flipH="1" flipV="1">
            <a:off x="5272648" y="3305391"/>
            <a:ext cx="729951" cy="5371"/>
          </a:xfrm>
          <a:prstGeom prst="straightConnector1">
            <a:avLst/>
          </a:prstGeom>
          <a:noFill/>
          <a:ln w="9525">
            <a:solidFill>
              <a:srgbClr val="000000"/>
            </a:solidFill>
            <a:round/>
            <a:headEnd/>
            <a:tailEnd type="triangle" w="med" len="med"/>
          </a:ln>
        </p:spPr>
      </p:cxnSp>
      <p:cxnSp>
        <p:nvCxnSpPr>
          <p:cNvPr id="47" name="AutoShape 20"/>
          <p:cNvCxnSpPr>
            <a:cxnSpLocks noChangeShapeType="1"/>
          </p:cNvCxnSpPr>
          <p:nvPr/>
        </p:nvCxnSpPr>
        <p:spPr bwMode="auto">
          <a:xfrm rot="10800000">
            <a:off x="3487896" y="3908865"/>
            <a:ext cx="397926" cy="5911"/>
          </a:xfrm>
          <a:prstGeom prst="straightConnector1">
            <a:avLst/>
          </a:prstGeom>
          <a:noFill/>
          <a:ln w="9525">
            <a:solidFill>
              <a:srgbClr val="000000"/>
            </a:solidFill>
            <a:round/>
            <a:headEnd/>
            <a:tailEnd type="triangle" w="med" len="med"/>
          </a:ln>
        </p:spPr>
      </p:cxnSp>
      <p:pic>
        <p:nvPicPr>
          <p:cNvPr id="43" name="Picture 42" descr="Raymond Dispenser Cut.png"/>
          <p:cNvPicPr>
            <a:picLocks noChangeAspect="1"/>
          </p:cNvPicPr>
          <p:nvPr/>
        </p:nvPicPr>
        <p:blipFill>
          <a:blip r:embed="rId6" cstate="print"/>
          <a:stretch>
            <a:fillRect/>
          </a:stretch>
        </p:blipFill>
        <p:spPr>
          <a:xfrm>
            <a:off x="5103434" y="1367770"/>
            <a:ext cx="1192213" cy="1660356"/>
          </a:xfrm>
          <a:prstGeom prst="rect">
            <a:avLst/>
          </a:prstGeom>
        </p:spPr>
      </p:pic>
      <p:sp>
        <p:nvSpPr>
          <p:cNvPr id="1035" name="Text Box 11"/>
          <p:cNvSpPr txBox="1">
            <a:spLocks noChangeArrowheads="1"/>
          </p:cNvSpPr>
          <p:nvPr/>
        </p:nvSpPr>
        <p:spPr bwMode="auto">
          <a:xfrm>
            <a:off x="1382816" y="3924676"/>
            <a:ext cx="1240518" cy="31708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800" b="0" i="0" u="none" strike="noStrike" cap="none" normalizeH="0" baseline="0" dirty="0" smtClean="0">
                <a:ln>
                  <a:noFill/>
                </a:ln>
                <a:solidFill>
                  <a:srgbClr val="000000"/>
                </a:solidFill>
                <a:effectLst/>
                <a:latin typeface="Calibri" pitchFamily="34" charset="0"/>
                <a:cs typeface="Arial" pitchFamily="34" charset="0"/>
              </a:rPr>
              <a:t>Fuel Cell Power System (Battery Replacement)</a:t>
            </a:r>
            <a:endParaRPr kumimoji="0" lang="en-US" sz="20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28" name="AutoShape 23"/>
          <p:cNvCxnSpPr>
            <a:cxnSpLocks noChangeShapeType="1"/>
          </p:cNvCxnSpPr>
          <p:nvPr/>
        </p:nvCxnSpPr>
        <p:spPr bwMode="auto">
          <a:xfrm flipV="1">
            <a:off x="1973655" y="4381877"/>
            <a:ext cx="425513" cy="172017"/>
          </a:xfrm>
          <a:prstGeom prst="straightConnector1">
            <a:avLst/>
          </a:prstGeom>
          <a:noFill/>
          <a:ln w="9525">
            <a:solidFill>
              <a:srgbClr val="000000"/>
            </a:solidFill>
            <a:round/>
            <a:headEnd/>
            <a:tailEnd type="triangle" w="med" len="med"/>
          </a:ln>
        </p:spPr>
      </p:cxnSp>
      <p:sp>
        <p:nvSpPr>
          <p:cNvPr id="29" name="Text Box 22"/>
          <p:cNvSpPr txBox="1">
            <a:spLocks noChangeArrowheads="1"/>
          </p:cNvSpPr>
          <p:nvPr/>
        </p:nvSpPr>
        <p:spPr bwMode="auto">
          <a:xfrm>
            <a:off x="2224780" y="5812364"/>
            <a:ext cx="3132500" cy="65375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Hydrogen Pressure System Components</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solidFill>
                  <a:srgbClr val="000000"/>
                </a:solidFill>
                <a:latin typeface="Calibri" pitchFamily="34" charset="0"/>
                <a:cs typeface="Arial" pitchFamily="34" charset="0"/>
              </a:rPr>
              <a:t>CSA HPIT 1</a:t>
            </a:r>
            <a:endParaRPr kumimoji="0" lang="en-US" sz="1100" i="0" u="none" strike="sng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050" b="0" i="0" u="none" strike="noStrike" cap="none" normalizeH="0" baseline="0" dirty="0" smtClean="0">
                <a:ln>
                  <a:noFill/>
                </a:ln>
                <a:solidFill>
                  <a:srgbClr val="000000"/>
                </a:solidFill>
                <a:effectLst/>
                <a:latin typeface="Calibri" pitchFamily="34" charset="0"/>
                <a:cs typeface="Arial" pitchFamily="34" charset="0"/>
              </a:rPr>
              <a:t>      -  Cylinders, v</a:t>
            </a:r>
            <a:r>
              <a:rPr kumimoji="0" lang="en-US" sz="1000" b="0" i="0" u="none" strike="noStrike" cap="none" normalizeH="0" baseline="0" dirty="0" smtClean="0">
                <a:ln>
                  <a:noFill/>
                </a:ln>
                <a:solidFill>
                  <a:srgbClr val="000000"/>
                </a:solidFill>
                <a:effectLst/>
                <a:latin typeface="Calibri" pitchFamily="34" charset="0"/>
                <a:cs typeface="Arial" pitchFamily="34" charset="0"/>
              </a:rPr>
              <a:t>alves, fittings, tubing</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30" name="AutoShape 23"/>
          <p:cNvCxnSpPr>
            <a:cxnSpLocks noChangeShapeType="1"/>
          </p:cNvCxnSpPr>
          <p:nvPr/>
        </p:nvCxnSpPr>
        <p:spPr bwMode="auto">
          <a:xfrm rot="5400000" flipH="1" flipV="1">
            <a:off x="2962813" y="4653211"/>
            <a:ext cx="310298" cy="1285"/>
          </a:xfrm>
          <a:prstGeom prst="straightConnector1">
            <a:avLst/>
          </a:prstGeom>
          <a:noFill/>
          <a:ln w="9525">
            <a:solidFill>
              <a:srgbClr val="000000"/>
            </a:solidFill>
            <a:round/>
            <a:headEnd/>
            <a:tailEnd type="triangle" w="med" len="med"/>
          </a:ln>
        </p:spPr>
      </p:cxnSp>
      <p:grpSp>
        <p:nvGrpSpPr>
          <p:cNvPr id="31" name="Group 78"/>
          <p:cNvGrpSpPr/>
          <p:nvPr/>
        </p:nvGrpSpPr>
        <p:grpSpPr>
          <a:xfrm>
            <a:off x="2867024" y="4672353"/>
            <a:ext cx="1493047" cy="430667"/>
            <a:chOff x="2562224" y="4879181"/>
            <a:chExt cx="1493047" cy="430667"/>
          </a:xfrm>
        </p:grpSpPr>
        <p:sp>
          <p:nvSpPr>
            <p:cNvPr id="32" name="Rounded Rectangle 31"/>
            <p:cNvSpPr/>
            <p:nvPr/>
          </p:nvSpPr>
          <p:spPr bwMode="auto">
            <a:xfrm>
              <a:off x="2562224" y="5081246"/>
              <a:ext cx="740230" cy="228602"/>
            </a:xfrm>
            <a:prstGeom prst="round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noAutofit/>
            </a:bodyPr>
            <a:lstStyle/>
            <a:p>
              <a:pPr marL="228600" marR="0" indent="0" defTabSz="914400" rtl="0" eaLnBrk="1" fontAlgn="base" latinLnBrk="0" hangingPunct="1">
                <a:lnSpc>
                  <a:spcPct val="85000"/>
                </a:lnSpc>
                <a:spcBef>
                  <a:spcPct val="25000"/>
                </a:spcBef>
                <a:spcAft>
                  <a:spcPct val="0"/>
                </a:spcAft>
                <a:buClr>
                  <a:srgbClr val="000000"/>
                </a:buClr>
                <a:buSzTx/>
                <a:buFont typeface="Wingdings" pitchFamily="2" charset="2"/>
                <a:buNone/>
                <a:tabLst/>
              </a:pPr>
              <a:r>
                <a:rPr kumimoji="0" lang="en-US" sz="700" b="1" i="0" u="none" strike="noStrike" cap="none" normalizeH="0" baseline="0" dirty="0" smtClean="0">
                  <a:ln>
                    <a:noFill/>
                  </a:ln>
                  <a:solidFill>
                    <a:schemeClr val="tx1"/>
                  </a:solidFill>
                  <a:effectLst/>
                  <a:latin typeface="Verdana" pitchFamily="34" charset="0"/>
                </a:rPr>
                <a:t>Tank</a:t>
              </a:r>
            </a:p>
          </p:txBody>
        </p:sp>
        <p:sp>
          <p:nvSpPr>
            <p:cNvPr id="33" name="Isosceles Triangle 32"/>
            <p:cNvSpPr/>
            <p:nvPr/>
          </p:nvSpPr>
          <p:spPr bwMode="auto">
            <a:xfrm rot="5400000">
              <a:off x="3317081" y="5148262"/>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34" name="Isosceles Triangle 33"/>
            <p:cNvSpPr/>
            <p:nvPr/>
          </p:nvSpPr>
          <p:spPr bwMode="auto">
            <a:xfrm rot="16359052">
              <a:off x="3440907" y="5150643"/>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35" name="Straight Connector 34"/>
            <p:cNvCxnSpPr/>
            <p:nvPr/>
          </p:nvCxnSpPr>
          <p:spPr bwMode="auto">
            <a:xfrm rot="16200000" flipV="1">
              <a:off x="3398038" y="5167321"/>
              <a:ext cx="61982" cy="52"/>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6" name="Rectangle 35"/>
            <p:cNvSpPr/>
            <p:nvPr/>
          </p:nvSpPr>
          <p:spPr bwMode="auto">
            <a:xfrm>
              <a:off x="3376612" y="5069681"/>
              <a:ext cx="104775" cy="73819"/>
            </a:xfrm>
            <a:prstGeom prst="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37" name="Straight Connector 36"/>
            <p:cNvCxnSpPr/>
            <p:nvPr/>
          </p:nvCxnSpPr>
          <p:spPr bwMode="auto">
            <a:xfrm>
              <a:off x="3548011" y="5202962"/>
              <a:ext cx="295327" cy="7213"/>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8" name="Isosceles Triangle 37"/>
            <p:cNvSpPr/>
            <p:nvPr/>
          </p:nvSpPr>
          <p:spPr bwMode="auto">
            <a:xfrm rot="16200000">
              <a:off x="3674269" y="4972049"/>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39" name="Isosceles Triangle 38"/>
            <p:cNvSpPr/>
            <p:nvPr/>
          </p:nvSpPr>
          <p:spPr bwMode="auto">
            <a:xfrm>
              <a:off x="3621881" y="5033961"/>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46" name="Straight Connector 45"/>
            <p:cNvCxnSpPr>
              <a:endCxn id="38" idx="0"/>
            </p:cNvCxnSpPr>
            <p:nvPr/>
          </p:nvCxnSpPr>
          <p:spPr bwMode="auto">
            <a:xfrm rot="5400000">
              <a:off x="3602832" y="4950618"/>
              <a:ext cx="142874" cy="0"/>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bwMode="auto">
            <a:xfrm>
              <a:off x="3619448" y="4926737"/>
              <a:ext cx="104827" cy="35788"/>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bwMode="auto">
            <a:xfrm>
              <a:off x="3617067" y="4907687"/>
              <a:ext cx="104827" cy="35788"/>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bwMode="auto">
            <a:xfrm>
              <a:off x="3617067" y="4891018"/>
              <a:ext cx="104827" cy="35788"/>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51" name="Straight Connector 50"/>
            <p:cNvCxnSpPr>
              <a:endCxn id="39" idx="3"/>
            </p:cNvCxnSpPr>
            <p:nvPr/>
          </p:nvCxnSpPr>
          <p:spPr bwMode="auto">
            <a:xfrm rot="5400000" flipH="1" flipV="1">
              <a:off x="3637360" y="5168503"/>
              <a:ext cx="69057" cy="0"/>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2" name="Isosceles Triangle 51"/>
            <p:cNvSpPr/>
            <p:nvPr/>
          </p:nvSpPr>
          <p:spPr bwMode="auto">
            <a:xfrm rot="5400000">
              <a:off x="3831432" y="5155407"/>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53" name="Isosceles Triangle 52"/>
            <p:cNvSpPr/>
            <p:nvPr/>
          </p:nvSpPr>
          <p:spPr bwMode="auto">
            <a:xfrm rot="16359052">
              <a:off x="3955258" y="5157788"/>
              <a:ext cx="100013" cy="100013"/>
            </a:xfrm>
            <a:prstGeom prst="triangle">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54" name="Straight Connector 53"/>
            <p:cNvCxnSpPr/>
            <p:nvPr/>
          </p:nvCxnSpPr>
          <p:spPr bwMode="auto">
            <a:xfrm rot="16200000" flipV="1">
              <a:off x="3912389" y="5174466"/>
              <a:ext cx="61982" cy="52"/>
            </a:xfrm>
            <a:prstGeom prst="line">
              <a:avLst/>
            </a:prstGeom>
            <a:ln>
              <a:solidFill>
                <a:schemeClr val="tx1"/>
              </a:solidFill>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55" name="Rectangle 54"/>
            <p:cNvSpPr/>
            <p:nvPr/>
          </p:nvSpPr>
          <p:spPr bwMode="auto">
            <a:xfrm>
              <a:off x="3890963" y="5076826"/>
              <a:ext cx="104775" cy="73819"/>
            </a:xfrm>
            <a:prstGeom prst="rect">
              <a:avLst/>
            </a:prstGeom>
            <a:ln>
              <a:solidFill>
                <a:schemeClr val="tx1"/>
              </a:solid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grpSp>
      <p:cxnSp>
        <p:nvCxnSpPr>
          <p:cNvPr id="56" name="AutoShape 23"/>
          <p:cNvCxnSpPr>
            <a:cxnSpLocks noChangeShapeType="1"/>
          </p:cNvCxnSpPr>
          <p:nvPr/>
        </p:nvCxnSpPr>
        <p:spPr bwMode="auto">
          <a:xfrm rot="5400000" flipH="1" flipV="1">
            <a:off x="3267617" y="5698240"/>
            <a:ext cx="310298" cy="1285"/>
          </a:xfrm>
          <a:prstGeom prst="straightConnector1">
            <a:avLst/>
          </a:prstGeom>
          <a:noFill/>
          <a:ln w="9525">
            <a:solidFill>
              <a:srgbClr val="000000"/>
            </a:solidFill>
            <a:round/>
            <a:headEnd/>
            <a:tailEnd type="triangle" w="med" len="med"/>
          </a:ln>
        </p:spPr>
      </p:cxnSp>
      <p:sp>
        <p:nvSpPr>
          <p:cNvPr id="57" name="Text Box 22"/>
          <p:cNvSpPr txBox="1">
            <a:spLocks noChangeArrowheads="1"/>
          </p:cNvSpPr>
          <p:nvPr/>
        </p:nvSpPr>
        <p:spPr bwMode="auto">
          <a:xfrm>
            <a:off x="3182723" y="5126565"/>
            <a:ext cx="1911791" cy="490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Hydrogen Pressure System</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dirty="0" smtClean="0">
                <a:solidFill>
                  <a:srgbClr val="000000"/>
                </a:solidFill>
                <a:latin typeface="Calibri" pitchFamily="34" charset="0"/>
                <a:cs typeface="Arial" pitchFamily="34" charset="0"/>
              </a:rPr>
              <a:t>SAE J2919</a:t>
            </a:r>
            <a:endParaRPr kumimoji="0" lang="en-US" sz="1100" i="0" u="none" strike="sng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58" name="Text Box 25"/>
          <p:cNvSpPr txBox="1">
            <a:spLocks noChangeArrowheads="1"/>
          </p:cNvSpPr>
          <p:nvPr/>
        </p:nvSpPr>
        <p:spPr bwMode="auto">
          <a:xfrm>
            <a:off x="6295647" y="1567850"/>
            <a:ext cx="2547884" cy="144343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0000"/>
                </a:solidFill>
                <a:effectLst/>
                <a:latin typeface="Calibri" pitchFamily="34" charset="0"/>
                <a:cs typeface="Arial" pitchFamily="34" charset="0"/>
              </a:rPr>
              <a:t>Dispenser Component Standards</a:t>
            </a:r>
            <a:endParaRPr kumimoji="0" lang="en-US" sz="1200" b="0" i="0" u="sng" strike="noStrike" cap="none" normalizeH="0" baseline="0" dirty="0" smtClean="0">
              <a:ln>
                <a:noFill/>
              </a:ln>
              <a:solidFill>
                <a:srgbClr val="000000"/>
              </a:solidFill>
              <a:effectLst/>
              <a:latin typeface="Times New Roman" pitchFamily="18" charset="0"/>
              <a:cs typeface="Arial" pitchFamily="34" charset="0"/>
            </a:endParaRPr>
          </a:p>
          <a:p>
            <a:pPr fontAlgn="base">
              <a:spcBef>
                <a:spcPct val="0"/>
              </a:spcBef>
              <a:spcAft>
                <a:spcPct val="0"/>
              </a:spcAft>
            </a:pPr>
            <a:r>
              <a:rPr lang="en-US" sz="1200" b="1" dirty="0">
                <a:solidFill>
                  <a:srgbClr val="000000"/>
                </a:solidFill>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4.1 - Dispenser </a:t>
            </a:r>
            <a:endParaRPr lang="en-US" sz="1200" b="1" dirty="0">
              <a:solidFill>
                <a:srgbClr val="000000"/>
              </a:solidFill>
              <a:latin typeface="Arial"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4.2 - Hose</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4.4 - Breakaway </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4.5 - </a:t>
            </a:r>
            <a:r>
              <a:rPr lang="en-US" sz="1200" b="1" dirty="0" smtClean="0">
                <a:solidFill>
                  <a:srgbClr val="000000"/>
                </a:solidFill>
                <a:latin typeface="Calibri" pitchFamily="34" charset="0"/>
                <a:cs typeface="Arial" pitchFamily="34" charset="0"/>
              </a:rPr>
              <a:t>Priority </a:t>
            </a:r>
            <a:r>
              <a:rPr lang="en-US" sz="1200" b="1" dirty="0">
                <a:solidFill>
                  <a:srgbClr val="000000"/>
                </a:solidFill>
                <a:latin typeface="Calibri" pitchFamily="34" charset="0"/>
                <a:cs typeface="Arial" pitchFamily="34" charset="0"/>
              </a:rPr>
              <a:t>and </a:t>
            </a:r>
            <a:r>
              <a:rPr lang="en-US" sz="1200" b="1" dirty="0" smtClean="0">
                <a:solidFill>
                  <a:srgbClr val="000000"/>
                </a:solidFill>
                <a:latin typeface="Calibri" pitchFamily="34" charset="0"/>
                <a:cs typeface="Arial" pitchFamily="34" charset="0"/>
              </a:rPr>
              <a:t>Sequencing</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4.6 - Manual Valves</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4.7 - Automated Valves </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p:txBody>
      </p:sp>
      <p:sp>
        <p:nvSpPr>
          <p:cNvPr id="59" name="Text Box 22"/>
          <p:cNvSpPr txBox="1">
            <a:spLocks noChangeArrowheads="1"/>
          </p:cNvSpPr>
          <p:nvPr/>
        </p:nvSpPr>
        <p:spPr bwMode="auto">
          <a:xfrm>
            <a:off x="4959559" y="4197351"/>
            <a:ext cx="1976598" cy="779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Generator</a:t>
            </a:r>
            <a:r>
              <a:rPr kumimoji="0" lang="en-US" sz="1200" i="0" u="sng" strike="noStrike" cap="none" normalizeH="0" dirty="0" smtClean="0">
                <a:ln>
                  <a:noFill/>
                </a:ln>
                <a:solidFill>
                  <a:srgbClr val="000000"/>
                </a:solidFill>
                <a:effectLst/>
                <a:latin typeface="Calibri" pitchFamily="34" charset="0"/>
                <a:cs typeface="Arial" pitchFamily="34" charset="0"/>
              </a:rPr>
              <a:t> </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fontAlgn="base">
              <a:spcBef>
                <a:spcPct val="0"/>
              </a:spcBef>
              <a:spcAft>
                <a:spcPct val="0"/>
              </a:spcAft>
            </a:pPr>
            <a:r>
              <a:rPr lang="en-US" sz="1200" b="1" dirty="0">
                <a:solidFill>
                  <a:srgbClr val="000000"/>
                </a:solidFill>
                <a:latin typeface="Calibri" pitchFamily="34" charset="0"/>
                <a:cs typeface="Arial" pitchFamily="34" charset="0"/>
              </a:rPr>
              <a:t>NFPA 2 </a:t>
            </a:r>
          </a:p>
          <a:p>
            <a:pPr fontAlgn="base">
              <a:spcBef>
                <a:spcPct val="0"/>
              </a:spcBef>
              <a:spcAft>
                <a:spcPct val="0"/>
              </a:spcAft>
            </a:pPr>
            <a:r>
              <a:rPr lang="en-US" sz="1200" b="1" dirty="0">
                <a:solidFill>
                  <a:srgbClr val="000000"/>
                </a:solidFill>
                <a:latin typeface="Calibri" pitchFamily="34" charset="0"/>
                <a:cs typeface="Arial" pitchFamily="34" charset="0"/>
              </a:rPr>
              <a:t>H2 Quality – SAE, ASTM </a:t>
            </a: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ISO 16110-1,2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64" name="Text Box 22"/>
          <p:cNvSpPr txBox="1">
            <a:spLocks noChangeArrowheads="1"/>
          </p:cNvSpPr>
          <p:nvPr/>
        </p:nvSpPr>
        <p:spPr bwMode="auto">
          <a:xfrm>
            <a:off x="7533707" y="5615198"/>
            <a:ext cx="1476238" cy="11415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Installation</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NFPA 2</a:t>
            </a: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NEC</a:t>
            </a:r>
          </a:p>
          <a:p>
            <a:pPr fontAlgn="base">
              <a:spcBef>
                <a:spcPct val="0"/>
              </a:spcBef>
              <a:spcAft>
                <a:spcPct val="0"/>
              </a:spcAft>
            </a:pPr>
            <a:r>
              <a:rPr lang="en-US" sz="1200" b="1" dirty="0">
                <a:solidFill>
                  <a:srgbClr val="000000"/>
                </a:solidFill>
                <a:latin typeface="Calibri" pitchFamily="34" charset="0"/>
                <a:cs typeface="Arial" pitchFamily="34" charset="0"/>
              </a:rPr>
              <a:t>ASME 31.12</a:t>
            </a:r>
          </a:p>
          <a:p>
            <a:pPr fontAlgn="base">
              <a:spcBef>
                <a:spcPct val="0"/>
              </a:spcBef>
              <a:spcAft>
                <a:spcPct val="0"/>
              </a:spcAft>
            </a:pPr>
            <a:r>
              <a:rPr lang="en-US" sz="1200" b="1" dirty="0" smtClean="0">
                <a:solidFill>
                  <a:srgbClr val="000000"/>
                </a:solidFill>
                <a:latin typeface="Calibri" pitchFamily="34" charset="0"/>
                <a:cs typeface="Arial" pitchFamily="34" charset="0"/>
              </a:rPr>
              <a:t>HGV 4.10</a:t>
            </a:r>
          </a:p>
          <a:p>
            <a:pPr fontAlgn="base">
              <a:spcBef>
                <a:spcPct val="0"/>
              </a:spcBef>
              <a:spcAft>
                <a:spcPct val="0"/>
              </a:spcAft>
            </a:pPr>
            <a:r>
              <a:rPr lang="en-US" sz="1200" dirty="0" smtClean="0">
                <a:solidFill>
                  <a:srgbClr val="000000"/>
                </a:solidFill>
                <a:latin typeface="Calibri" pitchFamily="34" charset="0"/>
                <a:cs typeface="Arial" pitchFamily="34" charset="0"/>
              </a:rPr>
              <a:t>ISO 20100</a:t>
            </a:r>
          </a:p>
          <a:p>
            <a:pPr fontAlgn="base">
              <a:spcBef>
                <a:spcPct val="0"/>
              </a:spcBef>
              <a:spcAft>
                <a:spcPct val="0"/>
              </a:spcAf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65" name="Text Box 22"/>
          <p:cNvSpPr txBox="1">
            <a:spLocks noChangeArrowheads="1"/>
          </p:cNvSpPr>
          <p:nvPr/>
        </p:nvSpPr>
        <p:spPr bwMode="auto">
          <a:xfrm>
            <a:off x="5422309" y="5250333"/>
            <a:ext cx="2016755" cy="8567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u="sng" dirty="0" smtClean="0">
                <a:solidFill>
                  <a:srgbClr val="000000"/>
                </a:solidFill>
                <a:latin typeface="Calibri" pitchFamily="34" charset="0"/>
                <a:cs typeface="Arial" pitchFamily="34" charset="0"/>
              </a:rPr>
              <a:t>Compression and Storage</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NFPA 2</a:t>
            </a:r>
          </a:p>
          <a:p>
            <a:pPr fontAlgn="base">
              <a:spcBef>
                <a:spcPct val="0"/>
              </a:spcBef>
              <a:spcAft>
                <a:spcPct val="0"/>
              </a:spcAft>
            </a:pPr>
            <a:r>
              <a:rPr lang="en-US" sz="1200" b="1" dirty="0">
                <a:solidFill>
                  <a:srgbClr val="000000"/>
                </a:solidFill>
                <a:latin typeface="Calibri" pitchFamily="34" charset="0"/>
                <a:cs typeface="Arial" pitchFamily="34" charset="0"/>
              </a:rPr>
              <a:t>ASME </a:t>
            </a:r>
            <a:r>
              <a:rPr lang="en-US" sz="1200" b="1" dirty="0" smtClean="0">
                <a:solidFill>
                  <a:srgbClr val="000000"/>
                </a:solidFill>
                <a:latin typeface="Calibri" pitchFamily="34" charset="0"/>
                <a:cs typeface="Arial" pitchFamily="34" charset="0"/>
              </a:rPr>
              <a:t>BPVC - storage</a:t>
            </a:r>
            <a:endParaRPr lang="en-US" sz="1200" b="1" dirty="0">
              <a:solidFill>
                <a:srgbClr val="000000"/>
              </a:solidFill>
              <a:latin typeface="Calibri" pitchFamily="34" charset="0"/>
              <a:cs typeface="Arial" pitchFamily="34" charset="0"/>
            </a:endParaRPr>
          </a:p>
          <a:p>
            <a:pPr fontAlgn="base">
              <a:spcBef>
                <a:spcPct val="0"/>
              </a:spcBef>
              <a:spcAft>
                <a:spcPct val="0"/>
              </a:spcAft>
            </a:pPr>
            <a:r>
              <a:rPr lang="en-US" sz="1200" b="1" dirty="0" smtClean="0">
                <a:solidFill>
                  <a:srgbClr val="000000"/>
                </a:solidFill>
                <a:latin typeface="Calibri" pitchFamily="34" charset="0"/>
                <a:cs typeface="Arial" pitchFamily="34" charset="0"/>
              </a:rPr>
              <a:t>HGV </a:t>
            </a:r>
            <a:r>
              <a:rPr lang="en-US" sz="1200" b="1" dirty="0">
                <a:solidFill>
                  <a:srgbClr val="000000"/>
                </a:solidFill>
                <a:latin typeface="Calibri" pitchFamily="34" charset="0"/>
                <a:cs typeface="Arial" pitchFamily="34" charset="0"/>
              </a:rPr>
              <a:t>4.8 </a:t>
            </a:r>
            <a:r>
              <a:rPr lang="en-US" sz="1200" b="1" dirty="0" smtClean="0">
                <a:solidFill>
                  <a:srgbClr val="000000"/>
                </a:solidFill>
                <a:latin typeface="Calibri" pitchFamily="34" charset="0"/>
                <a:cs typeface="Arial" pitchFamily="34" charset="0"/>
              </a:rPr>
              <a:t>– compressors</a:t>
            </a:r>
          </a:p>
          <a:p>
            <a:pPr fontAlgn="base">
              <a:spcBef>
                <a:spcPct val="0"/>
              </a:spcBef>
              <a:spcAft>
                <a:spcPct val="0"/>
              </a:spcAf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66" name="AutoShape 20"/>
          <p:cNvCxnSpPr>
            <a:cxnSpLocks noChangeShapeType="1"/>
          </p:cNvCxnSpPr>
          <p:nvPr/>
        </p:nvCxnSpPr>
        <p:spPr bwMode="auto">
          <a:xfrm flipH="1" flipV="1">
            <a:off x="7533707" y="3122125"/>
            <a:ext cx="5374" cy="819528"/>
          </a:xfrm>
          <a:prstGeom prst="straightConnector1">
            <a:avLst/>
          </a:prstGeom>
          <a:noFill/>
          <a:ln w="9525">
            <a:solidFill>
              <a:srgbClr val="000000"/>
            </a:solidFill>
            <a:round/>
            <a:headEnd/>
            <a:tailEnd type="triangle" w="med" len="med"/>
          </a:ln>
        </p:spPr>
      </p:cxnSp>
    </p:spTree>
    <p:extLst>
      <p:ext uri="{BB962C8B-B14F-4D97-AF65-F5344CB8AC3E}">
        <p14:creationId xmlns:p14="http://schemas.microsoft.com/office/powerpoint/2010/main" val="1200635215"/>
      </p:ext>
    </p:extLst>
  </p:cSld>
  <p:clrMapOvr>
    <a:masterClrMapping/>
  </p:clrMapOvr>
  <p:transition spd="med" advTm="14000">
    <p:cover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301171" y="457200"/>
            <a:ext cx="8153400" cy="609600"/>
          </a:xfrm>
        </p:spPr>
        <p:txBody>
          <a:bodyPr/>
          <a:lstStyle/>
          <a:p>
            <a:r>
              <a:rPr lang="en-US" dirty="0" smtClean="0"/>
              <a:t>Comparison of Cars and Forklifts </a:t>
            </a:r>
          </a:p>
        </p:txBody>
      </p:sp>
      <p:sp>
        <p:nvSpPr>
          <p:cNvPr id="52" name="TextBox 5"/>
          <p:cNvSpPr txBox="1">
            <a:spLocks noChangeArrowheads="1"/>
          </p:cNvSpPr>
          <p:nvPr/>
        </p:nvSpPr>
        <p:spPr bwMode="auto">
          <a:xfrm>
            <a:off x="177800" y="4249683"/>
            <a:ext cx="4546600" cy="2062103"/>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spcAft>
                <a:spcPts val="600"/>
              </a:spcAft>
            </a:pPr>
            <a:r>
              <a:rPr lang="en-US" sz="1400" b="1" u="sng" dirty="0" smtClean="0">
                <a:latin typeface="Verdana" pitchFamily="34" charset="0"/>
              </a:rPr>
              <a:t>Automotive Hydrogen Use</a:t>
            </a:r>
          </a:p>
          <a:p>
            <a:pPr>
              <a:spcAft>
                <a:spcPts val="600"/>
              </a:spcAft>
            </a:pPr>
            <a:r>
              <a:rPr lang="en-US" sz="1400" dirty="0" smtClean="0">
                <a:latin typeface="Verdana" pitchFamily="34" charset="0"/>
              </a:rPr>
              <a:t>- 70-90 Million new cars/year</a:t>
            </a:r>
          </a:p>
          <a:p>
            <a:pPr>
              <a:spcAft>
                <a:spcPts val="600"/>
              </a:spcAft>
            </a:pPr>
            <a:r>
              <a:rPr lang="en-US" sz="1400" dirty="0" smtClean="0">
                <a:latin typeface="Verdana" pitchFamily="34" charset="0"/>
              </a:rPr>
              <a:t>- 4-7 kg storage , 300 miles/fill, 1-2 fills/week…</a:t>
            </a:r>
            <a:endParaRPr lang="en-US" sz="1400" b="1" dirty="0" smtClean="0">
              <a:latin typeface="Verdana" pitchFamily="34" charset="0"/>
            </a:endParaRPr>
          </a:p>
          <a:p>
            <a:pPr>
              <a:spcAft>
                <a:spcPts val="600"/>
              </a:spcAft>
            </a:pPr>
            <a:r>
              <a:rPr lang="en-US" sz="1400" dirty="0" smtClean="0">
                <a:latin typeface="Verdana" pitchFamily="34" charset="0"/>
              </a:rPr>
              <a:t>- 8-10 kg per week per vehicle</a:t>
            </a:r>
          </a:p>
          <a:p>
            <a:pPr>
              <a:spcAft>
                <a:spcPts val="600"/>
              </a:spcAft>
            </a:pPr>
            <a:r>
              <a:rPr lang="en-US" sz="1400" dirty="0" smtClean="0">
                <a:latin typeface="Verdana" pitchFamily="34" charset="0"/>
              </a:rPr>
              <a:t>- 0.5 - 1 kg/day</a:t>
            </a:r>
          </a:p>
          <a:p>
            <a:pPr>
              <a:spcAft>
                <a:spcPts val="600"/>
              </a:spcAft>
            </a:pPr>
            <a:r>
              <a:rPr lang="en-US" sz="1400" b="1" dirty="0" smtClean="0">
                <a:latin typeface="Verdana" pitchFamily="34" charset="0"/>
              </a:rPr>
              <a:t>- 300-500 kg in 25 year life / vehicle</a:t>
            </a:r>
            <a:endParaRPr lang="en-US" sz="1400" dirty="0" smtClean="0">
              <a:latin typeface="Verdana" pitchFamily="34" charset="0"/>
            </a:endParaRPr>
          </a:p>
          <a:p>
            <a:pPr>
              <a:spcAft>
                <a:spcPts val="600"/>
              </a:spcAft>
            </a:pPr>
            <a:r>
              <a:rPr lang="en-US" sz="1400" dirty="0" smtClean="0">
                <a:latin typeface="Verdana" pitchFamily="34" charset="0"/>
              </a:rPr>
              <a:t>- Current US Vehicle Fleet: 300-400 vehicles</a:t>
            </a:r>
            <a:endParaRPr lang="en-US" sz="1400" dirty="0">
              <a:latin typeface="Verdana" pitchFamily="34" charset="0"/>
            </a:endParaRPr>
          </a:p>
        </p:txBody>
      </p:sp>
      <p:sp>
        <p:nvSpPr>
          <p:cNvPr id="17" name="TextBox 5"/>
          <p:cNvSpPr txBox="1">
            <a:spLocks noChangeArrowheads="1"/>
          </p:cNvSpPr>
          <p:nvPr/>
        </p:nvSpPr>
        <p:spPr bwMode="auto">
          <a:xfrm>
            <a:off x="4876800" y="4281311"/>
            <a:ext cx="4171950" cy="2062103"/>
          </a:xfrm>
          <a:prstGeom prst="rect">
            <a:avLst/>
          </a:prstGeom>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spcAft>
                <a:spcPts val="600"/>
              </a:spcAft>
            </a:pPr>
            <a:r>
              <a:rPr lang="en-US" sz="1400" b="1" u="sng" dirty="0" smtClean="0">
                <a:latin typeface="Verdana" pitchFamily="34" charset="0"/>
              </a:rPr>
              <a:t>Industrial Truck Hydrogen Use</a:t>
            </a:r>
          </a:p>
          <a:p>
            <a:pPr>
              <a:spcAft>
                <a:spcPts val="600"/>
              </a:spcAft>
            </a:pPr>
            <a:r>
              <a:rPr lang="en-US" sz="1400" dirty="0" smtClean="0">
                <a:latin typeface="Verdana" pitchFamily="34" charset="0"/>
              </a:rPr>
              <a:t>- 0.2 Million new industrial trucks/year</a:t>
            </a:r>
          </a:p>
          <a:p>
            <a:pPr>
              <a:spcAft>
                <a:spcPts val="600"/>
              </a:spcAft>
            </a:pPr>
            <a:r>
              <a:rPr lang="en-US" sz="1400" dirty="0" smtClean="0">
                <a:latin typeface="Verdana" pitchFamily="34" charset="0"/>
              </a:rPr>
              <a:t>- 1-2 kg storage, 15-20 fills/week…       </a:t>
            </a:r>
          </a:p>
          <a:p>
            <a:pPr>
              <a:spcAft>
                <a:spcPts val="600"/>
              </a:spcAft>
            </a:pPr>
            <a:r>
              <a:rPr lang="en-US" sz="1400" dirty="0" smtClean="0">
                <a:latin typeface="Verdana" pitchFamily="34" charset="0"/>
              </a:rPr>
              <a:t>- 40 kg per week per vehicle</a:t>
            </a:r>
          </a:p>
          <a:p>
            <a:pPr>
              <a:spcAft>
                <a:spcPts val="600"/>
              </a:spcAft>
            </a:pPr>
            <a:r>
              <a:rPr lang="en-US" sz="1400" dirty="0" smtClean="0">
                <a:latin typeface="Verdana" pitchFamily="34" charset="0"/>
              </a:rPr>
              <a:t>- 3-4 kg/day</a:t>
            </a:r>
          </a:p>
          <a:p>
            <a:pPr>
              <a:spcAft>
                <a:spcPts val="600"/>
              </a:spcAft>
            </a:pPr>
            <a:r>
              <a:rPr lang="en-US" sz="1400" b="1" dirty="0" smtClean="0">
                <a:latin typeface="Verdana" pitchFamily="34" charset="0"/>
              </a:rPr>
              <a:t>- 4000 – 6000 kg in 10 year life/vehicle</a:t>
            </a:r>
            <a:endParaRPr lang="en-US" sz="1400" dirty="0" smtClean="0">
              <a:latin typeface="Verdana" pitchFamily="34" charset="0"/>
            </a:endParaRPr>
          </a:p>
          <a:p>
            <a:pPr>
              <a:spcAft>
                <a:spcPts val="600"/>
              </a:spcAft>
            </a:pPr>
            <a:r>
              <a:rPr lang="en-US" sz="1400" dirty="0" smtClean="0">
                <a:latin typeface="Verdana" pitchFamily="34" charset="0"/>
              </a:rPr>
              <a:t>- Current US Vehicle Fleet: 1000+ vehicles </a:t>
            </a:r>
            <a:endParaRPr lang="en-US" sz="1400" dirty="0">
              <a:latin typeface="Verdana" pitchFamily="34" charset="0"/>
            </a:endParaRPr>
          </a:p>
        </p:txBody>
      </p:sp>
      <p:pic>
        <p:nvPicPr>
          <p:cNvPr id="9" name="Picture 3" descr="I:\Marketing\Marketing Communications\MARCOM_RESTORE\Marketing Images\Forklifts\PowerEdge_Yale.jpg"/>
          <p:cNvPicPr>
            <a:picLocks noChangeAspect="1" noChangeArrowheads="1"/>
          </p:cNvPicPr>
          <p:nvPr/>
        </p:nvPicPr>
        <p:blipFill>
          <a:blip r:embed="rId3" cstate="print"/>
          <a:srcRect l="26241" t="22600" b="4714"/>
          <a:stretch>
            <a:fillRect/>
          </a:stretch>
        </p:blipFill>
        <p:spPr bwMode="auto">
          <a:xfrm>
            <a:off x="7419740" y="1447506"/>
            <a:ext cx="1562100" cy="2104864"/>
          </a:xfrm>
          <a:prstGeom prst="rect">
            <a:avLst/>
          </a:prstGeom>
          <a:noFill/>
          <a:ln>
            <a:solidFill>
              <a:schemeClr val="tx1"/>
            </a:solidFill>
          </a:ln>
        </p:spPr>
      </p:pic>
      <p:sp>
        <p:nvSpPr>
          <p:cNvPr id="50178" name="AutoShape 2" descr="data:image/jpg;base64,/9j/4AAQSkZJRgABAQAAAQABAAD/2wBDAAkGBwgHBgkIBwgKCgkLDRYPDQwMDRsUFRAWIB0iIiAdHx8kKDQsJCYxJx8fLT0tMTU3Ojo6Iys/RD84QzQ5Ojf/2wBDAQoKCg0MDRoPDxo3JR8lNzc3Nzc3Nzc3Nzc3Nzc3Nzc3Nzc3Nzc3Nzc3Nzc3Nzc3Nzc3Nzc3Nzc3Nzc3Nzc3Nzf/wAARCABOAGgDASIAAhEBAxEB/8QAHAAAAgMBAQEBAAAAAAAAAAAABQYABAcDAQII/8QANxAAAgECBAQCCQMEAgMAAAAAAQIDBBEABRIhBhMxQSJRBxQyYXGBkaGxI1JiFTPB0ULwY4KS/8QAGQEAAwEBAQAAAAAAAAAAAAAAAAEDAgQF/8QAJBEAAgIBBAIDAAMAAAAAAAAAAAECEQMEEiExE0EFIlEycZH/2gAMAwEAAhEDEQA/ANGXKs69XjaXNUjjWPU7hnFtt+42xTegzgVLU8Ob00ky2uj6idxce1fthlyjNsvzGILQVkNQUUauW17Y9fKqR8zFe8URqVUBZNA1qPLV1t12wpzyL+AtsfZnFfxlmOUZ3/SaqU+sp3WNCvQ7g6cdpPSRPSsqzuhJFxeAm4+RGKnHcTDi1pxIIynK8XQkamuBhZ46kWfNafl3b9AAf/TYtj+7pksr2RtDzB6QqXN6WahkifnyKdDJHpQDbrdiccUqUIwm5LSCjTmyD9Vha37RgzHP5HHZDHtR4Wqk82RSfoYs2maPJaiWNVLpGrKTfwkaSGFu6+0PeMCcp49mhknE+XwWlYyaUqGQK42cC4OxPi/9icEpSJsqmjZQ2qEjSe/hxlWZVdIY25OxmW6nQfaHhN9u6t1/iD3xwayEW1cbO/4mX1lBv2PD5+TXVM6qF5jl9JboCeh/F7YsScSAwcyngSRguoq0ttgLkghSCLfA+7GZtPT0Fa8eYUBMqXDRyO/UHv8A62w/0PEuXcMZRl9NXQVEcksAmBhiDKwYkje43tjmz6nJhivFDceu8EGrcj4PFeYyG0OUE79PG3y2GIM64kmH6OUkE9D6tIfnucXIvSHlktHJVRQVrRRyJG11UG7BiNtX8Tj3K/SBQZlmVPRQUtQHllWMM5WwubY54/IayUkvDS/sx4Ma9lrKk4ikUz5nSvEh9iIU5Bt5nuPhiY0FmmCpyY1cW3u+n/GJi+TX6iMqjitftkHpW3akBuChBSxvR0xQugDhdXW6L179b4LZ9UTUxRoFYSEeJh0Awj8BZor8SRxtDKheF42Zl2vquh+Y2+mNHnAasRWXUrIQRbbHRjlfLVFsqSSSf4J6ZBleaZtHmuYSVEtUVN4hKFU7Ha23n54vVHo/yaqqRVSNVq4WyLzFsg62HhPn5nFM5JVvxFWtCeXTahyhfoQDe2G3KzUeqIKgguNrjGk2uUwktyqXJkfFNHDk+dz0NOztGioQZCCd1B7W88UYZRa5IA9+DPHtK8/FtSxcKrCNV7ljoHQf5wt5lWUlErUdEElqLaZqlvFpPdU8j78d0c31S7Z5k9OtzfSGimzCFUA5ybW/5DyGM6lpadalo5ZqMRRVYZVaU6jGGN+9hdQo38sLdbqFbNFCztpYgEvfbHzTRVDzrHpJYm9idre8jHPly7+KL6bTrE9yfY5cYtl2bpRvRVlL60IEiqZGewYrcavmAv192O3ElRR5jT5VFT1VE4pqRI5TK5NmUEWUA9Tt/wB6KzKIkCQEM3TmML3xxZqgQsXktpJ3B03H/b4h40dvld8BeGZY6Sek5VLy5JY5ARa40hgNtR/ecX+GaaSPiDKXEURhasUCVICoDXvpLdzbe2FaOeXY8xiPebj74PcM5gIs5y95mWGFZ0MjhSQtjbVpvY2wvFzdh5ZdM/RkJ8I+AxMcoJ4mhjkEihXUMuo2uCNuuJjEejYl+j/La2siqKmaVIklMqqFUg6ttDKewW23xO+HylqBPURMVCtyvEuq5U9x8jtijw/TDL6CjpyD+jTgNYE7hfF8d74B8X8TzcMCdaVI2eaUSrzFJ0IVGo2H8h38/M4pEnJXQz1VVBRySTVM8cKAnxudr2++EviL0hLR0y0+Tqs0lrvMxsPgovcX897eRwsVfHFFXtzJObHNb+4/jKn3KAR9xhZra6lqZ5J6almq6gm5104RPedKk/fAlQ2fGZ8SVtTUzSUuXSGomFlaMluWL9trknc3J628hhfesqKZ9NRTTwN5SJ/vBear4gr0McKVEUA20U0JjUfQfk44UOUzVDFq2SQlTaxuT9ThqUukZcIvsBrFz3JRZHdjsLdScGBQtRIlJCA1XMuqU7AAdLAntv8AnB+XLf6WKYCnVGqlDRMW1FgTbqPfgbmuVs2bNR1MeqoiBBGva1tXX4Ydf6CaatdFWSlFG5SeWAOALkSKRuAbXHuOKU+iSEpF4zrB8O+1j/sYPT8P1NMsYpqSM3jVibgbkX2J67W+uKtbTVdBGGqDAr3C6Umuw77gfC3zwlK1YOG1gamoqpmCR07G/QAb4tw0k8ZJbQpU7gtuMe0MrrUBy1rI5BJ76Gt97YvZtLl9PTQyPK5u0g03bVbX4Tv/ABA6f4w9y6CmXl4rqI5CvrVX4Db+4SPziYNcO8Pw53k9PV0YqJFcW1oGO42PmMTEuCvJrOX5pQyMhaqhja2lo2kAYG3S19/iOvbGCce8RT5znNQ8rSmISOISrlbRhrKPeLC/xOGbh7jLMos7KZ56maZInkMcVKga4GwBA23t1OEDiMSz1bzpFoQszeAWVQTe31J64abE1RWlzCeqESzTaeWuhQsK2t7/ADONHyCuyaghoKSgoqiaeytVVkcSjW5I1KLm+kDYbb9bHGVIGEi79x0wYgzCXL2jkglieS5JieIkKO1zfvjSZije0Y5bR1GY8goGLGmWYopAts1hcg33xmdfKmU0TVFSHlq6s6qeAbkr+4+44uTcRyZ2FDRRU0QsqxRE6QPnhZlrZM64grZE1EbpGFFykSDsPgCcLcx7QTXcTZwJl9bWRYlYFY2XSot0sBYY0Hhzhip4ojj4nlzakgSpZi2tWYqd1N7kDt5nqML8/D5aGWnqIRHLokZW1+2Qdk0nvYEmwFvthTiJhj5G7BSbXF++HuYUqo1St4f4VpXL5nxQJ5NiY0nUAeLcaV1kWFyPpjm+ZejagdnhoKzMX6lnVzqPe5Zl/GMuNRa41gW7Bh+BjwMZWtEkkreSRlsKwo0in9IeXZd4cq4couZqOl5tCkAk2FkXsCB17YA5os3F2ZyV9bGgeY+2qMUjXZQBvsoBB69PPClNrikCVCzw/wAXW35GHLherpHhminniijup1O++mxGwIIPfbubeWC7AavR09dkfD8lEJdC+tyMBa5HRT91OJj1ZixkMayRiWR5VRtyoZiQCfO1r4mJMohApIatq2qZpWSeKmM0iRsvMMe2oWsd9O9uoG+HCXIpBRIkDLI7xKXSq8XVQbEqBfrbphH4bhr1lOZpJGUJkil1OdbF1Ks3Tc+O/XGrRQRSy1JKBgsuldQ6DSuE21JI1ScWzKK/gnOopGeGmBUm4WGS4HyJvgc+T5tT3EtFVLb/AMTY2qokWmi1ut1vYKO2PqO0ihrWBHTrje5k9ph7NmEC7R1KKBvqDWH2wQ4aqRBXLIZNCtdGk/bfa+NaqoYXiZZF1KRuCvXCucnyumrVSaiilSU7EDSy/MdsCdg0W4KkAmqvTirmjkSlp0AkfWzFdZa+y6LE38hgfDwFRE6qqomnPWwAVfh3P3w0UWXUFEC1JSxxMdiwXc/PrirmGcx0M/LeFpHvuRYW+GBtvodFJOEsrpwvIp4Vt1Z01n74I09HHCnLWQkDrpCgDFc8S0WrTNDOPLSqt+SMd5c1plb9ClZmI9qRgPsMZaGWHp4JIwjIXUdjuDjhHllHHKJoMupkcG+vlAfcWxVfNqyx5bJED+xd/rinJPLNfnSu+/c4KYg5PPHGBzZ4Vv1ubk/LfEwCWL9pt88TDoLP/9k=">
            <a:hlinkClick r:id="rId4"/>
          </p:cNvPr>
          <p:cNvSpPr>
            <a:spLocks noChangeAspect="1" noChangeArrowheads="1"/>
          </p:cNvSpPr>
          <p:nvPr/>
        </p:nvSpPr>
        <p:spPr bwMode="auto">
          <a:xfrm>
            <a:off x="155575" y="-350838"/>
            <a:ext cx="990600" cy="742951"/>
          </a:xfrm>
          <a:prstGeom prst="rect">
            <a:avLst/>
          </a:prstGeom>
          <a:noFill/>
        </p:spPr>
        <p:txBody>
          <a:bodyPr vert="horz" wrap="square" lIns="91440" tIns="45720" rIns="91440" bIns="45720" numCol="1" anchor="t" anchorCtr="0" compatLnSpc="1">
            <a:prstTxWarp prst="textNoShape">
              <a:avLst/>
            </a:prstTxWarp>
          </a:bodyPr>
          <a:lstStyle/>
          <a:p>
            <a:endParaRPr lang="en-US"/>
          </a:p>
        </p:txBody>
      </p:sp>
      <p:sp>
        <p:nvSpPr>
          <p:cNvPr id="50180" name="AutoShape 4" descr="data:image/jpg;base64,/9j/4AAQSkZJRgABAQAAAQABAAD/2wCEAAkGBhQSEBUUEhQVFBQWFRUVFRcXGBYWFBUVFRUVFBQUFxUYHCYhGBkjGRQUHzAgJScpLCwsFx8xNTAsOCctLCkBCQoKDgwOFw8PGikdHxwsLCwpKSkpLCwsKSksKSwpLCkpLCksKSksLCksLCwqLCkpLCkpKSkpKSwsKSkpLCksLP/AABEIAGQAlgMBIgACEQEDEQH/xAAcAAABBQEBAQAAAAAAAAAAAAAFAAMEBgcCAQj/xAA/EAACAQICBgcEBgkFAAAAAAABAgMAEQQhBQYSMUFREyIyYXGRoUKBscEHUmJyksIUFRYzgqLR0vAjQ4Pi8f/EABkBAAMBAQEAAAAAAAAAAAAAAAABAgMEBf/EAB0RAQEBAAMAAwEAAAAAAAAAAAABEQISIRMxUUH/2gAMAwEAAhEDEQA/AAOExJUdaNx3rZx/Ln6UVwmkoybBxfkeq34TY1GgWpoQEWYAjkQCPI15ld8EopKlRy0ETAoOyCn3GZPQG3pUhI3HZkJ7nUN6rsn41KhtJakKFYWYAjkQCKBpiZBvRW+42f4WA+NSYtKAdoOn3lNvxC6+tOFXeM1Nw8uagxn7O78JqvaR+j6QdkLKvdk3kfkat2Fx6t2WDeBB+FTo8RWkqWNaU0EymzAg8mBv7m3+d6EPh2Tw5G1vPd8DX0BNGki7Miq45MAaAaR1Dgkv0ZMZ5dpfI5+taTlYi8Yxnazyup5Hd58P8zqx6u66zYU9HIOlw7duGTrRsD7S3vsn7S+tEdK/R1Mlyq7a80z/AJeHuqu47Q8ka7iRfNSCR423g+fjV9pUdbFlx+rEGPvJoxusFLPhXymXmYzukX37XdVCxOEZGIYEEEgg7wRvFS8NO0bBo2aNgbg3tYj6rj/O+rMusUGMUR49dia4ti0UF/8AmjFulH2h1vGqL7UYpXJSj2ntWpMPZurJExPRzIdqKS2/ZYcRxU2I4iglqaUd1rkU+yUyy0wTEUq9ypUBq8QqUlD/ANWAHJpB4SP8yadXBNwlk/kPxSuGuoRU08tDlw8nCXzRT8LU6qzD2oz4ow/OaWK0RU08jUNWSb6sZ/jYfkNOLiJOMXk4PxApYNT2hVu0qt3kAnz304kNuyzr/FtDyfaFQVxjcYpP5D8Hp5MeOKyD+Bz8AaZCCSyD2lbxBU+YJHpT6Y9h2kb3EMPkfShq6RTi1vEFfiBTn6xjAuZEA5llA871WlgtFpJb9oA8j1T5G1O4zBQzraVFbv3H3MM6BjTMOwz9IhRcmbaBQE8Cd1+6of7V4NTlMgNr9Qn8m+q9T480r9G8Ti8LWPJ/htD5g1SNN6jTwC+ydm/ivjtDd6VfsHrhA7bK4hb8nBUnwJC0bGPa2Y8j8jaqlsLJWJ6P0xPhbqLNG468Ug2onG7NTx5MLMOBpybQ8WKu2Dusm84ZzeT/AIX/AN4fZyfgA2+tT0poTCzjroFPNer6Wsap+kvoxbNsPIG3EKeqR4Hd61c5xF4M7eOxsRY026Vb9LYZxZcfGQ5JAnWxmyA/epcdMuY6xsxzszW2aAY3RTR2JsyN2JEN0a28A2BBHFSAw4gVrGeBgWlUjoa8phq80djXKig+K10hPZWTyUfmqL+2acI381FcfTl+OntFnWnVqp/tqOER/H/1pfto3CIfjP8AbS+PkO8W8GnVNUptc5OEaebGvBrlMdyxj3N/dT+PkO8XpWpxTVETWvEE2AS/cp/uq2NHiMPII8UBt7IfZUdWxvYXQ34c+FHx0d47xmn4o36Myxq9rnaYCw37vrHgKrmkZI8QwDyqqbQLN2isY6x2ebmwA5k8Bu0HB6RkZerGigC/7pt2XEL3jeaLaNxGIkB6KMMoyLFAgLW3As1zbnY8q048Yz5WsF03tSsCAEhG0IYwwKoo4D6zcWO8kknfTGiMC1newyGyoa42ic7CxB3AnI8K0zWuHEGa01o9rLYQkMw3Wva9j/5aqxpfAIFsbEKyABT7Tg3BAN7gixJOdadv4nqr8mAuuyYLHauNiXZtcDa7e13d9ar9H+FefCC7G6OyZlXIAsQCwAva9vACs8ECg2jRH4ADaY+NrfOiTYiwWCxilzkKgMhKkKLZkcr+BpW/pyZ9NaGrLHj6H+tI6puBkQPfasxg0PMwt1yOZJHqf61LXQQH7x1HdcsfIVPbj+K68v1d59XpD1X6NxyYqQcu+guI+jZWLmNejv21QrJG4G7aivw4EWI4WofFgI+CX726q+WZqx6Bn2AT1Quyc81HeQb3IHPd8KXHlx3w7xuKZpH6HMQDeJQQTuLWt4FrXHr476VWzWLW8khUuoFvEnx99Ktu8R0rCzSWFjwPlU/9NQcfIGuDpEcFJ8bClt/E5DKYNuXwp9MA3cPfXcU8jdiO/uY/C1OnDze0VTxKj0zNTbVY5Gjz9b0rtcGo3t8BXggHtSs3cqsfU2FSIcEPZidu9js+ij50tPDmFwwLARG8lxsZ+1fLu31M0/o/EyY5kxkirOFW7SHgANkBgfflXWFwEgzConeBcj3sTQHWAv0x226X7RuW8CTvquFl8LlMFoMCUxCKxWQsVJIZzfMcSe6tTTSWJwsa7T9HGxuLhbZ9+ycqxLRWkRE4YLuN+P8AWrjrD9Jb4mBYzayjzt86uwpS1k1xeSRpieuF2UI4HcCPAXNVrAE4WZJZU6ZHDbSMTYta6k5bwbHjxoTi9JF8juvVk1hkWeCIIwLlttrG+ymwqqp+qSS+XADvqcwbp2bXiZgywokS2NxGgJsBnmbjd3CpWqWLMt8STtyl3S7ZtYqufgAqj31X8JoQDfc+JNFdHQLDfowFvvtxrPlZmRXGXfVyvI/bew5DKm5Jo4xfeaH6NjnxBsmSjtOckXnc+HCpCaKXEv0UBLKh/wBbEN2fuou4/wCcMzjjbQ3F6wnaBABAO45qfEcaci1kkdCrHfmSMix4X7gMgBYChOn3gEuzh7lFyLk3224kd3x8qjwSWrWTxG+iWIxZJ30qgPJSpDQGJE9mIt95vkKIYfCynsoieCC/m16tOF0Yg4CiMcajlReQnBV4dX5X7bse65t5CiuC1TjG8XoqcSBUeXSgHGp2q6wQwejIU9kelGMPpCNPZHpVNbSDHdXUUcjbzTngq7y6RhZTeONrDcVGfpQTHaEweIW6JsNxAJHpu9KawmGIXjUnDYbZNVqcCIvoxikPbZfL+lOYj6HkUXWW/wB5fmD8qteGmtUybH5VcviLPWbTfRwE3hH8D8jY02NDrGLBdn3Wq24/Fe+hkMMmIfYiG1zv2VHMngKyttaSSAMkYFHcDquqJ02MboohnsbnbkDxF+Qz8KLyphtHKHktLiCLqBw71HsL9o58uVC9H6Lm0lIJsQSsAPVUXAP2UHAc33n4GFruASaQPRxL+j4JDY2ABe3s957tw43NDda9Y0RP0TCWWNcpGX2jxUHiObcfDfL1y1rWJf0XC2UAbLsuQUcY0tx5n3c6z/aqpCtOU6hpgGu9unUniaVRp5wBnzpUZRo7+uKX6zY7qE4WG9GcJhKVki5bXqKzc6m4fRt99SsNhxRCJRUavDGH0cBwqfDhgK8DgV6cTQEnICmzNUV8TUd8XRpYIjE2pnE6RqJhYnlbZjBY/AcyeAq0YHQcWHXpJmVmUXJOSJ4X3nvPupzaVsgVo7Vx5yGlukfAe23gOA7z5V5p3WyLCIYcKFLjed6IeJJ9t/8ADyobrPru0l44SVTcW3O/9o9T3bqe1X1N3TYle9Ij6NIPy+fKnmJvqNq7qs+Jb9IxRYqx2gG7Uve3JO7j4b39dtchCDh8OQHtsuy5CMbthbbmt+Hx3Oa8a69ADDAf9UjrMP8AaB/P8N/Ksskl505NK3DhkrwPTBkpFqvE6kBq6DVF6SvTJRg0sW2XvpUxiZK8rTjPEX7WLR24Udw1KlWHJvxEIWp4SGlSrNo8Lmm2lNKlQEd5DXWAj6SZEJNmcKbb7HlSpU01pGFwSQrsxqFHqTzJ4ms31r0zJJM6M3URyqqMhlltHm3f5UqVaM4mag6LjcvM42nRgEv2VuL7Vvrd/Cj2uOlHgwckkZAfqgHfbaYLcd4vSpVP9Nis0hJJJJJzJOZJOZJPE0wxpUq2Zub14TSpUyK9cs1e0qAYkc0qVKriK//Z">
            <a:hlinkClick r:id="rId5"/>
          </p:cNvPr>
          <p:cNvSpPr>
            <a:spLocks noChangeAspect="1" noChangeArrowheads="1"/>
          </p:cNvSpPr>
          <p:nvPr/>
        </p:nvSpPr>
        <p:spPr bwMode="auto">
          <a:xfrm>
            <a:off x="155575" y="-457200"/>
            <a:ext cx="1428750" cy="952500"/>
          </a:xfrm>
          <a:prstGeom prst="rect">
            <a:avLst/>
          </a:prstGeom>
          <a:noFill/>
        </p:spPr>
        <p:txBody>
          <a:bodyPr vert="horz" wrap="square" lIns="91440" tIns="45720" rIns="91440" bIns="45720" numCol="1" anchor="t" anchorCtr="0" compatLnSpc="1">
            <a:prstTxWarp prst="textNoShape">
              <a:avLst/>
            </a:prstTxWarp>
          </a:bodyPr>
          <a:lstStyle/>
          <a:p>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860451113"/>
              </p:ext>
            </p:extLst>
          </p:nvPr>
        </p:nvGraphicFramePr>
        <p:xfrm>
          <a:off x="2198914" y="1244310"/>
          <a:ext cx="5050972" cy="2560320"/>
        </p:xfrm>
        <a:graphic>
          <a:graphicData uri="http://schemas.openxmlformats.org/drawingml/2006/table">
            <a:tbl>
              <a:tblPr firstRow="1" firstCol="1" bandRow="1"/>
              <a:tblGrid>
                <a:gridCol w="1204686"/>
                <a:gridCol w="1956895"/>
                <a:gridCol w="1889391"/>
              </a:tblGrid>
              <a:tr h="274320">
                <a:tc>
                  <a:txBody>
                    <a:bodyPr/>
                    <a:lstStyle/>
                    <a:p>
                      <a:pPr marL="0" marR="0" algn="ctr" hangingPunct="0">
                        <a:spcBef>
                          <a:spcPts val="0"/>
                        </a:spcBef>
                        <a:spcAft>
                          <a:spcPts val="0"/>
                        </a:spcAft>
                      </a:pPr>
                      <a:r>
                        <a:rPr lang="en-GB" sz="1200" b="1" dirty="0">
                          <a:solidFill>
                            <a:srgbClr val="000000"/>
                          </a:solidFill>
                          <a:effectLst/>
                          <a:latin typeface="Times New Roman"/>
                          <a:ea typeface="Times New Roman"/>
                        </a:rPr>
                        <a:t>Function</a:t>
                      </a:r>
                      <a:endParaRPr lang="en-US" sz="1200" dirty="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b="1">
                          <a:solidFill>
                            <a:srgbClr val="000000"/>
                          </a:solidFill>
                          <a:effectLst/>
                          <a:latin typeface="Times New Roman"/>
                          <a:ea typeface="Times New Roman"/>
                        </a:rPr>
                        <a:t>Industrial Truck</a:t>
                      </a:r>
                      <a:endParaRPr lang="en-US"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b="1">
                          <a:solidFill>
                            <a:srgbClr val="000000"/>
                          </a:solidFill>
                          <a:effectLst/>
                          <a:latin typeface="Times New Roman"/>
                          <a:ea typeface="Times New Roman"/>
                        </a:rPr>
                        <a:t>Light Duty Vehicle</a:t>
                      </a:r>
                      <a:endParaRPr lang="en-US"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74320">
                <a:tc>
                  <a:txBody>
                    <a:bodyPr/>
                    <a:lstStyle/>
                    <a:p>
                      <a:pPr marL="0" marR="0" algn="r" hangingPunct="0">
                        <a:spcBef>
                          <a:spcPts val="0"/>
                        </a:spcBef>
                        <a:spcAft>
                          <a:spcPts val="0"/>
                        </a:spcAft>
                      </a:pPr>
                      <a:r>
                        <a:rPr lang="en-GB" sz="1200" b="1" dirty="0">
                          <a:solidFill>
                            <a:srgbClr val="000000"/>
                          </a:solidFill>
                          <a:effectLst/>
                          <a:latin typeface="Times New Roman"/>
                          <a:ea typeface="Times New Roman"/>
                        </a:rPr>
                        <a:t>Storage</a:t>
                      </a:r>
                      <a:endParaRPr lang="en-US" sz="1200" dirty="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8hr Shift</a:t>
                      </a:r>
                      <a:endParaRPr lang="en-US" sz="1200" dirty="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c>
                  <a:txBody>
                    <a:bodyPr/>
                    <a:lstStyle/>
                    <a:p>
                      <a:pPr marL="0" marR="0" algn="ctr" hangingPunct="0">
                        <a:spcBef>
                          <a:spcPts val="0"/>
                        </a:spcBef>
                        <a:spcAft>
                          <a:spcPts val="0"/>
                        </a:spcAft>
                      </a:pPr>
                      <a:r>
                        <a:rPr lang="en-GB" sz="1200">
                          <a:solidFill>
                            <a:srgbClr val="000000"/>
                          </a:solidFill>
                          <a:effectLst/>
                          <a:latin typeface="Times New Roman"/>
                          <a:ea typeface="Times New Roman"/>
                        </a:rPr>
                        <a:t>300 miles</a:t>
                      </a:r>
                      <a:endParaRPr lang="en-US" sz="1200">
                        <a:effectLst/>
                        <a:latin typeface="Times New Roman"/>
                        <a:ea typeface="Times New Roman"/>
                      </a:endParaRPr>
                    </a:p>
                  </a:txBody>
                  <a:tcPr marL="68580" marR="68580" marT="0" marB="0" anchor="ctr">
                    <a:lnL>
                      <a:noFill/>
                    </a:lnL>
                    <a:lnR>
                      <a:noFill/>
                    </a:lnR>
                    <a:lnT w="12700" cap="flat" cmpd="sng" algn="ctr">
                      <a:solidFill>
                        <a:srgbClr val="000000"/>
                      </a:solidFill>
                      <a:prstDash val="solid"/>
                      <a:round/>
                      <a:headEnd type="none" w="med" len="med"/>
                      <a:tailEnd type="none" w="med" len="med"/>
                    </a:lnT>
                    <a:lnB>
                      <a:noFill/>
                    </a:lnB>
                    <a:solidFill>
                      <a:srgbClr val="C0C0C0"/>
                    </a:solidFill>
                  </a:tcPr>
                </a:tc>
              </a:tr>
              <a:tr h="274320">
                <a:tc>
                  <a:txBody>
                    <a:bodyPr/>
                    <a:lstStyle/>
                    <a:p>
                      <a:pPr marL="0" marR="0" algn="r" hangingPunct="0">
                        <a:spcBef>
                          <a:spcPts val="0"/>
                        </a:spcBef>
                        <a:spcAft>
                          <a:spcPts val="0"/>
                        </a:spcAft>
                      </a:pPr>
                      <a:r>
                        <a:rPr lang="en-GB" sz="1200" b="1">
                          <a:solidFill>
                            <a:srgbClr val="000000"/>
                          </a:solidFill>
                          <a:effectLst/>
                          <a:latin typeface="Times New Roman"/>
                          <a:ea typeface="Times New Roman"/>
                        </a:rPr>
                        <a:t>Power</a:t>
                      </a:r>
                      <a:endParaRPr lang="en-US" sz="1200">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Peak power</a:t>
                      </a:r>
                      <a:endParaRPr lang="en-US" sz="1200" dirty="0">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hangingPunct="0">
                        <a:spcBef>
                          <a:spcPts val="0"/>
                        </a:spcBef>
                        <a:spcAft>
                          <a:spcPts val="0"/>
                        </a:spcAft>
                      </a:pPr>
                      <a:r>
                        <a:rPr lang="en-GB" sz="1200">
                          <a:solidFill>
                            <a:srgbClr val="000000"/>
                          </a:solidFill>
                          <a:effectLst/>
                          <a:latin typeface="Times New Roman"/>
                          <a:ea typeface="Times New Roman"/>
                        </a:rPr>
                        <a:t>Optimized (idle and peak)</a:t>
                      </a:r>
                      <a:endParaRPr lang="en-US" sz="1200">
                        <a:effectLst/>
                        <a:latin typeface="Times New Roman"/>
                        <a:ea typeface="Times New Roman"/>
                      </a:endParaRPr>
                    </a:p>
                  </a:txBody>
                  <a:tcPr marL="68580" marR="68580" marT="0" marB="0" anchor="ctr">
                    <a:lnL>
                      <a:noFill/>
                    </a:lnL>
                    <a:lnR>
                      <a:noFill/>
                    </a:lnR>
                    <a:lnT>
                      <a:noFill/>
                    </a:lnT>
                    <a:lnB>
                      <a:noFill/>
                    </a:lnB>
                  </a:tcPr>
                </a:tc>
              </a:tr>
              <a:tr h="274320">
                <a:tc>
                  <a:txBody>
                    <a:bodyPr/>
                    <a:lstStyle/>
                    <a:p>
                      <a:pPr marL="0" marR="0" algn="r" hangingPunct="0">
                        <a:spcBef>
                          <a:spcPts val="0"/>
                        </a:spcBef>
                        <a:spcAft>
                          <a:spcPts val="0"/>
                        </a:spcAft>
                      </a:pPr>
                      <a:r>
                        <a:rPr lang="en-GB" sz="1200" b="1">
                          <a:solidFill>
                            <a:srgbClr val="000000"/>
                          </a:solidFill>
                          <a:effectLst/>
                          <a:latin typeface="Times New Roman"/>
                          <a:ea typeface="Times New Roman"/>
                        </a:rPr>
                        <a:t>Weight</a:t>
                      </a:r>
                      <a:endParaRPr lang="en-US" sz="1200">
                        <a:effectLst/>
                        <a:latin typeface="Times New Roman"/>
                        <a:ea typeface="Times New Roman"/>
                      </a:endParaRPr>
                    </a:p>
                  </a:txBody>
                  <a:tcPr marL="68580" marR="68580" marT="0" marB="0" anchor="ctr">
                    <a:lnL>
                      <a:noFill/>
                    </a:lnL>
                    <a:lnR>
                      <a:noFill/>
                    </a:lnR>
                    <a:lnT>
                      <a:noFill/>
                    </a:lnT>
                    <a:lnB>
                      <a:noFill/>
                    </a:lnB>
                    <a:solidFill>
                      <a:srgbClr val="C0C0C0"/>
                    </a:solidFill>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Heavy is good</a:t>
                      </a:r>
                      <a:endParaRPr lang="en-US" sz="1200" dirty="0">
                        <a:effectLst/>
                        <a:latin typeface="Times New Roman"/>
                        <a:ea typeface="Times New Roman"/>
                      </a:endParaRPr>
                    </a:p>
                  </a:txBody>
                  <a:tcPr marL="68580" marR="68580" marT="0" marB="0" anchor="ctr">
                    <a:lnL>
                      <a:noFill/>
                    </a:lnL>
                    <a:lnR>
                      <a:noFill/>
                    </a:lnR>
                    <a:lnT>
                      <a:noFill/>
                    </a:lnT>
                    <a:lnB>
                      <a:noFill/>
                    </a:lnB>
                    <a:solidFill>
                      <a:srgbClr val="C0C0C0"/>
                    </a:solidFill>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Light is good</a:t>
                      </a:r>
                      <a:endParaRPr lang="en-US" sz="1200" dirty="0">
                        <a:effectLst/>
                        <a:latin typeface="Times New Roman"/>
                        <a:ea typeface="Times New Roman"/>
                      </a:endParaRPr>
                    </a:p>
                  </a:txBody>
                  <a:tcPr marL="68580" marR="68580" marT="0" marB="0" anchor="ctr">
                    <a:lnL>
                      <a:noFill/>
                    </a:lnL>
                    <a:lnR>
                      <a:noFill/>
                    </a:lnR>
                    <a:lnT>
                      <a:noFill/>
                    </a:lnT>
                    <a:lnB>
                      <a:noFill/>
                    </a:lnB>
                    <a:solidFill>
                      <a:srgbClr val="C0C0C0"/>
                    </a:solidFill>
                  </a:tcPr>
                </a:tc>
              </a:tr>
              <a:tr h="274320">
                <a:tc>
                  <a:txBody>
                    <a:bodyPr/>
                    <a:lstStyle/>
                    <a:p>
                      <a:pPr marL="0" marR="0" algn="r" hangingPunct="0">
                        <a:spcBef>
                          <a:spcPts val="0"/>
                        </a:spcBef>
                        <a:spcAft>
                          <a:spcPts val="0"/>
                        </a:spcAft>
                      </a:pPr>
                      <a:r>
                        <a:rPr lang="en-GB" sz="1200" b="1">
                          <a:solidFill>
                            <a:srgbClr val="000000"/>
                          </a:solidFill>
                          <a:effectLst/>
                          <a:latin typeface="Times New Roman"/>
                          <a:ea typeface="Times New Roman"/>
                        </a:rPr>
                        <a:t>Hybrid</a:t>
                      </a:r>
                      <a:endParaRPr lang="en-US" sz="1200">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hangingPunct="0">
                        <a:spcBef>
                          <a:spcPts val="0"/>
                        </a:spcBef>
                        <a:spcAft>
                          <a:spcPts val="0"/>
                        </a:spcAft>
                      </a:pPr>
                      <a:r>
                        <a:rPr lang="en-GB" sz="1200">
                          <a:solidFill>
                            <a:srgbClr val="000000"/>
                          </a:solidFill>
                          <a:effectLst/>
                          <a:latin typeface="Times New Roman"/>
                          <a:ea typeface="Times New Roman"/>
                        </a:rPr>
                        <a:t>Replaces battery</a:t>
                      </a:r>
                      <a:endParaRPr lang="en-US" sz="1200">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Replaces engine</a:t>
                      </a:r>
                      <a:endParaRPr lang="en-US" sz="1200" dirty="0">
                        <a:effectLst/>
                        <a:latin typeface="Times New Roman"/>
                        <a:ea typeface="Times New Roman"/>
                      </a:endParaRPr>
                    </a:p>
                  </a:txBody>
                  <a:tcPr marL="68580" marR="68580" marT="0" marB="0" anchor="ctr">
                    <a:lnL>
                      <a:noFill/>
                    </a:lnL>
                    <a:lnR>
                      <a:noFill/>
                    </a:lnR>
                    <a:lnT>
                      <a:noFill/>
                    </a:lnT>
                    <a:lnB>
                      <a:noFill/>
                    </a:lnB>
                  </a:tcPr>
                </a:tc>
              </a:tr>
              <a:tr h="274320">
                <a:tc>
                  <a:txBody>
                    <a:bodyPr/>
                    <a:lstStyle/>
                    <a:p>
                      <a:pPr marL="0" marR="0" algn="r" hangingPunct="0">
                        <a:spcBef>
                          <a:spcPts val="0"/>
                        </a:spcBef>
                        <a:spcAft>
                          <a:spcPts val="0"/>
                        </a:spcAft>
                      </a:pPr>
                      <a:r>
                        <a:rPr lang="en-GB" sz="1200" b="1">
                          <a:solidFill>
                            <a:srgbClr val="000000"/>
                          </a:solidFill>
                          <a:effectLst/>
                          <a:latin typeface="Times New Roman"/>
                          <a:ea typeface="Times New Roman"/>
                        </a:rPr>
                        <a:t>Operational Life</a:t>
                      </a:r>
                      <a:endParaRPr lang="en-US" sz="1200">
                        <a:effectLst/>
                        <a:latin typeface="Times New Roman"/>
                        <a:ea typeface="Times New Roman"/>
                      </a:endParaRPr>
                    </a:p>
                  </a:txBody>
                  <a:tcPr marL="68580" marR="68580" marT="0" marB="0" anchor="ctr">
                    <a:lnL>
                      <a:noFill/>
                    </a:lnL>
                    <a:lnR>
                      <a:noFill/>
                    </a:lnR>
                    <a:lnT>
                      <a:noFill/>
                    </a:lnT>
                    <a:lnB>
                      <a:noFill/>
                    </a:lnB>
                    <a:solidFill>
                      <a:srgbClr val="C0C0C0"/>
                    </a:solidFill>
                  </a:tcPr>
                </a:tc>
                <a:tc>
                  <a:txBody>
                    <a:bodyPr/>
                    <a:lstStyle/>
                    <a:p>
                      <a:pPr marL="0" marR="0" algn="ctr" hangingPunct="0">
                        <a:spcBef>
                          <a:spcPts val="0"/>
                        </a:spcBef>
                        <a:spcAft>
                          <a:spcPts val="0"/>
                        </a:spcAft>
                      </a:pPr>
                      <a:r>
                        <a:rPr lang="en-GB" sz="1200">
                          <a:solidFill>
                            <a:srgbClr val="000000"/>
                          </a:solidFill>
                          <a:effectLst/>
                          <a:latin typeface="Times New Roman"/>
                          <a:ea typeface="Times New Roman"/>
                        </a:rPr>
                        <a:t>&lt;10yrs</a:t>
                      </a:r>
                      <a:endParaRPr lang="en-US" sz="1200">
                        <a:effectLst/>
                        <a:latin typeface="Times New Roman"/>
                        <a:ea typeface="Times New Roman"/>
                      </a:endParaRPr>
                    </a:p>
                  </a:txBody>
                  <a:tcPr marL="68580" marR="68580" marT="0" marB="0" anchor="ctr">
                    <a:lnL>
                      <a:noFill/>
                    </a:lnL>
                    <a:lnR>
                      <a:noFill/>
                    </a:lnR>
                    <a:lnT>
                      <a:noFill/>
                    </a:lnT>
                    <a:lnB>
                      <a:noFill/>
                    </a:lnB>
                    <a:solidFill>
                      <a:srgbClr val="C0C0C0"/>
                    </a:solidFill>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20yrs</a:t>
                      </a:r>
                      <a:endParaRPr lang="en-US" sz="1200" dirty="0">
                        <a:effectLst/>
                        <a:latin typeface="Times New Roman"/>
                        <a:ea typeface="Times New Roman"/>
                      </a:endParaRPr>
                    </a:p>
                  </a:txBody>
                  <a:tcPr marL="68580" marR="68580" marT="0" marB="0" anchor="ctr">
                    <a:lnL>
                      <a:noFill/>
                    </a:lnL>
                    <a:lnR>
                      <a:noFill/>
                    </a:lnR>
                    <a:lnT>
                      <a:noFill/>
                    </a:lnT>
                    <a:lnB>
                      <a:noFill/>
                    </a:lnB>
                    <a:solidFill>
                      <a:srgbClr val="C0C0C0"/>
                    </a:solidFill>
                  </a:tcPr>
                </a:tc>
              </a:tr>
              <a:tr h="274320">
                <a:tc>
                  <a:txBody>
                    <a:bodyPr/>
                    <a:lstStyle/>
                    <a:p>
                      <a:pPr marL="0" marR="0" algn="r" hangingPunct="0">
                        <a:spcBef>
                          <a:spcPts val="0"/>
                        </a:spcBef>
                        <a:spcAft>
                          <a:spcPts val="0"/>
                        </a:spcAft>
                      </a:pPr>
                      <a:r>
                        <a:rPr lang="en-GB" sz="1200" b="1">
                          <a:solidFill>
                            <a:srgbClr val="000000"/>
                          </a:solidFill>
                          <a:effectLst/>
                          <a:latin typeface="Times New Roman"/>
                          <a:ea typeface="Times New Roman"/>
                        </a:rPr>
                        <a:t>Environment</a:t>
                      </a:r>
                      <a:endParaRPr lang="en-US" sz="1200">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Indoors (freezers)</a:t>
                      </a:r>
                      <a:endParaRPr lang="en-US" sz="1200" dirty="0">
                        <a:effectLst/>
                        <a:latin typeface="Times New Roman"/>
                        <a:ea typeface="Times New Roman"/>
                      </a:endParaRPr>
                    </a:p>
                  </a:txBody>
                  <a:tcPr marL="68580" marR="68580" marT="0" marB="0" anchor="ctr">
                    <a:lnL>
                      <a:noFill/>
                    </a:lnL>
                    <a:lnR>
                      <a:noFill/>
                    </a:lnR>
                    <a:lnT>
                      <a:noFill/>
                    </a:lnT>
                    <a:lnB>
                      <a:noFill/>
                    </a:lnB>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Outdoors</a:t>
                      </a:r>
                      <a:endParaRPr lang="en-US" sz="1200" dirty="0">
                        <a:effectLst/>
                        <a:latin typeface="Times New Roman"/>
                        <a:ea typeface="Times New Roman"/>
                      </a:endParaRPr>
                    </a:p>
                  </a:txBody>
                  <a:tcPr marL="68580" marR="68580" marT="0" marB="0" anchor="ctr">
                    <a:lnL>
                      <a:noFill/>
                    </a:lnL>
                    <a:lnR>
                      <a:noFill/>
                    </a:lnR>
                    <a:lnT>
                      <a:noFill/>
                    </a:lnT>
                    <a:lnB>
                      <a:noFill/>
                    </a:lnB>
                  </a:tcPr>
                </a:tc>
              </a:tr>
              <a:tr h="274320">
                <a:tc>
                  <a:txBody>
                    <a:bodyPr/>
                    <a:lstStyle/>
                    <a:p>
                      <a:pPr marL="0" marR="0" algn="r" hangingPunct="0">
                        <a:spcBef>
                          <a:spcPts val="0"/>
                        </a:spcBef>
                        <a:spcAft>
                          <a:spcPts val="0"/>
                        </a:spcAft>
                      </a:pPr>
                      <a:r>
                        <a:rPr lang="en-GB" sz="1200" b="1">
                          <a:solidFill>
                            <a:srgbClr val="000000"/>
                          </a:solidFill>
                          <a:effectLst/>
                          <a:latin typeface="Times New Roman"/>
                          <a:ea typeface="Times New Roman"/>
                        </a:rPr>
                        <a:t>User Interface</a:t>
                      </a:r>
                      <a:endParaRPr lang="en-US" sz="1200">
                        <a:effectLst/>
                        <a:latin typeface="Times New Roman"/>
                        <a:ea typeface="Times New Roman"/>
                      </a:endParaRPr>
                    </a:p>
                  </a:txBody>
                  <a:tcPr marL="68580" marR="68580" marT="0" marB="0" anchor="ctr">
                    <a:lnL>
                      <a:noFill/>
                    </a:lnL>
                    <a:lnR>
                      <a:noFill/>
                    </a:lnR>
                    <a:lnT>
                      <a:noFill/>
                    </a:lnT>
                    <a:lnB>
                      <a:noFill/>
                    </a:lnB>
                    <a:solidFill>
                      <a:srgbClr val="C0C0C0"/>
                    </a:solidFill>
                  </a:tcPr>
                </a:tc>
                <a:tc>
                  <a:txBody>
                    <a:bodyPr/>
                    <a:lstStyle/>
                    <a:p>
                      <a:pPr marL="0" marR="0" algn="ctr" hangingPunct="0">
                        <a:spcBef>
                          <a:spcPts val="0"/>
                        </a:spcBef>
                        <a:spcAft>
                          <a:spcPts val="0"/>
                        </a:spcAft>
                      </a:pPr>
                      <a:r>
                        <a:rPr lang="en-GB" sz="1200">
                          <a:solidFill>
                            <a:srgbClr val="000000"/>
                          </a:solidFill>
                          <a:effectLst/>
                          <a:latin typeface="Times New Roman"/>
                          <a:ea typeface="Times New Roman"/>
                        </a:rPr>
                        <a:t>Separate</a:t>
                      </a:r>
                      <a:endParaRPr lang="en-US" sz="1200">
                        <a:effectLst/>
                        <a:latin typeface="Times New Roman"/>
                        <a:ea typeface="Times New Roman"/>
                      </a:endParaRPr>
                    </a:p>
                  </a:txBody>
                  <a:tcPr marL="68580" marR="68580" marT="0" marB="0" anchor="ctr">
                    <a:lnL>
                      <a:noFill/>
                    </a:lnL>
                    <a:lnR>
                      <a:noFill/>
                    </a:lnR>
                    <a:lnT>
                      <a:noFill/>
                    </a:lnT>
                    <a:lnB>
                      <a:noFill/>
                    </a:lnB>
                    <a:solidFill>
                      <a:srgbClr val="C0C0C0"/>
                    </a:solidFill>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Integrated</a:t>
                      </a:r>
                      <a:endParaRPr lang="en-US" sz="1200" dirty="0">
                        <a:effectLst/>
                        <a:latin typeface="Times New Roman"/>
                        <a:ea typeface="Times New Roman"/>
                      </a:endParaRPr>
                    </a:p>
                  </a:txBody>
                  <a:tcPr marL="68580" marR="68580" marT="0" marB="0" anchor="ctr">
                    <a:lnL>
                      <a:noFill/>
                    </a:lnL>
                    <a:lnR>
                      <a:noFill/>
                    </a:lnR>
                    <a:lnT>
                      <a:noFill/>
                    </a:lnT>
                    <a:lnB>
                      <a:noFill/>
                    </a:lnB>
                    <a:solidFill>
                      <a:srgbClr val="C0C0C0"/>
                    </a:solidFill>
                  </a:tcPr>
                </a:tc>
              </a:tr>
              <a:tr h="274320">
                <a:tc>
                  <a:txBody>
                    <a:bodyPr/>
                    <a:lstStyle/>
                    <a:p>
                      <a:pPr marL="0" marR="0" algn="r" hangingPunct="0">
                        <a:spcBef>
                          <a:spcPts val="0"/>
                        </a:spcBef>
                        <a:spcAft>
                          <a:spcPts val="0"/>
                        </a:spcAft>
                      </a:pPr>
                      <a:r>
                        <a:rPr lang="en-GB" sz="1200" b="1">
                          <a:solidFill>
                            <a:srgbClr val="000000"/>
                          </a:solidFill>
                          <a:effectLst/>
                          <a:latin typeface="Times New Roman"/>
                          <a:ea typeface="Times New Roman"/>
                        </a:rPr>
                        <a:t>System Pressure</a:t>
                      </a:r>
                      <a:endParaRPr lang="en-US"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a:solidFill>
                            <a:srgbClr val="000000"/>
                          </a:solidFill>
                          <a:effectLst/>
                          <a:latin typeface="Times New Roman"/>
                          <a:ea typeface="Times New Roman"/>
                        </a:rPr>
                        <a:t>250 or 350 bar</a:t>
                      </a:r>
                      <a:endParaRPr lang="en-US" sz="120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marL="0" marR="0" algn="ctr" hangingPunct="0">
                        <a:spcBef>
                          <a:spcPts val="0"/>
                        </a:spcBef>
                        <a:spcAft>
                          <a:spcPts val="0"/>
                        </a:spcAft>
                      </a:pPr>
                      <a:r>
                        <a:rPr lang="en-GB" sz="1200" dirty="0">
                          <a:solidFill>
                            <a:srgbClr val="000000"/>
                          </a:solidFill>
                          <a:effectLst/>
                          <a:latin typeface="Times New Roman"/>
                          <a:ea typeface="Times New Roman"/>
                        </a:rPr>
                        <a:t>700 bar</a:t>
                      </a:r>
                      <a:endParaRPr lang="en-US" sz="1200" dirty="0">
                        <a:effectLst/>
                        <a:latin typeface="Times New Roman"/>
                        <a:ea typeface="Times New Roman"/>
                      </a:endParaRPr>
                    </a:p>
                  </a:txBody>
                  <a:tcPr marL="68580" marR="68580" marT="0" marB="0" anchor="ctr">
                    <a:lnL>
                      <a:noFill/>
                    </a:lnL>
                    <a:lnR>
                      <a:noFill/>
                    </a:lnR>
                    <a:lnT>
                      <a:noFill/>
                    </a:lnT>
                    <a:lnB w="12700" cap="flat" cmpd="sng" algn="ctr">
                      <a:solidFill>
                        <a:srgbClr val="000000"/>
                      </a:solidFill>
                      <a:prstDash val="solid"/>
                      <a:round/>
                      <a:headEnd type="none" w="med" len="med"/>
                      <a:tailEnd type="none" w="med" len="med"/>
                    </a:lnB>
                  </a:tcPr>
                </a:tc>
              </a:tr>
            </a:tbl>
          </a:graphicData>
        </a:graphic>
      </p:graphicFrame>
      <p:pic>
        <p:nvPicPr>
          <p:cNvPr id="6147" name="Picture 3"/>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10052" r="21517"/>
          <a:stretch/>
        </p:blipFill>
        <p:spPr bwMode="auto">
          <a:xfrm>
            <a:off x="118835" y="1570914"/>
            <a:ext cx="1929064" cy="18798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cover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 name="TextBox 5"/>
          <p:cNvSpPr txBox="1">
            <a:spLocks noChangeArrowheads="1"/>
          </p:cNvSpPr>
          <p:nvPr/>
        </p:nvSpPr>
        <p:spPr bwMode="auto">
          <a:xfrm>
            <a:off x="406399" y="1191567"/>
            <a:ext cx="6284688" cy="2800767"/>
          </a:xfrm>
          <a:prstGeom prst="rect">
            <a:avLst/>
          </a:prstGeom>
          <a:gradFill>
            <a:gsLst>
              <a:gs pos="0">
                <a:schemeClr val="accent4">
                  <a:tint val="50000"/>
                  <a:satMod val="300000"/>
                </a:schemeClr>
              </a:gs>
              <a:gs pos="6000">
                <a:schemeClr val="accent4">
                  <a:tint val="37000"/>
                  <a:satMod val="300000"/>
                  <a:lumMod val="39000"/>
                  <a:lumOff val="61000"/>
                </a:schemeClr>
              </a:gs>
              <a:gs pos="100000">
                <a:schemeClr val="accent4">
                  <a:tint val="15000"/>
                  <a:satMod val="350000"/>
                </a:schemeClr>
              </a:gs>
            </a:gsLst>
          </a:gradFill>
          <a:ln>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r>
              <a:rPr lang="en-US" b="1" u="sng" dirty="0" smtClean="0">
                <a:latin typeface="Verdana" pitchFamily="34" charset="0"/>
              </a:rPr>
              <a:t>Similarities</a:t>
            </a:r>
          </a:p>
          <a:p>
            <a:endParaRPr lang="en-US" sz="1400" dirty="0" smtClean="0">
              <a:latin typeface="Verdana" pitchFamily="34" charset="0"/>
            </a:endParaRPr>
          </a:p>
          <a:p>
            <a:r>
              <a:rPr lang="en-US" sz="1600" i="1" dirty="0" smtClean="0">
                <a:latin typeface="Verdana" pitchFamily="34" charset="0"/>
              </a:rPr>
              <a:t>Engineering Development </a:t>
            </a:r>
            <a:r>
              <a:rPr lang="en-US" sz="1600" dirty="0" smtClean="0">
                <a:latin typeface="Verdana" pitchFamily="34" charset="0"/>
              </a:rPr>
              <a:t>-  fuel cell/battery hybrid vehicle systems, high-pressure hydrogen storage, regenerative braking, “Fuel Cell Range Extenders”</a:t>
            </a:r>
          </a:p>
          <a:p>
            <a:endParaRPr lang="en-US" sz="1600" dirty="0" smtClean="0">
              <a:latin typeface="Verdana" pitchFamily="34" charset="0"/>
            </a:endParaRPr>
          </a:p>
          <a:p>
            <a:r>
              <a:rPr lang="en-US" sz="1600" i="1" dirty="0" smtClean="0">
                <a:latin typeface="Verdana" pitchFamily="34" charset="0"/>
              </a:rPr>
              <a:t>Safety </a:t>
            </a:r>
            <a:r>
              <a:rPr lang="en-US" sz="1600" dirty="0" smtClean="0">
                <a:latin typeface="Verdana" pitchFamily="34" charset="0"/>
              </a:rPr>
              <a:t>-  storage vessel performance, leak detection strategies, impact detection strategies, refueling</a:t>
            </a:r>
          </a:p>
          <a:p>
            <a:endParaRPr lang="en-US" sz="1600" dirty="0" smtClean="0">
              <a:latin typeface="Verdana" pitchFamily="34" charset="0"/>
            </a:endParaRPr>
          </a:p>
          <a:p>
            <a:r>
              <a:rPr lang="en-US" sz="1600" i="1" dirty="0" smtClean="0">
                <a:latin typeface="Verdana" pitchFamily="34" charset="0"/>
              </a:rPr>
              <a:t>Codes and Standards Gaps </a:t>
            </a:r>
            <a:r>
              <a:rPr lang="en-US" sz="1600" dirty="0" smtClean="0">
                <a:latin typeface="Verdana" pitchFamily="34" charset="0"/>
              </a:rPr>
              <a:t>– end of life control, aftermarket,  consumer product vs. industrial use</a:t>
            </a:r>
            <a:endParaRPr lang="en-US" sz="1600" dirty="0">
              <a:latin typeface="Verdana" pitchFamily="34" charset="0"/>
            </a:endParaRPr>
          </a:p>
        </p:txBody>
      </p:sp>
      <p:sp>
        <p:nvSpPr>
          <p:cNvPr id="19457" name="Title 1"/>
          <p:cNvSpPr>
            <a:spLocks noGrp="1"/>
          </p:cNvSpPr>
          <p:nvPr>
            <p:ph type="title"/>
          </p:nvPr>
        </p:nvSpPr>
        <p:spPr>
          <a:xfrm>
            <a:off x="296917" y="409903"/>
            <a:ext cx="8610599" cy="609600"/>
          </a:xfrm>
        </p:spPr>
        <p:txBody>
          <a:bodyPr/>
          <a:lstStyle/>
          <a:p>
            <a:r>
              <a:rPr lang="en-US" dirty="0" smtClean="0"/>
              <a:t>‘Niche’ to ‘Broad’ Market Comparison</a:t>
            </a:r>
          </a:p>
        </p:txBody>
      </p:sp>
      <p:sp>
        <p:nvSpPr>
          <p:cNvPr id="21" name="TextBox 5"/>
          <p:cNvSpPr txBox="1">
            <a:spLocks noChangeArrowheads="1"/>
          </p:cNvSpPr>
          <p:nvPr/>
        </p:nvSpPr>
        <p:spPr bwMode="auto">
          <a:xfrm>
            <a:off x="2578038" y="4177880"/>
            <a:ext cx="6313714" cy="2554545"/>
          </a:xfrm>
          <a:prstGeom prst="rect">
            <a:avLst/>
          </a:prstGeom>
          <a:ln>
            <a:headEnd/>
            <a:tailEnd/>
          </a:ln>
        </p:spPr>
        <p:style>
          <a:lnRef idx="1">
            <a:schemeClr val="accent5"/>
          </a:lnRef>
          <a:fillRef idx="2">
            <a:schemeClr val="accent5"/>
          </a:fillRef>
          <a:effectRef idx="1">
            <a:schemeClr val="accent5"/>
          </a:effectRef>
          <a:fontRef idx="minor">
            <a:schemeClr val="dk1"/>
          </a:fontRef>
        </p:style>
        <p:txBody>
          <a:bodyPr wrap="square">
            <a:spAutoFit/>
          </a:bodyPr>
          <a:lstStyle/>
          <a:p>
            <a:pPr algn="ctr"/>
            <a:r>
              <a:rPr lang="en-US" b="1" u="sng" dirty="0" smtClean="0">
                <a:latin typeface="Verdana" pitchFamily="34" charset="0"/>
              </a:rPr>
              <a:t>Differences</a:t>
            </a:r>
          </a:p>
          <a:p>
            <a:endParaRPr lang="en-US" sz="1400" dirty="0" smtClean="0">
              <a:latin typeface="Verdana" pitchFamily="34" charset="0"/>
            </a:endParaRPr>
          </a:p>
          <a:p>
            <a:r>
              <a:rPr lang="en-US" sz="1600" i="1" dirty="0" smtClean="0">
                <a:latin typeface="Verdana" pitchFamily="34" charset="0"/>
              </a:rPr>
              <a:t>Engineering Development </a:t>
            </a:r>
            <a:r>
              <a:rPr lang="en-US" sz="1600" dirty="0" smtClean="0">
                <a:latin typeface="Verdana" pitchFamily="34" charset="0"/>
              </a:rPr>
              <a:t>-  weight, tank size and pressure, power requirements, vehicle integration, indoor fueling </a:t>
            </a:r>
          </a:p>
          <a:p>
            <a:endParaRPr lang="en-US" sz="1600" dirty="0" smtClean="0">
              <a:latin typeface="Verdana" pitchFamily="34" charset="0"/>
            </a:endParaRPr>
          </a:p>
          <a:p>
            <a:r>
              <a:rPr lang="en-US" sz="1600" i="1" dirty="0" smtClean="0">
                <a:latin typeface="Verdana" pitchFamily="34" charset="0"/>
              </a:rPr>
              <a:t>Safety </a:t>
            </a:r>
            <a:r>
              <a:rPr lang="en-US" sz="1600" dirty="0" smtClean="0">
                <a:latin typeface="Verdana" pitchFamily="34" charset="0"/>
              </a:rPr>
              <a:t>– driver training, regulatory agency</a:t>
            </a:r>
          </a:p>
          <a:p>
            <a:endParaRPr lang="en-US" sz="1600" dirty="0" smtClean="0">
              <a:latin typeface="Verdana" pitchFamily="34" charset="0"/>
            </a:endParaRPr>
          </a:p>
          <a:p>
            <a:r>
              <a:rPr lang="en-US" sz="1600" i="1" dirty="0" smtClean="0">
                <a:latin typeface="Verdana" pitchFamily="34" charset="0"/>
              </a:rPr>
              <a:t>Codes and Standards Gaps </a:t>
            </a:r>
            <a:r>
              <a:rPr lang="en-US" sz="1600" dirty="0" smtClean="0">
                <a:latin typeface="Verdana" pitchFamily="34" charset="0"/>
              </a:rPr>
              <a:t>– use type 1 tanks, indoor refueling standards </a:t>
            </a:r>
            <a:endParaRPr lang="en-US" sz="1200" dirty="0">
              <a:latin typeface="Verdana" pitchFamily="34" charset="0"/>
            </a:endParaRPr>
          </a:p>
        </p:txBody>
      </p:sp>
      <p:pic>
        <p:nvPicPr>
          <p:cNvPr id="41986" name="Picture 2" descr="C:\Users\aharris\Desktop\Pictures for General Use\PowerEdge_RSeries.jpg"/>
          <p:cNvPicPr>
            <a:picLocks noChangeAspect="1" noChangeArrowheads="1"/>
          </p:cNvPicPr>
          <p:nvPr/>
        </p:nvPicPr>
        <p:blipFill>
          <a:blip r:embed="rId3" cstate="print"/>
          <a:srcRect l="3673" t="2952"/>
          <a:stretch>
            <a:fillRect/>
          </a:stretch>
        </p:blipFill>
        <p:spPr bwMode="auto">
          <a:xfrm>
            <a:off x="6997700" y="1333500"/>
            <a:ext cx="1616403" cy="2605601"/>
          </a:xfrm>
          <a:prstGeom prst="rect">
            <a:avLst/>
          </a:prstGeom>
          <a:noFill/>
        </p:spPr>
      </p:pic>
      <p:pic>
        <p:nvPicPr>
          <p:cNvPr id="10243" name="Picture 3" descr="S:\Nuvera Marketing\Green Italy Pics\IMG_6186.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4557" t="9764" r="11908" b="12125"/>
          <a:stretch/>
        </p:blipFill>
        <p:spPr bwMode="auto">
          <a:xfrm>
            <a:off x="178792" y="4645560"/>
            <a:ext cx="2307234" cy="1409701"/>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ransition spd="med">
    <p:cover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Nuvera Marketing\Marketing Images\Auto\New Fiat Cutout.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flipH="1">
            <a:off x="292785" y="1438851"/>
            <a:ext cx="2383799" cy="1787849"/>
          </a:xfrm>
          <a:prstGeom prst="rect">
            <a:avLst/>
          </a:prstGeom>
          <a:noFill/>
          <a:extLst>
            <a:ext uri="{909E8E84-426E-40DD-AFC4-6F175D3DCCD1}">
              <a14:hiddenFill xmlns:a14="http://schemas.microsoft.com/office/drawing/2010/main">
                <a:solidFill>
                  <a:srgbClr val="FFFFFF"/>
                </a:solidFill>
              </a14:hiddenFill>
            </a:ext>
          </a:extLst>
        </p:spPr>
      </p:pic>
      <p:sp>
        <p:nvSpPr>
          <p:cNvPr id="26" name="Text Box 22"/>
          <p:cNvSpPr txBox="1">
            <a:spLocks noChangeArrowheads="1"/>
          </p:cNvSpPr>
          <p:nvPr/>
        </p:nvSpPr>
        <p:spPr bwMode="auto">
          <a:xfrm>
            <a:off x="180819" y="4467071"/>
            <a:ext cx="3201571" cy="130303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Fuel Cell System Components</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SAE J2615</a:t>
            </a:r>
            <a:r>
              <a:rPr kumimoji="0" lang="en-US" sz="1200" b="1" i="0" u="none" strike="noStrike" cap="none" normalizeH="0" dirty="0" smtClean="0">
                <a:ln>
                  <a:noFill/>
                </a:ln>
                <a:solidFill>
                  <a:srgbClr val="000000"/>
                </a:solidFill>
                <a:effectLst/>
                <a:latin typeface="Calibri" pitchFamily="34" charset="0"/>
                <a:cs typeface="Arial" pitchFamily="34" charset="0"/>
              </a:rPr>
              <a:t> – </a:t>
            </a:r>
            <a:r>
              <a:rPr lang="en-US" sz="1200" b="1" dirty="0" smtClean="0">
                <a:solidFill>
                  <a:srgbClr val="000000"/>
                </a:solidFill>
                <a:latin typeface="Calibri" pitchFamily="34" charset="0"/>
                <a:cs typeface="Arial" pitchFamily="34" charset="0"/>
              </a:rPr>
              <a:t>System </a:t>
            </a:r>
            <a:r>
              <a:rPr kumimoji="0" lang="en-US" sz="1200" b="1" i="0" u="none" strike="noStrike" cap="none" normalizeH="0" dirty="0" smtClean="0">
                <a:ln>
                  <a:noFill/>
                </a:ln>
                <a:solidFill>
                  <a:srgbClr val="000000"/>
                </a:solidFill>
                <a:effectLst/>
                <a:latin typeface="Calibri" pitchFamily="34" charset="0"/>
                <a:cs typeface="Arial" pitchFamily="34" charset="0"/>
              </a:rPr>
              <a:t>Performance</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baseline="0" dirty="0" smtClean="0">
                <a:solidFill>
                  <a:srgbClr val="000000"/>
                </a:solidFill>
                <a:latin typeface="Calibri" pitchFamily="34" charset="0"/>
                <a:cs typeface="Arial" pitchFamily="34" charset="0"/>
              </a:rPr>
              <a:t>SAE</a:t>
            </a:r>
            <a:r>
              <a:rPr lang="en-US" sz="1200" b="1" dirty="0" smtClean="0">
                <a:solidFill>
                  <a:srgbClr val="000000"/>
                </a:solidFill>
                <a:latin typeface="Calibri" pitchFamily="34" charset="0"/>
                <a:cs typeface="Arial" pitchFamily="34" charset="0"/>
              </a:rPr>
              <a:t> J2572 – Fuel Consumption  Measurement</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rgbClr val="000000"/>
                </a:solidFill>
                <a:effectLst/>
                <a:latin typeface="Calibri" pitchFamily="34" charset="0"/>
                <a:cs typeface="Arial" pitchFamily="34" charset="0"/>
              </a:rPr>
              <a:t>SAE</a:t>
            </a:r>
            <a:r>
              <a:rPr kumimoji="0" lang="en-US" sz="1200" b="1" i="0" u="none" strike="noStrike" cap="none" normalizeH="0" dirty="0" smtClean="0">
                <a:ln>
                  <a:noFill/>
                </a:ln>
                <a:solidFill>
                  <a:srgbClr val="000000"/>
                </a:solidFill>
                <a:effectLst/>
                <a:latin typeface="Calibri" pitchFamily="34" charset="0"/>
                <a:cs typeface="Arial" pitchFamily="34" charset="0"/>
              </a:rPr>
              <a:t> J2574 – General Vehicle Safety</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baseline="0" dirty="0" smtClean="0">
                <a:solidFill>
                  <a:srgbClr val="000000"/>
                </a:solidFill>
                <a:latin typeface="Calibri" pitchFamily="34" charset="0"/>
                <a:cs typeface="Arial" pitchFamily="34" charset="0"/>
              </a:rPr>
              <a:t>SAE J2617 </a:t>
            </a:r>
            <a:r>
              <a:rPr lang="en-US" sz="1200" b="1" dirty="0" smtClean="0">
                <a:solidFill>
                  <a:srgbClr val="000000"/>
                </a:solidFill>
                <a:latin typeface="Calibri" pitchFamily="34" charset="0"/>
                <a:cs typeface="Arial" pitchFamily="34" charset="0"/>
              </a:rPr>
              <a:t>– Stack Performance</a:t>
            </a:r>
          </a:p>
          <a:p>
            <a:pPr marL="0" marR="0" lvl="0" indent="0" algn="l"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Calibri" pitchFamily="34" charset="0"/>
                <a:cs typeface="Arial" pitchFamily="34" charset="0"/>
              </a:rPr>
              <a:t>SAE J2574 – Design for Recycling PEM stacks</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3" name="Title 2"/>
          <p:cNvSpPr>
            <a:spLocks noGrp="1"/>
          </p:cNvSpPr>
          <p:nvPr>
            <p:ph type="title"/>
          </p:nvPr>
        </p:nvSpPr>
        <p:spPr/>
        <p:txBody>
          <a:bodyPr/>
          <a:lstStyle/>
          <a:p>
            <a:r>
              <a:rPr lang="en-US" sz="3200" dirty="0" smtClean="0"/>
              <a:t>Codes and Standards - Automotive</a:t>
            </a:r>
            <a:endParaRPr lang="en-US" sz="3200" dirty="0"/>
          </a:p>
        </p:txBody>
      </p:sp>
      <p:sp>
        <p:nvSpPr>
          <p:cNvPr id="1029" name="Text Box 5"/>
          <p:cNvSpPr txBox="1">
            <a:spLocks noChangeArrowheads="1"/>
          </p:cNvSpPr>
          <p:nvPr/>
        </p:nvSpPr>
        <p:spPr bwMode="auto">
          <a:xfrm>
            <a:off x="6453557" y="1313686"/>
            <a:ext cx="929615" cy="2492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cs typeface="Arial" pitchFamily="34" charset="0"/>
              </a:rPr>
              <a:t>Station</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31" name="Text Box 7"/>
          <p:cNvSpPr txBox="1">
            <a:spLocks noChangeArrowheads="1"/>
          </p:cNvSpPr>
          <p:nvPr/>
        </p:nvSpPr>
        <p:spPr bwMode="auto">
          <a:xfrm>
            <a:off x="2806065" y="1610153"/>
            <a:ext cx="1953614" cy="535060"/>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0000"/>
                </a:solidFill>
                <a:effectLst/>
                <a:latin typeface="Calibri" pitchFamily="34" charset="0"/>
                <a:cs typeface="Arial" pitchFamily="34" charset="0"/>
              </a:rPr>
              <a:t>Refueling </a:t>
            </a:r>
            <a:r>
              <a:rPr lang="en-US" sz="1200" u="sng" dirty="0" smtClean="0">
                <a:solidFill>
                  <a:srgbClr val="000000"/>
                </a:solidFill>
                <a:latin typeface="Calibri" pitchFamily="34" charset="0"/>
                <a:cs typeface="Arial" pitchFamily="34" charset="0"/>
              </a:rPr>
              <a:t>Guidelines</a:t>
            </a:r>
            <a:endParaRPr kumimoji="0" lang="en-US" sz="1200" b="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b="1" dirty="0" smtClean="0">
                <a:solidFill>
                  <a:srgbClr val="000000"/>
                </a:solidFill>
                <a:latin typeface="Calibri" pitchFamily="34" charset="0"/>
                <a:cs typeface="Arial" pitchFamily="34" charset="0"/>
              </a:rPr>
              <a:t>SAE J2601</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Times New Roman" pitchFamily="18" charset="0"/>
              <a:cs typeface="Arial" pitchFamily="34" charset="0"/>
            </a:endParaRPr>
          </a:p>
        </p:txBody>
      </p:sp>
      <p:sp>
        <p:nvSpPr>
          <p:cNvPr id="1043" name="Text Box 19"/>
          <p:cNvSpPr txBox="1">
            <a:spLocks noChangeArrowheads="1"/>
          </p:cNvSpPr>
          <p:nvPr/>
        </p:nvSpPr>
        <p:spPr bwMode="auto">
          <a:xfrm>
            <a:off x="859930" y="1313686"/>
            <a:ext cx="1216519" cy="287338"/>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1400" b="1" i="0" u="sng" strike="noStrike" cap="none" normalizeH="0" baseline="0" dirty="0" smtClean="0">
                <a:ln>
                  <a:noFill/>
                </a:ln>
                <a:solidFill>
                  <a:srgbClr val="000000"/>
                </a:solidFill>
                <a:effectLst/>
                <a:latin typeface="Calibri" pitchFamily="34" charset="0"/>
                <a:cs typeface="Arial" pitchFamily="34" charset="0"/>
              </a:rPr>
              <a:t>Automotive</a:t>
            </a:r>
            <a:endParaRPr kumimoji="0" lang="en-US" sz="14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46" name="Text Box 22"/>
          <p:cNvSpPr txBox="1">
            <a:spLocks noChangeArrowheads="1"/>
          </p:cNvSpPr>
          <p:nvPr/>
        </p:nvSpPr>
        <p:spPr bwMode="auto">
          <a:xfrm>
            <a:off x="4476959" y="3651251"/>
            <a:ext cx="1976598" cy="7799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Generator</a:t>
            </a:r>
            <a:r>
              <a:rPr kumimoji="0" lang="en-US" sz="1200" i="0" u="sng" strike="noStrike" cap="none" normalizeH="0" dirty="0" smtClean="0">
                <a:ln>
                  <a:noFill/>
                </a:ln>
                <a:solidFill>
                  <a:srgbClr val="000000"/>
                </a:solidFill>
                <a:effectLst/>
                <a:latin typeface="Calibri" pitchFamily="34" charset="0"/>
                <a:cs typeface="Arial" pitchFamily="34" charset="0"/>
              </a:rPr>
              <a:t> </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fontAlgn="base">
              <a:spcBef>
                <a:spcPct val="0"/>
              </a:spcBef>
              <a:spcAft>
                <a:spcPct val="0"/>
              </a:spcAft>
            </a:pPr>
            <a:r>
              <a:rPr lang="en-US" sz="1200" b="1" dirty="0">
                <a:solidFill>
                  <a:srgbClr val="000000"/>
                </a:solidFill>
                <a:latin typeface="Calibri" pitchFamily="34" charset="0"/>
                <a:cs typeface="Arial" pitchFamily="34" charset="0"/>
              </a:rPr>
              <a:t>NFPA 2 </a:t>
            </a:r>
          </a:p>
          <a:p>
            <a:pPr fontAlgn="base">
              <a:spcBef>
                <a:spcPct val="0"/>
              </a:spcBef>
              <a:spcAft>
                <a:spcPct val="0"/>
              </a:spcAft>
            </a:pPr>
            <a:r>
              <a:rPr lang="en-US" sz="1200" b="1" dirty="0">
                <a:solidFill>
                  <a:srgbClr val="000000"/>
                </a:solidFill>
                <a:latin typeface="Calibri" pitchFamily="34" charset="0"/>
                <a:cs typeface="Arial" pitchFamily="34" charset="0"/>
              </a:rPr>
              <a:t>H2 Quality – SAE, ASTM </a:t>
            </a: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ISO 16110-1,2</a:t>
            </a: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1049" name="Text Box 25"/>
          <p:cNvSpPr txBox="1">
            <a:spLocks noChangeArrowheads="1"/>
          </p:cNvSpPr>
          <p:nvPr/>
        </p:nvSpPr>
        <p:spPr bwMode="auto">
          <a:xfrm>
            <a:off x="6023967" y="1649070"/>
            <a:ext cx="2547884" cy="144343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sng" strike="noStrike" cap="none" normalizeH="0" baseline="0" dirty="0" smtClean="0">
                <a:ln>
                  <a:noFill/>
                </a:ln>
                <a:solidFill>
                  <a:srgbClr val="000000"/>
                </a:solidFill>
                <a:effectLst/>
                <a:latin typeface="Calibri" pitchFamily="34" charset="0"/>
                <a:cs typeface="Arial" pitchFamily="34" charset="0"/>
              </a:rPr>
              <a:t>Dispenser Component Standards</a:t>
            </a:r>
            <a:endParaRPr kumimoji="0" lang="en-US" sz="1200" b="0" i="0" u="sng" strike="noStrike" cap="none" normalizeH="0" baseline="0" dirty="0" smtClean="0">
              <a:ln>
                <a:noFill/>
              </a:ln>
              <a:solidFill>
                <a:srgbClr val="000000"/>
              </a:solidFill>
              <a:effectLst/>
              <a:latin typeface="Times New Roman" pitchFamily="18" charset="0"/>
              <a:cs typeface="Arial" pitchFamily="34" charset="0"/>
            </a:endParaRPr>
          </a:p>
          <a:p>
            <a:pPr fontAlgn="base">
              <a:spcBef>
                <a:spcPct val="0"/>
              </a:spcBef>
              <a:spcAft>
                <a:spcPct val="0"/>
              </a:spcAft>
            </a:pPr>
            <a:r>
              <a:rPr lang="en-US" sz="1200" b="1" dirty="0">
                <a:solidFill>
                  <a:srgbClr val="000000"/>
                </a:solidFill>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4.1 - Dispenser </a:t>
            </a:r>
            <a:endParaRPr lang="en-US" sz="1200" b="1" dirty="0">
              <a:solidFill>
                <a:srgbClr val="000000"/>
              </a:solidFill>
              <a:latin typeface="Arial"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4.2 - Hose</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4.4 - Breakaway </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4.5 - </a:t>
            </a:r>
            <a:r>
              <a:rPr lang="en-US" sz="1200" b="1" dirty="0" smtClean="0">
                <a:solidFill>
                  <a:srgbClr val="000000"/>
                </a:solidFill>
                <a:latin typeface="Calibri" pitchFamily="34" charset="0"/>
                <a:cs typeface="Arial" pitchFamily="34" charset="0"/>
              </a:rPr>
              <a:t>Priority </a:t>
            </a:r>
            <a:r>
              <a:rPr lang="en-US" sz="1200" b="1" dirty="0">
                <a:solidFill>
                  <a:srgbClr val="000000"/>
                </a:solidFill>
                <a:latin typeface="Calibri" pitchFamily="34" charset="0"/>
                <a:cs typeface="Arial" pitchFamily="34" charset="0"/>
              </a:rPr>
              <a:t>and </a:t>
            </a:r>
            <a:r>
              <a:rPr lang="en-US" sz="1200" b="1" dirty="0" smtClean="0">
                <a:solidFill>
                  <a:srgbClr val="000000"/>
                </a:solidFill>
                <a:latin typeface="Calibri" pitchFamily="34" charset="0"/>
                <a:cs typeface="Arial" pitchFamily="34" charset="0"/>
              </a:rPr>
              <a:t>Sequencing</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4.6 - Manual Valves</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a:p>
            <a:pPr lvl="0" fontAlgn="base">
              <a:spcBef>
                <a:spcPct val="0"/>
              </a:spcBef>
              <a:spcAft>
                <a:spcPct val="0"/>
              </a:spcAft>
            </a:pPr>
            <a:r>
              <a:rPr kumimoji="0" lang="en-US" sz="1200" b="1" i="0" u="none" strike="noStrike" cap="none" normalizeH="0" baseline="0" dirty="0" smtClean="0">
                <a:ln>
                  <a:noFill/>
                </a:ln>
                <a:solidFill>
                  <a:srgbClr val="000000"/>
                </a:solidFill>
                <a:effectLst/>
                <a:latin typeface="Calibri" pitchFamily="34" charset="0"/>
                <a:cs typeface="Arial" pitchFamily="34" charset="0"/>
              </a:rPr>
              <a:t>HGV </a:t>
            </a:r>
            <a:r>
              <a:rPr lang="en-US" sz="1200" b="1" dirty="0" smtClean="0">
                <a:solidFill>
                  <a:srgbClr val="000000"/>
                </a:solidFill>
                <a:latin typeface="Calibri" pitchFamily="34" charset="0"/>
                <a:cs typeface="Arial" pitchFamily="34" charset="0"/>
              </a:rPr>
              <a:t>4.7 - Automated Valves </a:t>
            </a:r>
            <a:endParaRPr kumimoji="0" lang="en-US" sz="1200" b="1" i="0" u="none" strike="noStrike" cap="none" normalizeH="0" baseline="0" dirty="0" smtClean="0">
              <a:ln>
                <a:noFill/>
              </a:ln>
              <a:solidFill>
                <a:srgbClr val="000000"/>
              </a:solidFill>
              <a:effectLst/>
              <a:latin typeface="Calibri" pitchFamily="34" charset="0"/>
              <a:cs typeface="Arial" pitchFamily="34" charset="0"/>
            </a:endParaRPr>
          </a:p>
        </p:txBody>
      </p:sp>
      <p:pic>
        <p:nvPicPr>
          <p:cNvPr id="43" name="Picture 42" descr="Raymond Dispenser Cut.png"/>
          <p:cNvPicPr>
            <a:picLocks noChangeAspect="1"/>
          </p:cNvPicPr>
          <p:nvPr/>
        </p:nvPicPr>
        <p:blipFill>
          <a:blip r:embed="rId4" cstate="print"/>
          <a:stretch>
            <a:fillRect/>
          </a:stretch>
        </p:blipFill>
        <p:spPr>
          <a:xfrm>
            <a:off x="5118813" y="1656525"/>
            <a:ext cx="1025748" cy="1428525"/>
          </a:xfrm>
          <a:prstGeom prst="rect">
            <a:avLst/>
          </a:prstGeom>
        </p:spPr>
      </p:pic>
      <p:pic>
        <p:nvPicPr>
          <p:cNvPr id="55" name="Picture 3"/>
          <p:cNvPicPr>
            <a:picLocks noChangeAspect="1" noChangeArrowheads="1"/>
          </p:cNvPicPr>
          <p:nvPr/>
        </p:nvPicPr>
        <p:blipFill>
          <a:blip r:embed="rId5"/>
          <a:srcRect/>
          <a:stretch>
            <a:fillRect/>
          </a:stretch>
        </p:blipFill>
        <p:spPr bwMode="auto">
          <a:xfrm>
            <a:off x="837108" y="4593096"/>
            <a:ext cx="200025" cy="222259"/>
          </a:xfrm>
          <a:prstGeom prst="rect">
            <a:avLst/>
          </a:prstGeom>
          <a:noFill/>
          <a:ln w="9525">
            <a:noFill/>
            <a:miter lim="800000"/>
            <a:headEnd/>
            <a:tailEnd/>
          </a:ln>
          <a:effectLst/>
        </p:spPr>
      </p:pic>
      <p:cxnSp>
        <p:nvCxnSpPr>
          <p:cNvPr id="1044" name="AutoShape 20"/>
          <p:cNvCxnSpPr>
            <a:cxnSpLocks noChangeShapeType="1"/>
          </p:cNvCxnSpPr>
          <p:nvPr/>
        </p:nvCxnSpPr>
        <p:spPr bwMode="auto">
          <a:xfrm flipV="1">
            <a:off x="837108" y="2911401"/>
            <a:ext cx="0" cy="1514090"/>
          </a:xfrm>
          <a:prstGeom prst="straightConnector1">
            <a:avLst/>
          </a:prstGeom>
          <a:noFill/>
          <a:ln w="9525">
            <a:solidFill>
              <a:srgbClr val="000000"/>
            </a:solidFill>
            <a:round/>
            <a:headEnd/>
            <a:tailEnd type="triangle" w="med" len="med"/>
          </a:ln>
        </p:spPr>
      </p:cxnSp>
      <p:cxnSp>
        <p:nvCxnSpPr>
          <p:cNvPr id="1030" name="AutoShape 6"/>
          <p:cNvCxnSpPr>
            <a:cxnSpLocks noChangeShapeType="1"/>
          </p:cNvCxnSpPr>
          <p:nvPr/>
        </p:nvCxnSpPr>
        <p:spPr bwMode="auto">
          <a:xfrm flipH="1">
            <a:off x="2647948" y="2127884"/>
            <a:ext cx="2470865" cy="1"/>
          </a:xfrm>
          <a:prstGeom prst="straightConnector1">
            <a:avLst/>
          </a:prstGeom>
          <a:noFill/>
          <a:ln w="9525">
            <a:solidFill>
              <a:srgbClr val="000000"/>
            </a:solidFill>
            <a:prstDash val="dash"/>
            <a:round/>
            <a:headEnd type="triangle" w="med" len="med"/>
            <a:tailEnd type="triangle" w="med" len="med"/>
          </a:ln>
        </p:spPr>
      </p:cxnSp>
      <p:grpSp>
        <p:nvGrpSpPr>
          <p:cNvPr id="20" name="Group 19"/>
          <p:cNvGrpSpPr/>
          <p:nvPr/>
        </p:nvGrpSpPr>
        <p:grpSpPr>
          <a:xfrm>
            <a:off x="6191251" y="3651251"/>
            <a:ext cx="2380600" cy="2057400"/>
            <a:chOff x="6444625" y="3797301"/>
            <a:chExt cx="2127225" cy="1911349"/>
          </a:xfrm>
        </p:grpSpPr>
        <p:pic>
          <p:nvPicPr>
            <p:cNvPr id="12"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44625" y="3797301"/>
              <a:ext cx="2127225" cy="17719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 name="Rectangle 16"/>
            <p:cNvSpPr/>
            <p:nvPr/>
          </p:nvSpPr>
          <p:spPr bwMode="auto">
            <a:xfrm>
              <a:off x="8020050" y="4364050"/>
              <a:ext cx="495300" cy="1344600"/>
            </a:xfrm>
            <a:prstGeom prst="rect">
              <a:avLst/>
            </a:prstGeom>
            <a:no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18" name="Rectangle 17"/>
            <p:cNvSpPr/>
            <p:nvPr/>
          </p:nvSpPr>
          <p:spPr bwMode="auto">
            <a:xfrm>
              <a:off x="7867650" y="4294200"/>
              <a:ext cx="704200" cy="1344600"/>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grpSp>
      <p:sp>
        <p:nvSpPr>
          <p:cNvPr id="69" name="Text Box 22"/>
          <p:cNvSpPr txBox="1">
            <a:spLocks noChangeArrowheads="1"/>
          </p:cNvSpPr>
          <p:nvPr/>
        </p:nvSpPr>
        <p:spPr bwMode="auto">
          <a:xfrm>
            <a:off x="7216207" y="5297698"/>
            <a:ext cx="1476238" cy="114154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Installation</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NFPA 2</a:t>
            </a: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NEC</a:t>
            </a:r>
          </a:p>
          <a:p>
            <a:pPr fontAlgn="base">
              <a:spcBef>
                <a:spcPct val="0"/>
              </a:spcBef>
              <a:spcAft>
                <a:spcPct val="0"/>
              </a:spcAft>
            </a:pPr>
            <a:r>
              <a:rPr lang="en-US" sz="1200" b="1" dirty="0">
                <a:solidFill>
                  <a:srgbClr val="000000"/>
                </a:solidFill>
                <a:latin typeface="Calibri" pitchFamily="34" charset="0"/>
                <a:cs typeface="Arial" pitchFamily="34" charset="0"/>
              </a:rPr>
              <a:t>ASME 31.12</a:t>
            </a:r>
          </a:p>
          <a:p>
            <a:pPr fontAlgn="base">
              <a:spcBef>
                <a:spcPct val="0"/>
              </a:spcBef>
              <a:spcAft>
                <a:spcPct val="0"/>
              </a:spcAft>
            </a:pPr>
            <a:r>
              <a:rPr lang="en-US" sz="1200" b="1" dirty="0" smtClean="0">
                <a:solidFill>
                  <a:srgbClr val="000000"/>
                </a:solidFill>
                <a:latin typeface="Calibri" pitchFamily="34" charset="0"/>
                <a:cs typeface="Arial" pitchFamily="34" charset="0"/>
              </a:rPr>
              <a:t>HGV 4.10</a:t>
            </a:r>
          </a:p>
          <a:p>
            <a:pPr fontAlgn="base">
              <a:spcBef>
                <a:spcPct val="0"/>
              </a:spcBef>
              <a:spcAft>
                <a:spcPct val="0"/>
              </a:spcAft>
            </a:pPr>
            <a:r>
              <a:rPr lang="en-US" sz="1200" dirty="0" smtClean="0">
                <a:solidFill>
                  <a:srgbClr val="000000"/>
                </a:solidFill>
                <a:latin typeface="Calibri" pitchFamily="34" charset="0"/>
                <a:cs typeface="Arial" pitchFamily="34" charset="0"/>
              </a:rPr>
              <a:t>ISO 20100</a:t>
            </a:r>
          </a:p>
          <a:p>
            <a:pPr fontAlgn="base">
              <a:spcBef>
                <a:spcPct val="0"/>
              </a:spcBef>
              <a:spcAft>
                <a:spcPct val="0"/>
              </a:spcAf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63" name="Text Box 22"/>
          <p:cNvSpPr txBox="1">
            <a:spLocks noChangeArrowheads="1"/>
          </p:cNvSpPr>
          <p:nvPr/>
        </p:nvSpPr>
        <p:spPr bwMode="auto">
          <a:xfrm>
            <a:off x="4901609" y="4805833"/>
            <a:ext cx="2016755" cy="85670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lang="en-US" sz="1200" u="sng" dirty="0" smtClean="0">
                <a:solidFill>
                  <a:srgbClr val="000000"/>
                </a:solidFill>
                <a:latin typeface="Calibri" pitchFamily="34" charset="0"/>
                <a:cs typeface="Arial" pitchFamily="34" charset="0"/>
              </a:rPr>
              <a:t>Compression and Storage</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R="0" lvl="0" algn="l" defTabSz="914400" rtl="0" eaLnBrk="1" fontAlgn="base" latinLnBrk="0" hangingPunct="1">
              <a:lnSpc>
                <a:spcPct val="100000"/>
              </a:lnSpc>
              <a:spcBef>
                <a:spcPct val="0"/>
              </a:spcBef>
              <a:spcAft>
                <a:spcPct val="0"/>
              </a:spcAft>
              <a:buClrTx/>
              <a:buSzTx/>
              <a:tabLst/>
            </a:pPr>
            <a:r>
              <a:rPr lang="en-US" sz="1200" b="1" dirty="0" smtClean="0">
                <a:solidFill>
                  <a:srgbClr val="000000"/>
                </a:solidFill>
                <a:latin typeface="Calibri" pitchFamily="34" charset="0"/>
                <a:cs typeface="Arial" pitchFamily="34" charset="0"/>
              </a:rPr>
              <a:t>NFPA 2</a:t>
            </a:r>
          </a:p>
          <a:p>
            <a:pPr fontAlgn="base">
              <a:spcBef>
                <a:spcPct val="0"/>
              </a:spcBef>
              <a:spcAft>
                <a:spcPct val="0"/>
              </a:spcAft>
            </a:pPr>
            <a:r>
              <a:rPr lang="en-US" sz="1200" b="1" dirty="0">
                <a:solidFill>
                  <a:srgbClr val="000000"/>
                </a:solidFill>
                <a:latin typeface="Calibri" pitchFamily="34" charset="0"/>
                <a:cs typeface="Arial" pitchFamily="34" charset="0"/>
              </a:rPr>
              <a:t>ASME </a:t>
            </a:r>
            <a:r>
              <a:rPr lang="en-US" sz="1200" b="1" dirty="0" smtClean="0">
                <a:solidFill>
                  <a:srgbClr val="000000"/>
                </a:solidFill>
                <a:latin typeface="Calibri" pitchFamily="34" charset="0"/>
                <a:cs typeface="Arial" pitchFamily="34" charset="0"/>
              </a:rPr>
              <a:t>BPVC - storage</a:t>
            </a:r>
            <a:endParaRPr lang="en-US" sz="1200" b="1" dirty="0">
              <a:solidFill>
                <a:srgbClr val="000000"/>
              </a:solidFill>
              <a:latin typeface="Calibri" pitchFamily="34" charset="0"/>
              <a:cs typeface="Arial" pitchFamily="34" charset="0"/>
            </a:endParaRPr>
          </a:p>
          <a:p>
            <a:pPr fontAlgn="base">
              <a:spcBef>
                <a:spcPct val="0"/>
              </a:spcBef>
              <a:spcAft>
                <a:spcPct val="0"/>
              </a:spcAft>
            </a:pPr>
            <a:r>
              <a:rPr lang="en-US" sz="1200" b="1" dirty="0" smtClean="0">
                <a:solidFill>
                  <a:srgbClr val="000000"/>
                </a:solidFill>
                <a:latin typeface="Calibri" pitchFamily="34" charset="0"/>
                <a:cs typeface="Arial" pitchFamily="34" charset="0"/>
              </a:rPr>
              <a:t>HGV </a:t>
            </a:r>
            <a:r>
              <a:rPr lang="en-US" sz="1200" b="1" dirty="0">
                <a:solidFill>
                  <a:srgbClr val="000000"/>
                </a:solidFill>
                <a:latin typeface="Calibri" pitchFamily="34" charset="0"/>
                <a:cs typeface="Arial" pitchFamily="34" charset="0"/>
              </a:rPr>
              <a:t>4.8 </a:t>
            </a:r>
            <a:r>
              <a:rPr lang="en-US" sz="1200" b="1" dirty="0" smtClean="0">
                <a:solidFill>
                  <a:srgbClr val="000000"/>
                </a:solidFill>
                <a:latin typeface="Calibri" pitchFamily="34" charset="0"/>
                <a:cs typeface="Arial" pitchFamily="34" charset="0"/>
              </a:rPr>
              <a:t>– compressors</a:t>
            </a:r>
          </a:p>
          <a:p>
            <a:pPr fontAlgn="base">
              <a:spcBef>
                <a:spcPct val="0"/>
              </a:spcBef>
              <a:spcAft>
                <a:spcPct val="0"/>
              </a:spcAf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sp>
        <p:nvSpPr>
          <p:cNvPr id="72" name="Text Box 7"/>
          <p:cNvSpPr txBox="1">
            <a:spLocks noChangeArrowheads="1"/>
          </p:cNvSpPr>
          <p:nvPr/>
        </p:nvSpPr>
        <p:spPr bwMode="auto">
          <a:xfrm>
            <a:off x="2800243" y="2242397"/>
            <a:ext cx="2101366" cy="941003"/>
          </a:xfrm>
          <a:prstGeom prst="rect">
            <a:avLst/>
          </a:prstGeom>
          <a:solidFill>
            <a:srgbClr val="FFFFFF"/>
          </a:solid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pPr>
            <a:r>
              <a:rPr lang="en-US" sz="1200" u="sng" dirty="0" smtClean="0">
                <a:solidFill>
                  <a:srgbClr val="000000"/>
                </a:solidFill>
                <a:latin typeface="Calibri" pitchFamily="34" charset="0"/>
                <a:cs typeface="Arial" pitchFamily="34" charset="0"/>
              </a:rPr>
              <a:t>Interface Standards</a:t>
            </a:r>
            <a:endParaRPr kumimoji="0" lang="en-US" sz="1200" b="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Calibri" pitchFamily="34" charset="0"/>
                <a:cs typeface="Arial" pitchFamily="34" charset="0"/>
              </a:rPr>
              <a:t>HGV 4.3 – Temperature Comp.</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Calibri" pitchFamily="34" charset="0"/>
                <a:cs typeface="Arial" pitchFamily="34" charset="0"/>
              </a:rPr>
              <a:t>CAFCP Standard</a:t>
            </a:r>
          </a:p>
          <a:p>
            <a:pPr marL="0" marR="0" lvl="0" indent="0" algn="ctr" defTabSz="914400" rtl="0" eaLnBrk="1" fontAlgn="base" latinLnBrk="0" hangingPunct="1">
              <a:lnSpc>
                <a:spcPct val="100000"/>
              </a:lnSpc>
              <a:spcBef>
                <a:spcPct val="0"/>
              </a:spcBef>
              <a:spcAft>
                <a:spcPct val="0"/>
              </a:spcAft>
              <a:buClrTx/>
              <a:buSzTx/>
              <a:buFontTx/>
              <a:buNone/>
              <a:tabLst/>
            </a:pPr>
            <a:r>
              <a:rPr kumimoji="0" lang="en-US" sz="1200" i="0" u="none" strike="noStrike" cap="none" normalizeH="0" baseline="0" dirty="0" smtClean="0">
                <a:ln>
                  <a:noFill/>
                </a:ln>
                <a:solidFill>
                  <a:srgbClr val="000000"/>
                </a:solidFill>
                <a:effectLst/>
                <a:latin typeface="Calibri" pitchFamily="34" charset="0"/>
                <a:cs typeface="Arial" pitchFamily="34" charset="0"/>
              </a:rPr>
              <a:t>H2 Quality Measurement</a:t>
            </a:r>
          </a:p>
          <a:p>
            <a:pPr marL="0" marR="0" lvl="0" indent="0" algn="ctr" defTabSz="914400" rtl="0" eaLnBrk="1" fontAlgn="base" latinLnBrk="0" hangingPunct="1">
              <a:lnSpc>
                <a:spcPct val="100000"/>
              </a:lnSpc>
              <a:spcBef>
                <a:spcPct val="0"/>
              </a:spcBef>
              <a:spcAft>
                <a:spcPct val="0"/>
              </a:spcAft>
              <a:buClrTx/>
              <a:buSzTx/>
              <a:buFontTx/>
              <a:buNone/>
              <a:tabLst/>
            </a:pPr>
            <a:r>
              <a:rPr lang="en-US" sz="1200" dirty="0" smtClean="0">
                <a:solidFill>
                  <a:srgbClr val="000000"/>
                </a:solidFill>
                <a:latin typeface="Calibri" pitchFamily="34" charset="0"/>
                <a:cs typeface="Arial" pitchFamily="34" charset="0"/>
              </a:rPr>
              <a:t>Weight and Measures</a:t>
            </a:r>
            <a:endParaRPr kumimoji="0" lang="en-US" sz="120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en-US" sz="1000" b="0" i="0" u="none" strike="noStrike" cap="none" normalizeH="0" baseline="0" dirty="0" smtClean="0">
              <a:ln>
                <a:noFill/>
              </a:ln>
              <a:solidFill>
                <a:srgbClr val="000000"/>
              </a:solidFill>
              <a:effectLst/>
              <a:latin typeface="Times New Roman" pitchFamily="18" charset="0"/>
              <a:cs typeface="Arial" pitchFamily="34" charset="0"/>
            </a:endParaRPr>
          </a:p>
        </p:txBody>
      </p:sp>
      <p:cxnSp>
        <p:nvCxnSpPr>
          <p:cNvPr id="24" name="AutoShape 23"/>
          <p:cNvCxnSpPr>
            <a:cxnSpLocks noChangeShapeType="1"/>
          </p:cNvCxnSpPr>
          <p:nvPr/>
        </p:nvCxnSpPr>
        <p:spPr bwMode="auto">
          <a:xfrm rot="5400000" flipH="1" flipV="1">
            <a:off x="1250690" y="3065908"/>
            <a:ext cx="310298" cy="1285"/>
          </a:xfrm>
          <a:prstGeom prst="straightConnector1">
            <a:avLst/>
          </a:prstGeom>
          <a:noFill/>
          <a:ln w="9525">
            <a:solidFill>
              <a:srgbClr val="000000"/>
            </a:solidFill>
            <a:round/>
            <a:headEnd/>
            <a:tailEnd type="triangle" w="med" len="med"/>
          </a:ln>
        </p:spPr>
      </p:cxnSp>
      <p:cxnSp>
        <p:nvCxnSpPr>
          <p:cNvPr id="25" name="AutoShape 23"/>
          <p:cNvCxnSpPr>
            <a:cxnSpLocks noChangeShapeType="1"/>
          </p:cNvCxnSpPr>
          <p:nvPr/>
        </p:nvCxnSpPr>
        <p:spPr bwMode="auto">
          <a:xfrm rot="5400000" flipH="1" flipV="1">
            <a:off x="1250690" y="3065908"/>
            <a:ext cx="310298" cy="1285"/>
          </a:xfrm>
          <a:prstGeom prst="straightConnector1">
            <a:avLst/>
          </a:prstGeom>
          <a:noFill/>
          <a:ln w="9525">
            <a:solidFill>
              <a:srgbClr val="000000"/>
            </a:solidFill>
            <a:round/>
            <a:headEnd/>
            <a:tailEnd type="triangle" w="med" len="med"/>
          </a:ln>
        </p:spPr>
      </p:cxnSp>
      <p:grpSp>
        <p:nvGrpSpPr>
          <p:cNvPr id="27" name="Group 78"/>
          <p:cNvGrpSpPr/>
          <p:nvPr/>
        </p:nvGrpSpPr>
        <p:grpSpPr>
          <a:xfrm>
            <a:off x="1154901" y="3085050"/>
            <a:ext cx="1493047" cy="430667"/>
            <a:chOff x="2562224" y="4879181"/>
            <a:chExt cx="1493047" cy="430667"/>
          </a:xfrm>
        </p:grpSpPr>
        <p:sp>
          <p:nvSpPr>
            <p:cNvPr id="28" name="Rounded Rectangle 27"/>
            <p:cNvSpPr/>
            <p:nvPr/>
          </p:nvSpPr>
          <p:spPr bwMode="auto">
            <a:xfrm>
              <a:off x="2562224" y="5081246"/>
              <a:ext cx="740230" cy="228602"/>
            </a:xfrm>
            <a:prstGeom prst="round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0" tIns="0" rIns="0" bIns="0" numCol="1" rtlCol="0" anchor="ctr" anchorCtr="0" compatLnSpc="1">
              <a:prstTxWarp prst="textNoShape">
                <a:avLst/>
              </a:prstTxWarp>
              <a:noAutofit/>
            </a:bodyPr>
            <a:lstStyle/>
            <a:p>
              <a:pPr marL="228600" marR="0" indent="0" defTabSz="914400" rtl="0" eaLnBrk="1" fontAlgn="base" latinLnBrk="0" hangingPunct="1">
                <a:lnSpc>
                  <a:spcPct val="85000"/>
                </a:lnSpc>
                <a:spcBef>
                  <a:spcPct val="25000"/>
                </a:spcBef>
                <a:spcAft>
                  <a:spcPct val="0"/>
                </a:spcAft>
                <a:buClr>
                  <a:srgbClr val="000000"/>
                </a:buClr>
                <a:buSzTx/>
                <a:buFont typeface="Wingdings" pitchFamily="2" charset="2"/>
                <a:buNone/>
                <a:tabLst/>
              </a:pPr>
              <a:r>
                <a:rPr kumimoji="0" lang="en-US" sz="700" b="1" i="0" u="none" strike="noStrike" cap="none" normalizeH="0" baseline="0" dirty="0" smtClean="0">
                  <a:ln>
                    <a:noFill/>
                  </a:ln>
                  <a:solidFill>
                    <a:schemeClr val="tx1"/>
                  </a:solidFill>
                  <a:effectLst/>
                  <a:latin typeface="Verdana" pitchFamily="34" charset="0"/>
                </a:rPr>
                <a:t>Tank</a:t>
              </a:r>
            </a:p>
          </p:txBody>
        </p:sp>
        <p:sp>
          <p:nvSpPr>
            <p:cNvPr id="29" name="Isosceles Triangle 28"/>
            <p:cNvSpPr/>
            <p:nvPr/>
          </p:nvSpPr>
          <p:spPr bwMode="auto">
            <a:xfrm rot="5400000">
              <a:off x="3317081" y="5148262"/>
              <a:ext cx="100013" cy="100013"/>
            </a:xfrm>
            <a:prstGeom prst="triangl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30" name="Isosceles Triangle 29"/>
            <p:cNvSpPr/>
            <p:nvPr/>
          </p:nvSpPr>
          <p:spPr bwMode="auto">
            <a:xfrm rot="16359052">
              <a:off x="3440907" y="5150643"/>
              <a:ext cx="100013" cy="100013"/>
            </a:xfrm>
            <a:prstGeom prst="triangl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31" name="Straight Connector 30"/>
            <p:cNvCxnSpPr/>
            <p:nvPr/>
          </p:nvCxnSpPr>
          <p:spPr bwMode="auto">
            <a:xfrm rot="16200000" flipV="1">
              <a:off x="3398038" y="5167321"/>
              <a:ext cx="61982" cy="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2" name="Rectangle 31"/>
            <p:cNvSpPr/>
            <p:nvPr/>
          </p:nvSpPr>
          <p:spPr bwMode="auto">
            <a:xfrm>
              <a:off x="3376612" y="5069681"/>
              <a:ext cx="104775" cy="7381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33" name="Straight Connector 32"/>
            <p:cNvCxnSpPr/>
            <p:nvPr/>
          </p:nvCxnSpPr>
          <p:spPr bwMode="auto">
            <a:xfrm>
              <a:off x="3548011" y="5202962"/>
              <a:ext cx="295327" cy="7213"/>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4" name="Isosceles Triangle 33"/>
            <p:cNvSpPr/>
            <p:nvPr/>
          </p:nvSpPr>
          <p:spPr bwMode="auto">
            <a:xfrm rot="16200000">
              <a:off x="3674269" y="4972049"/>
              <a:ext cx="100013" cy="100013"/>
            </a:xfrm>
            <a:prstGeom prst="triangl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35" name="Isosceles Triangle 34"/>
            <p:cNvSpPr/>
            <p:nvPr/>
          </p:nvSpPr>
          <p:spPr bwMode="auto">
            <a:xfrm>
              <a:off x="3621881" y="5033961"/>
              <a:ext cx="100013" cy="100013"/>
            </a:xfrm>
            <a:prstGeom prst="triangl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36" name="Straight Connector 35"/>
            <p:cNvCxnSpPr>
              <a:endCxn id="34" idx="0"/>
            </p:cNvCxnSpPr>
            <p:nvPr/>
          </p:nvCxnSpPr>
          <p:spPr bwMode="auto">
            <a:xfrm rot="5400000">
              <a:off x="3602832" y="4950618"/>
              <a:ext cx="142874"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bwMode="auto">
            <a:xfrm>
              <a:off x="3619448" y="4926737"/>
              <a:ext cx="104827" cy="35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bwMode="auto">
            <a:xfrm>
              <a:off x="3617067" y="4907687"/>
              <a:ext cx="104827" cy="35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bwMode="auto">
            <a:xfrm>
              <a:off x="3617067" y="4891018"/>
              <a:ext cx="104827" cy="35788"/>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40" name="Straight Connector 39"/>
            <p:cNvCxnSpPr>
              <a:endCxn id="35" idx="3"/>
            </p:cNvCxnSpPr>
            <p:nvPr/>
          </p:nvCxnSpPr>
          <p:spPr bwMode="auto">
            <a:xfrm rot="5400000" flipH="1" flipV="1">
              <a:off x="3637360" y="5168503"/>
              <a:ext cx="69057" cy="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1" name="Isosceles Triangle 40"/>
            <p:cNvSpPr/>
            <p:nvPr/>
          </p:nvSpPr>
          <p:spPr bwMode="auto">
            <a:xfrm rot="5400000">
              <a:off x="3831432" y="5155407"/>
              <a:ext cx="100013" cy="100013"/>
            </a:xfrm>
            <a:prstGeom prst="triangl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sp>
          <p:nvSpPr>
            <p:cNvPr id="42" name="Isosceles Triangle 41"/>
            <p:cNvSpPr/>
            <p:nvPr/>
          </p:nvSpPr>
          <p:spPr bwMode="auto">
            <a:xfrm rot="16359052">
              <a:off x="3955258" y="5157788"/>
              <a:ext cx="100013" cy="100013"/>
            </a:xfrm>
            <a:prstGeom prst="triangle">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cxnSp>
          <p:nvCxnSpPr>
            <p:cNvPr id="44" name="Straight Connector 43"/>
            <p:cNvCxnSpPr/>
            <p:nvPr/>
          </p:nvCxnSpPr>
          <p:spPr bwMode="auto">
            <a:xfrm rot="16200000" flipV="1">
              <a:off x="3912389" y="5174466"/>
              <a:ext cx="61982" cy="52"/>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45" name="Rectangle 44"/>
            <p:cNvSpPr/>
            <p:nvPr/>
          </p:nvSpPr>
          <p:spPr bwMode="auto">
            <a:xfrm>
              <a:off x="3890963" y="5076826"/>
              <a:ext cx="104775" cy="73819"/>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prstTxWarp prst="textNoShape">
                <a:avLst/>
              </a:prstTxWarp>
              <a:spAutoFit/>
            </a:bodyPr>
            <a:lstStyle/>
            <a:p>
              <a: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pPr>
              <a:endParaRPr kumimoji="0" lang="en-US" sz="2000" b="1" i="0" u="none" strike="noStrike" cap="none" normalizeH="0" baseline="0" smtClean="0">
                <a:ln>
                  <a:noFill/>
                </a:ln>
                <a:solidFill>
                  <a:schemeClr val="tx1"/>
                </a:solidFill>
                <a:effectLst/>
                <a:latin typeface="Verdana" pitchFamily="34" charset="0"/>
              </a:endParaRPr>
            </a:p>
          </p:txBody>
        </p:sp>
      </p:grpSp>
      <p:sp>
        <p:nvSpPr>
          <p:cNvPr id="46" name="Text Box 22"/>
          <p:cNvSpPr txBox="1">
            <a:spLocks noChangeArrowheads="1"/>
          </p:cNvSpPr>
          <p:nvPr/>
        </p:nvSpPr>
        <p:spPr bwMode="auto">
          <a:xfrm>
            <a:off x="1470600" y="3539262"/>
            <a:ext cx="1911791" cy="49046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i="0" u="sng" strike="noStrike" cap="none" normalizeH="0" baseline="0" dirty="0" smtClean="0">
                <a:ln>
                  <a:noFill/>
                </a:ln>
                <a:solidFill>
                  <a:srgbClr val="000000"/>
                </a:solidFill>
                <a:effectLst/>
                <a:latin typeface="Calibri" pitchFamily="34" charset="0"/>
                <a:cs typeface="Arial" pitchFamily="34" charset="0"/>
              </a:rPr>
              <a:t>Hydrogen Pressure System</a:t>
            </a:r>
            <a:endParaRPr kumimoji="0" lang="en-US" sz="1200" i="0" u="sng" strike="noStrike" cap="none" normalizeH="0" baseline="0" dirty="0" smtClean="0">
              <a:ln>
                <a:noFill/>
              </a:ln>
              <a:solidFill>
                <a:srgbClr val="0000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lang="en-US" sz="1100" b="1" dirty="0" smtClean="0">
                <a:solidFill>
                  <a:srgbClr val="000000"/>
                </a:solidFill>
                <a:latin typeface="Calibri" pitchFamily="34" charset="0"/>
                <a:cs typeface="Arial" pitchFamily="34" charset="0"/>
              </a:rPr>
              <a:t>SAE J2579</a:t>
            </a:r>
            <a:endParaRPr kumimoji="0" lang="en-US" sz="1100" b="1" i="0" u="none" strike="sng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200" b="0" i="0" u="none" strike="noStrike" cap="none" normalizeH="0" baseline="0" dirty="0" smtClean="0">
              <a:ln>
                <a:noFill/>
              </a:ln>
              <a:solidFill>
                <a:srgbClr val="000000"/>
              </a:solidFill>
              <a:effectLst/>
              <a:latin typeface="Arial" pitchFamily="34" charset="0"/>
              <a:cs typeface="Arial" pitchFamily="34" charset="0"/>
            </a:endParaRPr>
          </a:p>
        </p:txBody>
      </p:sp>
      <p:cxnSp>
        <p:nvCxnSpPr>
          <p:cNvPr id="47" name="AutoShape 23"/>
          <p:cNvCxnSpPr>
            <a:cxnSpLocks noChangeShapeType="1"/>
          </p:cNvCxnSpPr>
          <p:nvPr/>
        </p:nvCxnSpPr>
        <p:spPr bwMode="auto">
          <a:xfrm rot="5400000" flipH="1" flipV="1">
            <a:off x="1551198" y="4184233"/>
            <a:ext cx="310298" cy="1285"/>
          </a:xfrm>
          <a:prstGeom prst="straightConnector1">
            <a:avLst/>
          </a:prstGeom>
          <a:noFill/>
          <a:ln w="9525">
            <a:solidFill>
              <a:srgbClr val="000000"/>
            </a:solidFill>
            <a:round/>
            <a:headEnd/>
            <a:tailEnd type="triangle" w="med" len="med"/>
          </a:ln>
        </p:spPr>
      </p:cxnSp>
      <p:cxnSp>
        <p:nvCxnSpPr>
          <p:cNvPr id="50" name="AutoShape 20"/>
          <p:cNvCxnSpPr>
            <a:cxnSpLocks noChangeShapeType="1"/>
          </p:cNvCxnSpPr>
          <p:nvPr/>
        </p:nvCxnSpPr>
        <p:spPr bwMode="auto">
          <a:xfrm flipH="1" flipV="1">
            <a:off x="7533707" y="3122125"/>
            <a:ext cx="5374" cy="417137"/>
          </a:xfrm>
          <a:prstGeom prst="straightConnector1">
            <a:avLst/>
          </a:prstGeom>
          <a:noFill/>
          <a:ln w="9525">
            <a:solidFill>
              <a:srgbClr val="000000"/>
            </a:solidFill>
            <a:round/>
            <a:headEnd/>
            <a:tailEnd type="triangle" w="med" len="med"/>
          </a:ln>
        </p:spPr>
      </p:cxnSp>
    </p:spTree>
    <p:extLst>
      <p:ext uri="{BB962C8B-B14F-4D97-AF65-F5344CB8AC3E}">
        <p14:creationId xmlns:p14="http://schemas.microsoft.com/office/powerpoint/2010/main" val="1466022687"/>
      </p:ext>
    </p:extLst>
  </p:cSld>
  <p:clrMapOvr>
    <a:masterClrMapping/>
  </p:clrMapOvr>
  <p:transition spd="med" advTm="14000">
    <p:cover dir="d"/>
  </p:transition>
  <p:timing>
    <p:tnLst>
      <p:par>
        <p:cTn id="1" dur="indefinite" restart="never" nodeType="tmRoot"/>
      </p:par>
    </p:tnLst>
  </p:timing>
</p:sld>
</file>

<file path=ppt/theme/theme1.xml><?xml version="1.0" encoding="utf-8"?>
<a:theme xmlns:a="http://schemas.openxmlformats.org/drawingml/2006/main" name="blank">
  <a:themeElements>
    <a:clrScheme name="blank 5">
      <a:dk1>
        <a:srgbClr val="003366"/>
      </a:dk1>
      <a:lt1>
        <a:srgbClr val="FFFFFF"/>
      </a:lt1>
      <a:dk2>
        <a:srgbClr val="00794A"/>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fontScheme name="blank">
      <a:majorFont>
        <a:latin typeface="BankGothic"/>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defRPr kumimoji="0" lang="en-US" altLang="en-US" sz="2000" b="1" i="0" u="none" strike="noStrike" cap="none" normalizeH="0" baseline="0" smtClean="0">
            <a:ln>
              <a:noFill/>
            </a:ln>
            <a:solidFill>
              <a:schemeClr val="tx1"/>
            </a:solidFill>
            <a:effectLst/>
            <a:latin typeface="Verdana" pitchFamily="34"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228600" marR="0" indent="0" algn="ctr" defTabSz="914400" rtl="0" eaLnBrk="1" fontAlgn="base" latinLnBrk="0" hangingPunct="1">
          <a:lnSpc>
            <a:spcPct val="85000"/>
          </a:lnSpc>
          <a:spcBef>
            <a:spcPct val="25000"/>
          </a:spcBef>
          <a:spcAft>
            <a:spcPct val="0"/>
          </a:spcAft>
          <a:buClr>
            <a:srgbClr val="000000"/>
          </a:buClr>
          <a:buSzTx/>
          <a:buFont typeface="Wingdings" pitchFamily="2" charset="2"/>
          <a:buNone/>
          <a:tabLst/>
          <a:defRPr kumimoji="0" lang="en-US" altLang="en-US" sz="2000" b="1" i="0" u="none" strike="noStrike" cap="none" normalizeH="0" baseline="0" smtClean="0">
            <a:ln>
              <a:noFill/>
            </a:ln>
            <a:solidFill>
              <a:schemeClr val="tx1"/>
            </a:solidFill>
            <a:effectLst/>
            <a:latin typeface="Verdana" pitchFamily="34" charset="0"/>
          </a:defRPr>
        </a:defPPr>
      </a:lstStyle>
    </a:lnDef>
  </a:objectDefaults>
  <a:extraClrSchemeLst>
    <a:extraClrScheme>
      <a:clrScheme name="blank 1">
        <a:dk1>
          <a:srgbClr val="000066"/>
        </a:dk1>
        <a:lt1>
          <a:srgbClr val="FFFFEB"/>
        </a:lt1>
        <a:dk2>
          <a:srgbClr val="336699"/>
        </a:dk2>
        <a:lt2>
          <a:srgbClr val="FFFFEB"/>
        </a:lt2>
        <a:accent1>
          <a:srgbClr val="666699"/>
        </a:accent1>
        <a:accent2>
          <a:srgbClr val="99CCFF"/>
        </a:accent2>
        <a:accent3>
          <a:srgbClr val="ADB8CA"/>
        </a:accent3>
        <a:accent4>
          <a:srgbClr val="DADAC9"/>
        </a:accent4>
        <a:accent5>
          <a:srgbClr val="B8B8CA"/>
        </a:accent5>
        <a:accent6>
          <a:srgbClr val="8AB9E7"/>
        </a:accent6>
        <a:hlink>
          <a:srgbClr val="CCCCFF"/>
        </a:hlink>
        <a:folHlink>
          <a:srgbClr val="C68DFF"/>
        </a:folHlink>
      </a:clrScheme>
      <a:clrMap bg1="dk2" tx1="lt1" bg2="dk1" tx2="lt2" accent1="accent1" accent2="accent2" accent3="accent3" accent4="accent4" accent5="accent5" accent6="accent6" hlink="hlink" folHlink="folHlink"/>
    </a:extraClrScheme>
    <a:extraClrScheme>
      <a:clrScheme name="blank 2">
        <a:dk1>
          <a:srgbClr val="003366"/>
        </a:dk1>
        <a:lt1>
          <a:srgbClr val="FFFFFF"/>
        </a:lt1>
        <a:dk2>
          <a:srgbClr val="006666"/>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
      <a:clrScheme name="blank 3">
        <a:dk1>
          <a:srgbClr val="000000"/>
        </a:dk1>
        <a:lt1>
          <a:srgbClr val="FFFFFF"/>
        </a:lt1>
        <a:dk2>
          <a:srgbClr val="000000"/>
        </a:dk2>
        <a:lt2>
          <a:srgbClr val="5F5F5F"/>
        </a:lt2>
        <a:accent1>
          <a:srgbClr val="C0C0C0"/>
        </a:accent1>
        <a:accent2>
          <a:srgbClr val="808080"/>
        </a:accent2>
        <a:accent3>
          <a:srgbClr val="FFFFFF"/>
        </a:accent3>
        <a:accent4>
          <a:srgbClr val="000000"/>
        </a:accent4>
        <a:accent5>
          <a:srgbClr val="DCDCDC"/>
        </a:accent5>
        <a:accent6>
          <a:srgbClr val="737373"/>
        </a:accent6>
        <a:hlink>
          <a:srgbClr val="5F5F5F"/>
        </a:hlink>
        <a:folHlink>
          <a:srgbClr val="969696"/>
        </a:folHlink>
      </a:clrScheme>
      <a:clrMap bg1="lt1" tx1="dk1" bg2="lt2" tx2="dk2" accent1="accent1" accent2="accent2" accent3="accent3" accent4="accent4" accent5="accent5" accent6="accent6" hlink="hlink" folHlink="folHlink"/>
    </a:extraClrScheme>
    <a:extraClrScheme>
      <a:clrScheme name="blank 4">
        <a:dk1>
          <a:srgbClr val="000000"/>
        </a:dk1>
        <a:lt1>
          <a:srgbClr val="FFFFFF"/>
        </a:lt1>
        <a:dk2>
          <a:srgbClr val="9900CC"/>
        </a:dk2>
        <a:lt2>
          <a:srgbClr val="0033CC"/>
        </a:lt2>
        <a:accent1>
          <a:srgbClr val="FFCC66"/>
        </a:accent1>
        <a:accent2>
          <a:srgbClr val="33CC33"/>
        </a:accent2>
        <a:accent3>
          <a:srgbClr val="FFFFFF"/>
        </a:accent3>
        <a:accent4>
          <a:srgbClr val="000000"/>
        </a:accent4>
        <a:accent5>
          <a:srgbClr val="FFE2B8"/>
        </a:accent5>
        <a:accent6>
          <a:srgbClr val="2DB92D"/>
        </a:accent6>
        <a:hlink>
          <a:srgbClr val="9900CC"/>
        </a:hlink>
        <a:folHlink>
          <a:srgbClr val="9900CC"/>
        </a:folHlink>
      </a:clrScheme>
      <a:clrMap bg1="lt1" tx1="dk1" bg2="lt2" tx2="dk2" accent1="accent1" accent2="accent2" accent3="accent3" accent4="accent4" accent5="accent5" accent6="accent6" hlink="hlink" folHlink="folHlink"/>
    </a:extraClrScheme>
    <a:extraClrScheme>
      <a:clrScheme name="blank 5">
        <a:dk1>
          <a:srgbClr val="003366"/>
        </a:dk1>
        <a:lt1>
          <a:srgbClr val="FFFFFF"/>
        </a:lt1>
        <a:dk2>
          <a:srgbClr val="00794A"/>
        </a:dk2>
        <a:lt2>
          <a:srgbClr val="003366"/>
        </a:lt2>
        <a:accent1>
          <a:srgbClr val="99CC99"/>
        </a:accent1>
        <a:accent2>
          <a:srgbClr val="33CCCC"/>
        </a:accent2>
        <a:accent3>
          <a:srgbClr val="FFFFFF"/>
        </a:accent3>
        <a:accent4>
          <a:srgbClr val="002A56"/>
        </a:accent4>
        <a:accent5>
          <a:srgbClr val="CAE2CA"/>
        </a:accent5>
        <a:accent6>
          <a:srgbClr val="2DB9B9"/>
        </a:accent6>
        <a:hlink>
          <a:srgbClr val="666699"/>
        </a:hlink>
        <a:folHlink>
          <a:srgbClr val="CC99FF"/>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11219</TotalTime>
  <Words>3091</Words>
  <Application>Microsoft Office PowerPoint</Application>
  <PresentationFormat>On-screen Show (4:3)</PresentationFormat>
  <Paragraphs>402</Paragraphs>
  <Slides>15</Slides>
  <Notes>15</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blank</vt:lpstr>
      <vt:lpstr>Safety of Hydrogen Powered Industrial Trucks, Lessons Learned and Existing Codes and Standards Gaps</vt:lpstr>
      <vt:lpstr>Agenda</vt:lpstr>
      <vt:lpstr>Hydrogen Warehouse</vt:lpstr>
      <vt:lpstr>Component Introduction</vt:lpstr>
      <vt:lpstr>Safety Challenges</vt:lpstr>
      <vt:lpstr>Codes and Standards –Ind. Trucks</vt:lpstr>
      <vt:lpstr>Comparison of Cars and Forklifts </vt:lpstr>
      <vt:lpstr>‘Niche’ to ‘Broad’ Market Comparison</vt:lpstr>
      <vt:lpstr>Codes and Standards - Automotive</vt:lpstr>
      <vt:lpstr>Codes and Standards –Ind. Trucks</vt:lpstr>
      <vt:lpstr>Lessons Learned and Gaps</vt:lpstr>
      <vt:lpstr>Lessons Learned and Gaps</vt:lpstr>
      <vt:lpstr>Lessons Learned and Gaps</vt:lpstr>
      <vt:lpstr>Open Market Items</vt:lpstr>
      <vt:lpstr>PowerPoint Presentation</vt:lpstr>
    </vt:vector>
  </TitlesOfParts>
  <Company>Nuvera Fuel Cells, Inc.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Danielle Andre</dc:creator>
  <cp:lastModifiedBy>Aaron Harris</cp:lastModifiedBy>
  <cp:revision>587</cp:revision>
  <cp:lastPrinted>2011-09-09T14:03:04Z</cp:lastPrinted>
  <dcterms:created xsi:type="dcterms:W3CDTF">2008-03-10T20:09:26Z</dcterms:created>
  <dcterms:modified xsi:type="dcterms:W3CDTF">2011-09-09T14:05:47Z</dcterms:modified>
</cp:coreProperties>
</file>