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1"/>
  </p:sldMasterIdLst>
  <p:notesMasterIdLst>
    <p:notesMasterId r:id="rId4"/>
  </p:notesMasterIdLst>
  <p:sldIdLst>
    <p:sldId id="258" r:id="rId2"/>
    <p:sldId id="257" r:id="rId3"/>
  </p:sldIdLst>
  <p:sldSz cx="7772400" cy="100584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B537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665"/>
    <p:restoredTop sz="94694"/>
  </p:normalViewPr>
  <p:slideViewPr>
    <p:cSldViewPr snapToGrid="0">
      <p:cViewPr varScale="1">
        <p:scale>
          <a:sx n="37" d="100"/>
          <a:sy n="37" d="100"/>
        </p:scale>
        <p:origin x="621" y="15"/>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777D801-C858-D24A-9525-F8A85DF08F1A}" type="datetimeFigureOut">
              <a:rPr lang="en-US" smtClean="0"/>
              <a:t>6/7/2024</a:t>
            </a:fld>
            <a:endParaRPr lang="en-US"/>
          </a:p>
        </p:txBody>
      </p:sp>
      <p:sp>
        <p:nvSpPr>
          <p:cNvPr id="4" name="Slide Image Placeholder 3"/>
          <p:cNvSpPr>
            <a:spLocks noGrp="1" noRot="1" noChangeAspect="1"/>
          </p:cNvSpPr>
          <p:nvPr>
            <p:ph type="sldImg" idx="2"/>
          </p:nvPr>
        </p:nvSpPr>
        <p:spPr>
          <a:xfrm>
            <a:off x="2236788" y="1143000"/>
            <a:ext cx="2384425"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9AFA200-8D06-9E42-A0D4-16EADC4E979D}" type="slidenum">
              <a:rPr lang="en-US" smtClean="0"/>
              <a:t>‹#›</a:t>
            </a:fld>
            <a:endParaRPr lang="en-US"/>
          </a:p>
        </p:txBody>
      </p:sp>
    </p:spTree>
    <p:extLst>
      <p:ext uri="{BB962C8B-B14F-4D97-AF65-F5344CB8AC3E}">
        <p14:creationId xmlns:p14="http://schemas.microsoft.com/office/powerpoint/2010/main" val="3227514027"/>
      </p:ext>
    </p:extLst>
  </p:cSld>
  <p:clrMap bg1="lt1" tx1="dk1" bg2="lt2" tx2="dk2" accent1="accent1" accent2="accent2" accent3="accent3" accent4="accent4" accent5="accent5" accent6="accent6" hlink="hlink" folHlink="folHlink"/>
  <p:notesStyle>
    <a:lvl1pPr marL="0" algn="l" defTabSz="1018824" rtl="0" eaLnBrk="1" latinLnBrk="0" hangingPunct="1">
      <a:defRPr sz="1337" kern="1200">
        <a:solidFill>
          <a:schemeClr val="tx1"/>
        </a:solidFill>
        <a:latin typeface="+mn-lt"/>
        <a:ea typeface="+mn-ea"/>
        <a:cs typeface="+mn-cs"/>
      </a:defRPr>
    </a:lvl1pPr>
    <a:lvl2pPr marL="509412" algn="l" defTabSz="1018824" rtl="0" eaLnBrk="1" latinLnBrk="0" hangingPunct="1">
      <a:defRPr sz="1337" kern="1200">
        <a:solidFill>
          <a:schemeClr val="tx1"/>
        </a:solidFill>
        <a:latin typeface="+mn-lt"/>
        <a:ea typeface="+mn-ea"/>
        <a:cs typeface="+mn-cs"/>
      </a:defRPr>
    </a:lvl2pPr>
    <a:lvl3pPr marL="1018824" algn="l" defTabSz="1018824" rtl="0" eaLnBrk="1" latinLnBrk="0" hangingPunct="1">
      <a:defRPr sz="1337" kern="1200">
        <a:solidFill>
          <a:schemeClr val="tx1"/>
        </a:solidFill>
        <a:latin typeface="+mn-lt"/>
        <a:ea typeface="+mn-ea"/>
        <a:cs typeface="+mn-cs"/>
      </a:defRPr>
    </a:lvl3pPr>
    <a:lvl4pPr marL="1528237" algn="l" defTabSz="1018824" rtl="0" eaLnBrk="1" latinLnBrk="0" hangingPunct="1">
      <a:defRPr sz="1337" kern="1200">
        <a:solidFill>
          <a:schemeClr val="tx1"/>
        </a:solidFill>
        <a:latin typeface="+mn-lt"/>
        <a:ea typeface="+mn-ea"/>
        <a:cs typeface="+mn-cs"/>
      </a:defRPr>
    </a:lvl4pPr>
    <a:lvl5pPr marL="2037649" algn="l" defTabSz="1018824" rtl="0" eaLnBrk="1" latinLnBrk="0" hangingPunct="1">
      <a:defRPr sz="1337" kern="1200">
        <a:solidFill>
          <a:schemeClr val="tx1"/>
        </a:solidFill>
        <a:latin typeface="+mn-lt"/>
        <a:ea typeface="+mn-ea"/>
        <a:cs typeface="+mn-cs"/>
      </a:defRPr>
    </a:lvl5pPr>
    <a:lvl6pPr marL="2547061" algn="l" defTabSz="1018824" rtl="0" eaLnBrk="1" latinLnBrk="0" hangingPunct="1">
      <a:defRPr sz="1337" kern="1200">
        <a:solidFill>
          <a:schemeClr val="tx1"/>
        </a:solidFill>
        <a:latin typeface="+mn-lt"/>
        <a:ea typeface="+mn-ea"/>
        <a:cs typeface="+mn-cs"/>
      </a:defRPr>
    </a:lvl6pPr>
    <a:lvl7pPr marL="3056473" algn="l" defTabSz="1018824" rtl="0" eaLnBrk="1" latinLnBrk="0" hangingPunct="1">
      <a:defRPr sz="1337" kern="1200">
        <a:solidFill>
          <a:schemeClr val="tx1"/>
        </a:solidFill>
        <a:latin typeface="+mn-lt"/>
        <a:ea typeface="+mn-ea"/>
        <a:cs typeface="+mn-cs"/>
      </a:defRPr>
    </a:lvl7pPr>
    <a:lvl8pPr marL="3565886" algn="l" defTabSz="1018824" rtl="0" eaLnBrk="1" latinLnBrk="0" hangingPunct="1">
      <a:defRPr sz="1337" kern="1200">
        <a:solidFill>
          <a:schemeClr val="tx1"/>
        </a:solidFill>
        <a:latin typeface="+mn-lt"/>
        <a:ea typeface="+mn-ea"/>
        <a:cs typeface="+mn-cs"/>
      </a:defRPr>
    </a:lvl8pPr>
    <a:lvl9pPr marL="4075298" algn="l" defTabSz="1018824" rtl="0" eaLnBrk="1" latinLnBrk="0" hangingPunct="1">
      <a:defRPr sz="1337"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hyperlink" Target="https://h2tools.org/" TargetMode="External"/><Relationship Id="rId2" Type="http://schemas.openxmlformats.org/officeDocument/2006/relationships/hyperlink" Target="https://www.aiche.org/ccps/safety-culture-what-stake" TargetMode="External"/><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19" name="Picture 18" descr="A white and green rectangular object with blue text&#10;&#10;Description automatically generated">
            <a:extLst>
              <a:ext uri="{FF2B5EF4-FFF2-40B4-BE49-F238E27FC236}">
                <a16:creationId xmlns:a16="http://schemas.microsoft.com/office/drawing/2014/main" id="{545914BA-EBFC-EF52-EC59-F0A6A809FE13}"/>
              </a:ext>
            </a:extLst>
          </p:cNvPr>
          <p:cNvPicPr>
            <a:picLocks noChangeAspect="1"/>
          </p:cNvPicPr>
          <p:nvPr userDrawn="1"/>
        </p:nvPicPr>
        <p:blipFill>
          <a:blip r:embed="rId2"/>
          <a:stretch>
            <a:fillRect/>
          </a:stretch>
        </p:blipFill>
        <p:spPr>
          <a:xfrm>
            <a:off x="0" y="0"/>
            <a:ext cx="7772400" cy="10058400"/>
          </a:xfrm>
          <a:prstGeom prst="rect">
            <a:avLst/>
          </a:prstGeom>
        </p:spPr>
      </p:pic>
      <p:sp>
        <p:nvSpPr>
          <p:cNvPr id="9" name="Content Placeholder 8">
            <a:extLst>
              <a:ext uri="{FF2B5EF4-FFF2-40B4-BE49-F238E27FC236}">
                <a16:creationId xmlns:a16="http://schemas.microsoft.com/office/drawing/2014/main" id="{3B961E1A-0016-F35B-61C1-10A9A8DD2B63}"/>
              </a:ext>
            </a:extLst>
          </p:cNvPr>
          <p:cNvSpPr>
            <a:spLocks noGrp="1"/>
          </p:cNvSpPr>
          <p:nvPr>
            <p:ph sz="quarter" idx="13"/>
          </p:nvPr>
        </p:nvSpPr>
        <p:spPr>
          <a:xfrm>
            <a:off x="78379" y="1438336"/>
            <a:ext cx="7614507" cy="988768"/>
          </a:xfrm>
        </p:spPr>
        <p:txBody>
          <a:bodyPr lIns="0" tIns="0" rIns="0" bIns="0">
            <a:noAutofit/>
          </a:bodyPr>
          <a:lstStyle>
            <a:lvl1pPr marL="115888" indent="-115888">
              <a:buClr>
                <a:srgbClr val="61B345"/>
              </a:buClr>
              <a:tabLst/>
              <a:defRPr sz="1100"/>
            </a:lvl1pPr>
            <a:lvl2pPr>
              <a:buClr>
                <a:srgbClr val="61B345"/>
              </a:buClr>
              <a:defRPr sz="1100"/>
            </a:lvl2pPr>
            <a:lvl3pPr>
              <a:defRPr sz="1100"/>
            </a:lvl3pPr>
            <a:lvl4pPr>
              <a:defRPr sz="1100"/>
            </a:lvl4pPr>
            <a:lvl5pPr>
              <a:defRPr sz="1100"/>
            </a:lvl5pPr>
          </a:lstStyle>
          <a:p>
            <a:pPr lvl="0"/>
            <a:r>
              <a:rPr lang="en-US" dirty="0"/>
              <a:t>Click to edit Master text styles</a:t>
            </a:r>
          </a:p>
        </p:txBody>
      </p:sp>
      <p:sp>
        <p:nvSpPr>
          <p:cNvPr id="12" name="Text Placeholder 11">
            <a:extLst>
              <a:ext uri="{FF2B5EF4-FFF2-40B4-BE49-F238E27FC236}">
                <a16:creationId xmlns:a16="http://schemas.microsoft.com/office/drawing/2014/main" id="{5D5FF04F-E7C1-C167-71B1-4A2E6CD67A5E}"/>
              </a:ext>
            </a:extLst>
          </p:cNvPr>
          <p:cNvSpPr>
            <a:spLocks noGrp="1"/>
          </p:cNvSpPr>
          <p:nvPr>
            <p:ph type="body" sz="quarter" idx="14"/>
          </p:nvPr>
        </p:nvSpPr>
        <p:spPr>
          <a:xfrm>
            <a:off x="81281" y="2710150"/>
            <a:ext cx="2661920" cy="4004160"/>
          </a:xfrm>
        </p:spPr>
        <p:txBody>
          <a:bodyPr lIns="0" tIns="0" rIns="0" bIns="0">
            <a:noAutofit/>
          </a:bodyPr>
          <a:lstStyle>
            <a:lvl1pPr marL="0" indent="0">
              <a:buNone/>
              <a:defRPr sz="1050" b="0"/>
            </a:lvl1pPr>
            <a:lvl2pPr>
              <a:defRPr sz="1100"/>
            </a:lvl2pPr>
            <a:lvl3pPr>
              <a:defRPr sz="1100"/>
            </a:lvl3pPr>
            <a:lvl4pPr>
              <a:defRPr sz="1100"/>
            </a:lvl4pPr>
            <a:lvl5pPr>
              <a:defRPr sz="1100"/>
            </a:lvl5pPr>
          </a:lstStyle>
          <a:p>
            <a:pPr lvl="0"/>
            <a:r>
              <a:rPr lang="en-US" dirty="0"/>
              <a:t>Click to edit Master text styles</a:t>
            </a:r>
          </a:p>
        </p:txBody>
      </p:sp>
      <p:sp>
        <p:nvSpPr>
          <p:cNvPr id="16" name="Text Placeholder 15">
            <a:extLst>
              <a:ext uri="{FF2B5EF4-FFF2-40B4-BE49-F238E27FC236}">
                <a16:creationId xmlns:a16="http://schemas.microsoft.com/office/drawing/2014/main" id="{93F0A350-73E6-BF9F-AE4A-972484906507}"/>
              </a:ext>
            </a:extLst>
          </p:cNvPr>
          <p:cNvSpPr>
            <a:spLocks noGrp="1"/>
          </p:cNvSpPr>
          <p:nvPr>
            <p:ph type="body" sz="quarter" idx="15"/>
          </p:nvPr>
        </p:nvSpPr>
        <p:spPr>
          <a:xfrm>
            <a:off x="2939142" y="2710149"/>
            <a:ext cx="4751977" cy="4004159"/>
          </a:xfrm>
        </p:spPr>
        <p:txBody>
          <a:bodyPr lIns="0" tIns="0" rIns="0" bIns="0">
            <a:noAutofit/>
          </a:bodyPr>
          <a:lstStyle>
            <a:lvl1pPr marL="0" indent="0">
              <a:buNone/>
              <a:defRPr sz="1050"/>
            </a:lvl1pPr>
            <a:lvl2pPr marL="388620" indent="0">
              <a:buNone/>
              <a:defRPr sz="1100"/>
            </a:lvl2pPr>
            <a:lvl3pPr marL="777240" indent="0">
              <a:buNone/>
              <a:defRPr sz="1100"/>
            </a:lvl3pPr>
            <a:lvl4pPr marL="1165860" indent="0">
              <a:buNone/>
              <a:defRPr sz="1100"/>
            </a:lvl4pPr>
            <a:lvl5pPr marL="1554480" indent="0">
              <a:buNone/>
              <a:defRPr sz="1100"/>
            </a:lvl5pPr>
          </a:lstStyle>
          <a:p>
            <a:pPr lvl="0"/>
            <a:r>
              <a:rPr lang="en-US" dirty="0"/>
              <a:t>Click to edit Master text styles</a:t>
            </a:r>
          </a:p>
        </p:txBody>
      </p:sp>
      <p:sp>
        <p:nvSpPr>
          <p:cNvPr id="20" name="Text Placeholder 19">
            <a:extLst>
              <a:ext uri="{FF2B5EF4-FFF2-40B4-BE49-F238E27FC236}">
                <a16:creationId xmlns:a16="http://schemas.microsoft.com/office/drawing/2014/main" id="{C4640FCC-C3FD-2F38-2D19-D1849471533F}"/>
              </a:ext>
            </a:extLst>
          </p:cNvPr>
          <p:cNvSpPr>
            <a:spLocks noGrp="1"/>
          </p:cNvSpPr>
          <p:nvPr>
            <p:ph type="body" sz="quarter" idx="16"/>
          </p:nvPr>
        </p:nvSpPr>
        <p:spPr>
          <a:xfrm>
            <a:off x="81280" y="7040563"/>
            <a:ext cx="7609839" cy="1547812"/>
          </a:xfrm>
        </p:spPr>
        <p:txBody>
          <a:bodyPr lIns="0" tIns="0" rIns="0" bIns="0">
            <a:noAutofit/>
          </a:bodyPr>
          <a:lstStyle>
            <a:lvl1pPr marL="194310" indent="-194310">
              <a:buClr>
                <a:srgbClr val="61B345"/>
              </a:buClr>
              <a:buFont typeface="Wingdings" pitchFamily="2" charset="2"/>
              <a:buChar char="ü"/>
              <a:defRPr sz="1100"/>
            </a:lvl1pPr>
          </a:lstStyle>
          <a:p>
            <a:pPr lvl="0"/>
            <a:r>
              <a:rPr lang="en-US" dirty="0"/>
              <a:t>C</a:t>
            </a:r>
          </a:p>
        </p:txBody>
      </p:sp>
      <p:sp>
        <p:nvSpPr>
          <p:cNvPr id="22" name="Text Placeholder 21">
            <a:extLst>
              <a:ext uri="{FF2B5EF4-FFF2-40B4-BE49-F238E27FC236}">
                <a16:creationId xmlns:a16="http://schemas.microsoft.com/office/drawing/2014/main" id="{C9B2C453-65CE-8773-8D79-3C1C57993F4B}"/>
              </a:ext>
            </a:extLst>
          </p:cNvPr>
          <p:cNvSpPr>
            <a:spLocks noGrp="1"/>
          </p:cNvSpPr>
          <p:nvPr>
            <p:ph type="body" sz="quarter" idx="17" hasCustomPrompt="1"/>
          </p:nvPr>
        </p:nvSpPr>
        <p:spPr>
          <a:xfrm>
            <a:off x="78379" y="1196356"/>
            <a:ext cx="7612739" cy="241979"/>
          </a:xfrm>
        </p:spPr>
        <p:txBody>
          <a:bodyPr lIns="0" rIns="0">
            <a:noAutofit/>
          </a:bodyPr>
          <a:lstStyle>
            <a:lvl1pPr marL="0" indent="0">
              <a:buNone/>
              <a:defRPr sz="1100" b="1">
                <a:solidFill>
                  <a:srgbClr val="1B5371"/>
                </a:solidFill>
              </a:defRPr>
            </a:lvl1pPr>
          </a:lstStyle>
          <a:p>
            <a:pPr lvl="0"/>
            <a:r>
              <a:rPr lang="en-US" sz="1100" b="1" dirty="0"/>
              <a:t>Title</a:t>
            </a:r>
            <a:endParaRPr lang="en-US" dirty="0"/>
          </a:p>
        </p:txBody>
      </p:sp>
      <p:sp>
        <p:nvSpPr>
          <p:cNvPr id="3" name="TextBox 2">
            <a:extLst>
              <a:ext uri="{FF2B5EF4-FFF2-40B4-BE49-F238E27FC236}">
                <a16:creationId xmlns:a16="http://schemas.microsoft.com/office/drawing/2014/main" id="{5913C28E-4982-C73E-0524-6573DA8B04BF}"/>
              </a:ext>
            </a:extLst>
          </p:cNvPr>
          <p:cNvSpPr txBox="1"/>
          <p:nvPr userDrawn="1"/>
        </p:nvSpPr>
        <p:spPr>
          <a:xfrm>
            <a:off x="81280" y="9633879"/>
            <a:ext cx="7609839" cy="400110"/>
          </a:xfrm>
          <a:prstGeom prst="rect">
            <a:avLst/>
          </a:prstGeom>
          <a:noFill/>
        </p:spPr>
        <p:txBody>
          <a:bodyPr wrap="square">
            <a:spAutoFit/>
          </a:bodyPr>
          <a:lstStyle/>
          <a:p>
            <a:pPr marL="0" marR="0" hangingPunct="0">
              <a:spcBef>
                <a:spcPts val="0"/>
              </a:spcBef>
              <a:spcAft>
                <a:spcPts val="0"/>
              </a:spcAft>
            </a:pPr>
            <a:r>
              <a:rPr lang="en-US" sz="1000" kern="100" dirty="0">
                <a:solidFill>
                  <a:srgbClr val="000000"/>
                </a:solidFill>
                <a:effectLst/>
                <a:latin typeface="+mn-lt"/>
                <a:ea typeface="NSimSun" panose="02010609030101010101" pitchFamily="49" charset="-122"/>
                <a:cs typeface="Arial" panose="020B0604020202020204" pitchFamily="34" charset="0"/>
              </a:rPr>
              <a:t>This record is taken from “Essential Practices for Creating, Strengthening, and Sustaining Process Safety Culture,” CCPS, ©2018, AIChE and John Wiley &amp; Sons, Ltd. </a:t>
            </a:r>
            <a:endParaRPr lang="en-US" sz="1000" kern="100" dirty="0">
              <a:effectLst/>
              <a:latin typeface="+mn-lt"/>
              <a:ea typeface="NSimSun" panose="02010609030101010101" pitchFamily="49" charset="-122"/>
              <a:cs typeface="Arial" panose="020B0604020202020204" pitchFamily="34" charset="0"/>
            </a:endParaRPr>
          </a:p>
        </p:txBody>
      </p:sp>
    </p:spTree>
    <p:extLst>
      <p:ext uri="{BB962C8B-B14F-4D97-AF65-F5344CB8AC3E}">
        <p14:creationId xmlns:p14="http://schemas.microsoft.com/office/powerpoint/2010/main" val="31018157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404E7942-AE59-3AA0-238C-8CE965207B5D}"/>
              </a:ext>
            </a:extLst>
          </p:cNvPr>
          <p:cNvSpPr txBox="1"/>
          <p:nvPr userDrawn="1"/>
        </p:nvSpPr>
        <p:spPr>
          <a:xfrm>
            <a:off x="60959" y="0"/>
            <a:ext cx="7613228" cy="9818072"/>
          </a:xfrm>
          <a:prstGeom prst="rect">
            <a:avLst/>
          </a:prstGeom>
          <a:noFill/>
        </p:spPr>
        <p:txBody>
          <a:bodyPr wrap="square">
            <a:spAutoFit/>
          </a:bodyPr>
          <a:lstStyle/>
          <a:p>
            <a:pPr marL="0" marR="0" algn="ctr" hangingPunct="0">
              <a:spcBef>
                <a:spcPts val="0"/>
              </a:spcBef>
              <a:spcAft>
                <a:spcPts val="0"/>
              </a:spcAft>
            </a:pPr>
            <a:endParaRPr lang="en-US" b="1" i="1" kern="100" dirty="0">
              <a:solidFill>
                <a:srgbClr val="61B345"/>
              </a:solidFill>
              <a:effectLst/>
              <a:latin typeface="Century Gothic" panose="020B0502020202020204" pitchFamily="34" charset="0"/>
              <a:ea typeface="NSimSun" panose="02010609030101010101" pitchFamily="49" charset="-122"/>
              <a:cs typeface="Arial" panose="020B0604020202020204" pitchFamily="34" charset="0"/>
            </a:endParaRPr>
          </a:p>
          <a:p>
            <a:pPr marL="0" marR="0" algn="ctr" hangingPunct="0">
              <a:spcBef>
                <a:spcPts val="0"/>
              </a:spcBef>
              <a:spcAft>
                <a:spcPts val="0"/>
              </a:spcAft>
            </a:pPr>
            <a:r>
              <a:rPr lang="en-US" b="1" i="1" kern="100" dirty="0">
                <a:solidFill>
                  <a:srgbClr val="61B345"/>
                </a:solidFill>
                <a:effectLst/>
                <a:latin typeface="Century Gothic" panose="020B0502020202020204" pitchFamily="34" charset="0"/>
                <a:ea typeface="NSimSun" panose="02010609030101010101" pitchFamily="49" charset="-122"/>
                <a:cs typeface="Arial" panose="020B0604020202020204" pitchFamily="34" charset="0"/>
              </a:rPr>
              <a:t>“Safety culture is how the organization behaves…</a:t>
            </a:r>
          </a:p>
          <a:p>
            <a:pPr marL="0" marR="0" algn="ctr" hangingPunct="0">
              <a:spcBef>
                <a:spcPts val="0"/>
              </a:spcBef>
              <a:spcAft>
                <a:spcPts val="0"/>
              </a:spcAft>
            </a:pPr>
            <a:r>
              <a:rPr lang="en-US" b="1" i="1" kern="100" dirty="0">
                <a:solidFill>
                  <a:srgbClr val="61B345"/>
                </a:solidFill>
                <a:latin typeface="Century Gothic" panose="020B0502020202020204" pitchFamily="34" charset="0"/>
                <a:ea typeface="NSimSun" panose="02010609030101010101" pitchFamily="49" charset="-122"/>
                <a:cs typeface="Arial" panose="020B0604020202020204" pitchFamily="34" charset="0"/>
              </a:rPr>
              <a:t>…</a:t>
            </a:r>
            <a:r>
              <a:rPr lang="en-US" b="1" i="1" kern="100" dirty="0">
                <a:solidFill>
                  <a:srgbClr val="61B345"/>
                </a:solidFill>
                <a:effectLst/>
                <a:latin typeface="Century Gothic" panose="020B0502020202020204" pitchFamily="34" charset="0"/>
                <a:ea typeface="NSimSun" panose="02010609030101010101" pitchFamily="49" charset="-122"/>
                <a:cs typeface="Arial" panose="020B0604020202020204" pitchFamily="34" charset="0"/>
              </a:rPr>
              <a:t>when no one is watching.”</a:t>
            </a:r>
            <a:endParaRPr lang="en-US" sz="1100" kern="100" dirty="0">
              <a:solidFill>
                <a:srgbClr val="61B345"/>
              </a:solidFill>
              <a:effectLst/>
              <a:latin typeface="Century Gothic" panose="020B0502020202020204" pitchFamily="34" charset="0"/>
              <a:ea typeface="NSimSun" panose="02010609030101010101" pitchFamily="49" charset="-122"/>
              <a:cs typeface="Arial" panose="020B0604020202020204" pitchFamily="34" charset="0"/>
            </a:endParaRPr>
          </a:p>
          <a:p>
            <a:pPr marL="0" marR="0" hangingPunct="0">
              <a:spcBef>
                <a:spcPts val="0"/>
              </a:spcBef>
              <a:spcAft>
                <a:spcPts val="0"/>
              </a:spcAft>
            </a:pPr>
            <a:r>
              <a:rPr lang="en-US" sz="1200" kern="100" dirty="0">
                <a:effectLst/>
                <a:latin typeface="Century Gothic" panose="020B0502020202020204" pitchFamily="34" charset="0"/>
                <a:ea typeface="NSimSun" panose="02010609030101010101" pitchFamily="49" charset="-122"/>
                <a:cs typeface="Arial" panose="020B0604020202020204" pitchFamily="34" charset="0"/>
              </a:rPr>
              <a:t> </a:t>
            </a:r>
          </a:p>
          <a:p>
            <a:pPr marL="0" marR="0" hangingPunct="0">
              <a:spcBef>
                <a:spcPts val="0"/>
              </a:spcBef>
              <a:spcAft>
                <a:spcPts val="0"/>
              </a:spcAft>
            </a:pPr>
            <a:endParaRPr lang="en-US" sz="900" kern="100" dirty="0">
              <a:latin typeface="Century Gothic" panose="020B0502020202020204" pitchFamily="34" charset="0"/>
              <a:ea typeface="NSimSun" panose="02010609030101010101" pitchFamily="49" charset="-122"/>
              <a:cs typeface="Arial" panose="020B0604020202020204" pitchFamily="34" charset="0"/>
            </a:endParaRPr>
          </a:p>
          <a:p>
            <a:pPr marR="0" hangingPunct="0">
              <a:spcBef>
                <a:spcPts val="0"/>
              </a:spcBef>
              <a:spcAft>
                <a:spcPts val="600"/>
              </a:spcAft>
              <a:tabLst>
                <a:tab pos="339725" algn="l"/>
              </a:tabLst>
            </a:pPr>
            <a:r>
              <a:rPr lang="en-US" sz="1600" b="1" kern="100" dirty="0">
                <a:solidFill>
                  <a:srgbClr val="1B5371"/>
                </a:solidFill>
                <a:effectLst/>
                <a:latin typeface="Century Gothic" panose="020B0502020202020204" pitchFamily="34" charset="0"/>
                <a:ea typeface="NSimSun" panose="02010609030101010101" pitchFamily="49" charset="-122"/>
                <a:cs typeface="Arial" panose="020B0604020202020204" pitchFamily="34" charset="0"/>
              </a:rPr>
              <a:t>	Safety Culture Framework</a:t>
            </a:r>
            <a:endParaRPr lang="en-US" sz="1600" kern="100" dirty="0">
              <a:effectLst/>
              <a:latin typeface="Century Gothic" panose="020B0502020202020204" pitchFamily="34" charset="0"/>
              <a:ea typeface="NSimSun" panose="02010609030101010101" pitchFamily="49" charset="-122"/>
              <a:cs typeface="Arial" panose="020B0604020202020204" pitchFamily="34" charset="0"/>
            </a:endParaRPr>
          </a:p>
          <a:p>
            <a:pPr marL="687388" marR="0" lvl="0" indent="-339725" hangingPunct="0">
              <a:spcBef>
                <a:spcPts val="0"/>
              </a:spcBef>
              <a:spcAft>
                <a:spcPts val="0"/>
              </a:spcAft>
              <a:buClr>
                <a:srgbClr val="61B345"/>
              </a:buClr>
              <a:buSzPct val="90000"/>
              <a:buFont typeface="System Font Regular"/>
              <a:buChar char="►"/>
              <a:tabLst>
                <a:tab pos="457200" algn="l"/>
              </a:tabLst>
            </a:pPr>
            <a:r>
              <a:rPr lang="en-US" sz="1400" kern="100" dirty="0">
                <a:effectLst/>
                <a:latin typeface="Century Gothic" panose="020B0502020202020204" pitchFamily="34" charset="0"/>
                <a:ea typeface="NSimSun" panose="02010609030101010101" pitchFamily="49" charset="-122"/>
                <a:cs typeface="Wingdings" pitchFamily="2" charset="2"/>
              </a:rPr>
              <a:t>Safety is everyone’s responsibility</a:t>
            </a:r>
          </a:p>
          <a:p>
            <a:pPr marL="687388" marR="0" lvl="0" indent="-339725" hangingPunct="0">
              <a:spcBef>
                <a:spcPts val="0"/>
              </a:spcBef>
              <a:spcAft>
                <a:spcPts val="0"/>
              </a:spcAft>
              <a:buClr>
                <a:srgbClr val="61B345"/>
              </a:buClr>
              <a:buSzPct val="90000"/>
              <a:buFont typeface="System Font Regular"/>
              <a:buChar char="►"/>
              <a:tabLst>
                <a:tab pos="457200" algn="l"/>
              </a:tabLst>
            </a:pPr>
            <a:r>
              <a:rPr lang="en-US" sz="1400" kern="100" dirty="0">
                <a:effectLst/>
                <a:latin typeface="Century Gothic" panose="020B0502020202020204" pitchFamily="34" charset="0"/>
                <a:ea typeface="NSimSun" panose="02010609030101010101" pitchFamily="49" charset="-122"/>
                <a:cs typeface="Wingdings" pitchFamily="2" charset="2"/>
              </a:rPr>
              <a:t>Strong leadership support</a:t>
            </a:r>
          </a:p>
          <a:p>
            <a:pPr marL="687388" marR="0" lvl="0" indent="-339725" hangingPunct="0">
              <a:spcBef>
                <a:spcPts val="0"/>
              </a:spcBef>
              <a:spcAft>
                <a:spcPts val="0"/>
              </a:spcAft>
              <a:buClr>
                <a:srgbClr val="61B345"/>
              </a:buClr>
              <a:buSzPct val="90000"/>
              <a:buFont typeface="System Font Regular"/>
              <a:buChar char="►"/>
              <a:tabLst>
                <a:tab pos="457200" algn="l"/>
              </a:tabLst>
            </a:pPr>
            <a:r>
              <a:rPr lang="en-US" sz="1400" kern="100" dirty="0">
                <a:effectLst/>
                <a:latin typeface="Century Gothic" panose="020B0502020202020204" pitchFamily="34" charset="0"/>
                <a:ea typeface="NSimSun" panose="02010609030101010101" pitchFamily="49" charset="-122"/>
                <a:cs typeface="Wingdings" pitchFamily="2" charset="2"/>
              </a:rPr>
              <a:t>Integrated into all activities</a:t>
            </a:r>
          </a:p>
          <a:p>
            <a:pPr marL="687388" marR="0" lvl="0" indent="-339725" hangingPunct="0">
              <a:spcBef>
                <a:spcPts val="0"/>
              </a:spcBef>
              <a:spcAft>
                <a:spcPts val="0"/>
              </a:spcAft>
              <a:buClr>
                <a:srgbClr val="61B345"/>
              </a:buClr>
              <a:buSzPct val="90000"/>
              <a:buFont typeface="System Font Regular"/>
              <a:buChar char="►"/>
              <a:tabLst>
                <a:tab pos="457200" algn="l"/>
              </a:tabLst>
            </a:pPr>
            <a:r>
              <a:rPr lang="en-US" sz="1400" kern="100" dirty="0">
                <a:effectLst/>
                <a:latin typeface="Century Gothic" panose="020B0502020202020204" pitchFamily="34" charset="0"/>
                <a:ea typeface="NSimSun" panose="02010609030101010101" pitchFamily="49" charset="-122"/>
                <a:cs typeface="Wingdings" pitchFamily="2" charset="2"/>
              </a:rPr>
              <a:t>Open, timely, effective communications</a:t>
            </a:r>
          </a:p>
          <a:p>
            <a:pPr marL="687388" marR="0" lvl="0" indent="-339725" hangingPunct="0">
              <a:spcBef>
                <a:spcPts val="0"/>
              </a:spcBef>
              <a:spcAft>
                <a:spcPts val="0"/>
              </a:spcAft>
              <a:buClr>
                <a:srgbClr val="61B345"/>
              </a:buClr>
              <a:buSzPct val="90000"/>
              <a:buFont typeface="System Font Regular"/>
              <a:buChar char="►"/>
              <a:tabLst>
                <a:tab pos="457200" algn="l"/>
              </a:tabLst>
            </a:pPr>
            <a:r>
              <a:rPr lang="en-US" sz="1400" kern="100" dirty="0">
                <a:effectLst/>
                <a:latin typeface="Century Gothic" panose="020B0502020202020204" pitchFamily="34" charset="0"/>
                <a:ea typeface="NSimSun" panose="02010609030101010101" pitchFamily="49" charset="-122"/>
                <a:cs typeface="Wingdings" pitchFamily="2" charset="2"/>
              </a:rPr>
              <a:t>Questioning/learning environment</a:t>
            </a:r>
          </a:p>
          <a:p>
            <a:pPr marL="687388" marR="0" lvl="0" indent="-339725" hangingPunct="0">
              <a:spcBef>
                <a:spcPts val="0"/>
              </a:spcBef>
              <a:spcAft>
                <a:spcPts val="0"/>
              </a:spcAft>
              <a:buClr>
                <a:srgbClr val="61B345"/>
              </a:buClr>
              <a:buSzPct val="90000"/>
              <a:buFont typeface="System Font Regular"/>
              <a:buChar char="►"/>
              <a:tabLst>
                <a:tab pos="457200" algn="l"/>
              </a:tabLst>
            </a:pPr>
            <a:r>
              <a:rPr lang="en-US" sz="1400" kern="100" dirty="0">
                <a:effectLst/>
                <a:latin typeface="Century Gothic" panose="020B0502020202020204" pitchFamily="34" charset="0"/>
                <a:ea typeface="NSimSun" panose="02010609030101010101" pitchFamily="49" charset="-122"/>
                <a:cs typeface="Wingdings" pitchFamily="2" charset="2"/>
              </a:rPr>
              <a:t>Mutual trust</a:t>
            </a:r>
          </a:p>
          <a:p>
            <a:pPr marL="687388" marR="0" lvl="0" indent="-339725" hangingPunct="0">
              <a:spcBef>
                <a:spcPts val="0"/>
              </a:spcBef>
              <a:spcAft>
                <a:spcPts val="0"/>
              </a:spcAft>
              <a:buClr>
                <a:srgbClr val="61B345"/>
              </a:buClr>
              <a:buSzPct val="90000"/>
              <a:buFont typeface="System Font Regular"/>
              <a:buChar char="►"/>
              <a:tabLst>
                <a:tab pos="457200" algn="l"/>
              </a:tabLst>
            </a:pPr>
            <a:r>
              <a:rPr lang="en-US" sz="1400" kern="100" dirty="0">
                <a:effectLst/>
                <a:latin typeface="Century Gothic" panose="020B0502020202020204" pitchFamily="34" charset="0"/>
                <a:ea typeface="NSimSun" panose="02010609030101010101" pitchFamily="49" charset="-122"/>
                <a:cs typeface="Wingdings" pitchFamily="2" charset="2"/>
              </a:rPr>
              <a:t>Continuous improvement</a:t>
            </a:r>
            <a:endParaRPr lang="en-US" sz="900" kern="100" dirty="0">
              <a:effectLst/>
              <a:latin typeface="Century Gothic" panose="020B0502020202020204" pitchFamily="34" charset="0"/>
              <a:ea typeface="NSimSun" panose="02010609030101010101" pitchFamily="49" charset="-122"/>
              <a:cs typeface="Arial" panose="020B0604020202020204" pitchFamily="34" charset="0"/>
            </a:endParaRPr>
          </a:p>
          <a:p>
            <a:pPr marL="347663" marR="0" hangingPunct="0">
              <a:spcBef>
                <a:spcPts val="1800"/>
              </a:spcBef>
              <a:spcAft>
                <a:spcPts val="600"/>
              </a:spcAft>
            </a:pPr>
            <a:r>
              <a:rPr lang="en-US" sz="1600" b="1" kern="100" dirty="0">
                <a:solidFill>
                  <a:srgbClr val="1B5371"/>
                </a:solidFill>
                <a:latin typeface="Century Gothic" panose="020B0502020202020204" pitchFamily="34" charset="0"/>
                <a:ea typeface="NSimSun" panose="02010609030101010101" pitchFamily="49" charset="-122"/>
                <a:cs typeface="Arial" panose="020B0604020202020204" pitchFamily="34" charset="0"/>
              </a:rPr>
              <a:t>What are the benefits?</a:t>
            </a:r>
            <a:endParaRPr lang="en-US" sz="900" kern="100" dirty="0">
              <a:effectLst/>
              <a:latin typeface="Century Gothic" panose="020B0502020202020204" pitchFamily="34" charset="0"/>
              <a:ea typeface="NSimSun" panose="02010609030101010101" pitchFamily="49" charset="-122"/>
              <a:cs typeface="Arial" panose="020B0604020202020204" pitchFamily="34" charset="0"/>
            </a:endParaRPr>
          </a:p>
          <a:p>
            <a:pPr marL="746125" marR="0" lvl="0" indent="-339725" hangingPunct="0">
              <a:spcBef>
                <a:spcPts val="0"/>
              </a:spcBef>
              <a:spcAft>
                <a:spcPts val="0"/>
              </a:spcAft>
              <a:buClr>
                <a:srgbClr val="61B345"/>
              </a:buClr>
              <a:buSzPct val="90000"/>
              <a:buFont typeface="System Font Regular"/>
              <a:buChar char="✓"/>
              <a:tabLst>
                <a:tab pos="457200" algn="l"/>
              </a:tabLst>
            </a:pPr>
            <a:r>
              <a:rPr lang="en-US" sz="1400" kern="100" dirty="0">
                <a:latin typeface="Century Gothic" panose="020B0502020202020204" pitchFamily="34" charset="0"/>
                <a:ea typeface="NSimSun" panose="02010609030101010101" pitchFamily="49" charset="-122"/>
              </a:rPr>
              <a:t>Eliminates common weaknesses identified as contributing factors to catastrophic events.</a:t>
            </a:r>
          </a:p>
          <a:p>
            <a:pPr marL="746125" marR="0" lvl="0" indent="-339725" hangingPunct="0">
              <a:spcBef>
                <a:spcPts val="0"/>
              </a:spcBef>
              <a:spcAft>
                <a:spcPts val="0"/>
              </a:spcAft>
              <a:buClr>
                <a:srgbClr val="61B345"/>
              </a:buClr>
              <a:buSzPct val="90000"/>
              <a:buFont typeface="System Font Regular"/>
              <a:buChar char="✓"/>
              <a:tabLst>
                <a:tab pos="457200" algn="l"/>
              </a:tabLst>
            </a:pPr>
            <a:r>
              <a:rPr lang="en-US" sz="1400" kern="100" dirty="0">
                <a:latin typeface="Century Gothic" panose="020B0502020202020204" pitchFamily="34" charset="0"/>
                <a:ea typeface="NSimSun" panose="02010609030101010101" pitchFamily="49" charset="-122"/>
              </a:rPr>
              <a:t>Promotes trust in the hydrogen energy industry’s ability to deliver safe, reliable, quality products and services.</a:t>
            </a:r>
          </a:p>
          <a:p>
            <a:pPr marL="746125" marR="0" lvl="0" indent="-339725" hangingPunct="0">
              <a:spcBef>
                <a:spcPts val="0"/>
              </a:spcBef>
              <a:spcAft>
                <a:spcPts val="0"/>
              </a:spcAft>
              <a:buClr>
                <a:srgbClr val="61B345"/>
              </a:buClr>
              <a:buSzPct val="90000"/>
              <a:buFont typeface="System Font Regular"/>
              <a:buChar char="✓"/>
              <a:tabLst>
                <a:tab pos="457200" algn="l"/>
              </a:tabLst>
            </a:pPr>
            <a:r>
              <a:rPr lang="en-US" sz="1400" kern="100" dirty="0">
                <a:latin typeface="Century Gothic" panose="020B0502020202020204" pitchFamily="34" charset="0"/>
                <a:ea typeface="NSimSun" panose="02010609030101010101" pitchFamily="49" charset="-122"/>
              </a:rPr>
              <a:t>Supports a sustainable legacy for companies and the hydrogen industry.</a:t>
            </a:r>
          </a:p>
          <a:p>
            <a:pPr marL="746125" marR="0" lvl="0" indent="-339725" hangingPunct="0">
              <a:spcBef>
                <a:spcPts val="0"/>
              </a:spcBef>
              <a:spcAft>
                <a:spcPts val="0"/>
              </a:spcAft>
              <a:buClr>
                <a:srgbClr val="61B345"/>
              </a:buClr>
              <a:buSzPct val="90000"/>
              <a:buFont typeface="System Font Regular"/>
              <a:buChar char="✓"/>
              <a:tabLst>
                <a:tab pos="457200" algn="l"/>
              </a:tabLst>
            </a:pPr>
            <a:r>
              <a:rPr lang="en-US" sz="1400" kern="100" dirty="0">
                <a:latin typeface="Century Gothic" panose="020B0502020202020204" pitchFamily="34" charset="0"/>
                <a:ea typeface="NSimSun" panose="02010609030101010101" pitchFamily="49" charset="-122"/>
              </a:rPr>
              <a:t>Fosters efficiency and productivity in the workplace.</a:t>
            </a:r>
          </a:p>
          <a:p>
            <a:pPr marL="347663" marR="0" hangingPunct="0">
              <a:spcBef>
                <a:spcPts val="1800"/>
              </a:spcBef>
              <a:spcAft>
                <a:spcPts val="600"/>
              </a:spcAft>
            </a:pPr>
            <a:r>
              <a:rPr lang="en-US" sz="1600" b="1" kern="100" dirty="0">
                <a:solidFill>
                  <a:srgbClr val="1B5371"/>
                </a:solidFill>
                <a:latin typeface="Century Gothic" panose="020B0502020202020204" pitchFamily="34" charset="0"/>
                <a:ea typeface="NSimSun" panose="02010609030101010101" pitchFamily="49" charset="-122"/>
                <a:cs typeface="Arial" panose="020B0604020202020204" pitchFamily="34" charset="0"/>
              </a:rPr>
              <a:t>Resources</a:t>
            </a:r>
            <a:endParaRPr lang="en-US" sz="900" kern="100" dirty="0">
              <a:effectLst/>
              <a:latin typeface="Century Gothic" panose="020B0502020202020204" pitchFamily="34" charset="0"/>
              <a:ea typeface="NSimSun" panose="02010609030101010101" pitchFamily="49" charset="-122"/>
              <a:cs typeface="Arial" panose="020B0604020202020204" pitchFamily="34" charset="0"/>
            </a:endParaRPr>
          </a:p>
          <a:p>
            <a:pPr marL="746125" marR="0" lvl="0" indent="-339725" hangingPunct="0">
              <a:spcBef>
                <a:spcPts val="0"/>
              </a:spcBef>
              <a:spcAft>
                <a:spcPts val="0"/>
              </a:spcAft>
              <a:buClr>
                <a:srgbClr val="61B345"/>
              </a:buClr>
              <a:buSzPct val="90000"/>
              <a:buFont typeface="System Font Regular"/>
              <a:buChar char="✓"/>
              <a:tabLst>
                <a:tab pos="457200" algn="l"/>
              </a:tabLst>
            </a:pPr>
            <a:r>
              <a:rPr lang="en-US" sz="1400" kern="100" dirty="0">
                <a:latin typeface="Century Gothic" panose="020B0502020202020204" pitchFamily="34" charset="0"/>
                <a:ea typeface="NSimSun" panose="02010609030101010101" pitchFamily="49" charset="-122"/>
              </a:rPr>
              <a:t>For further information and resources on safety culture, see: </a:t>
            </a:r>
            <a:r>
              <a:rPr lang="en-US" sz="1400" kern="100" dirty="0">
                <a:latin typeface="Century Gothic" panose="020B0502020202020204" pitchFamily="34" charset="0"/>
                <a:ea typeface="NSimSun" panose="02010609030101010101" pitchFamily="49" charset="-122"/>
                <a:hlinkClick r:id="rId2"/>
              </a:rPr>
              <a:t>https://www.aiche.org/ccps/safety-culture-what-stake</a:t>
            </a:r>
            <a:endParaRPr lang="en-US" sz="1400" kern="100" dirty="0">
              <a:latin typeface="Century Gothic" panose="020B0502020202020204" pitchFamily="34" charset="0"/>
              <a:ea typeface="NSimSun" panose="02010609030101010101" pitchFamily="49" charset="-122"/>
            </a:endParaRPr>
          </a:p>
          <a:p>
            <a:pPr marL="746125" marR="0" lvl="0" indent="-339725" hangingPunct="0">
              <a:spcBef>
                <a:spcPts val="0"/>
              </a:spcBef>
              <a:spcAft>
                <a:spcPts val="0"/>
              </a:spcAft>
              <a:buClr>
                <a:srgbClr val="61B345"/>
              </a:buClr>
              <a:buSzPct val="90000"/>
              <a:buFont typeface="System Font Regular"/>
              <a:buChar char="✓"/>
              <a:tabLst>
                <a:tab pos="457200" algn="l"/>
              </a:tabLst>
            </a:pPr>
            <a:r>
              <a:rPr lang="en-US" sz="1400" kern="100" dirty="0">
                <a:latin typeface="Century Gothic" panose="020B0502020202020204" pitchFamily="34" charset="0"/>
                <a:ea typeface="NSimSun" panose="02010609030101010101" pitchFamily="49" charset="-122"/>
              </a:rPr>
              <a:t>For further case studies on safety culture, see: </a:t>
            </a:r>
            <a:r>
              <a:rPr lang="en-US" sz="1400" kern="100" dirty="0">
                <a:latin typeface="Century Gothic" panose="020B0502020202020204" pitchFamily="34" charset="0"/>
                <a:ea typeface="NSimSun" panose="02010609030101010101" pitchFamily="49" charset="-122"/>
                <a:hlinkClick r:id="rId3"/>
              </a:rPr>
              <a:t>https://h2tools.org</a:t>
            </a:r>
            <a:r>
              <a:rPr lang="en-US" sz="1400" kern="100" dirty="0">
                <a:latin typeface="Century Gothic" panose="020B0502020202020204" pitchFamily="34" charset="0"/>
                <a:ea typeface="NSimSun" panose="02010609030101010101" pitchFamily="49" charset="-122"/>
              </a:rPr>
              <a:t> </a:t>
            </a:r>
            <a:r>
              <a:rPr lang="en-US" sz="1200" kern="100" dirty="0">
                <a:effectLst/>
                <a:latin typeface="Century Gothic" panose="020B0502020202020204" pitchFamily="34" charset="0"/>
                <a:ea typeface="NSimSun" panose="02010609030101010101" pitchFamily="49" charset="-122"/>
                <a:cs typeface="Arial" panose="020B0604020202020204" pitchFamily="34" charset="0"/>
              </a:rPr>
              <a:t> </a:t>
            </a:r>
            <a:endParaRPr lang="en-US" sz="900" kern="100" dirty="0">
              <a:effectLst/>
              <a:latin typeface="Century Gothic" panose="020B0502020202020204" pitchFamily="34" charset="0"/>
              <a:ea typeface="NSimSun" panose="02010609030101010101" pitchFamily="49" charset="-122"/>
              <a:cs typeface="Arial" panose="020B0604020202020204" pitchFamily="34" charset="0"/>
            </a:endParaRPr>
          </a:p>
          <a:p>
            <a:pPr marL="0" marR="0" hangingPunct="0">
              <a:spcBef>
                <a:spcPts val="0"/>
              </a:spcBef>
              <a:spcAft>
                <a:spcPts val="0"/>
              </a:spcAft>
            </a:pPr>
            <a:r>
              <a:rPr lang="en-US" sz="1200" kern="100" dirty="0">
                <a:effectLst/>
                <a:latin typeface="Century Gothic" panose="020B0502020202020204" pitchFamily="34" charset="0"/>
                <a:ea typeface="NSimSun" panose="02010609030101010101" pitchFamily="49" charset="-122"/>
                <a:cs typeface="Arial" panose="020B0604020202020204" pitchFamily="34" charset="0"/>
              </a:rPr>
              <a:t> </a:t>
            </a:r>
            <a:endParaRPr lang="en-US" sz="900" kern="100" dirty="0">
              <a:effectLst/>
              <a:latin typeface="Century Gothic" panose="020B0502020202020204" pitchFamily="34" charset="0"/>
              <a:ea typeface="NSimSun" panose="02010609030101010101" pitchFamily="49" charset="-122"/>
              <a:cs typeface="Arial" panose="020B0604020202020204" pitchFamily="34" charset="0"/>
            </a:endParaRPr>
          </a:p>
          <a:p>
            <a:pPr marL="0" marR="0" hangingPunct="0">
              <a:spcBef>
                <a:spcPts val="0"/>
              </a:spcBef>
              <a:spcAft>
                <a:spcPts val="0"/>
              </a:spcAft>
            </a:pPr>
            <a:r>
              <a:rPr lang="en-US" sz="1200" kern="100" dirty="0">
                <a:solidFill>
                  <a:srgbClr val="000000"/>
                </a:solidFill>
                <a:effectLst/>
                <a:latin typeface="Century Gothic" panose="020B0502020202020204" pitchFamily="34" charset="0"/>
                <a:ea typeface="NSimSun" panose="02010609030101010101" pitchFamily="49" charset="-122"/>
                <a:cs typeface="Arial" panose="020B0604020202020204" pitchFamily="34" charset="0"/>
              </a:rPr>
              <a:t> </a:t>
            </a:r>
            <a:endParaRPr lang="en-US" sz="900" kern="100" dirty="0">
              <a:effectLst/>
              <a:latin typeface="Century Gothic" panose="020B0502020202020204" pitchFamily="34" charset="0"/>
              <a:ea typeface="NSimSun" panose="02010609030101010101" pitchFamily="49" charset="-122"/>
              <a:cs typeface="Arial" panose="020B0604020202020204" pitchFamily="34" charset="0"/>
            </a:endParaRPr>
          </a:p>
          <a:p>
            <a:pPr marL="0" marR="0" hangingPunct="0">
              <a:spcBef>
                <a:spcPts val="0"/>
              </a:spcBef>
              <a:spcAft>
                <a:spcPts val="0"/>
              </a:spcAft>
            </a:pPr>
            <a:r>
              <a:rPr lang="en-US" sz="1200" kern="100" dirty="0">
                <a:solidFill>
                  <a:srgbClr val="000000"/>
                </a:solidFill>
                <a:effectLst/>
                <a:latin typeface="Century Gothic" panose="020B0502020202020204" pitchFamily="34" charset="0"/>
                <a:ea typeface="NSimSun" panose="02010609030101010101" pitchFamily="49" charset="-122"/>
                <a:cs typeface="Arial" panose="020B0604020202020204" pitchFamily="34" charset="0"/>
              </a:rPr>
              <a:t> </a:t>
            </a:r>
            <a:endParaRPr lang="en-US" sz="900" kern="100" dirty="0">
              <a:effectLst/>
              <a:latin typeface="Century Gothic" panose="020B0502020202020204" pitchFamily="34" charset="0"/>
              <a:ea typeface="NSimSun" panose="02010609030101010101" pitchFamily="49" charset="-122"/>
              <a:cs typeface="Arial" panose="020B0604020202020204" pitchFamily="34" charset="0"/>
            </a:endParaRPr>
          </a:p>
          <a:p>
            <a:pPr marL="0" marR="0" hangingPunct="0">
              <a:spcBef>
                <a:spcPts val="0"/>
              </a:spcBef>
              <a:spcAft>
                <a:spcPts val="0"/>
              </a:spcAft>
            </a:pPr>
            <a:r>
              <a:rPr lang="en-US" sz="1200" kern="100" dirty="0">
                <a:solidFill>
                  <a:srgbClr val="000000"/>
                </a:solidFill>
                <a:effectLst/>
                <a:latin typeface="Century Gothic" panose="020B0502020202020204" pitchFamily="34" charset="0"/>
                <a:ea typeface="NSimSun" panose="02010609030101010101" pitchFamily="49" charset="-122"/>
                <a:cs typeface="Arial" panose="020B0604020202020204" pitchFamily="34" charset="0"/>
              </a:rPr>
              <a:t> </a:t>
            </a:r>
            <a:endParaRPr lang="en-US" sz="900" kern="100" dirty="0">
              <a:effectLst/>
              <a:latin typeface="Century Gothic" panose="020B0502020202020204" pitchFamily="34" charset="0"/>
              <a:ea typeface="NSimSun" panose="02010609030101010101" pitchFamily="49" charset="-122"/>
              <a:cs typeface="Arial" panose="020B0604020202020204" pitchFamily="34" charset="0"/>
            </a:endParaRPr>
          </a:p>
          <a:p>
            <a:pPr marL="0" marR="0" hangingPunct="0">
              <a:spcBef>
                <a:spcPts val="0"/>
              </a:spcBef>
              <a:spcAft>
                <a:spcPts val="0"/>
              </a:spcAft>
            </a:pPr>
            <a:r>
              <a:rPr lang="en-US" sz="1200" kern="100" dirty="0">
                <a:solidFill>
                  <a:srgbClr val="000000"/>
                </a:solidFill>
                <a:effectLst/>
                <a:latin typeface="Century Gothic" panose="020B0502020202020204" pitchFamily="34" charset="0"/>
                <a:ea typeface="NSimSun" panose="02010609030101010101" pitchFamily="49" charset="-122"/>
                <a:cs typeface="Arial" panose="020B0604020202020204" pitchFamily="34" charset="0"/>
              </a:rPr>
              <a:t> </a:t>
            </a:r>
            <a:endParaRPr lang="en-US" sz="900" kern="100" dirty="0">
              <a:effectLst/>
              <a:latin typeface="Century Gothic" panose="020B0502020202020204" pitchFamily="34" charset="0"/>
              <a:ea typeface="NSimSun" panose="02010609030101010101" pitchFamily="49" charset="-122"/>
              <a:cs typeface="Arial" panose="020B0604020202020204" pitchFamily="34" charset="0"/>
            </a:endParaRPr>
          </a:p>
          <a:p>
            <a:endParaRPr lang="en-US" sz="1200" dirty="0">
              <a:effectLst/>
              <a:latin typeface="Century Gothic" panose="020B0502020202020204" pitchFamily="34" charset="0"/>
              <a:ea typeface="NSimSun" panose="02010609030101010101" pitchFamily="49" charset="-122"/>
            </a:endParaRPr>
          </a:p>
          <a:p>
            <a:endParaRPr lang="en-US" sz="1200" dirty="0">
              <a:latin typeface="Century Gothic" panose="020B0502020202020204" pitchFamily="34" charset="0"/>
              <a:ea typeface="NSimSun" panose="02010609030101010101" pitchFamily="49" charset="-122"/>
            </a:endParaRPr>
          </a:p>
          <a:p>
            <a:endParaRPr lang="en-US" sz="1200" dirty="0">
              <a:effectLst/>
              <a:latin typeface="Century Gothic" panose="020B0502020202020204" pitchFamily="34" charset="0"/>
              <a:ea typeface="NSimSun" panose="02010609030101010101" pitchFamily="49" charset="-122"/>
            </a:endParaRPr>
          </a:p>
          <a:p>
            <a:endParaRPr lang="en-US" sz="1200" dirty="0">
              <a:latin typeface="Century Gothic" panose="020B0502020202020204" pitchFamily="34" charset="0"/>
              <a:ea typeface="NSimSun" panose="02010609030101010101" pitchFamily="49" charset="-122"/>
            </a:endParaRPr>
          </a:p>
          <a:p>
            <a:endParaRPr lang="en-US" sz="1200" dirty="0">
              <a:effectLst/>
              <a:latin typeface="Century Gothic" panose="020B0502020202020204" pitchFamily="34" charset="0"/>
              <a:ea typeface="NSimSun" panose="02010609030101010101" pitchFamily="49" charset="-122"/>
            </a:endParaRPr>
          </a:p>
          <a:p>
            <a:endParaRPr lang="en-US" sz="1200" dirty="0">
              <a:latin typeface="Century Gothic" panose="020B0502020202020204" pitchFamily="34" charset="0"/>
              <a:ea typeface="NSimSun" panose="02010609030101010101" pitchFamily="49" charset="-122"/>
            </a:endParaRPr>
          </a:p>
          <a:p>
            <a:endParaRPr lang="en-US" sz="1200" dirty="0">
              <a:effectLst/>
              <a:latin typeface="Century Gothic" panose="020B0502020202020204" pitchFamily="34" charset="0"/>
              <a:ea typeface="NSimSun" panose="02010609030101010101" pitchFamily="49" charset="-122"/>
            </a:endParaRPr>
          </a:p>
          <a:p>
            <a:endParaRPr lang="en-US" sz="1200" dirty="0">
              <a:latin typeface="Century Gothic" panose="020B0502020202020204" pitchFamily="34" charset="0"/>
              <a:ea typeface="NSimSun" panose="02010609030101010101" pitchFamily="49" charset="-122"/>
            </a:endParaRPr>
          </a:p>
          <a:p>
            <a:endParaRPr lang="en-US" sz="1200" dirty="0">
              <a:latin typeface="Century Gothic" panose="020B0502020202020204" pitchFamily="34" charset="0"/>
              <a:ea typeface="NSimSun" panose="02010609030101010101" pitchFamily="49" charset="-122"/>
            </a:endParaRPr>
          </a:p>
          <a:p>
            <a:endParaRPr lang="en-US" sz="1200" dirty="0">
              <a:effectLst/>
              <a:latin typeface="Century Gothic" panose="020B0502020202020204" pitchFamily="34" charset="0"/>
              <a:ea typeface="NSimSun" panose="02010609030101010101" pitchFamily="49" charset="-122"/>
            </a:endParaRPr>
          </a:p>
          <a:p>
            <a:endParaRPr lang="en-US" sz="1200" dirty="0">
              <a:effectLst/>
              <a:latin typeface="Century Gothic" panose="020B0502020202020204" pitchFamily="34" charset="0"/>
              <a:ea typeface="NSimSun" panose="02010609030101010101" pitchFamily="49" charset="-122"/>
            </a:endParaRPr>
          </a:p>
          <a:p>
            <a:endParaRPr lang="en-US" sz="1200" dirty="0">
              <a:effectLst/>
              <a:latin typeface="Century Gothic" panose="020B0502020202020204" pitchFamily="34" charset="0"/>
              <a:ea typeface="NSimSun" panose="02010609030101010101" pitchFamily="49" charset="-122"/>
            </a:endParaRPr>
          </a:p>
          <a:p>
            <a:endParaRPr lang="en-US" sz="1200" dirty="0">
              <a:effectLst/>
              <a:latin typeface="Century Gothic" panose="020B0502020202020204" pitchFamily="34" charset="0"/>
              <a:ea typeface="NSimSun" panose="02010609030101010101" pitchFamily="49" charset="-122"/>
            </a:endParaRPr>
          </a:p>
          <a:p>
            <a:endParaRPr lang="en-US" sz="1200" dirty="0">
              <a:effectLst/>
              <a:latin typeface="Century Gothic" panose="020B0502020202020204" pitchFamily="34" charset="0"/>
              <a:ea typeface="NSimSun" panose="02010609030101010101" pitchFamily="49" charset="-122"/>
            </a:endParaRPr>
          </a:p>
          <a:p>
            <a:r>
              <a:rPr lang="en-US" sz="1200" dirty="0">
                <a:effectLst/>
                <a:latin typeface="Century Gothic" panose="020B0502020202020204" pitchFamily="34" charset="0"/>
                <a:ea typeface="NSimSun" panose="02010609030101010101" pitchFamily="49" charset="-122"/>
              </a:rPr>
              <a:t>	Keywords: weak, poor, minimum, regulations, flammable, chemical, checklists, compliance</a:t>
            </a:r>
            <a:endParaRPr lang="en-US" sz="1200" dirty="0">
              <a:latin typeface="Century Gothic" panose="020B0502020202020204" pitchFamily="34" charset="0"/>
            </a:endParaRPr>
          </a:p>
        </p:txBody>
      </p:sp>
    </p:spTree>
    <p:extLst>
      <p:ext uri="{BB962C8B-B14F-4D97-AF65-F5344CB8AC3E}">
        <p14:creationId xmlns:p14="http://schemas.microsoft.com/office/powerpoint/2010/main" val="4749987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0222070-0436-3541-B5CF-4AFB07F06FD4}" type="datetimeFigureOut">
              <a:rPr lang="en-US" smtClean="0"/>
              <a:t>6/7/2024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5E84E5A-7E0A-0345-999C-398D898331D6}" type="slidenum">
              <a:rPr lang="en-US" smtClean="0"/>
              <a:t>‹#›</a:t>
            </a:fld>
            <a:endParaRPr lang="en-US"/>
          </a:p>
        </p:txBody>
      </p:sp>
    </p:spTree>
    <p:extLst>
      <p:ext uri="{BB962C8B-B14F-4D97-AF65-F5344CB8AC3E}">
        <p14:creationId xmlns:p14="http://schemas.microsoft.com/office/powerpoint/2010/main" val="311389746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34353" y="535519"/>
            <a:ext cx="6703695" cy="1944159"/>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534353" y="2677584"/>
            <a:ext cx="6703695" cy="638196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34353" y="9322649"/>
            <a:ext cx="1748790" cy="535517"/>
          </a:xfrm>
          <a:prstGeom prst="rect">
            <a:avLst/>
          </a:prstGeom>
        </p:spPr>
        <p:txBody>
          <a:bodyPr vert="horz" lIns="91440" tIns="45720" rIns="91440" bIns="45720" rtlCol="0" anchor="ctr"/>
          <a:lstStyle>
            <a:lvl1pPr algn="l">
              <a:defRPr sz="1020">
                <a:solidFill>
                  <a:schemeClr val="tx1">
                    <a:tint val="82000"/>
                  </a:schemeClr>
                </a:solidFill>
              </a:defRPr>
            </a:lvl1pPr>
          </a:lstStyle>
          <a:p>
            <a:fld id="{50222070-0436-3541-B5CF-4AFB07F06FD4}" type="datetimeFigureOut">
              <a:rPr lang="en-US" smtClean="0"/>
              <a:t>6/7/2024</a:t>
            </a:fld>
            <a:endParaRPr lang="en-US"/>
          </a:p>
        </p:txBody>
      </p:sp>
      <p:sp>
        <p:nvSpPr>
          <p:cNvPr id="5" name="Footer Placeholder 4"/>
          <p:cNvSpPr>
            <a:spLocks noGrp="1"/>
          </p:cNvSpPr>
          <p:nvPr>
            <p:ph type="ftr" sz="quarter" idx="3"/>
          </p:nvPr>
        </p:nvSpPr>
        <p:spPr>
          <a:xfrm>
            <a:off x="2574608" y="9322649"/>
            <a:ext cx="2623185" cy="535517"/>
          </a:xfrm>
          <a:prstGeom prst="rect">
            <a:avLst/>
          </a:prstGeom>
        </p:spPr>
        <p:txBody>
          <a:bodyPr vert="horz" lIns="91440" tIns="45720" rIns="91440" bIns="45720" rtlCol="0" anchor="ctr"/>
          <a:lstStyle>
            <a:lvl1pPr algn="ctr">
              <a:defRPr sz="1020">
                <a:solidFill>
                  <a:schemeClr val="tx1">
                    <a:tint val="82000"/>
                  </a:schemeClr>
                </a:solidFill>
              </a:defRPr>
            </a:lvl1pPr>
          </a:lstStyle>
          <a:p>
            <a:endParaRPr lang="en-US"/>
          </a:p>
        </p:txBody>
      </p:sp>
      <p:sp>
        <p:nvSpPr>
          <p:cNvPr id="6" name="Slide Number Placeholder 5"/>
          <p:cNvSpPr>
            <a:spLocks noGrp="1"/>
          </p:cNvSpPr>
          <p:nvPr>
            <p:ph type="sldNum" sz="quarter" idx="4"/>
          </p:nvPr>
        </p:nvSpPr>
        <p:spPr>
          <a:xfrm>
            <a:off x="5489258" y="9322649"/>
            <a:ext cx="1748790" cy="535517"/>
          </a:xfrm>
          <a:prstGeom prst="rect">
            <a:avLst/>
          </a:prstGeom>
        </p:spPr>
        <p:txBody>
          <a:bodyPr vert="horz" lIns="91440" tIns="45720" rIns="91440" bIns="45720" rtlCol="0" anchor="ctr"/>
          <a:lstStyle>
            <a:lvl1pPr algn="r">
              <a:defRPr sz="1020">
                <a:solidFill>
                  <a:schemeClr val="tx1">
                    <a:tint val="82000"/>
                  </a:schemeClr>
                </a:solidFill>
              </a:defRPr>
            </a:lvl1pPr>
          </a:lstStyle>
          <a:p>
            <a:fld id="{25E84E5A-7E0A-0345-999C-398D898331D6}" type="slidenum">
              <a:rPr lang="en-US" smtClean="0"/>
              <a:t>‹#›</a:t>
            </a:fld>
            <a:endParaRPr lang="en-US"/>
          </a:p>
        </p:txBody>
      </p:sp>
    </p:spTree>
    <p:extLst>
      <p:ext uri="{BB962C8B-B14F-4D97-AF65-F5344CB8AC3E}">
        <p14:creationId xmlns:p14="http://schemas.microsoft.com/office/powerpoint/2010/main" val="1673638104"/>
      </p:ext>
    </p:extLst>
  </p:cSld>
  <p:clrMap bg1="lt1" tx1="dk1" bg2="lt2" tx2="dk2" accent1="accent1" accent2="accent2" accent3="accent3" accent4="accent4" accent5="accent5" accent6="accent6" hlink="hlink" folHlink="folHlink"/>
  <p:sldLayoutIdLst>
    <p:sldLayoutId id="2147483673" r:id="rId1"/>
    <p:sldLayoutId id="2147483675" r:id="rId2"/>
    <p:sldLayoutId id="2147483679" r:id="rId3"/>
  </p:sldLayoutIdLst>
  <p:txStyles>
    <p:titleStyle>
      <a:lvl1pPr algn="l" defTabSz="777240" rtl="0" eaLnBrk="1" latinLnBrk="0" hangingPunct="1">
        <a:lnSpc>
          <a:spcPct val="90000"/>
        </a:lnSpc>
        <a:spcBef>
          <a:spcPct val="0"/>
        </a:spcBef>
        <a:buNone/>
        <a:defRPr sz="3740" kern="1200">
          <a:solidFill>
            <a:schemeClr val="tx1"/>
          </a:solidFill>
          <a:latin typeface="+mj-lt"/>
          <a:ea typeface="+mj-ea"/>
          <a:cs typeface="+mj-cs"/>
        </a:defRPr>
      </a:lvl1pPr>
    </p:titleStyle>
    <p:bodyStyle>
      <a:lvl1pPr marL="194310" indent="-194310" algn="l" defTabSz="777240" rtl="0" eaLnBrk="1" latinLnBrk="0" hangingPunct="1">
        <a:lnSpc>
          <a:spcPct val="90000"/>
        </a:lnSpc>
        <a:spcBef>
          <a:spcPts val="850"/>
        </a:spcBef>
        <a:buFont typeface="Arial" panose="020B0604020202020204" pitchFamily="34" charset="0"/>
        <a:buChar char="•"/>
        <a:defRPr sz="2380" kern="1200">
          <a:solidFill>
            <a:schemeClr val="tx1"/>
          </a:solidFill>
          <a:latin typeface="+mn-lt"/>
          <a:ea typeface="+mn-ea"/>
          <a:cs typeface="+mn-cs"/>
        </a:defRPr>
      </a:lvl1pPr>
      <a:lvl2pPr marL="582930" indent="-194310" algn="l" defTabSz="777240" rtl="0" eaLnBrk="1" latinLnBrk="0" hangingPunct="1">
        <a:lnSpc>
          <a:spcPct val="90000"/>
        </a:lnSpc>
        <a:spcBef>
          <a:spcPts val="425"/>
        </a:spcBef>
        <a:buFont typeface="Arial" panose="020B0604020202020204" pitchFamily="34" charset="0"/>
        <a:buChar char="•"/>
        <a:defRPr sz="2040" kern="1200">
          <a:solidFill>
            <a:schemeClr val="tx1"/>
          </a:solidFill>
          <a:latin typeface="+mn-lt"/>
          <a:ea typeface="+mn-ea"/>
          <a:cs typeface="+mn-cs"/>
        </a:defRPr>
      </a:lvl2pPr>
      <a:lvl3pPr marL="971550" indent="-194310" algn="l" defTabSz="777240" rtl="0" eaLnBrk="1" latinLnBrk="0" hangingPunct="1">
        <a:lnSpc>
          <a:spcPct val="90000"/>
        </a:lnSpc>
        <a:spcBef>
          <a:spcPts val="425"/>
        </a:spcBef>
        <a:buFont typeface="Arial" panose="020B0604020202020204" pitchFamily="34" charset="0"/>
        <a:buChar char="•"/>
        <a:defRPr sz="1700" kern="1200">
          <a:solidFill>
            <a:schemeClr val="tx1"/>
          </a:solidFill>
          <a:latin typeface="+mn-lt"/>
          <a:ea typeface="+mn-ea"/>
          <a:cs typeface="+mn-cs"/>
        </a:defRPr>
      </a:lvl3pPr>
      <a:lvl4pPr marL="13601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4pPr>
      <a:lvl5pPr marL="174879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p:bodyStyle>
    <p:otherStyle>
      <a:defPPr>
        <a:defRPr lang="en-US"/>
      </a:defPPr>
      <a:lvl1pPr marL="0" algn="l" defTabSz="777240" rtl="0" eaLnBrk="1" latinLnBrk="0" hangingPunct="1">
        <a:defRPr sz="1530" kern="1200">
          <a:solidFill>
            <a:schemeClr val="tx1"/>
          </a:solidFill>
          <a:latin typeface="+mn-lt"/>
          <a:ea typeface="+mn-ea"/>
          <a:cs typeface="+mn-cs"/>
        </a:defRPr>
      </a:lvl1pPr>
      <a:lvl2pPr marL="388620" algn="l" defTabSz="777240" rtl="0" eaLnBrk="1" latinLnBrk="0" hangingPunct="1">
        <a:defRPr sz="1530" kern="1200">
          <a:solidFill>
            <a:schemeClr val="tx1"/>
          </a:solidFill>
          <a:latin typeface="+mn-lt"/>
          <a:ea typeface="+mn-ea"/>
          <a:cs typeface="+mn-cs"/>
        </a:defRPr>
      </a:lvl2pPr>
      <a:lvl3pPr marL="777240" algn="l" defTabSz="777240" rtl="0" eaLnBrk="1" latinLnBrk="0" hangingPunct="1">
        <a:defRPr sz="1530" kern="1200">
          <a:solidFill>
            <a:schemeClr val="tx1"/>
          </a:solidFill>
          <a:latin typeface="+mn-lt"/>
          <a:ea typeface="+mn-ea"/>
          <a:cs typeface="+mn-cs"/>
        </a:defRPr>
      </a:lvl3pPr>
      <a:lvl4pPr marL="1165860" algn="l" defTabSz="777240" rtl="0" eaLnBrk="1" latinLnBrk="0" hangingPunct="1">
        <a:defRPr sz="1530" kern="1200">
          <a:solidFill>
            <a:schemeClr val="tx1"/>
          </a:solidFill>
          <a:latin typeface="+mn-lt"/>
          <a:ea typeface="+mn-ea"/>
          <a:cs typeface="+mn-cs"/>
        </a:defRPr>
      </a:lvl4pPr>
      <a:lvl5pPr marL="1554480" algn="l" defTabSz="777240" rtl="0" eaLnBrk="1" latinLnBrk="0" hangingPunct="1">
        <a:defRPr sz="1530" kern="1200">
          <a:solidFill>
            <a:schemeClr val="tx1"/>
          </a:solidFill>
          <a:latin typeface="+mn-lt"/>
          <a:ea typeface="+mn-ea"/>
          <a:cs typeface="+mn-cs"/>
        </a:defRPr>
      </a:lvl5pPr>
      <a:lvl6pPr marL="1943100" algn="l" defTabSz="777240" rtl="0" eaLnBrk="1" latinLnBrk="0" hangingPunct="1">
        <a:defRPr sz="1530" kern="1200">
          <a:solidFill>
            <a:schemeClr val="tx1"/>
          </a:solidFill>
          <a:latin typeface="+mn-lt"/>
          <a:ea typeface="+mn-ea"/>
          <a:cs typeface="+mn-cs"/>
        </a:defRPr>
      </a:lvl6pPr>
      <a:lvl7pPr marL="2331720" algn="l" defTabSz="777240" rtl="0" eaLnBrk="1" latinLnBrk="0" hangingPunct="1">
        <a:defRPr sz="1530" kern="1200">
          <a:solidFill>
            <a:schemeClr val="tx1"/>
          </a:solidFill>
          <a:latin typeface="+mn-lt"/>
          <a:ea typeface="+mn-ea"/>
          <a:cs typeface="+mn-cs"/>
        </a:defRPr>
      </a:lvl7pPr>
      <a:lvl8pPr marL="2720340" algn="l" defTabSz="777240" rtl="0" eaLnBrk="1" latinLnBrk="0" hangingPunct="1">
        <a:defRPr sz="1530" kern="1200">
          <a:solidFill>
            <a:schemeClr val="tx1"/>
          </a:solidFill>
          <a:latin typeface="+mn-lt"/>
          <a:ea typeface="+mn-ea"/>
          <a:cs typeface="+mn-cs"/>
        </a:defRPr>
      </a:lvl8pPr>
      <a:lvl9pPr marL="3108960" algn="l" defTabSz="777240" rtl="0" eaLnBrk="1" latinLnBrk="0" hangingPunct="1">
        <a:defRPr sz="153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2DE202A5-4FF0-F33A-6682-3671A8E7E7C1}"/>
              </a:ext>
            </a:extLst>
          </p:cNvPr>
          <p:cNvSpPr>
            <a:spLocks noGrp="1"/>
          </p:cNvSpPr>
          <p:nvPr>
            <p:ph sz="quarter" idx="13"/>
          </p:nvPr>
        </p:nvSpPr>
        <p:spPr/>
        <p:txBody>
          <a:bodyPr/>
          <a:lstStyle/>
          <a:p>
            <a:r>
              <a:rPr lang="en-US" dirty="0"/>
              <a:t>Explosion from gas leak results in fatalities</a:t>
            </a:r>
          </a:p>
          <a:p>
            <a:r>
              <a:rPr lang="en-US" dirty="0"/>
              <a:t>Pump head connection identified as source of leak</a:t>
            </a:r>
          </a:p>
          <a:p>
            <a:r>
              <a:rPr lang="en-US" dirty="0"/>
              <a:t>Investigators hypothesize sabotage </a:t>
            </a:r>
          </a:p>
        </p:txBody>
      </p:sp>
      <p:sp>
        <p:nvSpPr>
          <p:cNvPr id="3" name="Text Placeholder 2">
            <a:extLst>
              <a:ext uri="{FF2B5EF4-FFF2-40B4-BE49-F238E27FC236}">
                <a16:creationId xmlns:a16="http://schemas.microsoft.com/office/drawing/2014/main" id="{D8C7D91C-ED39-F1F2-DBAA-C9BA583BAFB2}"/>
              </a:ext>
            </a:extLst>
          </p:cNvPr>
          <p:cNvSpPr>
            <a:spLocks noGrp="1"/>
          </p:cNvSpPr>
          <p:nvPr>
            <p:ph type="body" sz="quarter" idx="14"/>
          </p:nvPr>
        </p:nvSpPr>
        <p:spPr>
          <a:xfrm>
            <a:off x="78379" y="2710149"/>
            <a:ext cx="2661920" cy="4004160"/>
          </a:xfrm>
        </p:spPr>
        <p:txBody>
          <a:bodyPr/>
          <a:lstStyle/>
          <a:p>
            <a:r>
              <a:rPr lang="en-US" dirty="0"/>
              <a:t>A massive gas explosion at a government-owned refinery killed 7 workers and 40 people offsite including 35 members of the National Guard and their family members (Ref E.11). Security footage and eyewitness accounts suggest a gas leak began in the morning, but was hard to detect due to heavy rain and mist, except for occasional whiffs of rotten eggs. Just before midnight, the rain eased, and the gas leak became more apparent. Investigators believed the explosion was initiated by an offsite truck starting its engine</a:t>
            </a:r>
          </a:p>
          <a:p>
            <a:endParaRPr lang="en-US" dirty="0"/>
          </a:p>
        </p:txBody>
      </p:sp>
      <p:sp>
        <p:nvSpPr>
          <p:cNvPr id="4" name="Text Placeholder 3">
            <a:extLst>
              <a:ext uri="{FF2B5EF4-FFF2-40B4-BE49-F238E27FC236}">
                <a16:creationId xmlns:a16="http://schemas.microsoft.com/office/drawing/2014/main" id="{67A3A48A-7ABD-FB98-D1F5-4F6F0FCA6EF0}"/>
              </a:ext>
            </a:extLst>
          </p:cNvPr>
          <p:cNvSpPr>
            <a:spLocks noGrp="1"/>
          </p:cNvSpPr>
          <p:nvPr>
            <p:ph type="body" sz="quarter" idx="15"/>
          </p:nvPr>
        </p:nvSpPr>
        <p:spPr/>
        <p:txBody>
          <a:bodyPr/>
          <a:lstStyle/>
          <a:p>
            <a:r>
              <a:rPr lang="en-US" dirty="0"/>
              <a:t>Investigators discovered the bolts on a pump head had worked loose, enabling the gas to leak out. This type of failure can happen on excessively vibrating equipment, and with the plant’s reputation for a weak mechanical integrity program, this could be taken as the incident’s root cause. Inspection of the bolting showed seven bolt studs were only partially threaded into the pump body. Some were over-stressed, and some of the nuts and bolt-ends had bite marks left from improper use of a pipe wrench. However, the investigators concluded these bolting issues were evidence of sabotage, they hypothesized, by a government opposition group. Considering the weak security of the plant and the proximity of the compressor to the property boundary, saboteurs could have entered the plant and loosened the bolts. Regardless of the true cause, culture was clearly at play in the incident.</a:t>
            </a:r>
          </a:p>
          <a:p>
            <a:r>
              <a:rPr lang="en-US" dirty="0"/>
              <a:t>No person or group took responsibility for sabotage, which normally occurs. Could the sabotage theory have been advanced to enable workers, managers, and the government as an excuse for not fulfilling their safety responsibilities? If the cause was not sabotage, then the pump head had clearly been short-bolted during a prior maintenance activity, perhaps accepting the short-cut rather than cleaning out and re-tapping the bolt holes in the valve body. Were there other examples of normalization of deviance in plant maintenance activities?</a:t>
            </a:r>
          </a:p>
          <a:p>
            <a:r>
              <a:rPr lang="en-US" dirty="0"/>
              <a:t>The plant circulated a survey asking employees whether they felt the incident was caused by sabotage or safety failure. Did employees feel compelled to select sabotage?</a:t>
            </a:r>
          </a:p>
          <a:p>
            <a:endParaRPr lang="en-US" dirty="0"/>
          </a:p>
        </p:txBody>
      </p:sp>
      <p:sp>
        <p:nvSpPr>
          <p:cNvPr id="5" name="Text Placeholder 4">
            <a:extLst>
              <a:ext uri="{FF2B5EF4-FFF2-40B4-BE49-F238E27FC236}">
                <a16:creationId xmlns:a16="http://schemas.microsoft.com/office/drawing/2014/main" id="{61286517-F771-3693-0AC2-4926FFF8328E}"/>
              </a:ext>
            </a:extLst>
          </p:cNvPr>
          <p:cNvSpPr>
            <a:spLocks noGrp="1"/>
          </p:cNvSpPr>
          <p:nvPr>
            <p:ph type="body" sz="quarter" idx="16"/>
          </p:nvPr>
        </p:nvSpPr>
        <p:spPr>
          <a:xfrm>
            <a:off x="81279" y="7052993"/>
            <a:ext cx="7609839" cy="1755707"/>
          </a:xfrm>
        </p:spPr>
        <p:txBody>
          <a:bodyPr/>
          <a:lstStyle/>
          <a:p>
            <a:pPr>
              <a:lnSpc>
                <a:spcPct val="100000"/>
              </a:lnSpc>
            </a:pPr>
            <a:r>
              <a:rPr lang="en-US" dirty="0"/>
              <a:t>Strong leadership is essential for everyone to have a sense of ownership for safe operations</a:t>
            </a:r>
            <a:r>
              <a:rPr lang="en-US" dirty="0" smtClean="0"/>
              <a:t>.</a:t>
            </a:r>
            <a:endParaRPr lang="en-US" dirty="0"/>
          </a:p>
          <a:p>
            <a:pPr>
              <a:lnSpc>
                <a:spcPct val="100000"/>
              </a:lnSpc>
            </a:pPr>
            <a:r>
              <a:rPr lang="en-US" dirty="0"/>
              <a:t>When everyone takes responsibility for safety all tasks are performed to a high standard</a:t>
            </a:r>
            <a:r>
              <a:rPr lang="en-US" dirty="0" smtClean="0"/>
              <a:t>.</a:t>
            </a:r>
            <a:endParaRPr lang="en-US" dirty="0"/>
          </a:p>
          <a:p>
            <a:pPr>
              <a:lnSpc>
                <a:spcPct val="100000"/>
              </a:lnSpc>
            </a:pPr>
            <a:r>
              <a:rPr lang="en-US" dirty="0"/>
              <a:t>A questioning environment promotes transparency and allows for continuous improvement</a:t>
            </a:r>
            <a:r>
              <a:rPr lang="en-US" dirty="0" smtClean="0"/>
              <a:t>.</a:t>
            </a:r>
            <a:endParaRPr lang="en-US" dirty="0"/>
          </a:p>
          <a:p>
            <a:pPr marL="0" indent="0">
              <a:lnSpc>
                <a:spcPct val="100000"/>
              </a:lnSpc>
              <a:buNone/>
            </a:pPr>
            <a:r>
              <a:rPr lang="en-US" b="1" dirty="0" smtClean="0"/>
              <a:t>     **</a:t>
            </a:r>
            <a:r>
              <a:rPr lang="en-US" b="1" dirty="0"/>
              <a:t>Only 37% of those surveyed indicated management involvement was a strength in their organization</a:t>
            </a:r>
            <a:r>
              <a:rPr lang="en-US" b="1" dirty="0" smtClean="0"/>
              <a:t>.**</a:t>
            </a:r>
            <a:endParaRPr lang="en-US" b="1" dirty="0"/>
          </a:p>
        </p:txBody>
      </p:sp>
      <p:sp>
        <p:nvSpPr>
          <p:cNvPr id="6" name="Text Placeholder 5">
            <a:extLst>
              <a:ext uri="{FF2B5EF4-FFF2-40B4-BE49-F238E27FC236}">
                <a16:creationId xmlns:a16="http://schemas.microsoft.com/office/drawing/2014/main" id="{197E0792-4CBC-CBCE-FD22-CF61CEE33667}"/>
              </a:ext>
            </a:extLst>
          </p:cNvPr>
          <p:cNvSpPr>
            <a:spLocks noGrp="1"/>
          </p:cNvSpPr>
          <p:nvPr>
            <p:ph type="body" sz="quarter" idx="17"/>
          </p:nvPr>
        </p:nvSpPr>
        <p:spPr/>
        <p:txBody>
          <a:bodyPr/>
          <a:lstStyle/>
          <a:p>
            <a:pPr>
              <a:spcBef>
                <a:spcPts val="1417"/>
              </a:spcBef>
            </a:pPr>
            <a:r>
              <a:rPr lang="en-US" spc="-1" dirty="0"/>
              <a:t>Sabotage of the Plant or Culture?—Training </a:t>
            </a:r>
          </a:p>
        </p:txBody>
      </p:sp>
    </p:spTree>
    <p:extLst>
      <p:ext uri="{BB962C8B-B14F-4D97-AF65-F5344CB8AC3E}">
        <p14:creationId xmlns:p14="http://schemas.microsoft.com/office/powerpoint/2010/main" val="35449620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60195407"/>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Century Gothic">
      <a:majorFont>
        <a:latin typeface="Century Gothic" panose="020F030202020403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F03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Office Theme</Template>
  <TotalTime>8116</TotalTime>
  <Words>456</Words>
  <Application>Microsoft Office PowerPoint</Application>
  <PresentationFormat>Custom</PresentationFormat>
  <Paragraphs>12</Paragraphs>
  <Slides>2</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vt:i4>
      </vt:variant>
    </vt:vector>
  </HeadingPairs>
  <TitlesOfParts>
    <vt:vector size="9" baseType="lpstr">
      <vt:lpstr>NSimSun</vt:lpstr>
      <vt:lpstr>Aptos</vt:lpstr>
      <vt:lpstr>Arial</vt:lpstr>
      <vt:lpstr>Century Gothic</vt:lpstr>
      <vt:lpstr>System Font Regular</vt:lpstr>
      <vt:lpstr>Wingdings</vt:lpstr>
      <vt:lpstr>Office Theme</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Nick Barilo</dc:creator>
  <cp:lastModifiedBy>Sisanda Ntlantsana</cp:lastModifiedBy>
  <cp:revision>65</cp:revision>
  <cp:lastPrinted>2024-04-19T15:01:04Z</cp:lastPrinted>
  <dcterms:created xsi:type="dcterms:W3CDTF">2024-04-13T20:12:03Z</dcterms:created>
  <dcterms:modified xsi:type="dcterms:W3CDTF">2024-06-10T14:49:28Z</dcterms:modified>
</cp:coreProperties>
</file>