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8"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4694"/>
  </p:normalViewPr>
  <p:slideViewPr>
    <p:cSldViewPr snapToGrid="0">
      <p:cViewPr varScale="1">
        <p:scale>
          <a:sx n="37" d="100"/>
          <a:sy n="37" d="100"/>
        </p:scale>
        <p:origin x="621" y="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7D801-C858-D24A-9525-F8A85DF08F1A}" type="datetimeFigureOut">
              <a:rPr lang="en-US" smtClean="0"/>
              <a:t>6/7/2024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FA200-8D06-9E42-A0D4-16EADC4E979D}" type="slidenum">
              <a:rPr lang="en-US" smtClean="0"/>
              <a:t>‹#›</a:t>
            </a:fld>
            <a:endParaRPr lang="en-US"/>
          </a:p>
        </p:txBody>
      </p:sp>
    </p:spTree>
    <p:extLst>
      <p:ext uri="{BB962C8B-B14F-4D97-AF65-F5344CB8AC3E}">
        <p14:creationId xmlns:p14="http://schemas.microsoft.com/office/powerpoint/2010/main" val="3227514027"/>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h2tools.org/" TargetMode="External"/><Relationship Id="rId2" Type="http://schemas.openxmlformats.org/officeDocument/2006/relationships/hyperlink" Target="https://www.aiche.org/ccps/safety-culture-what-stak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9" name="Picture 18" descr="A white and green rectangular object with blue text&#10;&#10;Description automatically generated">
            <a:extLst>
              <a:ext uri="{FF2B5EF4-FFF2-40B4-BE49-F238E27FC236}">
                <a16:creationId xmlns:a16="http://schemas.microsoft.com/office/drawing/2014/main" id="{545914BA-EBFC-EF52-EC59-F0A6A809FE13}"/>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9" name="Content Placeholder 8">
            <a:extLst>
              <a:ext uri="{FF2B5EF4-FFF2-40B4-BE49-F238E27FC236}">
                <a16:creationId xmlns:a16="http://schemas.microsoft.com/office/drawing/2014/main" id="{3B961E1A-0016-F35B-61C1-10A9A8DD2B63}"/>
              </a:ext>
            </a:extLst>
          </p:cNvPr>
          <p:cNvSpPr>
            <a:spLocks noGrp="1"/>
          </p:cNvSpPr>
          <p:nvPr>
            <p:ph sz="quarter" idx="13"/>
          </p:nvPr>
        </p:nvSpPr>
        <p:spPr>
          <a:xfrm>
            <a:off x="78379" y="1438336"/>
            <a:ext cx="7614507" cy="988768"/>
          </a:xfrm>
        </p:spPr>
        <p:txBody>
          <a:bodyPr lIns="0" tIns="0" rIns="0" bIns="0">
            <a:noAutofit/>
          </a:bodyPr>
          <a:lstStyle>
            <a:lvl1pPr marL="115888" indent="-115888">
              <a:buClr>
                <a:srgbClr val="61B345"/>
              </a:buClr>
              <a:tabLst/>
              <a:defRPr sz="1100"/>
            </a:lvl1pPr>
            <a:lvl2pPr>
              <a:buClr>
                <a:srgbClr val="61B345"/>
              </a:buClr>
              <a:defRPr sz="1100"/>
            </a:lvl2pPr>
            <a:lvl3pPr>
              <a:defRPr sz="1100"/>
            </a:lvl3pPr>
            <a:lvl4pPr>
              <a:defRPr sz="1100"/>
            </a:lvl4pPr>
            <a:lvl5pPr>
              <a:defRPr sz="1100"/>
            </a:lvl5pPr>
          </a:lstStyle>
          <a:p>
            <a:pPr lvl="0"/>
            <a:r>
              <a:rPr lang="en-US" dirty="0"/>
              <a:t>Click to edit Master text styles</a:t>
            </a:r>
          </a:p>
        </p:txBody>
      </p:sp>
      <p:sp>
        <p:nvSpPr>
          <p:cNvPr id="12" name="Text Placeholder 11">
            <a:extLst>
              <a:ext uri="{FF2B5EF4-FFF2-40B4-BE49-F238E27FC236}">
                <a16:creationId xmlns:a16="http://schemas.microsoft.com/office/drawing/2014/main" id="{5D5FF04F-E7C1-C167-71B1-4A2E6CD67A5E}"/>
              </a:ext>
            </a:extLst>
          </p:cNvPr>
          <p:cNvSpPr>
            <a:spLocks noGrp="1"/>
          </p:cNvSpPr>
          <p:nvPr>
            <p:ph type="body" sz="quarter" idx="14"/>
          </p:nvPr>
        </p:nvSpPr>
        <p:spPr>
          <a:xfrm>
            <a:off x="81281" y="2710150"/>
            <a:ext cx="2661920" cy="4004160"/>
          </a:xfrm>
        </p:spPr>
        <p:txBody>
          <a:bodyPr lIns="0" tIns="0" rIns="0" bIns="0">
            <a:noAutofit/>
          </a:bodyPr>
          <a:lstStyle>
            <a:lvl1pPr marL="0" indent="0">
              <a:buNone/>
              <a:defRPr sz="1050" b="0"/>
            </a:lvl1pPr>
            <a:lvl2pPr>
              <a:defRPr sz="1100"/>
            </a:lvl2pPr>
            <a:lvl3pPr>
              <a:defRPr sz="1100"/>
            </a:lvl3pPr>
            <a:lvl4pPr>
              <a:defRPr sz="1100"/>
            </a:lvl4pPr>
            <a:lvl5pPr>
              <a:defRPr sz="11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93F0A350-73E6-BF9F-AE4A-972484906507}"/>
              </a:ext>
            </a:extLst>
          </p:cNvPr>
          <p:cNvSpPr>
            <a:spLocks noGrp="1"/>
          </p:cNvSpPr>
          <p:nvPr>
            <p:ph type="body" sz="quarter" idx="15"/>
          </p:nvPr>
        </p:nvSpPr>
        <p:spPr>
          <a:xfrm>
            <a:off x="2939142" y="2710149"/>
            <a:ext cx="4751977" cy="4004159"/>
          </a:xfrm>
        </p:spPr>
        <p:txBody>
          <a:bodyPr lIns="0" tIns="0" rIns="0" bIns="0">
            <a:noAutofit/>
          </a:bodyPr>
          <a:lstStyle>
            <a:lvl1pPr marL="0" indent="0">
              <a:buNone/>
              <a:defRPr sz="1050"/>
            </a:lvl1pPr>
            <a:lvl2pPr marL="388620" indent="0">
              <a:buNone/>
              <a:defRPr sz="1100"/>
            </a:lvl2pPr>
            <a:lvl3pPr marL="777240" indent="0">
              <a:buNone/>
              <a:defRPr sz="1100"/>
            </a:lvl3pPr>
            <a:lvl4pPr marL="1165860" indent="0">
              <a:buNone/>
              <a:defRPr sz="1100"/>
            </a:lvl4pPr>
            <a:lvl5pPr marL="1554480" indent="0">
              <a:buNone/>
              <a:defRPr sz="1100"/>
            </a:lvl5pPr>
          </a:lstStyle>
          <a:p>
            <a:pPr lvl="0"/>
            <a:r>
              <a:rPr lang="en-US" dirty="0"/>
              <a:t>Click to edit Master text styles</a:t>
            </a:r>
          </a:p>
        </p:txBody>
      </p:sp>
      <p:sp>
        <p:nvSpPr>
          <p:cNvPr id="20" name="Text Placeholder 19">
            <a:extLst>
              <a:ext uri="{FF2B5EF4-FFF2-40B4-BE49-F238E27FC236}">
                <a16:creationId xmlns:a16="http://schemas.microsoft.com/office/drawing/2014/main" id="{C4640FCC-C3FD-2F38-2D19-D1849471533F}"/>
              </a:ext>
            </a:extLst>
          </p:cNvPr>
          <p:cNvSpPr>
            <a:spLocks noGrp="1"/>
          </p:cNvSpPr>
          <p:nvPr>
            <p:ph type="body" sz="quarter" idx="16"/>
          </p:nvPr>
        </p:nvSpPr>
        <p:spPr>
          <a:xfrm>
            <a:off x="81280" y="7040563"/>
            <a:ext cx="7609839" cy="1547812"/>
          </a:xfrm>
        </p:spPr>
        <p:txBody>
          <a:bodyPr lIns="0" tIns="0" rIns="0" bIns="0">
            <a:noAutofit/>
          </a:bodyPr>
          <a:lstStyle>
            <a:lvl1pPr marL="194310" indent="-194310">
              <a:buClr>
                <a:srgbClr val="61B345"/>
              </a:buClr>
              <a:buFont typeface="Wingdings" pitchFamily="2" charset="2"/>
              <a:buChar char="ü"/>
              <a:defRPr sz="1100"/>
            </a:lvl1pPr>
          </a:lstStyle>
          <a:p>
            <a:pPr lvl="0"/>
            <a:r>
              <a:rPr lang="en-US" dirty="0"/>
              <a:t>C</a:t>
            </a:r>
          </a:p>
        </p:txBody>
      </p:sp>
      <p:sp>
        <p:nvSpPr>
          <p:cNvPr id="22" name="Text Placeholder 21">
            <a:extLst>
              <a:ext uri="{FF2B5EF4-FFF2-40B4-BE49-F238E27FC236}">
                <a16:creationId xmlns:a16="http://schemas.microsoft.com/office/drawing/2014/main" id="{C9B2C453-65CE-8773-8D79-3C1C57993F4B}"/>
              </a:ext>
            </a:extLst>
          </p:cNvPr>
          <p:cNvSpPr>
            <a:spLocks noGrp="1"/>
          </p:cNvSpPr>
          <p:nvPr>
            <p:ph type="body" sz="quarter" idx="17" hasCustomPrompt="1"/>
          </p:nvPr>
        </p:nvSpPr>
        <p:spPr>
          <a:xfrm>
            <a:off x="78379" y="1196356"/>
            <a:ext cx="7612739" cy="241979"/>
          </a:xfrm>
        </p:spPr>
        <p:txBody>
          <a:bodyPr lIns="0" rIns="0">
            <a:noAutofit/>
          </a:bodyPr>
          <a:lstStyle>
            <a:lvl1pPr marL="0" indent="0">
              <a:buNone/>
              <a:defRPr sz="1100" b="1">
                <a:solidFill>
                  <a:srgbClr val="1B5371"/>
                </a:solidFill>
              </a:defRPr>
            </a:lvl1pPr>
          </a:lstStyle>
          <a:p>
            <a:pPr lvl="0"/>
            <a:r>
              <a:rPr lang="en-US" sz="1100" b="1" dirty="0"/>
              <a:t>Title</a:t>
            </a:r>
            <a:endParaRPr lang="en-US" dirty="0"/>
          </a:p>
        </p:txBody>
      </p:sp>
      <p:sp>
        <p:nvSpPr>
          <p:cNvPr id="3" name="TextBox 2">
            <a:extLst>
              <a:ext uri="{FF2B5EF4-FFF2-40B4-BE49-F238E27FC236}">
                <a16:creationId xmlns:a16="http://schemas.microsoft.com/office/drawing/2014/main" id="{5913C28E-4982-C73E-0524-6573DA8B04BF}"/>
              </a:ext>
            </a:extLst>
          </p:cNvPr>
          <p:cNvSpPr txBox="1"/>
          <p:nvPr userDrawn="1"/>
        </p:nvSpPr>
        <p:spPr>
          <a:xfrm>
            <a:off x="81280" y="9633879"/>
            <a:ext cx="7609839" cy="400110"/>
          </a:xfrm>
          <a:prstGeom prst="rect">
            <a:avLst/>
          </a:prstGeom>
          <a:noFill/>
        </p:spPr>
        <p:txBody>
          <a:bodyPr wrap="square">
            <a:spAutoFit/>
          </a:bodyPr>
          <a:lstStyle/>
          <a:p>
            <a:pPr marL="0" marR="0" hangingPunct="0">
              <a:spcBef>
                <a:spcPts val="0"/>
              </a:spcBef>
              <a:spcAft>
                <a:spcPts val="0"/>
              </a:spcAft>
            </a:pPr>
            <a:r>
              <a:rPr lang="en-US" sz="1000" kern="100" dirty="0">
                <a:solidFill>
                  <a:srgbClr val="000000"/>
                </a:solidFill>
                <a:effectLst/>
                <a:latin typeface="+mn-lt"/>
                <a:ea typeface="NSimSun" panose="02010609030101010101" pitchFamily="49" charset="-122"/>
                <a:cs typeface="Arial" panose="020B0604020202020204" pitchFamily="34" charset="0"/>
              </a:rPr>
              <a:t>This record is taken from “Essential Practices for Creating, Strengthening, and Sustaining Process Safety Culture,” CCPS, ©2018, AIChE and John Wiley &amp; Sons, Ltd. </a:t>
            </a:r>
            <a:endParaRPr lang="en-US" sz="1000" kern="100" dirty="0">
              <a:effectLst/>
              <a:latin typeface="+mn-lt"/>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10181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04E7942-AE59-3AA0-238C-8CE965207B5D}"/>
              </a:ext>
            </a:extLst>
          </p:cNvPr>
          <p:cNvSpPr txBox="1"/>
          <p:nvPr userDrawn="1"/>
        </p:nvSpPr>
        <p:spPr>
          <a:xfrm>
            <a:off x="60959" y="0"/>
            <a:ext cx="7613228" cy="9818072"/>
          </a:xfrm>
          <a:prstGeom prst="rect">
            <a:avLst/>
          </a:prstGeom>
          <a:noFill/>
        </p:spPr>
        <p:txBody>
          <a:bodyPr wrap="square">
            <a:spAutoFit/>
          </a:bodyPr>
          <a:lstStyle/>
          <a:p>
            <a:pPr marL="0" marR="0" algn="ctr" hangingPunct="0">
              <a:spcBef>
                <a:spcPts val="0"/>
              </a:spcBef>
              <a:spcAft>
                <a:spcPts val="0"/>
              </a:spcAft>
            </a:pPr>
            <a:endPar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algn="ctr" hangingPunct="0">
              <a:spcBef>
                <a:spcPts val="0"/>
              </a:spcBef>
              <a:spcAft>
                <a:spcPts val="0"/>
              </a:spcAft>
            </a:pP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“Safety culture is how the organization behaves…</a:t>
            </a:r>
          </a:p>
          <a:p>
            <a:pPr marL="0" marR="0" algn="ctr" hangingPunct="0">
              <a:spcBef>
                <a:spcPts val="0"/>
              </a:spcBef>
              <a:spcAft>
                <a:spcPts val="0"/>
              </a:spcAft>
            </a:pPr>
            <a:r>
              <a:rPr lang="en-US" b="1" i="1" kern="100" dirty="0">
                <a:solidFill>
                  <a:srgbClr val="61B345"/>
                </a:solidFill>
                <a:latin typeface="Century Gothic" panose="020B0502020202020204" pitchFamily="34" charset="0"/>
                <a:ea typeface="NSimSun" panose="02010609030101010101" pitchFamily="49" charset="-122"/>
                <a:cs typeface="Arial" panose="020B0604020202020204" pitchFamily="34" charset="0"/>
              </a:rPr>
              <a:t>…</a:t>
            </a: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when no one is watching.”</a:t>
            </a:r>
            <a:endParaRPr lang="en-US" sz="1100"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p>
          <a:p>
            <a:pPr marL="0" marR="0" hangingPunct="0">
              <a:spcBef>
                <a:spcPts val="0"/>
              </a:spcBef>
              <a:spcAft>
                <a:spcPts val="0"/>
              </a:spcAft>
            </a:pPr>
            <a:endParaRPr lang="en-US" sz="900" kern="100" dirty="0">
              <a:latin typeface="Century Gothic" panose="020B0502020202020204" pitchFamily="34" charset="0"/>
              <a:ea typeface="NSimSun" panose="02010609030101010101" pitchFamily="49" charset="-122"/>
              <a:cs typeface="Arial" panose="020B0604020202020204" pitchFamily="34" charset="0"/>
            </a:endParaRPr>
          </a:p>
          <a:p>
            <a:pPr marR="0" hangingPunct="0">
              <a:spcBef>
                <a:spcPts val="0"/>
              </a:spcBef>
              <a:spcAft>
                <a:spcPts val="600"/>
              </a:spcAft>
              <a:tabLst>
                <a:tab pos="339725" algn="l"/>
              </a:tabLst>
            </a:pPr>
            <a:r>
              <a:rPr lang="en-US" sz="1600" b="1" kern="100" dirty="0">
                <a:solidFill>
                  <a:srgbClr val="1B5371"/>
                </a:solidFill>
                <a:effectLst/>
                <a:latin typeface="Century Gothic" panose="020B0502020202020204" pitchFamily="34" charset="0"/>
                <a:ea typeface="NSimSun" panose="02010609030101010101" pitchFamily="49" charset="-122"/>
                <a:cs typeface="Arial" panose="020B0604020202020204" pitchFamily="34" charset="0"/>
              </a:rPr>
              <a:t>	Safety Culture Framework</a:t>
            </a:r>
            <a:endParaRPr lang="en-US" sz="1600" kern="100" dirty="0">
              <a:effectLst/>
              <a:latin typeface="Century Gothic" panose="020B0502020202020204" pitchFamily="34" charset="0"/>
              <a:ea typeface="NSimSun" panose="02010609030101010101" pitchFamily="49" charset="-122"/>
              <a:cs typeface="Arial" panose="020B0604020202020204" pitchFamily="34" charset="0"/>
            </a:endParaRP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Safety is everyone’s responsibility</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Strong leadership support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Integrated into all activities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Open, timely, effective communications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Questioning/learning environment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Mutual trust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Continuous improvement</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What are the benefits?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Eliminates common weaknesses identified as contributing factors to catastrophic events.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Promotes trust in the hydrogen energy industry’s ability to deliver safe, reliable, quality products and services.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Supports a sustainable legacy for companies and the hydrogen industry.</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Fosters efficiency and productivity in the workplace.</a:t>
            </a: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Resources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information and resources on safety culture, see: </a:t>
            </a:r>
            <a:r>
              <a:rPr lang="en-US" sz="1400" kern="100" dirty="0">
                <a:latin typeface="Century Gothic" panose="020B0502020202020204" pitchFamily="34" charset="0"/>
                <a:ea typeface="NSimSun" panose="02010609030101010101" pitchFamily="49" charset="-122"/>
                <a:hlinkClick r:id="rId2"/>
              </a:rPr>
              <a:t>https://www.aiche.org/ccps/safety-culture-what-stake</a:t>
            </a:r>
            <a:endParaRPr lang="en-US" sz="1400" kern="100" dirty="0">
              <a:latin typeface="Century Gothic" panose="020B0502020202020204" pitchFamily="34" charset="0"/>
              <a:ea typeface="NSimSun" panose="02010609030101010101" pitchFamily="49" charset="-122"/>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case studies on safety culture, see: </a:t>
            </a:r>
            <a:r>
              <a:rPr lang="en-US" sz="1400" kern="100" dirty="0">
                <a:latin typeface="Century Gothic" panose="020B0502020202020204" pitchFamily="34" charset="0"/>
                <a:ea typeface="NSimSun" panose="02010609030101010101" pitchFamily="49" charset="-122"/>
                <a:hlinkClick r:id="rId3"/>
              </a:rPr>
              <a:t>https://h2tools.org</a:t>
            </a:r>
            <a:r>
              <a:rPr lang="en-US" sz="1400" kern="100" dirty="0">
                <a:latin typeface="Century Gothic" panose="020B0502020202020204" pitchFamily="34" charset="0"/>
                <a:ea typeface="NSimSun" panose="02010609030101010101" pitchFamily="49" charset="-122"/>
              </a:rPr>
              <a:t> </a:t>
            </a: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r>
              <a:rPr lang="en-US" sz="1200" dirty="0">
                <a:effectLst/>
                <a:latin typeface="Century Gothic" panose="020B0502020202020204" pitchFamily="34" charset="0"/>
                <a:ea typeface="NSimSun" panose="02010609030101010101" pitchFamily="49" charset="-122"/>
              </a:rPr>
              <a:t>	Keywords: weak, poor, minimum, regulations, flammable, chemical, checklists, compliance</a:t>
            </a:r>
            <a:endParaRPr lang="en-US" sz="1200" dirty="0">
              <a:latin typeface="Century Gothic" panose="020B0502020202020204" pitchFamily="34" charset="0"/>
            </a:endParaRPr>
          </a:p>
        </p:txBody>
      </p:sp>
    </p:spTree>
    <p:extLst>
      <p:ext uri="{BB962C8B-B14F-4D97-AF65-F5344CB8AC3E}">
        <p14:creationId xmlns:p14="http://schemas.microsoft.com/office/powerpoint/2010/main" val="47499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2070-0436-3541-B5CF-4AFB07F06FD4}" type="datetimeFigureOut">
              <a:rPr lang="en-US" smtClean="0"/>
              <a:t>6/7/2024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84E5A-7E0A-0345-999C-398D898331D6}" type="slidenum">
              <a:rPr lang="en-US" smtClean="0"/>
              <a:t>‹#›</a:t>
            </a:fld>
            <a:endParaRPr lang="en-US"/>
          </a:p>
        </p:txBody>
      </p:sp>
    </p:spTree>
    <p:extLst>
      <p:ext uri="{BB962C8B-B14F-4D97-AF65-F5344CB8AC3E}">
        <p14:creationId xmlns:p14="http://schemas.microsoft.com/office/powerpoint/2010/main" val="3113897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50222070-0436-3541-B5CF-4AFB07F06FD4}" type="datetimeFigureOut">
              <a:rPr lang="en-US" smtClean="0"/>
              <a:t>6/7/2024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25E84E5A-7E0A-0345-999C-398D898331D6}" type="slidenum">
              <a:rPr lang="en-US" smtClean="0"/>
              <a:t>‹#›</a:t>
            </a:fld>
            <a:endParaRPr lang="en-US"/>
          </a:p>
        </p:txBody>
      </p:sp>
    </p:spTree>
    <p:extLst>
      <p:ext uri="{BB962C8B-B14F-4D97-AF65-F5344CB8AC3E}">
        <p14:creationId xmlns:p14="http://schemas.microsoft.com/office/powerpoint/2010/main" val="1673638104"/>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9"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202A5-4FF0-F33A-6682-3671A8E7E7C1}"/>
              </a:ext>
            </a:extLst>
          </p:cNvPr>
          <p:cNvSpPr>
            <a:spLocks noGrp="1"/>
          </p:cNvSpPr>
          <p:nvPr>
            <p:ph sz="quarter" idx="13"/>
          </p:nvPr>
        </p:nvSpPr>
        <p:spPr/>
        <p:txBody>
          <a:bodyPr/>
          <a:lstStyle/>
          <a:p>
            <a:r>
              <a:rPr lang="en-US" dirty="0"/>
              <a:t>Hot-air balloonists trapped in cooling towers updraft</a:t>
            </a:r>
          </a:p>
          <a:p>
            <a:r>
              <a:rPr lang="en-US" dirty="0"/>
              <a:t>Finite fuel supply leads to emergency landing</a:t>
            </a:r>
          </a:p>
          <a:p>
            <a:r>
              <a:rPr lang="en-US" dirty="0"/>
              <a:t>Plant workers emergency response actions save the </a:t>
            </a:r>
            <a:r>
              <a:rPr lang="en-US" dirty="0" smtClean="0"/>
              <a:t>day</a:t>
            </a:r>
            <a:endParaRPr lang="en-US" dirty="0"/>
          </a:p>
        </p:txBody>
      </p:sp>
      <p:sp>
        <p:nvSpPr>
          <p:cNvPr id="3" name="Text Placeholder 2">
            <a:extLst>
              <a:ext uri="{FF2B5EF4-FFF2-40B4-BE49-F238E27FC236}">
                <a16:creationId xmlns:a16="http://schemas.microsoft.com/office/drawing/2014/main" id="{D8C7D91C-ED39-F1F2-DBAA-C9BA583BAFB2}"/>
              </a:ext>
            </a:extLst>
          </p:cNvPr>
          <p:cNvSpPr>
            <a:spLocks noGrp="1"/>
          </p:cNvSpPr>
          <p:nvPr>
            <p:ph type="body" sz="quarter" idx="14"/>
          </p:nvPr>
        </p:nvSpPr>
        <p:spPr>
          <a:xfrm>
            <a:off x="78379" y="2710149"/>
            <a:ext cx="2661920" cy="4004160"/>
          </a:xfrm>
        </p:spPr>
        <p:txBody>
          <a:bodyPr/>
          <a:lstStyle/>
          <a:p>
            <a:r>
              <a:rPr lang="en-US" sz="1100" dirty="0"/>
              <a:t>A group of balloonists were participating in a hot-air balloon festival featuring balloons designed to look like cartoon characters and toys. The wind carried them over a large chemical complex, where they found themselves caught in the rising column of warm air coming off the plant’s cooling towers. While the updraft did not affect the balloons’ ability to float, it did prevent them from drifting with the wind. The plant could not shut down its cooling towers, and the balloonists only had a finite supply of fuel, so there was no alternative: the hot-air balloons had to be brought down inside the plant. (Ref E.10)</a:t>
            </a:r>
          </a:p>
          <a:p>
            <a:endParaRPr lang="en-US" sz="1100" dirty="0"/>
          </a:p>
        </p:txBody>
      </p:sp>
      <p:sp>
        <p:nvSpPr>
          <p:cNvPr id="4" name="Text Placeholder 3">
            <a:extLst>
              <a:ext uri="{FF2B5EF4-FFF2-40B4-BE49-F238E27FC236}">
                <a16:creationId xmlns:a16="http://schemas.microsoft.com/office/drawing/2014/main" id="{67A3A48A-7ABD-FB98-D1F5-4F6F0FCA6EF0}"/>
              </a:ext>
            </a:extLst>
          </p:cNvPr>
          <p:cNvSpPr>
            <a:spLocks noGrp="1"/>
          </p:cNvSpPr>
          <p:nvPr>
            <p:ph type="body" sz="quarter" idx="15"/>
          </p:nvPr>
        </p:nvSpPr>
        <p:spPr/>
        <p:txBody>
          <a:bodyPr/>
          <a:lstStyle/>
          <a:p>
            <a:r>
              <a:rPr lang="en-US" sz="1100" dirty="0"/>
              <a:t>The balloonists and plant personnel had to guide the balloons down in an orderly fashion between buildings, pipe racks, stacks, flares, and ponds without damaging the balloons or plant equipment, and taking care that the balloons’ burners did not trigger any fires. Teams of employees spontaneously coordinated with the plant emergency management team to choose landing sites, guide balloons to them, deflate the balloons, and move them to clear the landing sites for the next balloons’ descents. All balloons were landed safely, with no damage to the plant and no injuries, even to Mr. Potato Head. What positive safety culture dimensions did the plant demonstrate in this unusual situation?</a:t>
            </a:r>
          </a:p>
          <a:p>
            <a:r>
              <a:rPr lang="en-US" sz="1100" dirty="0"/>
              <a:t>It is easy to imagine plant workers laughing at the balloonists being stuck over the plant, or even for them to view their predicament as a special show just for them. What culture attributes led workers to quickly understand this was a potentially dangerous situation? </a:t>
            </a:r>
          </a:p>
          <a:p>
            <a:r>
              <a:rPr lang="en-US" sz="1100" dirty="0"/>
              <a:t>Even though plant workers took the situation seriously, they laughed about the situation as they went about their rescue work. To what degree is good-natured humor an indicator of a strong safety culture? This was clearly not the kind of emergency response that anyone in the industry would plan for or train. Yet, the response was executed flawlessly. What culture dimensions help made this possible?</a:t>
            </a:r>
          </a:p>
          <a:p>
            <a:endParaRPr lang="en-US" sz="1100" dirty="0"/>
          </a:p>
        </p:txBody>
      </p:sp>
      <p:sp>
        <p:nvSpPr>
          <p:cNvPr id="5" name="Text Placeholder 4">
            <a:extLst>
              <a:ext uri="{FF2B5EF4-FFF2-40B4-BE49-F238E27FC236}">
                <a16:creationId xmlns:a16="http://schemas.microsoft.com/office/drawing/2014/main" id="{61286517-F771-3693-0AC2-4926FFF8328E}"/>
              </a:ext>
            </a:extLst>
          </p:cNvPr>
          <p:cNvSpPr>
            <a:spLocks noGrp="1"/>
          </p:cNvSpPr>
          <p:nvPr>
            <p:ph type="body" sz="quarter" idx="16"/>
          </p:nvPr>
        </p:nvSpPr>
        <p:spPr>
          <a:xfrm>
            <a:off x="81279" y="7052993"/>
            <a:ext cx="7609839" cy="1755707"/>
          </a:xfrm>
        </p:spPr>
        <p:txBody>
          <a:bodyPr/>
          <a:lstStyle/>
          <a:p>
            <a:pPr>
              <a:lnSpc>
                <a:spcPct val="100000"/>
              </a:lnSpc>
            </a:pPr>
            <a:r>
              <a:rPr lang="en-US" dirty="0"/>
              <a:t>Workers with a strong safety culture are prepared for and able to respond to the unexpected</a:t>
            </a:r>
            <a:r>
              <a:rPr lang="en-US" dirty="0" smtClean="0"/>
              <a:t>.</a:t>
            </a:r>
            <a:endParaRPr lang="en-US" dirty="0"/>
          </a:p>
          <a:p>
            <a:pPr>
              <a:lnSpc>
                <a:spcPct val="100000"/>
              </a:lnSpc>
            </a:pPr>
            <a:r>
              <a:rPr lang="en-US" dirty="0"/>
              <a:t>Effective communications enabled workers to successfully respond to and mitigate the hazard</a:t>
            </a:r>
            <a:r>
              <a:rPr lang="en-US" dirty="0" smtClean="0"/>
              <a:t>.</a:t>
            </a:r>
            <a:endParaRPr lang="en-US" dirty="0"/>
          </a:p>
          <a:p>
            <a:pPr>
              <a:lnSpc>
                <a:spcPct val="100000"/>
              </a:lnSpc>
            </a:pPr>
            <a:r>
              <a:rPr lang="en-US" dirty="0"/>
              <a:t>Mutual trust leads to a well coordinated and executed response</a:t>
            </a:r>
            <a:r>
              <a:rPr lang="en-US" dirty="0" smtClean="0"/>
              <a:t>.</a:t>
            </a:r>
            <a:endParaRPr lang="en-US" dirty="0"/>
          </a:p>
          <a:p>
            <a:pPr marL="0" indent="0">
              <a:lnSpc>
                <a:spcPct val="100000"/>
              </a:lnSpc>
              <a:buNone/>
            </a:pPr>
            <a:r>
              <a:rPr lang="en-US" b="1" dirty="0" smtClean="0"/>
              <a:t>        </a:t>
            </a:r>
            <a:r>
              <a:rPr lang="en-US" b="1" dirty="0"/>
              <a:t>**Only 33% of those surveyed indicated emergency response was a strength in their organization</a:t>
            </a:r>
            <a:r>
              <a:rPr lang="en-US" b="1" dirty="0" smtClean="0"/>
              <a:t>.**</a:t>
            </a:r>
            <a:endParaRPr lang="en-US" b="1" dirty="0"/>
          </a:p>
        </p:txBody>
      </p:sp>
      <p:sp>
        <p:nvSpPr>
          <p:cNvPr id="6" name="Text Placeholder 5">
            <a:extLst>
              <a:ext uri="{FF2B5EF4-FFF2-40B4-BE49-F238E27FC236}">
                <a16:creationId xmlns:a16="http://schemas.microsoft.com/office/drawing/2014/main" id="{197E0792-4CBC-CBCE-FD22-CF61CEE33667}"/>
              </a:ext>
            </a:extLst>
          </p:cNvPr>
          <p:cNvSpPr>
            <a:spLocks noGrp="1"/>
          </p:cNvSpPr>
          <p:nvPr>
            <p:ph type="body" sz="quarter" idx="17"/>
          </p:nvPr>
        </p:nvSpPr>
        <p:spPr/>
        <p:txBody>
          <a:bodyPr/>
          <a:lstStyle/>
          <a:p>
            <a:pPr>
              <a:spcBef>
                <a:spcPts val="1417"/>
              </a:spcBef>
            </a:pPr>
            <a:r>
              <a:rPr lang="en-US" spc="-1" dirty="0"/>
              <a:t>Too Much Hot Air—Emergency Response</a:t>
            </a:r>
          </a:p>
        </p:txBody>
      </p:sp>
    </p:spTree>
    <p:extLst>
      <p:ext uri="{BB962C8B-B14F-4D97-AF65-F5344CB8AC3E}">
        <p14:creationId xmlns:p14="http://schemas.microsoft.com/office/powerpoint/2010/main" val="354496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95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8114</TotalTime>
  <Words>449</Words>
  <Application>Microsoft Office PowerPoint</Application>
  <PresentationFormat>Custom</PresentationFormat>
  <Paragraphs>12</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NSimSun</vt:lpstr>
      <vt:lpstr>Aptos</vt:lpstr>
      <vt:lpstr>Arial</vt:lpstr>
      <vt:lpstr>Century Gothic</vt:lpstr>
      <vt:lpstr>System Font Regular</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Barilo</dc:creator>
  <cp:lastModifiedBy>Sisanda Ntlantsana</cp:lastModifiedBy>
  <cp:revision>64</cp:revision>
  <cp:lastPrinted>2024-04-19T15:01:04Z</cp:lastPrinted>
  <dcterms:created xsi:type="dcterms:W3CDTF">2024-04-13T20:12:03Z</dcterms:created>
  <dcterms:modified xsi:type="dcterms:W3CDTF">2024-06-10T14:47:37Z</dcterms:modified>
</cp:coreProperties>
</file>