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4"/>
  </p:notesMasterIdLst>
  <p:sldIdLst>
    <p:sldId id="258" r:id="rId2"/>
    <p:sldId id="257" r:id="rId3"/>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B537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665"/>
    <p:restoredTop sz="94694"/>
  </p:normalViewPr>
  <p:slideViewPr>
    <p:cSldViewPr snapToGrid="0">
      <p:cViewPr varScale="1">
        <p:scale>
          <a:sx n="37" d="100"/>
          <a:sy n="37" d="100"/>
        </p:scale>
        <p:origin x="621" y="1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77D801-C858-D24A-9525-F8A85DF08F1A}" type="datetimeFigureOut">
              <a:rPr lang="en-US" smtClean="0"/>
              <a:t>6/7/2024</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AFA200-8D06-9E42-A0D4-16EADC4E979D}" type="slidenum">
              <a:rPr lang="en-US" smtClean="0"/>
              <a:t>‹#›</a:t>
            </a:fld>
            <a:endParaRPr lang="en-US"/>
          </a:p>
        </p:txBody>
      </p:sp>
    </p:spTree>
    <p:extLst>
      <p:ext uri="{BB962C8B-B14F-4D97-AF65-F5344CB8AC3E}">
        <p14:creationId xmlns:p14="http://schemas.microsoft.com/office/powerpoint/2010/main" val="3227514027"/>
      </p:ext>
    </p:extLst>
  </p:cSld>
  <p:clrMap bg1="lt1" tx1="dk1" bg2="lt2" tx2="dk2" accent1="accent1" accent2="accent2" accent3="accent3" accent4="accent4" accent5="accent5" accent6="accent6" hlink="hlink" folHlink="folHlink"/>
  <p:notesStyle>
    <a:lvl1pPr marL="0" algn="l" defTabSz="1018824" rtl="0" eaLnBrk="1" latinLnBrk="0" hangingPunct="1">
      <a:defRPr sz="1337" kern="1200">
        <a:solidFill>
          <a:schemeClr val="tx1"/>
        </a:solidFill>
        <a:latin typeface="+mn-lt"/>
        <a:ea typeface="+mn-ea"/>
        <a:cs typeface="+mn-cs"/>
      </a:defRPr>
    </a:lvl1pPr>
    <a:lvl2pPr marL="509412" algn="l" defTabSz="1018824" rtl="0" eaLnBrk="1" latinLnBrk="0" hangingPunct="1">
      <a:defRPr sz="1337" kern="1200">
        <a:solidFill>
          <a:schemeClr val="tx1"/>
        </a:solidFill>
        <a:latin typeface="+mn-lt"/>
        <a:ea typeface="+mn-ea"/>
        <a:cs typeface="+mn-cs"/>
      </a:defRPr>
    </a:lvl2pPr>
    <a:lvl3pPr marL="1018824" algn="l" defTabSz="1018824" rtl="0" eaLnBrk="1" latinLnBrk="0" hangingPunct="1">
      <a:defRPr sz="1337" kern="1200">
        <a:solidFill>
          <a:schemeClr val="tx1"/>
        </a:solidFill>
        <a:latin typeface="+mn-lt"/>
        <a:ea typeface="+mn-ea"/>
        <a:cs typeface="+mn-cs"/>
      </a:defRPr>
    </a:lvl3pPr>
    <a:lvl4pPr marL="1528237" algn="l" defTabSz="1018824" rtl="0" eaLnBrk="1" latinLnBrk="0" hangingPunct="1">
      <a:defRPr sz="1337" kern="1200">
        <a:solidFill>
          <a:schemeClr val="tx1"/>
        </a:solidFill>
        <a:latin typeface="+mn-lt"/>
        <a:ea typeface="+mn-ea"/>
        <a:cs typeface="+mn-cs"/>
      </a:defRPr>
    </a:lvl4pPr>
    <a:lvl5pPr marL="2037649" algn="l" defTabSz="1018824" rtl="0" eaLnBrk="1" latinLnBrk="0" hangingPunct="1">
      <a:defRPr sz="1337" kern="1200">
        <a:solidFill>
          <a:schemeClr val="tx1"/>
        </a:solidFill>
        <a:latin typeface="+mn-lt"/>
        <a:ea typeface="+mn-ea"/>
        <a:cs typeface="+mn-cs"/>
      </a:defRPr>
    </a:lvl5pPr>
    <a:lvl6pPr marL="2547061" algn="l" defTabSz="1018824" rtl="0" eaLnBrk="1" latinLnBrk="0" hangingPunct="1">
      <a:defRPr sz="1337" kern="1200">
        <a:solidFill>
          <a:schemeClr val="tx1"/>
        </a:solidFill>
        <a:latin typeface="+mn-lt"/>
        <a:ea typeface="+mn-ea"/>
        <a:cs typeface="+mn-cs"/>
      </a:defRPr>
    </a:lvl6pPr>
    <a:lvl7pPr marL="3056473" algn="l" defTabSz="1018824" rtl="0" eaLnBrk="1" latinLnBrk="0" hangingPunct="1">
      <a:defRPr sz="1337" kern="1200">
        <a:solidFill>
          <a:schemeClr val="tx1"/>
        </a:solidFill>
        <a:latin typeface="+mn-lt"/>
        <a:ea typeface="+mn-ea"/>
        <a:cs typeface="+mn-cs"/>
      </a:defRPr>
    </a:lvl7pPr>
    <a:lvl8pPr marL="3565886" algn="l" defTabSz="1018824" rtl="0" eaLnBrk="1" latinLnBrk="0" hangingPunct="1">
      <a:defRPr sz="1337" kern="1200">
        <a:solidFill>
          <a:schemeClr val="tx1"/>
        </a:solidFill>
        <a:latin typeface="+mn-lt"/>
        <a:ea typeface="+mn-ea"/>
        <a:cs typeface="+mn-cs"/>
      </a:defRPr>
    </a:lvl8pPr>
    <a:lvl9pPr marL="4075298" algn="l" defTabSz="1018824" rtl="0" eaLnBrk="1" latinLnBrk="0" hangingPunct="1">
      <a:defRPr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hyperlink" Target="https://h2tools.org/" TargetMode="External"/><Relationship Id="rId2" Type="http://schemas.openxmlformats.org/officeDocument/2006/relationships/hyperlink" Target="https://www.aiche.org/ccps/safety-culture-what-stake"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9" name="Picture 18" descr="A white and green rectangular object with blue text&#10;&#10;Description automatically generated">
            <a:extLst>
              <a:ext uri="{FF2B5EF4-FFF2-40B4-BE49-F238E27FC236}">
                <a16:creationId xmlns:a16="http://schemas.microsoft.com/office/drawing/2014/main" id="{545914BA-EBFC-EF52-EC59-F0A6A809FE13}"/>
              </a:ext>
            </a:extLst>
          </p:cNvPr>
          <p:cNvPicPr>
            <a:picLocks noChangeAspect="1"/>
          </p:cNvPicPr>
          <p:nvPr userDrawn="1"/>
        </p:nvPicPr>
        <p:blipFill>
          <a:blip r:embed="rId2"/>
          <a:stretch>
            <a:fillRect/>
          </a:stretch>
        </p:blipFill>
        <p:spPr>
          <a:xfrm>
            <a:off x="0" y="0"/>
            <a:ext cx="7772400" cy="10058400"/>
          </a:xfrm>
          <a:prstGeom prst="rect">
            <a:avLst/>
          </a:prstGeom>
        </p:spPr>
      </p:pic>
      <p:sp>
        <p:nvSpPr>
          <p:cNvPr id="9" name="Content Placeholder 8">
            <a:extLst>
              <a:ext uri="{FF2B5EF4-FFF2-40B4-BE49-F238E27FC236}">
                <a16:creationId xmlns:a16="http://schemas.microsoft.com/office/drawing/2014/main" id="{3B961E1A-0016-F35B-61C1-10A9A8DD2B63}"/>
              </a:ext>
            </a:extLst>
          </p:cNvPr>
          <p:cNvSpPr>
            <a:spLocks noGrp="1"/>
          </p:cNvSpPr>
          <p:nvPr>
            <p:ph sz="quarter" idx="13"/>
          </p:nvPr>
        </p:nvSpPr>
        <p:spPr>
          <a:xfrm>
            <a:off x="78379" y="1438336"/>
            <a:ext cx="7614507" cy="988768"/>
          </a:xfrm>
        </p:spPr>
        <p:txBody>
          <a:bodyPr lIns="0" tIns="0" rIns="0" bIns="0">
            <a:noAutofit/>
          </a:bodyPr>
          <a:lstStyle>
            <a:lvl1pPr marL="115888" indent="-115888">
              <a:buClr>
                <a:srgbClr val="61B345"/>
              </a:buClr>
              <a:tabLst/>
              <a:defRPr sz="1100"/>
            </a:lvl1pPr>
            <a:lvl2pPr>
              <a:buClr>
                <a:srgbClr val="61B345"/>
              </a:buClr>
              <a:defRPr sz="1100"/>
            </a:lvl2pPr>
            <a:lvl3pPr>
              <a:defRPr sz="1100"/>
            </a:lvl3pPr>
            <a:lvl4pPr>
              <a:defRPr sz="1100"/>
            </a:lvl4pPr>
            <a:lvl5pPr>
              <a:defRPr sz="1100"/>
            </a:lvl5pPr>
          </a:lstStyle>
          <a:p>
            <a:pPr lvl="0"/>
            <a:r>
              <a:rPr lang="en-US" dirty="0"/>
              <a:t>Click to edit Master text styles</a:t>
            </a:r>
          </a:p>
        </p:txBody>
      </p:sp>
      <p:sp>
        <p:nvSpPr>
          <p:cNvPr id="12" name="Text Placeholder 11">
            <a:extLst>
              <a:ext uri="{FF2B5EF4-FFF2-40B4-BE49-F238E27FC236}">
                <a16:creationId xmlns:a16="http://schemas.microsoft.com/office/drawing/2014/main" id="{5D5FF04F-E7C1-C167-71B1-4A2E6CD67A5E}"/>
              </a:ext>
            </a:extLst>
          </p:cNvPr>
          <p:cNvSpPr>
            <a:spLocks noGrp="1"/>
          </p:cNvSpPr>
          <p:nvPr>
            <p:ph type="body" sz="quarter" idx="14"/>
          </p:nvPr>
        </p:nvSpPr>
        <p:spPr>
          <a:xfrm>
            <a:off x="81281" y="2710150"/>
            <a:ext cx="2661920" cy="4004160"/>
          </a:xfrm>
        </p:spPr>
        <p:txBody>
          <a:bodyPr lIns="0" tIns="0" rIns="0" bIns="0">
            <a:noAutofit/>
          </a:bodyPr>
          <a:lstStyle>
            <a:lvl1pPr marL="0" indent="0">
              <a:buNone/>
              <a:defRPr sz="1050" b="0"/>
            </a:lvl1pPr>
            <a:lvl2pPr>
              <a:defRPr sz="1100"/>
            </a:lvl2pPr>
            <a:lvl3pPr>
              <a:defRPr sz="1100"/>
            </a:lvl3pPr>
            <a:lvl4pPr>
              <a:defRPr sz="1100"/>
            </a:lvl4pPr>
            <a:lvl5pPr>
              <a:defRPr sz="1100"/>
            </a:lvl5pPr>
          </a:lstStyle>
          <a:p>
            <a:pPr lvl="0"/>
            <a:r>
              <a:rPr lang="en-US" dirty="0"/>
              <a:t>Click to edit Master text styles</a:t>
            </a:r>
          </a:p>
        </p:txBody>
      </p:sp>
      <p:sp>
        <p:nvSpPr>
          <p:cNvPr id="16" name="Text Placeholder 15">
            <a:extLst>
              <a:ext uri="{FF2B5EF4-FFF2-40B4-BE49-F238E27FC236}">
                <a16:creationId xmlns:a16="http://schemas.microsoft.com/office/drawing/2014/main" id="{93F0A350-73E6-BF9F-AE4A-972484906507}"/>
              </a:ext>
            </a:extLst>
          </p:cNvPr>
          <p:cNvSpPr>
            <a:spLocks noGrp="1"/>
          </p:cNvSpPr>
          <p:nvPr>
            <p:ph type="body" sz="quarter" idx="15"/>
          </p:nvPr>
        </p:nvSpPr>
        <p:spPr>
          <a:xfrm>
            <a:off x="2939142" y="2710149"/>
            <a:ext cx="4751977" cy="4004159"/>
          </a:xfrm>
        </p:spPr>
        <p:txBody>
          <a:bodyPr lIns="0" tIns="0" rIns="0" bIns="0">
            <a:noAutofit/>
          </a:bodyPr>
          <a:lstStyle>
            <a:lvl1pPr marL="0" indent="0">
              <a:buNone/>
              <a:defRPr sz="1050"/>
            </a:lvl1pPr>
            <a:lvl2pPr marL="388620" indent="0">
              <a:buNone/>
              <a:defRPr sz="1100"/>
            </a:lvl2pPr>
            <a:lvl3pPr marL="777240" indent="0">
              <a:buNone/>
              <a:defRPr sz="1100"/>
            </a:lvl3pPr>
            <a:lvl4pPr marL="1165860" indent="0">
              <a:buNone/>
              <a:defRPr sz="1100"/>
            </a:lvl4pPr>
            <a:lvl5pPr marL="1554480" indent="0">
              <a:buNone/>
              <a:defRPr sz="1100"/>
            </a:lvl5pPr>
          </a:lstStyle>
          <a:p>
            <a:pPr lvl="0"/>
            <a:r>
              <a:rPr lang="en-US" dirty="0"/>
              <a:t>Click to edit Master text styles</a:t>
            </a:r>
          </a:p>
        </p:txBody>
      </p:sp>
      <p:sp>
        <p:nvSpPr>
          <p:cNvPr id="20" name="Text Placeholder 19">
            <a:extLst>
              <a:ext uri="{FF2B5EF4-FFF2-40B4-BE49-F238E27FC236}">
                <a16:creationId xmlns:a16="http://schemas.microsoft.com/office/drawing/2014/main" id="{C4640FCC-C3FD-2F38-2D19-D1849471533F}"/>
              </a:ext>
            </a:extLst>
          </p:cNvPr>
          <p:cNvSpPr>
            <a:spLocks noGrp="1"/>
          </p:cNvSpPr>
          <p:nvPr>
            <p:ph type="body" sz="quarter" idx="16"/>
          </p:nvPr>
        </p:nvSpPr>
        <p:spPr>
          <a:xfrm>
            <a:off x="81280" y="7040563"/>
            <a:ext cx="7609839" cy="1547812"/>
          </a:xfrm>
        </p:spPr>
        <p:txBody>
          <a:bodyPr lIns="0" tIns="0" rIns="0" bIns="0">
            <a:noAutofit/>
          </a:bodyPr>
          <a:lstStyle>
            <a:lvl1pPr marL="194310" indent="-194310">
              <a:buClr>
                <a:srgbClr val="61B345"/>
              </a:buClr>
              <a:buFont typeface="Wingdings" pitchFamily="2" charset="2"/>
              <a:buChar char="ü"/>
              <a:defRPr sz="1100"/>
            </a:lvl1pPr>
          </a:lstStyle>
          <a:p>
            <a:pPr lvl="0"/>
            <a:r>
              <a:rPr lang="en-US" dirty="0"/>
              <a:t>C</a:t>
            </a:r>
          </a:p>
        </p:txBody>
      </p:sp>
      <p:sp>
        <p:nvSpPr>
          <p:cNvPr id="22" name="Text Placeholder 21">
            <a:extLst>
              <a:ext uri="{FF2B5EF4-FFF2-40B4-BE49-F238E27FC236}">
                <a16:creationId xmlns:a16="http://schemas.microsoft.com/office/drawing/2014/main" id="{C9B2C453-65CE-8773-8D79-3C1C57993F4B}"/>
              </a:ext>
            </a:extLst>
          </p:cNvPr>
          <p:cNvSpPr>
            <a:spLocks noGrp="1"/>
          </p:cNvSpPr>
          <p:nvPr>
            <p:ph type="body" sz="quarter" idx="17" hasCustomPrompt="1"/>
          </p:nvPr>
        </p:nvSpPr>
        <p:spPr>
          <a:xfrm>
            <a:off x="78379" y="1196356"/>
            <a:ext cx="7612739" cy="241979"/>
          </a:xfrm>
        </p:spPr>
        <p:txBody>
          <a:bodyPr lIns="0" rIns="0">
            <a:noAutofit/>
          </a:bodyPr>
          <a:lstStyle>
            <a:lvl1pPr marL="0" indent="0">
              <a:buNone/>
              <a:defRPr sz="1100" b="1">
                <a:solidFill>
                  <a:srgbClr val="1B5371"/>
                </a:solidFill>
              </a:defRPr>
            </a:lvl1pPr>
          </a:lstStyle>
          <a:p>
            <a:pPr lvl="0"/>
            <a:r>
              <a:rPr lang="en-US" sz="1100" b="1" dirty="0"/>
              <a:t>Title</a:t>
            </a:r>
            <a:endParaRPr lang="en-US" dirty="0"/>
          </a:p>
        </p:txBody>
      </p:sp>
      <p:sp>
        <p:nvSpPr>
          <p:cNvPr id="3" name="TextBox 2">
            <a:extLst>
              <a:ext uri="{FF2B5EF4-FFF2-40B4-BE49-F238E27FC236}">
                <a16:creationId xmlns:a16="http://schemas.microsoft.com/office/drawing/2014/main" id="{5913C28E-4982-C73E-0524-6573DA8B04BF}"/>
              </a:ext>
            </a:extLst>
          </p:cNvPr>
          <p:cNvSpPr txBox="1"/>
          <p:nvPr userDrawn="1"/>
        </p:nvSpPr>
        <p:spPr>
          <a:xfrm>
            <a:off x="81280" y="9633879"/>
            <a:ext cx="7609839" cy="400110"/>
          </a:xfrm>
          <a:prstGeom prst="rect">
            <a:avLst/>
          </a:prstGeom>
          <a:noFill/>
        </p:spPr>
        <p:txBody>
          <a:bodyPr wrap="square">
            <a:spAutoFit/>
          </a:bodyPr>
          <a:lstStyle/>
          <a:p>
            <a:pPr marL="0" marR="0" hangingPunct="0">
              <a:spcBef>
                <a:spcPts val="0"/>
              </a:spcBef>
              <a:spcAft>
                <a:spcPts val="0"/>
              </a:spcAft>
            </a:pPr>
            <a:r>
              <a:rPr lang="en-US" sz="1000" kern="100" dirty="0">
                <a:solidFill>
                  <a:srgbClr val="000000"/>
                </a:solidFill>
                <a:effectLst/>
                <a:latin typeface="+mn-lt"/>
                <a:ea typeface="NSimSun" panose="02010609030101010101" pitchFamily="49" charset="-122"/>
                <a:cs typeface="Arial" panose="020B0604020202020204" pitchFamily="34" charset="0"/>
              </a:rPr>
              <a:t>This record is taken from “Essential Practices for Creating, Strengthening, and Sustaining Process Safety Culture,” CCPS, ©2018, AIChE and John Wiley &amp; Sons, Ltd. </a:t>
            </a:r>
            <a:endParaRPr lang="en-US" sz="1000" kern="100" dirty="0">
              <a:effectLst/>
              <a:latin typeface="+mn-lt"/>
              <a:ea typeface="NSimSun" panose="02010609030101010101" pitchFamily="49" charset="-122"/>
              <a:cs typeface="Arial" panose="020B0604020202020204" pitchFamily="34" charset="0"/>
            </a:endParaRPr>
          </a:p>
        </p:txBody>
      </p:sp>
    </p:spTree>
    <p:extLst>
      <p:ext uri="{BB962C8B-B14F-4D97-AF65-F5344CB8AC3E}">
        <p14:creationId xmlns:p14="http://schemas.microsoft.com/office/powerpoint/2010/main" val="3101815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404E7942-AE59-3AA0-238C-8CE965207B5D}"/>
              </a:ext>
            </a:extLst>
          </p:cNvPr>
          <p:cNvSpPr txBox="1"/>
          <p:nvPr userDrawn="1"/>
        </p:nvSpPr>
        <p:spPr>
          <a:xfrm>
            <a:off x="60959" y="0"/>
            <a:ext cx="7613228" cy="9818072"/>
          </a:xfrm>
          <a:prstGeom prst="rect">
            <a:avLst/>
          </a:prstGeom>
          <a:noFill/>
        </p:spPr>
        <p:txBody>
          <a:bodyPr wrap="square">
            <a:spAutoFit/>
          </a:bodyPr>
          <a:lstStyle/>
          <a:p>
            <a:pPr marL="0" marR="0" algn="ctr" hangingPunct="0">
              <a:spcBef>
                <a:spcPts val="0"/>
              </a:spcBef>
              <a:spcAft>
                <a:spcPts val="0"/>
              </a:spcAft>
            </a:pPr>
            <a:endPar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endParaRPr>
          </a:p>
          <a:p>
            <a:pPr marL="0" marR="0" algn="ctr" hangingPunct="0">
              <a:spcBef>
                <a:spcPts val="0"/>
              </a:spcBef>
              <a:spcAft>
                <a:spcPts val="0"/>
              </a:spcAft>
            </a:pPr>
            <a:r>
              <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rPr>
              <a:t>“Safety culture is how the organization behaves…</a:t>
            </a:r>
          </a:p>
          <a:p>
            <a:pPr marL="0" marR="0" algn="ctr" hangingPunct="0">
              <a:spcBef>
                <a:spcPts val="0"/>
              </a:spcBef>
              <a:spcAft>
                <a:spcPts val="0"/>
              </a:spcAft>
            </a:pPr>
            <a:r>
              <a:rPr lang="en-US" b="1" i="1" kern="100" dirty="0">
                <a:solidFill>
                  <a:srgbClr val="61B345"/>
                </a:solidFill>
                <a:latin typeface="Century Gothic" panose="020B0502020202020204" pitchFamily="34" charset="0"/>
                <a:ea typeface="NSimSun" panose="02010609030101010101" pitchFamily="49" charset="-122"/>
                <a:cs typeface="Arial" panose="020B0604020202020204" pitchFamily="34" charset="0"/>
              </a:rPr>
              <a:t>…</a:t>
            </a:r>
            <a:r>
              <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rPr>
              <a:t>when no one is watching.”</a:t>
            </a:r>
            <a:endParaRPr lang="en-US" sz="1100"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p>
          <a:p>
            <a:pPr marL="0" marR="0" hangingPunct="0">
              <a:spcBef>
                <a:spcPts val="0"/>
              </a:spcBef>
              <a:spcAft>
                <a:spcPts val="0"/>
              </a:spcAft>
            </a:pPr>
            <a:endParaRPr lang="en-US" sz="900" kern="100" dirty="0">
              <a:latin typeface="Century Gothic" panose="020B0502020202020204" pitchFamily="34" charset="0"/>
              <a:ea typeface="NSimSun" panose="02010609030101010101" pitchFamily="49" charset="-122"/>
              <a:cs typeface="Arial" panose="020B0604020202020204" pitchFamily="34" charset="0"/>
            </a:endParaRPr>
          </a:p>
          <a:p>
            <a:pPr marR="0" hangingPunct="0">
              <a:spcBef>
                <a:spcPts val="0"/>
              </a:spcBef>
              <a:spcAft>
                <a:spcPts val="600"/>
              </a:spcAft>
              <a:tabLst>
                <a:tab pos="339725" algn="l"/>
              </a:tabLst>
            </a:pPr>
            <a:r>
              <a:rPr lang="en-US" sz="1600" b="1" kern="100" dirty="0">
                <a:solidFill>
                  <a:srgbClr val="1B5371"/>
                </a:solidFill>
                <a:effectLst/>
                <a:latin typeface="Century Gothic" panose="020B0502020202020204" pitchFamily="34" charset="0"/>
                <a:ea typeface="NSimSun" panose="02010609030101010101" pitchFamily="49" charset="-122"/>
                <a:cs typeface="Arial" panose="020B0604020202020204" pitchFamily="34" charset="0"/>
              </a:rPr>
              <a:t>	Safety Culture Framework</a:t>
            </a:r>
            <a:endParaRPr lang="en-US" sz="1600" kern="100" dirty="0">
              <a:effectLst/>
              <a:latin typeface="Century Gothic" panose="020B0502020202020204" pitchFamily="34" charset="0"/>
              <a:ea typeface="NSimSun" panose="02010609030101010101" pitchFamily="49" charset="-122"/>
              <a:cs typeface="Arial" panose="020B0604020202020204" pitchFamily="34" charset="0"/>
            </a:endParaRP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Safety is everyone’s responsibility</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Strong leadership support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Integrated into all activities</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Open, timely, effective communications</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Questioning/learning environment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Mutual trust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Continuous improvement</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347663" marR="0" hangingPunct="0">
              <a:spcBef>
                <a:spcPts val="1800"/>
              </a:spcBef>
              <a:spcAft>
                <a:spcPts val="600"/>
              </a:spcAft>
            </a:pPr>
            <a:r>
              <a:rPr lang="en-US" sz="1600" b="1" kern="100" dirty="0">
                <a:solidFill>
                  <a:srgbClr val="1B5371"/>
                </a:solidFill>
                <a:latin typeface="Century Gothic" panose="020B0502020202020204" pitchFamily="34" charset="0"/>
                <a:ea typeface="NSimSun" panose="02010609030101010101" pitchFamily="49" charset="-122"/>
                <a:cs typeface="Arial" panose="020B0604020202020204" pitchFamily="34" charset="0"/>
              </a:rPr>
              <a:t>What are the benefits?</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Eliminates common weaknesses identified as contributing factors to catastrophic events.</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Promotes trust in the hydrogen energy industry’s ability to deliver safe, reliable, quality products and services.</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Supports a sustainable legacy for companies and the hydrogen industry.</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Fosters efficiency and productivity in the workplace.</a:t>
            </a:r>
          </a:p>
          <a:p>
            <a:pPr marL="347663" marR="0" hangingPunct="0">
              <a:spcBef>
                <a:spcPts val="1800"/>
              </a:spcBef>
              <a:spcAft>
                <a:spcPts val="600"/>
              </a:spcAft>
            </a:pPr>
            <a:r>
              <a:rPr lang="en-US" sz="1600" b="1" kern="100" dirty="0">
                <a:solidFill>
                  <a:srgbClr val="1B5371"/>
                </a:solidFill>
                <a:latin typeface="Century Gothic" panose="020B0502020202020204" pitchFamily="34" charset="0"/>
                <a:ea typeface="NSimSun" panose="02010609030101010101" pitchFamily="49" charset="-122"/>
                <a:cs typeface="Arial" panose="020B0604020202020204" pitchFamily="34" charset="0"/>
              </a:rPr>
              <a:t>Resources</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For further information and resources on safety culture, see: </a:t>
            </a:r>
            <a:r>
              <a:rPr lang="en-US" sz="1400" kern="100" dirty="0">
                <a:latin typeface="Century Gothic" panose="020B0502020202020204" pitchFamily="34" charset="0"/>
                <a:ea typeface="NSimSun" panose="02010609030101010101" pitchFamily="49" charset="-122"/>
                <a:hlinkClick r:id="rId2"/>
              </a:rPr>
              <a:t>https://www.aiche.org/ccps/safety-culture-what-stake</a:t>
            </a:r>
            <a:endParaRPr lang="en-US" sz="1400" kern="100" dirty="0">
              <a:latin typeface="Century Gothic" panose="020B0502020202020204" pitchFamily="34" charset="0"/>
              <a:ea typeface="NSimSun" panose="02010609030101010101" pitchFamily="49" charset="-122"/>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For further case studies on safety culture, see: </a:t>
            </a:r>
            <a:r>
              <a:rPr lang="en-US" sz="1400" kern="100" dirty="0">
                <a:latin typeface="Century Gothic" panose="020B0502020202020204" pitchFamily="34" charset="0"/>
                <a:ea typeface="NSimSun" panose="02010609030101010101" pitchFamily="49" charset="-122"/>
                <a:hlinkClick r:id="rId3"/>
              </a:rPr>
              <a:t>https://h2tools.org</a:t>
            </a:r>
            <a:r>
              <a:rPr lang="en-US" sz="1400" kern="100" dirty="0">
                <a:latin typeface="Century Gothic" panose="020B0502020202020204" pitchFamily="34" charset="0"/>
                <a:ea typeface="NSimSun" panose="02010609030101010101" pitchFamily="49" charset="-122"/>
              </a:rPr>
              <a:t> </a:t>
            </a: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r>
              <a:rPr lang="en-US" sz="1200" dirty="0">
                <a:effectLst/>
                <a:latin typeface="Century Gothic" panose="020B0502020202020204" pitchFamily="34" charset="0"/>
                <a:ea typeface="NSimSun" panose="02010609030101010101" pitchFamily="49" charset="-122"/>
              </a:rPr>
              <a:t>	Keywords: weak, poor, minimum, regulations, flammable, chemical, checklists, compliance</a:t>
            </a:r>
            <a:endParaRPr lang="en-US" sz="1200" dirty="0">
              <a:latin typeface="Century Gothic" panose="020B0502020202020204" pitchFamily="34" charset="0"/>
            </a:endParaRPr>
          </a:p>
        </p:txBody>
      </p:sp>
    </p:spTree>
    <p:extLst>
      <p:ext uri="{BB962C8B-B14F-4D97-AF65-F5344CB8AC3E}">
        <p14:creationId xmlns:p14="http://schemas.microsoft.com/office/powerpoint/2010/main" val="474998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222070-0436-3541-B5CF-4AFB07F06FD4}" type="datetimeFigureOut">
              <a:rPr lang="en-US" smtClean="0"/>
              <a:t>6/7/2024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E84E5A-7E0A-0345-999C-398D898331D6}" type="slidenum">
              <a:rPr lang="en-US" smtClean="0"/>
              <a:t>‹#›</a:t>
            </a:fld>
            <a:endParaRPr lang="en-US"/>
          </a:p>
        </p:txBody>
      </p:sp>
    </p:spTree>
    <p:extLst>
      <p:ext uri="{BB962C8B-B14F-4D97-AF65-F5344CB8AC3E}">
        <p14:creationId xmlns:p14="http://schemas.microsoft.com/office/powerpoint/2010/main" val="31138974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82000"/>
                  </a:schemeClr>
                </a:solidFill>
              </a:defRPr>
            </a:lvl1pPr>
          </a:lstStyle>
          <a:p>
            <a:fld id="{50222070-0436-3541-B5CF-4AFB07F06FD4}" type="datetimeFigureOut">
              <a:rPr lang="en-US" smtClean="0"/>
              <a:t>6/7/2024</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82000"/>
                  </a:schemeClr>
                </a:solidFill>
              </a:defRPr>
            </a:lvl1pPr>
          </a:lstStyle>
          <a:p>
            <a:fld id="{25E84E5A-7E0A-0345-999C-398D898331D6}" type="slidenum">
              <a:rPr lang="en-US" smtClean="0"/>
              <a:t>‹#›</a:t>
            </a:fld>
            <a:endParaRPr lang="en-US"/>
          </a:p>
        </p:txBody>
      </p:sp>
    </p:spTree>
    <p:extLst>
      <p:ext uri="{BB962C8B-B14F-4D97-AF65-F5344CB8AC3E}">
        <p14:creationId xmlns:p14="http://schemas.microsoft.com/office/powerpoint/2010/main" val="1673638104"/>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9" r:id="rId3"/>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DE202A5-4FF0-F33A-6682-3671A8E7E7C1}"/>
              </a:ext>
            </a:extLst>
          </p:cNvPr>
          <p:cNvSpPr>
            <a:spLocks noGrp="1"/>
          </p:cNvSpPr>
          <p:nvPr>
            <p:ph sz="quarter" idx="13"/>
          </p:nvPr>
        </p:nvSpPr>
        <p:spPr/>
        <p:txBody>
          <a:bodyPr/>
          <a:lstStyle/>
          <a:p>
            <a:r>
              <a:rPr lang="en-US" dirty="0"/>
              <a:t>Failure to understand chemical process hazards results in fatalities</a:t>
            </a:r>
          </a:p>
          <a:p>
            <a:r>
              <a:rPr lang="en-US" dirty="0"/>
              <a:t>Pressure gauge failure hides the hazard</a:t>
            </a:r>
          </a:p>
          <a:p>
            <a:r>
              <a:rPr lang="en-US" dirty="0"/>
              <a:t>Previous indicators normalized</a:t>
            </a:r>
          </a:p>
          <a:p>
            <a:endParaRPr lang="en-US" dirty="0"/>
          </a:p>
        </p:txBody>
      </p:sp>
      <p:sp>
        <p:nvSpPr>
          <p:cNvPr id="3" name="Text Placeholder 2">
            <a:extLst>
              <a:ext uri="{FF2B5EF4-FFF2-40B4-BE49-F238E27FC236}">
                <a16:creationId xmlns:a16="http://schemas.microsoft.com/office/drawing/2014/main" id="{D8C7D91C-ED39-F1F2-DBAA-C9BA583BAFB2}"/>
              </a:ext>
            </a:extLst>
          </p:cNvPr>
          <p:cNvSpPr>
            <a:spLocks noGrp="1"/>
          </p:cNvSpPr>
          <p:nvPr>
            <p:ph type="body" sz="quarter" idx="14"/>
          </p:nvPr>
        </p:nvSpPr>
        <p:spPr>
          <a:xfrm>
            <a:off x="78379" y="2710149"/>
            <a:ext cx="2661920" cy="4004160"/>
          </a:xfrm>
        </p:spPr>
        <p:txBody>
          <a:bodyPr/>
          <a:lstStyle/>
          <a:p>
            <a:r>
              <a:rPr lang="en-US" sz="1100" dirty="0"/>
              <a:t>A plastics extrusion plant suffered a multiple fatality incident when workers were attempting to open a waste plastic tank to clean it. The vessel pressure gauge showed no pressure in the vessel, but the gauge had become blocked with plastic and did not show the actual pressure in the vessel. After half the bolts fastening the vessel cover had been removed, the cover flew off, killing the three workers. The cover also severed hot oil lines, leading to a fire that took several hours to extinguish.</a:t>
            </a:r>
          </a:p>
        </p:txBody>
      </p:sp>
      <p:sp>
        <p:nvSpPr>
          <p:cNvPr id="4" name="Text Placeholder 3">
            <a:extLst>
              <a:ext uri="{FF2B5EF4-FFF2-40B4-BE49-F238E27FC236}">
                <a16:creationId xmlns:a16="http://schemas.microsoft.com/office/drawing/2014/main" id="{67A3A48A-7ABD-FB98-D1F5-4F6F0FCA6EF0}"/>
              </a:ext>
            </a:extLst>
          </p:cNvPr>
          <p:cNvSpPr>
            <a:spLocks noGrp="1"/>
          </p:cNvSpPr>
          <p:nvPr>
            <p:ph type="body" sz="quarter" idx="15"/>
          </p:nvPr>
        </p:nvSpPr>
        <p:spPr/>
        <p:txBody>
          <a:bodyPr/>
          <a:lstStyle/>
          <a:p>
            <a:r>
              <a:rPr lang="en-US" sz="1100" dirty="0"/>
              <a:t>Investigators (Ref E.9) discovered the plastic had a reactive chemical hazard, an exothermic decomposition reaction at hot temperatures. As the plastic in the catch tank cooled on the outside, the plastic in the center remained hot and molten, allowing the decomposition reaction to continue to build pressure, while the solid plastic outer shell shielded the pressure gauge from detecting the high pressure in the tank.</a:t>
            </a:r>
          </a:p>
          <a:p>
            <a:r>
              <a:rPr lang="en-US" sz="1100" dirty="0"/>
              <a:t>Investigators found the company was not aware of the plastic’s decomposition reaction, though the company had more than 20 minor incidents or near misses over nearly 10 years that provided many hints of the existence of this hazard. While some of the minor incidents or near misses could be explained individually by labeling them as “process fires”, some of the fires occurred in environments without oxidant or ignition source. The plant launched a process fire prevention program, but it was unsuccessful and abandoned.</a:t>
            </a:r>
          </a:p>
          <a:p>
            <a:r>
              <a:rPr lang="en-US" sz="1100" dirty="0"/>
              <a:t>What culture factors were involved in this incident? It is not unusual for facilities that handle materials that are not considered “chemicals,” such as petroleum, plastic, food, etc., to neglect the potential for chemical reactivity hazards. Which culture elements need to be strengthened in such companies to help them evaluate potential hazards that might be thought to be “outside the box” for them, but really are not?</a:t>
            </a:r>
          </a:p>
          <a:p>
            <a:r>
              <a:rPr lang="en-US" sz="1100" dirty="0"/>
              <a:t>This appears to be an extreme example of the normalization of deviance. Why ultimately did the reactivity hazard issue get normalized?</a:t>
            </a:r>
          </a:p>
          <a:p>
            <a:endParaRPr lang="en-US" sz="1100" dirty="0"/>
          </a:p>
        </p:txBody>
      </p:sp>
      <p:sp>
        <p:nvSpPr>
          <p:cNvPr id="5" name="Text Placeholder 4">
            <a:extLst>
              <a:ext uri="{FF2B5EF4-FFF2-40B4-BE49-F238E27FC236}">
                <a16:creationId xmlns:a16="http://schemas.microsoft.com/office/drawing/2014/main" id="{61286517-F771-3693-0AC2-4926FFF8328E}"/>
              </a:ext>
            </a:extLst>
          </p:cNvPr>
          <p:cNvSpPr>
            <a:spLocks noGrp="1"/>
          </p:cNvSpPr>
          <p:nvPr>
            <p:ph type="body" sz="quarter" idx="16"/>
          </p:nvPr>
        </p:nvSpPr>
        <p:spPr>
          <a:xfrm>
            <a:off x="81279" y="7052993"/>
            <a:ext cx="7609839" cy="1755707"/>
          </a:xfrm>
        </p:spPr>
        <p:txBody>
          <a:bodyPr/>
          <a:lstStyle/>
          <a:p>
            <a:pPr>
              <a:lnSpc>
                <a:spcPct val="100000"/>
              </a:lnSpc>
            </a:pPr>
            <a:r>
              <a:rPr lang="en-US" dirty="0"/>
              <a:t>Strong leaders must ensure incidents are investigated to identify root causes to mitigate risk</a:t>
            </a:r>
            <a:r>
              <a:rPr lang="en-US" dirty="0" smtClean="0"/>
              <a:t>.</a:t>
            </a:r>
            <a:endParaRPr lang="en-US" dirty="0"/>
          </a:p>
          <a:p>
            <a:pPr>
              <a:lnSpc>
                <a:spcPct val="100000"/>
              </a:lnSpc>
            </a:pPr>
            <a:r>
              <a:rPr lang="en-US" dirty="0"/>
              <a:t>A questioning environment is critical to avoiding an attitude that normalizes hazards</a:t>
            </a:r>
            <a:r>
              <a:rPr lang="en-US" dirty="0" smtClean="0"/>
              <a:t>.</a:t>
            </a:r>
            <a:endParaRPr lang="en-US" dirty="0"/>
          </a:p>
          <a:p>
            <a:pPr>
              <a:lnSpc>
                <a:spcPct val="100000"/>
              </a:lnSpc>
            </a:pPr>
            <a:r>
              <a:rPr lang="en-US" dirty="0"/>
              <a:t>Continuous improvement is only possible when risks are understood and mitigated</a:t>
            </a:r>
            <a:r>
              <a:rPr lang="en-US" dirty="0" smtClean="0"/>
              <a:t>.</a:t>
            </a:r>
            <a:endParaRPr lang="en-US" dirty="0"/>
          </a:p>
          <a:p>
            <a:pPr marL="0" indent="0">
              <a:lnSpc>
                <a:spcPct val="100000"/>
              </a:lnSpc>
              <a:buNone/>
            </a:pPr>
            <a:r>
              <a:rPr lang="en-US" b="1" dirty="0"/>
              <a:t>               </a:t>
            </a:r>
            <a:r>
              <a:rPr lang="en-US" b="1" dirty="0" smtClean="0"/>
              <a:t>**Only </a:t>
            </a:r>
            <a:r>
              <a:rPr lang="en-US" b="1" dirty="0"/>
              <a:t>54% of those surveyed indicated risk planning was a strength in their organization</a:t>
            </a:r>
            <a:r>
              <a:rPr lang="en-US" b="1" dirty="0" smtClean="0"/>
              <a:t>.**</a:t>
            </a:r>
            <a:endParaRPr lang="en-US" b="1" dirty="0"/>
          </a:p>
        </p:txBody>
      </p:sp>
      <p:sp>
        <p:nvSpPr>
          <p:cNvPr id="6" name="Text Placeholder 5">
            <a:extLst>
              <a:ext uri="{FF2B5EF4-FFF2-40B4-BE49-F238E27FC236}">
                <a16:creationId xmlns:a16="http://schemas.microsoft.com/office/drawing/2014/main" id="{197E0792-4CBC-CBCE-FD22-CF61CEE33667}"/>
              </a:ext>
            </a:extLst>
          </p:cNvPr>
          <p:cNvSpPr>
            <a:spLocks noGrp="1"/>
          </p:cNvSpPr>
          <p:nvPr>
            <p:ph type="body" sz="quarter" idx="17"/>
          </p:nvPr>
        </p:nvSpPr>
        <p:spPr/>
        <p:txBody>
          <a:bodyPr/>
          <a:lstStyle/>
          <a:p>
            <a:pPr>
              <a:spcBef>
                <a:spcPts val="1417"/>
              </a:spcBef>
            </a:pPr>
            <a:r>
              <a:rPr lang="en-US" spc="-1" dirty="0"/>
              <a:t>Blindness to Chemical Reactivity—Hazards Analysis</a:t>
            </a:r>
          </a:p>
        </p:txBody>
      </p:sp>
    </p:spTree>
    <p:extLst>
      <p:ext uri="{BB962C8B-B14F-4D97-AF65-F5344CB8AC3E}">
        <p14:creationId xmlns:p14="http://schemas.microsoft.com/office/powerpoint/2010/main" val="3544962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6019540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8106</TotalTime>
  <Words>440</Words>
  <Application>Microsoft Office PowerPoint</Application>
  <PresentationFormat>Custom</PresentationFormat>
  <Paragraphs>13</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NSimSun</vt:lpstr>
      <vt:lpstr>Aptos</vt:lpstr>
      <vt:lpstr>Arial</vt:lpstr>
      <vt:lpstr>Century Gothic</vt:lpstr>
      <vt:lpstr>System Font Regular</vt:lpstr>
      <vt:lpstr>Wingdings</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Nick Barilo</dc:creator>
  <cp:lastModifiedBy>Sisanda Ntlantsana</cp:lastModifiedBy>
  <cp:revision>62</cp:revision>
  <cp:lastPrinted>2024-04-19T15:01:04Z</cp:lastPrinted>
  <dcterms:created xsi:type="dcterms:W3CDTF">2024-04-13T20:12:03Z</dcterms:created>
  <dcterms:modified xsi:type="dcterms:W3CDTF">2024-06-10T14:39:23Z</dcterms:modified>
</cp:coreProperties>
</file>