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4"/>
  </p:notesMasterIdLst>
  <p:sldIdLst>
    <p:sldId id="258" r:id="rId2"/>
    <p:sldId id="257" r:id="rId3"/>
  </p:sldIdLst>
  <p:sldSz cx="7772400" cy="1005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B537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665"/>
    <p:restoredTop sz="94694"/>
  </p:normalViewPr>
  <p:slideViewPr>
    <p:cSldViewPr snapToGrid="0">
      <p:cViewPr varScale="1">
        <p:scale>
          <a:sx n="37" d="100"/>
          <a:sy n="37" d="100"/>
        </p:scale>
        <p:origin x="621" y="15"/>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777D801-C858-D24A-9525-F8A85DF08F1A}" type="datetimeFigureOut">
              <a:rPr lang="en-US" smtClean="0"/>
              <a:t>6/7/2024</a:t>
            </a:fld>
            <a:endParaRPr lang="en-US"/>
          </a:p>
        </p:txBody>
      </p:sp>
      <p:sp>
        <p:nvSpPr>
          <p:cNvPr id="4" name="Slide Image Placeholder 3"/>
          <p:cNvSpPr>
            <a:spLocks noGrp="1" noRot="1" noChangeAspect="1"/>
          </p:cNvSpPr>
          <p:nvPr>
            <p:ph type="sldImg" idx="2"/>
          </p:nvPr>
        </p:nvSpPr>
        <p:spPr>
          <a:xfrm>
            <a:off x="2236788" y="1143000"/>
            <a:ext cx="23844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9AFA200-8D06-9E42-A0D4-16EADC4E979D}" type="slidenum">
              <a:rPr lang="en-US" smtClean="0"/>
              <a:t>‹#›</a:t>
            </a:fld>
            <a:endParaRPr lang="en-US"/>
          </a:p>
        </p:txBody>
      </p:sp>
    </p:spTree>
    <p:extLst>
      <p:ext uri="{BB962C8B-B14F-4D97-AF65-F5344CB8AC3E}">
        <p14:creationId xmlns:p14="http://schemas.microsoft.com/office/powerpoint/2010/main" val="3227514027"/>
      </p:ext>
    </p:extLst>
  </p:cSld>
  <p:clrMap bg1="lt1" tx1="dk1" bg2="lt2" tx2="dk2" accent1="accent1" accent2="accent2" accent3="accent3" accent4="accent4" accent5="accent5" accent6="accent6" hlink="hlink" folHlink="folHlink"/>
  <p:notesStyle>
    <a:lvl1pPr marL="0" algn="l" defTabSz="1018824" rtl="0" eaLnBrk="1" latinLnBrk="0" hangingPunct="1">
      <a:defRPr sz="1337" kern="1200">
        <a:solidFill>
          <a:schemeClr val="tx1"/>
        </a:solidFill>
        <a:latin typeface="+mn-lt"/>
        <a:ea typeface="+mn-ea"/>
        <a:cs typeface="+mn-cs"/>
      </a:defRPr>
    </a:lvl1pPr>
    <a:lvl2pPr marL="509412" algn="l" defTabSz="1018824" rtl="0" eaLnBrk="1" latinLnBrk="0" hangingPunct="1">
      <a:defRPr sz="1337" kern="1200">
        <a:solidFill>
          <a:schemeClr val="tx1"/>
        </a:solidFill>
        <a:latin typeface="+mn-lt"/>
        <a:ea typeface="+mn-ea"/>
        <a:cs typeface="+mn-cs"/>
      </a:defRPr>
    </a:lvl2pPr>
    <a:lvl3pPr marL="1018824" algn="l" defTabSz="1018824" rtl="0" eaLnBrk="1" latinLnBrk="0" hangingPunct="1">
      <a:defRPr sz="1337" kern="1200">
        <a:solidFill>
          <a:schemeClr val="tx1"/>
        </a:solidFill>
        <a:latin typeface="+mn-lt"/>
        <a:ea typeface="+mn-ea"/>
        <a:cs typeface="+mn-cs"/>
      </a:defRPr>
    </a:lvl3pPr>
    <a:lvl4pPr marL="1528237" algn="l" defTabSz="1018824" rtl="0" eaLnBrk="1" latinLnBrk="0" hangingPunct="1">
      <a:defRPr sz="1337" kern="1200">
        <a:solidFill>
          <a:schemeClr val="tx1"/>
        </a:solidFill>
        <a:latin typeface="+mn-lt"/>
        <a:ea typeface="+mn-ea"/>
        <a:cs typeface="+mn-cs"/>
      </a:defRPr>
    </a:lvl4pPr>
    <a:lvl5pPr marL="2037649" algn="l" defTabSz="1018824" rtl="0" eaLnBrk="1" latinLnBrk="0" hangingPunct="1">
      <a:defRPr sz="1337" kern="1200">
        <a:solidFill>
          <a:schemeClr val="tx1"/>
        </a:solidFill>
        <a:latin typeface="+mn-lt"/>
        <a:ea typeface="+mn-ea"/>
        <a:cs typeface="+mn-cs"/>
      </a:defRPr>
    </a:lvl5pPr>
    <a:lvl6pPr marL="2547061" algn="l" defTabSz="1018824" rtl="0" eaLnBrk="1" latinLnBrk="0" hangingPunct="1">
      <a:defRPr sz="1337" kern="1200">
        <a:solidFill>
          <a:schemeClr val="tx1"/>
        </a:solidFill>
        <a:latin typeface="+mn-lt"/>
        <a:ea typeface="+mn-ea"/>
        <a:cs typeface="+mn-cs"/>
      </a:defRPr>
    </a:lvl6pPr>
    <a:lvl7pPr marL="3056473" algn="l" defTabSz="1018824" rtl="0" eaLnBrk="1" latinLnBrk="0" hangingPunct="1">
      <a:defRPr sz="1337" kern="1200">
        <a:solidFill>
          <a:schemeClr val="tx1"/>
        </a:solidFill>
        <a:latin typeface="+mn-lt"/>
        <a:ea typeface="+mn-ea"/>
        <a:cs typeface="+mn-cs"/>
      </a:defRPr>
    </a:lvl7pPr>
    <a:lvl8pPr marL="3565886" algn="l" defTabSz="1018824" rtl="0" eaLnBrk="1" latinLnBrk="0" hangingPunct="1">
      <a:defRPr sz="1337" kern="1200">
        <a:solidFill>
          <a:schemeClr val="tx1"/>
        </a:solidFill>
        <a:latin typeface="+mn-lt"/>
        <a:ea typeface="+mn-ea"/>
        <a:cs typeface="+mn-cs"/>
      </a:defRPr>
    </a:lvl8pPr>
    <a:lvl9pPr marL="4075298" algn="l" defTabSz="1018824" rtl="0" eaLnBrk="1" latinLnBrk="0" hangingPunct="1">
      <a:defRPr sz="1337"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hyperlink" Target="https://h2tools.org/" TargetMode="External"/><Relationship Id="rId2" Type="http://schemas.openxmlformats.org/officeDocument/2006/relationships/hyperlink" Target="https://www.aiche.org/ccps/safety-culture-what-stake" TargetMode="Externa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19" name="Picture 18" descr="A white and green rectangular object with blue text&#10;&#10;Description automatically generated">
            <a:extLst>
              <a:ext uri="{FF2B5EF4-FFF2-40B4-BE49-F238E27FC236}">
                <a16:creationId xmlns:a16="http://schemas.microsoft.com/office/drawing/2014/main" id="{545914BA-EBFC-EF52-EC59-F0A6A809FE13}"/>
              </a:ext>
            </a:extLst>
          </p:cNvPr>
          <p:cNvPicPr>
            <a:picLocks noChangeAspect="1"/>
          </p:cNvPicPr>
          <p:nvPr userDrawn="1"/>
        </p:nvPicPr>
        <p:blipFill>
          <a:blip r:embed="rId2"/>
          <a:stretch>
            <a:fillRect/>
          </a:stretch>
        </p:blipFill>
        <p:spPr>
          <a:xfrm>
            <a:off x="0" y="0"/>
            <a:ext cx="7772400" cy="10058400"/>
          </a:xfrm>
          <a:prstGeom prst="rect">
            <a:avLst/>
          </a:prstGeom>
        </p:spPr>
      </p:pic>
      <p:sp>
        <p:nvSpPr>
          <p:cNvPr id="9" name="Content Placeholder 8">
            <a:extLst>
              <a:ext uri="{FF2B5EF4-FFF2-40B4-BE49-F238E27FC236}">
                <a16:creationId xmlns:a16="http://schemas.microsoft.com/office/drawing/2014/main" id="{3B961E1A-0016-F35B-61C1-10A9A8DD2B63}"/>
              </a:ext>
            </a:extLst>
          </p:cNvPr>
          <p:cNvSpPr>
            <a:spLocks noGrp="1"/>
          </p:cNvSpPr>
          <p:nvPr>
            <p:ph sz="quarter" idx="13"/>
          </p:nvPr>
        </p:nvSpPr>
        <p:spPr>
          <a:xfrm>
            <a:off x="78379" y="1438336"/>
            <a:ext cx="7614507" cy="988768"/>
          </a:xfrm>
        </p:spPr>
        <p:txBody>
          <a:bodyPr lIns="0" tIns="0" rIns="0" bIns="0">
            <a:noAutofit/>
          </a:bodyPr>
          <a:lstStyle>
            <a:lvl1pPr marL="115888" indent="-115888">
              <a:buClr>
                <a:srgbClr val="61B345"/>
              </a:buClr>
              <a:tabLst/>
              <a:defRPr sz="1100"/>
            </a:lvl1pPr>
            <a:lvl2pPr>
              <a:buClr>
                <a:srgbClr val="61B345"/>
              </a:buClr>
              <a:defRPr sz="1100"/>
            </a:lvl2pPr>
            <a:lvl3pPr>
              <a:defRPr sz="1100"/>
            </a:lvl3pPr>
            <a:lvl4pPr>
              <a:defRPr sz="1100"/>
            </a:lvl4pPr>
            <a:lvl5pPr>
              <a:defRPr sz="1100"/>
            </a:lvl5pPr>
          </a:lstStyle>
          <a:p>
            <a:pPr lvl="0"/>
            <a:r>
              <a:rPr lang="en-US" dirty="0"/>
              <a:t>Click to edit Master text styles</a:t>
            </a:r>
          </a:p>
        </p:txBody>
      </p:sp>
      <p:sp>
        <p:nvSpPr>
          <p:cNvPr id="12" name="Text Placeholder 11">
            <a:extLst>
              <a:ext uri="{FF2B5EF4-FFF2-40B4-BE49-F238E27FC236}">
                <a16:creationId xmlns:a16="http://schemas.microsoft.com/office/drawing/2014/main" id="{5D5FF04F-E7C1-C167-71B1-4A2E6CD67A5E}"/>
              </a:ext>
            </a:extLst>
          </p:cNvPr>
          <p:cNvSpPr>
            <a:spLocks noGrp="1"/>
          </p:cNvSpPr>
          <p:nvPr>
            <p:ph type="body" sz="quarter" idx="14"/>
          </p:nvPr>
        </p:nvSpPr>
        <p:spPr>
          <a:xfrm>
            <a:off x="81281" y="2710150"/>
            <a:ext cx="2661920" cy="4004160"/>
          </a:xfrm>
        </p:spPr>
        <p:txBody>
          <a:bodyPr lIns="0" tIns="0" rIns="0" bIns="0">
            <a:noAutofit/>
          </a:bodyPr>
          <a:lstStyle>
            <a:lvl1pPr marL="0" indent="0">
              <a:buNone/>
              <a:defRPr sz="1050" b="0"/>
            </a:lvl1pPr>
            <a:lvl2pPr>
              <a:defRPr sz="1100"/>
            </a:lvl2pPr>
            <a:lvl3pPr>
              <a:defRPr sz="1100"/>
            </a:lvl3pPr>
            <a:lvl4pPr>
              <a:defRPr sz="1100"/>
            </a:lvl4pPr>
            <a:lvl5pPr>
              <a:defRPr sz="1100"/>
            </a:lvl5pPr>
          </a:lstStyle>
          <a:p>
            <a:pPr lvl="0"/>
            <a:r>
              <a:rPr lang="en-US" dirty="0"/>
              <a:t>Click to edit Master text styles</a:t>
            </a:r>
          </a:p>
        </p:txBody>
      </p:sp>
      <p:sp>
        <p:nvSpPr>
          <p:cNvPr id="16" name="Text Placeholder 15">
            <a:extLst>
              <a:ext uri="{FF2B5EF4-FFF2-40B4-BE49-F238E27FC236}">
                <a16:creationId xmlns:a16="http://schemas.microsoft.com/office/drawing/2014/main" id="{93F0A350-73E6-BF9F-AE4A-972484906507}"/>
              </a:ext>
            </a:extLst>
          </p:cNvPr>
          <p:cNvSpPr>
            <a:spLocks noGrp="1"/>
          </p:cNvSpPr>
          <p:nvPr>
            <p:ph type="body" sz="quarter" idx="15"/>
          </p:nvPr>
        </p:nvSpPr>
        <p:spPr>
          <a:xfrm>
            <a:off x="2939142" y="2710149"/>
            <a:ext cx="4751977" cy="4004159"/>
          </a:xfrm>
        </p:spPr>
        <p:txBody>
          <a:bodyPr lIns="0" tIns="0" rIns="0" bIns="0">
            <a:noAutofit/>
          </a:bodyPr>
          <a:lstStyle>
            <a:lvl1pPr marL="0" indent="0">
              <a:buNone/>
              <a:defRPr sz="1050"/>
            </a:lvl1pPr>
            <a:lvl2pPr marL="388620" indent="0">
              <a:buNone/>
              <a:defRPr sz="1100"/>
            </a:lvl2pPr>
            <a:lvl3pPr marL="777240" indent="0">
              <a:buNone/>
              <a:defRPr sz="1100"/>
            </a:lvl3pPr>
            <a:lvl4pPr marL="1165860" indent="0">
              <a:buNone/>
              <a:defRPr sz="1100"/>
            </a:lvl4pPr>
            <a:lvl5pPr marL="1554480" indent="0">
              <a:buNone/>
              <a:defRPr sz="1100"/>
            </a:lvl5pPr>
          </a:lstStyle>
          <a:p>
            <a:pPr lvl="0"/>
            <a:r>
              <a:rPr lang="en-US" dirty="0"/>
              <a:t>Click to edit Master text styles</a:t>
            </a:r>
          </a:p>
        </p:txBody>
      </p:sp>
      <p:sp>
        <p:nvSpPr>
          <p:cNvPr id="20" name="Text Placeholder 19">
            <a:extLst>
              <a:ext uri="{FF2B5EF4-FFF2-40B4-BE49-F238E27FC236}">
                <a16:creationId xmlns:a16="http://schemas.microsoft.com/office/drawing/2014/main" id="{C4640FCC-C3FD-2F38-2D19-D1849471533F}"/>
              </a:ext>
            </a:extLst>
          </p:cNvPr>
          <p:cNvSpPr>
            <a:spLocks noGrp="1"/>
          </p:cNvSpPr>
          <p:nvPr>
            <p:ph type="body" sz="quarter" idx="16"/>
          </p:nvPr>
        </p:nvSpPr>
        <p:spPr>
          <a:xfrm>
            <a:off x="81280" y="7040563"/>
            <a:ext cx="7609839" cy="1547812"/>
          </a:xfrm>
        </p:spPr>
        <p:txBody>
          <a:bodyPr lIns="0" tIns="0" rIns="0" bIns="0">
            <a:noAutofit/>
          </a:bodyPr>
          <a:lstStyle>
            <a:lvl1pPr marL="194310" indent="-194310">
              <a:buClr>
                <a:srgbClr val="61B345"/>
              </a:buClr>
              <a:buFont typeface="Wingdings" pitchFamily="2" charset="2"/>
              <a:buChar char="ü"/>
              <a:defRPr sz="1100"/>
            </a:lvl1pPr>
          </a:lstStyle>
          <a:p>
            <a:pPr lvl="0"/>
            <a:r>
              <a:rPr lang="en-US" dirty="0"/>
              <a:t>C</a:t>
            </a:r>
          </a:p>
        </p:txBody>
      </p:sp>
      <p:sp>
        <p:nvSpPr>
          <p:cNvPr id="22" name="Text Placeholder 21">
            <a:extLst>
              <a:ext uri="{FF2B5EF4-FFF2-40B4-BE49-F238E27FC236}">
                <a16:creationId xmlns:a16="http://schemas.microsoft.com/office/drawing/2014/main" id="{C9B2C453-65CE-8773-8D79-3C1C57993F4B}"/>
              </a:ext>
            </a:extLst>
          </p:cNvPr>
          <p:cNvSpPr>
            <a:spLocks noGrp="1"/>
          </p:cNvSpPr>
          <p:nvPr>
            <p:ph type="body" sz="quarter" idx="17" hasCustomPrompt="1"/>
          </p:nvPr>
        </p:nvSpPr>
        <p:spPr>
          <a:xfrm>
            <a:off x="78379" y="1196356"/>
            <a:ext cx="7612739" cy="241979"/>
          </a:xfrm>
        </p:spPr>
        <p:txBody>
          <a:bodyPr lIns="0" rIns="0">
            <a:noAutofit/>
          </a:bodyPr>
          <a:lstStyle>
            <a:lvl1pPr marL="0" indent="0">
              <a:buNone/>
              <a:defRPr sz="1100" b="1">
                <a:solidFill>
                  <a:srgbClr val="1B5371"/>
                </a:solidFill>
              </a:defRPr>
            </a:lvl1pPr>
          </a:lstStyle>
          <a:p>
            <a:pPr lvl="0"/>
            <a:r>
              <a:rPr lang="en-US" sz="1100" b="1" dirty="0"/>
              <a:t>Title</a:t>
            </a:r>
            <a:endParaRPr lang="en-US" dirty="0"/>
          </a:p>
        </p:txBody>
      </p:sp>
      <p:sp>
        <p:nvSpPr>
          <p:cNvPr id="3" name="TextBox 2">
            <a:extLst>
              <a:ext uri="{FF2B5EF4-FFF2-40B4-BE49-F238E27FC236}">
                <a16:creationId xmlns:a16="http://schemas.microsoft.com/office/drawing/2014/main" id="{5913C28E-4982-C73E-0524-6573DA8B04BF}"/>
              </a:ext>
            </a:extLst>
          </p:cNvPr>
          <p:cNvSpPr txBox="1"/>
          <p:nvPr userDrawn="1"/>
        </p:nvSpPr>
        <p:spPr>
          <a:xfrm>
            <a:off x="81280" y="9633879"/>
            <a:ext cx="7609839" cy="400110"/>
          </a:xfrm>
          <a:prstGeom prst="rect">
            <a:avLst/>
          </a:prstGeom>
          <a:noFill/>
        </p:spPr>
        <p:txBody>
          <a:bodyPr wrap="square">
            <a:spAutoFit/>
          </a:bodyPr>
          <a:lstStyle/>
          <a:p>
            <a:pPr marL="0" marR="0" hangingPunct="0">
              <a:spcBef>
                <a:spcPts val="0"/>
              </a:spcBef>
              <a:spcAft>
                <a:spcPts val="0"/>
              </a:spcAft>
            </a:pPr>
            <a:r>
              <a:rPr lang="en-US" sz="1000" kern="100" dirty="0">
                <a:solidFill>
                  <a:srgbClr val="000000"/>
                </a:solidFill>
                <a:effectLst/>
                <a:latin typeface="+mn-lt"/>
                <a:ea typeface="NSimSun" panose="02010609030101010101" pitchFamily="49" charset="-122"/>
                <a:cs typeface="Arial" panose="020B0604020202020204" pitchFamily="34" charset="0"/>
              </a:rPr>
              <a:t>This record is taken from “Essential Practices for Creating, Strengthening, and Sustaining Process Safety Culture,” CCPS, ©2018, AIChE and John Wiley &amp; Sons, Ltd. </a:t>
            </a:r>
            <a:endParaRPr lang="en-US" sz="1000" kern="100" dirty="0">
              <a:effectLst/>
              <a:latin typeface="+mn-lt"/>
              <a:ea typeface="NSimSun" panose="02010609030101010101" pitchFamily="49" charset="-122"/>
              <a:cs typeface="Arial" panose="020B0604020202020204" pitchFamily="34" charset="0"/>
            </a:endParaRPr>
          </a:p>
        </p:txBody>
      </p:sp>
    </p:spTree>
    <p:extLst>
      <p:ext uri="{BB962C8B-B14F-4D97-AF65-F5344CB8AC3E}">
        <p14:creationId xmlns:p14="http://schemas.microsoft.com/office/powerpoint/2010/main" val="31018157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404E7942-AE59-3AA0-238C-8CE965207B5D}"/>
              </a:ext>
            </a:extLst>
          </p:cNvPr>
          <p:cNvSpPr txBox="1"/>
          <p:nvPr userDrawn="1"/>
        </p:nvSpPr>
        <p:spPr>
          <a:xfrm>
            <a:off x="60959" y="0"/>
            <a:ext cx="7613228" cy="9818072"/>
          </a:xfrm>
          <a:prstGeom prst="rect">
            <a:avLst/>
          </a:prstGeom>
          <a:noFill/>
        </p:spPr>
        <p:txBody>
          <a:bodyPr wrap="square">
            <a:spAutoFit/>
          </a:bodyPr>
          <a:lstStyle/>
          <a:p>
            <a:pPr marL="0" marR="0" algn="ctr" hangingPunct="0">
              <a:spcBef>
                <a:spcPts val="0"/>
              </a:spcBef>
              <a:spcAft>
                <a:spcPts val="0"/>
              </a:spcAft>
            </a:pPr>
            <a:endParaRPr lang="en-US" b="1" i="1" kern="100" dirty="0">
              <a:solidFill>
                <a:srgbClr val="61B345"/>
              </a:solidFill>
              <a:effectLst/>
              <a:latin typeface="Century Gothic" panose="020B0502020202020204" pitchFamily="34" charset="0"/>
              <a:ea typeface="NSimSun" panose="02010609030101010101" pitchFamily="49" charset="-122"/>
              <a:cs typeface="Arial" panose="020B0604020202020204" pitchFamily="34" charset="0"/>
            </a:endParaRPr>
          </a:p>
          <a:p>
            <a:pPr marL="0" marR="0" algn="ctr" hangingPunct="0">
              <a:spcBef>
                <a:spcPts val="0"/>
              </a:spcBef>
              <a:spcAft>
                <a:spcPts val="0"/>
              </a:spcAft>
            </a:pPr>
            <a:r>
              <a:rPr lang="en-US" b="1" i="1" kern="100" dirty="0">
                <a:solidFill>
                  <a:srgbClr val="61B345"/>
                </a:solidFill>
                <a:effectLst/>
                <a:latin typeface="Century Gothic" panose="020B0502020202020204" pitchFamily="34" charset="0"/>
                <a:ea typeface="NSimSun" panose="02010609030101010101" pitchFamily="49" charset="-122"/>
                <a:cs typeface="Arial" panose="020B0604020202020204" pitchFamily="34" charset="0"/>
              </a:rPr>
              <a:t>“Safety culture is how the organization behaves…</a:t>
            </a:r>
          </a:p>
          <a:p>
            <a:pPr marL="0" marR="0" algn="ctr" hangingPunct="0">
              <a:spcBef>
                <a:spcPts val="0"/>
              </a:spcBef>
              <a:spcAft>
                <a:spcPts val="0"/>
              </a:spcAft>
            </a:pPr>
            <a:r>
              <a:rPr lang="en-US" b="1" i="1" kern="100" dirty="0">
                <a:solidFill>
                  <a:srgbClr val="61B345"/>
                </a:solidFill>
                <a:latin typeface="Century Gothic" panose="020B0502020202020204" pitchFamily="34" charset="0"/>
                <a:ea typeface="NSimSun" panose="02010609030101010101" pitchFamily="49" charset="-122"/>
                <a:cs typeface="Arial" panose="020B0604020202020204" pitchFamily="34" charset="0"/>
              </a:rPr>
              <a:t>…</a:t>
            </a:r>
            <a:r>
              <a:rPr lang="en-US" b="1" i="1" kern="100" dirty="0">
                <a:solidFill>
                  <a:srgbClr val="61B345"/>
                </a:solidFill>
                <a:effectLst/>
                <a:latin typeface="Century Gothic" panose="020B0502020202020204" pitchFamily="34" charset="0"/>
                <a:ea typeface="NSimSun" panose="02010609030101010101" pitchFamily="49" charset="-122"/>
                <a:cs typeface="Arial" panose="020B0604020202020204" pitchFamily="34" charset="0"/>
              </a:rPr>
              <a:t>when no one is watching.”</a:t>
            </a:r>
            <a:endParaRPr lang="en-US" sz="1100" kern="100" dirty="0">
              <a:solidFill>
                <a:srgbClr val="61B345"/>
              </a:solidFill>
              <a:effectLst/>
              <a:latin typeface="Century Gothic" panose="020B0502020202020204" pitchFamily="34" charset="0"/>
              <a:ea typeface="NSimSun" panose="02010609030101010101" pitchFamily="49" charset="-122"/>
              <a:cs typeface="Arial" panose="020B0604020202020204" pitchFamily="34" charset="0"/>
            </a:endParaRPr>
          </a:p>
          <a:p>
            <a:pPr marL="0" marR="0" hangingPunct="0">
              <a:spcBef>
                <a:spcPts val="0"/>
              </a:spcBef>
              <a:spcAft>
                <a:spcPts val="0"/>
              </a:spcAft>
            </a:pPr>
            <a:r>
              <a:rPr lang="en-US" sz="1200" kern="100" dirty="0">
                <a:effectLst/>
                <a:latin typeface="Century Gothic" panose="020B0502020202020204" pitchFamily="34" charset="0"/>
                <a:ea typeface="NSimSun" panose="02010609030101010101" pitchFamily="49" charset="-122"/>
                <a:cs typeface="Arial" panose="020B0604020202020204" pitchFamily="34" charset="0"/>
              </a:rPr>
              <a:t> </a:t>
            </a:r>
          </a:p>
          <a:p>
            <a:pPr marL="0" marR="0" hangingPunct="0">
              <a:spcBef>
                <a:spcPts val="0"/>
              </a:spcBef>
              <a:spcAft>
                <a:spcPts val="0"/>
              </a:spcAft>
            </a:pPr>
            <a:endParaRPr lang="en-US" sz="900" kern="100" dirty="0">
              <a:latin typeface="Century Gothic" panose="020B0502020202020204" pitchFamily="34" charset="0"/>
              <a:ea typeface="NSimSun" panose="02010609030101010101" pitchFamily="49" charset="-122"/>
              <a:cs typeface="Arial" panose="020B0604020202020204" pitchFamily="34" charset="0"/>
            </a:endParaRPr>
          </a:p>
          <a:p>
            <a:pPr marR="0" hangingPunct="0">
              <a:spcBef>
                <a:spcPts val="0"/>
              </a:spcBef>
              <a:spcAft>
                <a:spcPts val="600"/>
              </a:spcAft>
              <a:tabLst>
                <a:tab pos="339725" algn="l"/>
              </a:tabLst>
            </a:pPr>
            <a:r>
              <a:rPr lang="en-US" sz="1600" b="1" kern="100" dirty="0">
                <a:solidFill>
                  <a:srgbClr val="1B5371"/>
                </a:solidFill>
                <a:effectLst/>
                <a:latin typeface="Century Gothic" panose="020B0502020202020204" pitchFamily="34" charset="0"/>
                <a:ea typeface="NSimSun" panose="02010609030101010101" pitchFamily="49" charset="-122"/>
                <a:cs typeface="Arial" panose="020B0604020202020204" pitchFamily="34" charset="0"/>
              </a:rPr>
              <a:t>	Safety Culture Framework</a:t>
            </a:r>
            <a:endParaRPr lang="en-US" sz="1600" kern="100" dirty="0">
              <a:effectLst/>
              <a:latin typeface="Century Gothic" panose="020B0502020202020204" pitchFamily="34" charset="0"/>
              <a:ea typeface="NSimSun" panose="02010609030101010101" pitchFamily="49" charset="-122"/>
              <a:cs typeface="Arial" panose="020B0604020202020204" pitchFamily="34" charset="0"/>
            </a:endParaRP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Safety is everyone’s responsibility</a:t>
            </a: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Strong leadership support</a:t>
            </a: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Integrated into all activities</a:t>
            </a: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Open, timely, effective communications</a:t>
            </a: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Questioning/learning environment</a:t>
            </a: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Mutual trust</a:t>
            </a: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Continuous improvement</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347663" marR="0" hangingPunct="0">
              <a:spcBef>
                <a:spcPts val="1800"/>
              </a:spcBef>
              <a:spcAft>
                <a:spcPts val="600"/>
              </a:spcAft>
            </a:pPr>
            <a:r>
              <a:rPr lang="en-US" sz="1600" b="1" kern="100" dirty="0">
                <a:solidFill>
                  <a:srgbClr val="1B5371"/>
                </a:solidFill>
                <a:latin typeface="Century Gothic" panose="020B0502020202020204" pitchFamily="34" charset="0"/>
                <a:ea typeface="NSimSun" panose="02010609030101010101" pitchFamily="49" charset="-122"/>
                <a:cs typeface="Arial" panose="020B0604020202020204" pitchFamily="34" charset="0"/>
              </a:rPr>
              <a:t>What are the benefits?</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746125" marR="0" lvl="0" indent="-339725" hangingPunct="0">
              <a:spcBef>
                <a:spcPts val="0"/>
              </a:spcBef>
              <a:spcAft>
                <a:spcPts val="0"/>
              </a:spcAft>
              <a:buClr>
                <a:srgbClr val="61B345"/>
              </a:buClr>
              <a:buSzPct val="90000"/>
              <a:buFont typeface="System Font Regular"/>
              <a:buChar char="✓"/>
              <a:tabLst>
                <a:tab pos="457200" algn="l"/>
              </a:tabLst>
            </a:pPr>
            <a:r>
              <a:rPr lang="en-US" sz="1400" kern="100" dirty="0">
                <a:latin typeface="Century Gothic" panose="020B0502020202020204" pitchFamily="34" charset="0"/>
                <a:ea typeface="NSimSun" panose="02010609030101010101" pitchFamily="49" charset="-122"/>
              </a:rPr>
              <a:t>Eliminates common weaknesses identified as contributing factors to catastrophic events.</a:t>
            </a:r>
          </a:p>
          <a:p>
            <a:pPr marL="746125" marR="0" lvl="0" indent="-339725" hangingPunct="0">
              <a:spcBef>
                <a:spcPts val="0"/>
              </a:spcBef>
              <a:spcAft>
                <a:spcPts val="0"/>
              </a:spcAft>
              <a:buClr>
                <a:srgbClr val="61B345"/>
              </a:buClr>
              <a:buSzPct val="90000"/>
              <a:buFont typeface="System Font Regular"/>
              <a:buChar char="✓"/>
              <a:tabLst>
                <a:tab pos="457200" algn="l"/>
              </a:tabLst>
            </a:pPr>
            <a:r>
              <a:rPr lang="en-US" sz="1400" kern="100" dirty="0">
                <a:latin typeface="Century Gothic" panose="020B0502020202020204" pitchFamily="34" charset="0"/>
                <a:ea typeface="NSimSun" panose="02010609030101010101" pitchFamily="49" charset="-122"/>
              </a:rPr>
              <a:t>Promotes trust in the hydrogen energy industry’s ability to deliver safe, reliable, quality products and services.</a:t>
            </a:r>
          </a:p>
          <a:p>
            <a:pPr marL="746125" marR="0" lvl="0" indent="-339725" hangingPunct="0">
              <a:spcBef>
                <a:spcPts val="0"/>
              </a:spcBef>
              <a:spcAft>
                <a:spcPts val="0"/>
              </a:spcAft>
              <a:buClr>
                <a:srgbClr val="61B345"/>
              </a:buClr>
              <a:buSzPct val="90000"/>
              <a:buFont typeface="System Font Regular"/>
              <a:buChar char="✓"/>
              <a:tabLst>
                <a:tab pos="457200" algn="l"/>
              </a:tabLst>
            </a:pPr>
            <a:r>
              <a:rPr lang="en-US" sz="1400" kern="100" dirty="0">
                <a:latin typeface="Century Gothic" panose="020B0502020202020204" pitchFamily="34" charset="0"/>
                <a:ea typeface="NSimSun" panose="02010609030101010101" pitchFamily="49" charset="-122"/>
              </a:rPr>
              <a:t>Supports a sustainable legacy for companies and the hydrogen industry.</a:t>
            </a:r>
          </a:p>
          <a:p>
            <a:pPr marL="746125" marR="0" lvl="0" indent="-339725" hangingPunct="0">
              <a:spcBef>
                <a:spcPts val="0"/>
              </a:spcBef>
              <a:spcAft>
                <a:spcPts val="0"/>
              </a:spcAft>
              <a:buClr>
                <a:srgbClr val="61B345"/>
              </a:buClr>
              <a:buSzPct val="90000"/>
              <a:buFont typeface="System Font Regular"/>
              <a:buChar char="✓"/>
              <a:tabLst>
                <a:tab pos="457200" algn="l"/>
              </a:tabLst>
            </a:pPr>
            <a:r>
              <a:rPr lang="en-US" sz="1400" kern="100" dirty="0">
                <a:latin typeface="Century Gothic" panose="020B0502020202020204" pitchFamily="34" charset="0"/>
                <a:ea typeface="NSimSun" panose="02010609030101010101" pitchFamily="49" charset="-122"/>
              </a:rPr>
              <a:t>Fosters efficiency and productivity in the workplace.</a:t>
            </a:r>
          </a:p>
          <a:p>
            <a:pPr marL="347663" marR="0" hangingPunct="0">
              <a:spcBef>
                <a:spcPts val="1800"/>
              </a:spcBef>
              <a:spcAft>
                <a:spcPts val="600"/>
              </a:spcAft>
            </a:pPr>
            <a:r>
              <a:rPr lang="en-US" sz="1600" b="1" kern="100" dirty="0">
                <a:solidFill>
                  <a:srgbClr val="1B5371"/>
                </a:solidFill>
                <a:latin typeface="Century Gothic" panose="020B0502020202020204" pitchFamily="34" charset="0"/>
                <a:ea typeface="NSimSun" panose="02010609030101010101" pitchFamily="49" charset="-122"/>
                <a:cs typeface="Arial" panose="020B0604020202020204" pitchFamily="34" charset="0"/>
              </a:rPr>
              <a:t>Resources</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746125" marR="0" lvl="0" indent="-339725" hangingPunct="0">
              <a:spcBef>
                <a:spcPts val="0"/>
              </a:spcBef>
              <a:spcAft>
                <a:spcPts val="0"/>
              </a:spcAft>
              <a:buClr>
                <a:srgbClr val="61B345"/>
              </a:buClr>
              <a:buSzPct val="90000"/>
              <a:buFont typeface="System Font Regular"/>
              <a:buChar char="✓"/>
              <a:tabLst>
                <a:tab pos="457200" algn="l"/>
              </a:tabLst>
            </a:pPr>
            <a:r>
              <a:rPr lang="en-US" sz="1400" kern="100" dirty="0">
                <a:latin typeface="Century Gothic" panose="020B0502020202020204" pitchFamily="34" charset="0"/>
                <a:ea typeface="NSimSun" panose="02010609030101010101" pitchFamily="49" charset="-122"/>
              </a:rPr>
              <a:t>For further information and resources on safety culture, see: </a:t>
            </a:r>
            <a:r>
              <a:rPr lang="en-US" sz="1400" kern="100" dirty="0">
                <a:latin typeface="Century Gothic" panose="020B0502020202020204" pitchFamily="34" charset="0"/>
                <a:ea typeface="NSimSun" panose="02010609030101010101" pitchFamily="49" charset="-122"/>
                <a:hlinkClick r:id="rId2"/>
              </a:rPr>
              <a:t>https://www.aiche.org/ccps/safety-culture-what-stake</a:t>
            </a:r>
            <a:endParaRPr lang="en-US" sz="1400" kern="100" dirty="0">
              <a:latin typeface="Century Gothic" panose="020B0502020202020204" pitchFamily="34" charset="0"/>
              <a:ea typeface="NSimSun" panose="02010609030101010101" pitchFamily="49" charset="-122"/>
            </a:endParaRPr>
          </a:p>
          <a:p>
            <a:pPr marL="746125" marR="0" lvl="0" indent="-339725" hangingPunct="0">
              <a:spcBef>
                <a:spcPts val="0"/>
              </a:spcBef>
              <a:spcAft>
                <a:spcPts val="0"/>
              </a:spcAft>
              <a:buClr>
                <a:srgbClr val="61B345"/>
              </a:buClr>
              <a:buSzPct val="90000"/>
              <a:buFont typeface="System Font Regular"/>
              <a:buChar char="✓"/>
              <a:tabLst>
                <a:tab pos="457200" algn="l"/>
              </a:tabLst>
            </a:pPr>
            <a:r>
              <a:rPr lang="en-US" sz="1400" kern="100" dirty="0">
                <a:latin typeface="Century Gothic" panose="020B0502020202020204" pitchFamily="34" charset="0"/>
                <a:ea typeface="NSimSun" panose="02010609030101010101" pitchFamily="49" charset="-122"/>
              </a:rPr>
              <a:t>For further case studies on safety culture, see: </a:t>
            </a:r>
            <a:r>
              <a:rPr lang="en-US" sz="1400" kern="100" dirty="0">
                <a:latin typeface="Century Gothic" panose="020B0502020202020204" pitchFamily="34" charset="0"/>
                <a:ea typeface="NSimSun" panose="02010609030101010101" pitchFamily="49" charset="-122"/>
                <a:hlinkClick r:id="rId3"/>
              </a:rPr>
              <a:t>https://h2tools.org</a:t>
            </a:r>
            <a:r>
              <a:rPr lang="en-US" sz="1400" kern="100" dirty="0">
                <a:latin typeface="Century Gothic" panose="020B0502020202020204" pitchFamily="34" charset="0"/>
                <a:ea typeface="NSimSun" panose="02010609030101010101" pitchFamily="49" charset="-122"/>
              </a:rPr>
              <a:t> </a:t>
            </a:r>
            <a:r>
              <a:rPr lang="en-US" sz="1200" kern="100" dirty="0">
                <a:effectLst/>
                <a:latin typeface="Century Gothic" panose="020B0502020202020204" pitchFamily="34" charset="0"/>
                <a:ea typeface="NSimSun" panose="02010609030101010101" pitchFamily="49" charset="-122"/>
                <a:cs typeface="Arial" panose="020B0604020202020204" pitchFamily="34" charset="0"/>
              </a:rPr>
              <a:t> </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0" marR="0" hangingPunct="0">
              <a:spcBef>
                <a:spcPts val="0"/>
              </a:spcBef>
              <a:spcAft>
                <a:spcPts val="0"/>
              </a:spcAft>
            </a:pPr>
            <a:r>
              <a:rPr lang="en-US" sz="1200" kern="100" dirty="0">
                <a:effectLst/>
                <a:latin typeface="Century Gothic" panose="020B0502020202020204" pitchFamily="34" charset="0"/>
                <a:ea typeface="NSimSun" panose="02010609030101010101" pitchFamily="49" charset="-122"/>
                <a:cs typeface="Arial" panose="020B0604020202020204" pitchFamily="34" charset="0"/>
              </a:rPr>
              <a:t> </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0" marR="0" hangingPunct="0">
              <a:spcBef>
                <a:spcPts val="0"/>
              </a:spcBef>
              <a:spcAft>
                <a:spcPts val="0"/>
              </a:spcAft>
            </a:pPr>
            <a:r>
              <a:rPr lang="en-US" sz="1200" kern="100" dirty="0">
                <a:solidFill>
                  <a:srgbClr val="000000"/>
                </a:solidFill>
                <a:effectLst/>
                <a:latin typeface="Century Gothic" panose="020B0502020202020204" pitchFamily="34" charset="0"/>
                <a:ea typeface="NSimSun" panose="02010609030101010101" pitchFamily="49" charset="-122"/>
                <a:cs typeface="Arial" panose="020B0604020202020204" pitchFamily="34" charset="0"/>
              </a:rPr>
              <a:t> </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0" marR="0" hangingPunct="0">
              <a:spcBef>
                <a:spcPts val="0"/>
              </a:spcBef>
              <a:spcAft>
                <a:spcPts val="0"/>
              </a:spcAft>
            </a:pPr>
            <a:r>
              <a:rPr lang="en-US" sz="1200" kern="100" dirty="0">
                <a:solidFill>
                  <a:srgbClr val="000000"/>
                </a:solidFill>
                <a:effectLst/>
                <a:latin typeface="Century Gothic" panose="020B0502020202020204" pitchFamily="34" charset="0"/>
                <a:ea typeface="NSimSun" panose="02010609030101010101" pitchFamily="49" charset="-122"/>
                <a:cs typeface="Arial" panose="020B0604020202020204" pitchFamily="34" charset="0"/>
              </a:rPr>
              <a:t> </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0" marR="0" hangingPunct="0">
              <a:spcBef>
                <a:spcPts val="0"/>
              </a:spcBef>
              <a:spcAft>
                <a:spcPts val="0"/>
              </a:spcAft>
            </a:pPr>
            <a:r>
              <a:rPr lang="en-US" sz="1200" kern="100" dirty="0">
                <a:solidFill>
                  <a:srgbClr val="000000"/>
                </a:solidFill>
                <a:effectLst/>
                <a:latin typeface="Century Gothic" panose="020B0502020202020204" pitchFamily="34" charset="0"/>
                <a:ea typeface="NSimSun" panose="02010609030101010101" pitchFamily="49" charset="-122"/>
                <a:cs typeface="Arial" panose="020B0604020202020204" pitchFamily="34" charset="0"/>
              </a:rPr>
              <a:t> </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0" marR="0" hangingPunct="0">
              <a:spcBef>
                <a:spcPts val="0"/>
              </a:spcBef>
              <a:spcAft>
                <a:spcPts val="0"/>
              </a:spcAft>
            </a:pPr>
            <a:r>
              <a:rPr lang="en-US" sz="1200" kern="100" dirty="0">
                <a:solidFill>
                  <a:srgbClr val="000000"/>
                </a:solidFill>
                <a:effectLst/>
                <a:latin typeface="Century Gothic" panose="020B0502020202020204" pitchFamily="34" charset="0"/>
                <a:ea typeface="NSimSun" panose="02010609030101010101" pitchFamily="49" charset="-122"/>
                <a:cs typeface="Arial" panose="020B0604020202020204" pitchFamily="34" charset="0"/>
              </a:rPr>
              <a:t> </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endParaRPr lang="en-US" sz="1200" dirty="0">
              <a:effectLst/>
              <a:latin typeface="Century Gothic" panose="020B0502020202020204" pitchFamily="34" charset="0"/>
              <a:ea typeface="NSimSun" panose="02010609030101010101" pitchFamily="49" charset="-122"/>
            </a:endParaRPr>
          </a:p>
          <a:p>
            <a:endParaRPr lang="en-US" sz="1200" dirty="0">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latin typeface="Century Gothic" panose="020B0502020202020204" pitchFamily="34" charset="0"/>
              <a:ea typeface="NSimSun" panose="02010609030101010101" pitchFamily="49" charset="-122"/>
            </a:endParaRPr>
          </a:p>
          <a:p>
            <a:endParaRPr lang="en-US" sz="1200" dirty="0">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r>
              <a:rPr lang="en-US" sz="1200" dirty="0">
                <a:effectLst/>
                <a:latin typeface="Century Gothic" panose="020B0502020202020204" pitchFamily="34" charset="0"/>
                <a:ea typeface="NSimSun" panose="02010609030101010101" pitchFamily="49" charset="-122"/>
              </a:rPr>
              <a:t>	Keywords: weak, poor, minimum, regulations, flammable, chemical, checklists, compliance</a:t>
            </a:r>
            <a:endParaRPr lang="en-US" sz="1200" dirty="0">
              <a:latin typeface="Century Gothic" panose="020B0502020202020204" pitchFamily="34" charset="0"/>
            </a:endParaRPr>
          </a:p>
        </p:txBody>
      </p:sp>
    </p:spTree>
    <p:extLst>
      <p:ext uri="{BB962C8B-B14F-4D97-AF65-F5344CB8AC3E}">
        <p14:creationId xmlns:p14="http://schemas.microsoft.com/office/powerpoint/2010/main" val="4749987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222070-0436-3541-B5CF-4AFB07F06FD4}" type="datetimeFigureOut">
              <a:rPr lang="en-US" smtClean="0"/>
              <a:t>6/7/2024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5E84E5A-7E0A-0345-999C-398D898331D6}" type="slidenum">
              <a:rPr lang="en-US" smtClean="0"/>
              <a:t>‹#›</a:t>
            </a:fld>
            <a:endParaRPr lang="en-US"/>
          </a:p>
        </p:txBody>
      </p:sp>
    </p:spTree>
    <p:extLst>
      <p:ext uri="{BB962C8B-B14F-4D97-AF65-F5344CB8AC3E}">
        <p14:creationId xmlns:p14="http://schemas.microsoft.com/office/powerpoint/2010/main" val="311389746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82000"/>
                  </a:schemeClr>
                </a:solidFill>
              </a:defRPr>
            </a:lvl1pPr>
          </a:lstStyle>
          <a:p>
            <a:fld id="{50222070-0436-3541-B5CF-4AFB07F06FD4}" type="datetimeFigureOut">
              <a:rPr lang="en-US" smtClean="0"/>
              <a:t>6/7/2024</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82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82000"/>
                  </a:schemeClr>
                </a:solidFill>
              </a:defRPr>
            </a:lvl1pPr>
          </a:lstStyle>
          <a:p>
            <a:fld id="{25E84E5A-7E0A-0345-999C-398D898331D6}" type="slidenum">
              <a:rPr lang="en-US" smtClean="0"/>
              <a:t>‹#›</a:t>
            </a:fld>
            <a:endParaRPr lang="en-US"/>
          </a:p>
        </p:txBody>
      </p:sp>
    </p:spTree>
    <p:extLst>
      <p:ext uri="{BB962C8B-B14F-4D97-AF65-F5344CB8AC3E}">
        <p14:creationId xmlns:p14="http://schemas.microsoft.com/office/powerpoint/2010/main" val="1673638104"/>
      </p:ext>
    </p:extLst>
  </p:cSld>
  <p:clrMap bg1="lt1" tx1="dk1" bg2="lt2" tx2="dk2" accent1="accent1" accent2="accent2" accent3="accent3" accent4="accent4" accent5="accent5" accent6="accent6" hlink="hlink" folHlink="folHlink"/>
  <p:sldLayoutIdLst>
    <p:sldLayoutId id="2147483673" r:id="rId1"/>
    <p:sldLayoutId id="2147483675" r:id="rId2"/>
    <p:sldLayoutId id="2147483679" r:id="rId3"/>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DE202A5-4FF0-F33A-6682-3671A8E7E7C1}"/>
              </a:ext>
            </a:extLst>
          </p:cNvPr>
          <p:cNvSpPr>
            <a:spLocks noGrp="1"/>
          </p:cNvSpPr>
          <p:nvPr>
            <p:ph sz="quarter" idx="13"/>
          </p:nvPr>
        </p:nvSpPr>
        <p:spPr/>
        <p:txBody>
          <a:bodyPr/>
          <a:lstStyle/>
          <a:p>
            <a:r>
              <a:rPr lang="en-US" dirty="0"/>
              <a:t>Wisdom is not always associated with experience</a:t>
            </a:r>
          </a:p>
          <a:p>
            <a:r>
              <a:rPr lang="en-US" dirty="0"/>
              <a:t>Past performance can diminish a sense for risk</a:t>
            </a:r>
          </a:p>
          <a:p>
            <a:r>
              <a:rPr lang="en-US" dirty="0"/>
              <a:t>Procedure compliance is non-negotiable</a:t>
            </a:r>
          </a:p>
        </p:txBody>
      </p:sp>
      <p:sp>
        <p:nvSpPr>
          <p:cNvPr id="3" name="Text Placeholder 2">
            <a:extLst>
              <a:ext uri="{FF2B5EF4-FFF2-40B4-BE49-F238E27FC236}">
                <a16:creationId xmlns:a16="http://schemas.microsoft.com/office/drawing/2014/main" id="{D8C7D91C-ED39-F1F2-DBAA-C9BA583BAFB2}"/>
              </a:ext>
            </a:extLst>
          </p:cNvPr>
          <p:cNvSpPr>
            <a:spLocks noGrp="1"/>
          </p:cNvSpPr>
          <p:nvPr>
            <p:ph type="body" sz="quarter" idx="14"/>
          </p:nvPr>
        </p:nvSpPr>
        <p:spPr>
          <a:xfrm>
            <a:off x="78379" y="2710149"/>
            <a:ext cx="2661920" cy="4004160"/>
          </a:xfrm>
        </p:spPr>
        <p:txBody>
          <a:bodyPr/>
          <a:lstStyle/>
          <a:p>
            <a:r>
              <a:rPr lang="en-US" sz="1100" dirty="0"/>
              <a:t>A young engineer overseeing his first plant trial batch was discussing the first step of the operating instructions with a 35-year experienced operator. “We can skip the </a:t>
            </a:r>
            <a:r>
              <a:rPr lang="en-US" sz="1100" dirty="0" err="1"/>
              <a:t>inerting</a:t>
            </a:r>
            <a:r>
              <a:rPr lang="en-US" sz="1100" dirty="0"/>
              <a:t> step,” the operator said. “That will save us some time to have coffee and eat those nice donuts you brought for me and my buddies. ”The engineer shook his head and explained patiently that it was necessary to inert the reactor, because otherwise the flammable atmosphere could ignite, especially because the solvent was not being fed through a dip-pipe. “Yeah, I’ve heard of that,” the operator said, “but take it from me, it is a waste of time to inert the reactor because 9 times out of 10 it does not explode.”</a:t>
            </a:r>
          </a:p>
          <a:p>
            <a:endParaRPr lang="en-US" sz="1100" dirty="0"/>
          </a:p>
        </p:txBody>
      </p:sp>
      <p:sp>
        <p:nvSpPr>
          <p:cNvPr id="4" name="Text Placeholder 3">
            <a:extLst>
              <a:ext uri="{FF2B5EF4-FFF2-40B4-BE49-F238E27FC236}">
                <a16:creationId xmlns:a16="http://schemas.microsoft.com/office/drawing/2014/main" id="{67A3A48A-7ABD-FB98-D1F5-4F6F0FCA6EF0}"/>
              </a:ext>
            </a:extLst>
          </p:cNvPr>
          <p:cNvSpPr>
            <a:spLocks noGrp="1"/>
          </p:cNvSpPr>
          <p:nvPr>
            <p:ph type="body" sz="quarter" idx="15"/>
          </p:nvPr>
        </p:nvSpPr>
        <p:spPr/>
        <p:txBody>
          <a:bodyPr/>
          <a:lstStyle/>
          <a:p>
            <a:r>
              <a:rPr lang="en-US" sz="1100" dirty="0"/>
              <a:t>“Uh, let’s have that coffee and talk about it,” the engineer said. They went into the breakroom, took their coffee, and sat across the table from each other with the box of donuts between them. The engineer reached for a donut. “The thing is,” he said, “if it doesn’t explode 9 times out of 10, then it does explode that other one time. I don’t know about you, but my goal is this.” He held the donut up in front of him, showing the operator the big sweet 0.</a:t>
            </a:r>
          </a:p>
          <a:p>
            <a:r>
              <a:rPr lang="en-US" sz="1100" dirty="0"/>
              <a:t>The operator grabbed the donut and stuffed it in his mouth. After washing down that donut with a gulp of coffee, he put 2 more donuts in his pocket, left the breakroom and started </a:t>
            </a:r>
            <a:r>
              <a:rPr lang="en-US" sz="1100" dirty="0" err="1"/>
              <a:t>inerting</a:t>
            </a:r>
            <a:r>
              <a:rPr lang="en-US" sz="1100" dirty="0"/>
              <a:t> the reactor. </a:t>
            </a:r>
          </a:p>
          <a:p>
            <a:r>
              <a:rPr lang="en-US" sz="1100" dirty="0"/>
              <a:t>The operator appeared to understand the hazard and possibly even the risk. If so, did he need to have it explained to him again? Or did he need something else? Did the operator frequently skip other safety steps in procedures? Was this normal behavior within the plant? Should the engineer have questioned the Plant’s imperative for safety?</a:t>
            </a:r>
          </a:p>
          <a:p>
            <a:r>
              <a:rPr lang="en-US" sz="1100" dirty="0"/>
              <a:t>How did the engineer convince the operator? Was it through a logical argument? Establishing mutual trust? Or was the operator testing the engineer’s leadership?</a:t>
            </a:r>
          </a:p>
          <a:p>
            <a:endParaRPr lang="en-US" sz="1100" dirty="0"/>
          </a:p>
        </p:txBody>
      </p:sp>
      <p:sp>
        <p:nvSpPr>
          <p:cNvPr id="5" name="Text Placeholder 4">
            <a:extLst>
              <a:ext uri="{FF2B5EF4-FFF2-40B4-BE49-F238E27FC236}">
                <a16:creationId xmlns:a16="http://schemas.microsoft.com/office/drawing/2014/main" id="{61286517-F771-3693-0AC2-4926FFF8328E}"/>
              </a:ext>
            </a:extLst>
          </p:cNvPr>
          <p:cNvSpPr>
            <a:spLocks noGrp="1"/>
          </p:cNvSpPr>
          <p:nvPr>
            <p:ph type="body" sz="quarter" idx="16"/>
          </p:nvPr>
        </p:nvSpPr>
        <p:spPr>
          <a:xfrm>
            <a:off x="81279" y="7052993"/>
            <a:ext cx="7609839" cy="1755707"/>
          </a:xfrm>
        </p:spPr>
        <p:txBody>
          <a:bodyPr/>
          <a:lstStyle/>
          <a:p>
            <a:pPr>
              <a:lnSpc>
                <a:spcPct val="100000"/>
              </a:lnSpc>
            </a:pPr>
            <a:r>
              <a:rPr lang="en-US" dirty="0"/>
              <a:t>Strong leadership maintains a culture with a sense of vulnerability</a:t>
            </a:r>
            <a:r>
              <a:rPr lang="en-US" dirty="0" smtClean="0"/>
              <a:t>.</a:t>
            </a:r>
            <a:endParaRPr lang="en-US" dirty="0"/>
          </a:p>
          <a:p>
            <a:pPr>
              <a:lnSpc>
                <a:spcPct val="100000"/>
              </a:lnSpc>
            </a:pPr>
            <a:r>
              <a:rPr lang="en-US" dirty="0"/>
              <a:t>Timely, effective communication can be critical to identifying and mitigating risk</a:t>
            </a:r>
            <a:r>
              <a:rPr lang="en-US" dirty="0" smtClean="0"/>
              <a:t>.</a:t>
            </a:r>
            <a:endParaRPr lang="en-US" dirty="0"/>
          </a:p>
          <a:p>
            <a:pPr>
              <a:lnSpc>
                <a:spcPct val="100000"/>
              </a:lnSpc>
            </a:pPr>
            <a:r>
              <a:rPr lang="en-US" dirty="0"/>
              <a:t>Experience is no substitute for an open and questioning environment. </a:t>
            </a:r>
          </a:p>
          <a:p>
            <a:pPr marL="0" indent="0">
              <a:lnSpc>
                <a:spcPct val="100000"/>
              </a:lnSpc>
              <a:buNone/>
            </a:pPr>
            <a:r>
              <a:rPr lang="en-US" b="1" dirty="0" smtClean="0"/>
              <a:t>       **</a:t>
            </a:r>
            <a:r>
              <a:rPr lang="en-US" b="1" dirty="0"/>
              <a:t>Only 46% of those surveyed indicated employee involvement was a strength in their organization</a:t>
            </a:r>
            <a:r>
              <a:rPr lang="en-US" b="1" dirty="0" smtClean="0"/>
              <a:t>.**</a:t>
            </a:r>
            <a:endParaRPr lang="en-US" b="1" dirty="0"/>
          </a:p>
        </p:txBody>
      </p:sp>
      <p:sp>
        <p:nvSpPr>
          <p:cNvPr id="6" name="Text Placeholder 5">
            <a:extLst>
              <a:ext uri="{FF2B5EF4-FFF2-40B4-BE49-F238E27FC236}">
                <a16:creationId xmlns:a16="http://schemas.microsoft.com/office/drawing/2014/main" id="{197E0792-4CBC-CBCE-FD22-CF61CEE33667}"/>
              </a:ext>
            </a:extLst>
          </p:cNvPr>
          <p:cNvSpPr>
            <a:spLocks noGrp="1"/>
          </p:cNvSpPr>
          <p:nvPr>
            <p:ph type="body" sz="quarter" idx="17"/>
          </p:nvPr>
        </p:nvSpPr>
        <p:spPr/>
        <p:txBody>
          <a:bodyPr/>
          <a:lstStyle/>
          <a:p>
            <a:pPr>
              <a:spcBef>
                <a:spcPts val="1417"/>
              </a:spcBef>
            </a:pPr>
            <a:r>
              <a:rPr lang="en-US" spc="-1" dirty="0"/>
              <a:t>Playing the Odds—Risk Awareness</a:t>
            </a:r>
          </a:p>
        </p:txBody>
      </p:sp>
    </p:spTree>
    <p:extLst>
      <p:ext uri="{BB962C8B-B14F-4D97-AF65-F5344CB8AC3E}">
        <p14:creationId xmlns:p14="http://schemas.microsoft.com/office/powerpoint/2010/main" val="35449620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6019540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8089</TotalTime>
  <Words>453</Words>
  <Application>Microsoft Office PowerPoint</Application>
  <PresentationFormat>Custom</PresentationFormat>
  <Paragraphs>13</Paragraphs>
  <Slides>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NSimSun</vt:lpstr>
      <vt:lpstr>Aptos</vt:lpstr>
      <vt:lpstr>Arial</vt:lpstr>
      <vt:lpstr>Century Gothic</vt:lpstr>
      <vt:lpstr>System Font Regular</vt:lpstr>
      <vt:lpstr>Wingdings</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Nick Barilo</dc:creator>
  <cp:lastModifiedBy>Sisanda Ntlantsana</cp:lastModifiedBy>
  <cp:revision>58</cp:revision>
  <cp:lastPrinted>2024-04-19T15:01:04Z</cp:lastPrinted>
  <dcterms:created xsi:type="dcterms:W3CDTF">2024-04-13T20:12:03Z</dcterms:created>
  <dcterms:modified xsi:type="dcterms:W3CDTF">2024-06-10T14:22:38Z</dcterms:modified>
</cp:coreProperties>
</file>