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8"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3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4694"/>
  </p:normalViewPr>
  <p:slideViewPr>
    <p:cSldViewPr snapToGrid="0">
      <p:cViewPr varScale="1">
        <p:scale>
          <a:sx n="37" d="100"/>
          <a:sy n="37" d="100"/>
        </p:scale>
        <p:origin x="621" y="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7D801-C858-D24A-9525-F8A85DF08F1A}" type="datetimeFigureOut">
              <a:rPr lang="en-US" smtClean="0"/>
              <a:t>6/7/2024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FA200-8D06-9E42-A0D4-16EADC4E979D}" type="slidenum">
              <a:rPr lang="en-US" smtClean="0"/>
              <a:t>‹#›</a:t>
            </a:fld>
            <a:endParaRPr lang="en-US"/>
          </a:p>
        </p:txBody>
      </p:sp>
    </p:spTree>
    <p:extLst>
      <p:ext uri="{BB962C8B-B14F-4D97-AF65-F5344CB8AC3E}">
        <p14:creationId xmlns:p14="http://schemas.microsoft.com/office/powerpoint/2010/main" val="3227514027"/>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h2tools.org/" TargetMode="External"/><Relationship Id="rId2" Type="http://schemas.openxmlformats.org/officeDocument/2006/relationships/hyperlink" Target="https://www.aiche.org/ccps/safety-culture-what-stak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9" name="Picture 18" descr="A white and green rectangular object with blue text&#10;&#10;Description automatically generated">
            <a:extLst>
              <a:ext uri="{FF2B5EF4-FFF2-40B4-BE49-F238E27FC236}">
                <a16:creationId xmlns:a16="http://schemas.microsoft.com/office/drawing/2014/main" id="{545914BA-EBFC-EF52-EC59-F0A6A809FE13}"/>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9" name="Content Placeholder 8">
            <a:extLst>
              <a:ext uri="{FF2B5EF4-FFF2-40B4-BE49-F238E27FC236}">
                <a16:creationId xmlns:a16="http://schemas.microsoft.com/office/drawing/2014/main" id="{3B961E1A-0016-F35B-61C1-10A9A8DD2B63}"/>
              </a:ext>
            </a:extLst>
          </p:cNvPr>
          <p:cNvSpPr>
            <a:spLocks noGrp="1"/>
          </p:cNvSpPr>
          <p:nvPr>
            <p:ph sz="quarter" idx="13"/>
          </p:nvPr>
        </p:nvSpPr>
        <p:spPr>
          <a:xfrm>
            <a:off x="78379" y="1438336"/>
            <a:ext cx="7614507" cy="988768"/>
          </a:xfrm>
        </p:spPr>
        <p:txBody>
          <a:bodyPr lIns="0" tIns="0" rIns="0" bIns="0">
            <a:noAutofit/>
          </a:bodyPr>
          <a:lstStyle>
            <a:lvl1pPr marL="115888" indent="-115888">
              <a:buClr>
                <a:srgbClr val="61B345"/>
              </a:buClr>
              <a:tabLst/>
              <a:defRPr sz="1100"/>
            </a:lvl1pPr>
            <a:lvl2pPr>
              <a:buClr>
                <a:srgbClr val="61B345"/>
              </a:buClr>
              <a:defRPr sz="1100"/>
            </a:lvl2pPr>
            <a:lvl3pPr>
              <a:defRPr sz="1100"/>
            </a:lvl3pPr>
            <a:lvl4pPr>
              <a:defRPr sz="1100"/>
            </a:lvl4pPr>
            <a:lvl5pPr>
              <a:defRPr sz="1100"/>
            </a:lvl5pPr>
          </a:lstStyle>
          <a:p>
            <a:pPr lvl="0"/>
            <a:r>
              <a:rPr lang="en-US" dirty="0"/>
              <a:t>Click to edit Master text styles</a:t>
            </a:r>
          </a:p>
        </p:txBody>
      </p:sp>
      <p:sp>
        <p:nvSpPr>
          <p:cNvPr id="12" name="Text Placeholder 11">
            <a:extLst>
              <a:ext uri="{FF2B5EF4-FFF2-40B4-BE49-F238E27FC236}">
                <a16:creationId xmlns:a16="http://schemas.microsoft.com/office/drawing/2014/main" id="{5D5FF04F-E7C1-C167-71B1-4A2E6CD67A5E}"/>
              </a:ext>
            </a:extLst>
          </p:cNvPr>
          <p:cNvSpPr>
            <a:spLocks noGrp="1"/>
          </p:cNvSpPr>
          <p:nvPr>
            <p:ph type="body" sz="quarter" idx="14"/>
          </p:nvPr>
        </p:nvSpPr>
        <p:spPr>
          <a:xfrm>
            <a:off x="81281" y="2710150"/>
            <a:ext cx="2661920" cy="4004160"/>
          </a:xfrm>
        </p:spPr>
        <p:txBody>
          <a:bodyPr lIns="0" tIns="0" rIns="0" bIns="0">
            <a:noAutofit/>
          </a:bodyPr>
          <a:lstStyle>
            <a:lvl1pPr marL="0" indent="0">
              <a:buNone/>
              <a:defRPr sz="1050" b="0"/>
            </a:lvl1pPr>
            <a:lvl2pPr>
              <a:defRPr sz="1100"/>
            </a:lvl2pPr>
            <a:lvl3pPr>
              <a:defRPr sz="1100"/>
            </a:lvl3pPr>
            <a:lvl4pPr>
              <a:defRPr sz="1100"/>
            </a:lvl4pPr>
            <a:lvl5pPr>
              <a:defRPr sz="1100"/>
            </a:lvl5pPr>
          </a:lstStyle>
          <a:p>
            <a:pPr lvl="0"/>
            <a:r>
              <a:rPr lang="en-US" dirty="0"/>
              <a:t>Click to edit Master text styles</a:t>
            </a:r>
          </a:p>
        </p:txBody>
      </p:sp>
      <p:sp>
        <p:nvSpPr>
          <p:cNvPr id="16" name="Text Placeholder 15">
            <a:extLst>
              <a:ext uri="{FF2B5EF4-FFF2-40B4-BE49-F238E27FC236}">
                <a16:creationId xmlns:a16="http://schemas.microsoft.com/office/drawing/2014/main" id="{93F0A350-73E6-BF9F-AE4A-972484906507}"/>
              </a:ext>
            </a:extLst>
          </p:cNvPr>
          <p:cNvSpPr>
            <a:spLocks noGrp="1"/>
          </p:cNvSpPr>
          <p:nvPr>
            <p:ph type="body" sz="quarter" idx="15"/>
          </p:nvPr>
        </p:nvSpPr>
        <p:spPr>
          <a:xfrm>
            <a:off x="2939142" y="2710149"/>
            <a:ext cx="4751977" cy="4004159"/>
          </a:xfrm>
        </p:spPr>
        <p:txBody>
          <a:bodyPr lIns="0" tIns="0" rIns="0" bIns="0">
            <a:noAutofit/>
          </a:bodyPr>
          <a:lstStyle>
            <a:lvl1pPr marL="0" indent="0">
              <a:buNone/>
              <a:defRPr sz="1050"/>
            </a:lvl1pPr>
            <a:lvl2pPr marL="388620" indent="0">
              <a:buNone/>
              <a:defRPr sz="1100"/>
            </a:lvl2pPr>
            <a:lvl3pPr marL="777240" indent="0">
              <a:buNone/>
              <a:defRPr sz="1100"/>
            </a:lvl3pPr>
            <a:lvl4pPr marL="1165860" indent="0">
              <a:buNone/>
              <a:defRPr sz="1100"/>
            </a:lvl4pPr>
            <a:lvl5pPr marL="1554480" indent="0">
              <a:buNone/>
              <a:defRPr sz="1100"/>
            </a:lvl5pPr>
          </a:lstStyle>
          <a:p>
            <a:pPr lvl="0"/>
            <a:r>
              <a:rPr lang="en-US" dirty="0"/>
              <a:t>Click to edit Master text styles</a:t>
            </a:r>
          </a:p>
        </p:txBody>
      </p:sp>
      <p:sp>
        <p:nvSpPr>
          <p:cNvPr id="20" name="Text Placeholder 19">
            <a:extLst>
              <a:ext uri="{FF2B5EF4-FFF2-40B4-BE49-F238E27FC236}">
                <a16:creationId xmlns:a16="http://schemas.microsoft.com/office/drawing/2014/main" id="{C4640FCC-C3FD-2F38-2D19-D1849471533F}"/>
              </a:ext>
            </a:extLst>
          </p:cNvPr>
          <p:cNvSpPr>
            <a:spLocks noGrp="1"/>
          </p:cNvSpPr>
          <p:nvPr>
            <p:ph type="body" sz="quarter" idx="16"/>
          </p:nvPr>
        </p:nvSpPr>
        <p:spPr>
          <a:xfrm>
            <a:off x="81280" y="7040563"/>
            <a:ext cx="7609839" cy="1547812"/>
          </a:xfrm>
        </p:spPr>
        <p:txBody>
          <a:bodyPr lIns="0" tIns="0" rIns="0" bIns="0">
            <a:noAutofit/>
          </a:bodyPr>
          <a:lstStyle>
            <a:lvl1pPr marL="194310" indent="-194310">
              <a:buClr>
                <a:srgbClr val="61B345"/>
              </a:buClr>
              <a:buFont typeface="Wingdings" pitchFamily="2" charset="2"/>
              <a:buChar char="ü"/>
              <a:defRPr sz="1100"/>
            </a:lvl1pPr>
          </a:lstStyle>
          <a:p>
            <a:pPr lvl="0"/>
            <a:r>
              <a:rPr lang="en-US" dirty="0"/>
              <a:t>C</a:t>
            </a:r>
          </a:p>
        </p:txBody>
      </p:sp>
      <p:sp>
        <p:nvSpPr>
          <p:cNvPr id="22" name="Text Placeholder 21">
            <a:extLst>
              <a:ext uri="{FF2B5EF4-FFF2-40B4-BE49-F238E27FC236}">
                <a16:creationId xmlns:a16="http://schemas.microsoft.com/office/drawing/2014/main" id="{C9B2C453-65CE-8773-8D79-3C1C57993F4B}"/>
              </a:ext>
            </a:extLst>
          </p:cNvPr>
          <p:cNvSpPr>
            <a:spLocks noGrp="1"/>
          </p:cNvSpPr>
          <p:nvPr>
            <p:ph type="body" sz="quarter" idx="17" hasCustomPrompt="1"/>
          </p:nvPr>
        </p:nvSpPr>
        <p:spPr>
          <a:xfrm>
            <a:off x="78379" y="1196356"/>
            <a:ext cx="7612739" cy="241979"/>
          </a:xfrm>
        </p:spPr>
        <p:txBody>
          <a:bodyPr lIns="0" rIns="0">
            <a:noAutofit/>
          </a:bodyPr>
          <a:lstStyle>
            <a:lvl1pPr marL="0" indent="0">
              <a:buNone/>
              <a:defRPr sz="1100" b="1">
                <a:solidFill>
                  <a:srgbClr val="1B5371"/>
                </a:solidFill>
              </a:defRPr>
            </a:lvl1pPr>
          </a:lstStyle>
          <a:p>
            <a:pPr lvl="0"/>
            <a:r>
              <a:rPr lang="en-US" sz="1100" b="1" dirty="0"/>
              <a:t>Title</a:t>
            </a:r>
            <a:endParaRPr lang="en-US" dirty="0"/>
          </a:p>
        </p:txBody>
      </p:sp>
      <p:sp>
        <p:nvSpPr>
          <p:cNvPr id="3" name="TextBox 2">
            <a:extLst>
              <a:ext uri="{FF2B5EF4-FFF2-40B4-BE49-F238E27FC236}">
                <a16:creationId xmlns:a16="http://schemas.microsoft.com/office/drawing/2014/main" id="{5913C28E-4982-C73E-0524-6573DA8B04BF}"/>
              </a:ext>
            </a:extLst>
          </p:cNvPr>
          <p:cNvSpPr txBox="1"/>
          <p:nvPr userDrawn="1"/>
        </p:nvSpPr>
        <p:spPr>
          <a:xfrm>
            <a:off x="81280" y="9633879"/>
            <a:ext cx="7609839" cy="400110"/>
          </a:xfrm>
          <a:prstGeom prst="rect">
            <a:avLst/>
          </a:prstGeom>
          <a:noFill/>
        </p:spPr>
        <p:txBody>
          <a:bodyPr wrap="square">
            <a:spAutoFit/>
          </a:bodyPr>
          <a:lstStyle/>
          <a:p>
            <a:pPr marL="0" marR="0" hangingPunct="0">
              <a:spcBef>
                <a:spcPts val="0"/>
              </a:spcBef>
              <a:spcAft>
                <a:spcPts val="0"/>
              </a:spcAft>
            </a:pPr>
            <a:r>
              <a:rPr lang="en-US" sz="1000" kern="100" dirty="0">
                <a:solidFill>
                  <a:srgbClr val="000000"/>
                </a:solidFill>
                <a:effectLst/>
                <a:latin typeface="+mn-lt"/>
                <a:ea typeface="NSimSun" panose="02010609030101010101" pitchFamily="49" charset="-122"/>
                <a:cs typeface="Arial" panose="020B0604020202020204" pitchFamily="34" charset="0"/>
              </a:rPr>
              <a:t>This record is taken from “Essential Practices for Creating, Strengthening, and Sustaining Process Safety Culture,” CCPS, ©2018, AIChE and John Wiley &amp; Sons, Ltd. </a:t>
            </a:r>
            <a:endParaRPr lang="en-US" sz="1000" kern="100" dirty="0">
              <a:effectLst/>
              <a:latin typeface="+mn-lt"/>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310181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04E7942-AE59-3AA0-238C-8CE965207B5D}"/>
              </a:ext>
            </a:extLst>
          </p:cNvPr>
          <p:cNvSpPr txBox="1"/>
          <p:nvPr userDrawn="1"/>
        </p:nvSpPr>
        <p:spPr>
          <a:xfrm>
            <a:off x="60959" y="0"/>
            <a:ext cx="7613228" cy="9818072"/>
          </a:xfrm>
          <a:prstGeom prst="rect">
            <a:avLst/>
          </a:prstGeom>
          <a:noFill/>
        </p:spPr>
        <p:txBody>
          <a:bodyPr wrap="square">
            <a:spAutoFit/>
          </a:bodyPr>
          <a:lstStyle/>
          <a:p>
            <a:pPr marL="0" marR="0" algn="ctr" hangingPunct="0">
              <a:spcBef>
                <a:spcPts val="0"/>
              </a:spcBef>
              <a:spcAft>
                <a:spcPts val="0"/>
              </a:spcAft>
            </a:pPr>
            <a:endPar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algn="ctr" hangingPunct="0">
              <a:spcBef>
                <a:spcPts val="0"/>
              </a:spcBef>
              <a:spcAft>
                <a:spcPts val="0"/>
              </a:spcAft>
            </a:pP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“Safety culture is how the organization behaves…</a:t>
            </a:r>
          </a:p>
          <a:p>
            <a:pPr marL="0" marR="0" algn="ctr" hangingPunct="0">
              <a:spcBef>
                <a:spcPts val="0"/>
              </a:spcBef>
              <a:spcAft>
                <a:spcPts val="0"/>
              </a:spcAft>
            </a:pPr>
            <a:r>
              <a:rPr lang="en-US" b="1" i="1" kern="100" dirty="0">
                <a:solidFill>
                  <a:srgbClr val="61B345"/>
                </a:solidFill>
                <a:latin typeface="Century Gothic" panose="020B0502020202020204" pitchFamily="34" charset="0"/>
                <a:ea typeface="NSimSun" panose="02010609030101010101" pitchFamily="49" charset="-122"/>
                <a:cs typeface="Arial" panose="020B0604020202020204" pitchFamily="34" charset="0"/>
              </a:rPr>
              <a:t>…</a:t>
            </a: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when no one is watching.”</a:t>
            </a:r>
            <a:endParaRPr lang="en-US" sz="1100"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p>
          <a:p>
            <a:pPr marL="0" marR="0" hangingPunct="0">
              <a:spcBef>
                <a:spcPts val="0"/>
              </a:spcBef>
              <a:spcAft>
                <a:spcPts val="0"/>
              </a:spcAft>
            </a:pPr>
            <a:endParaRPr lang="en-US" sz="900" kern="100" dirty="0">
              <a:latin typeface="Century Gothic" panose="020B0502020202020204" pitchFamily="34" charset="0"/>
              <a:ea typeface="NSimSun" panose="02010609030101010101" pitchFamily="49" charset="-122"/>
              <a:cs typeface="Arial" panose="020B0604020202020204" pitchFamily="34" charset="0"/>
            </a:endParaRPr>
          </a:p>
          <a:p>
            <a:pPr marR="0" hangingPunct="0">
              <a:spcBef>
                <a:spcPts val="0"/>
              </a:spcBef>
              <a:spcAft>
                <a:spcPts val="600"/>
              </a:spcAft>
              <a:tabLst>
                <a:tab pos="339725" algn="l"/>
              </a:tabLst>
            </a:pPr>
            <a:r>
              <a:rPr lang="en-US" sz="1600" b="1" kern="100" dirty="0">
                <a:solidFill>
                  <a:srgbClr val="1B5371"/>
                </a:solidFill>
                <a:effectLst/>
                <a:latin typeface="Century Gothic" panose="020B0502020202020204" pitchFamily="34" charset="0"/>
                <a:ea typeface="NSimSun" panose="02010609030101010101" pitchFamily="49" charset="-122"/>
                <a:cs typeface="Arial" panose="020B0604020202020204" pitchFamily="34" charset="0"/>
              </a:rPr>
              <a:t>	Safety Culture Framework</a:t>
            </a:r>
            <a:endParaRPr lang="en-US" sz="1600" kern="100" dirty="0">
              <a:effectLst/>
              <a:latin typeface="Century Gothic" panose="020B0502020202020204" pitchFamily="34" charset="0"/>
              <a:ea typeface="NSimSun" panose="02010609030101010101" pitchFamily="49" charset="-122"/>
              <a:cs typeface="Arial" panose="020B0604020202020204" pitchFamily="34" charset="0"/>
            </a:endParaRP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Safety is everyone’s responsibility</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Strong leadership support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Integrated into all activities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Open, timely, effective communications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Questioning/learning environment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Mutual trust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Continuous improvement</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What are the benefits?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Eliminates common weaknesses identified as contributing factors to catastrophic events.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Promotes trust in the hydrogen energy industry’s ability to deliver safe, reliable, quality products and services.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Supports a sustainable legacy for companies and the hydrogen industry.</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Fosters efficiency and productivity in the workplace.</a:t>
            </a: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Resources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information and resources on safety culture, see: </a:t>
            </a:r>
            <a:r>
              <a:rPr lang="en-US" sz="1400" kern="100" dirty="0">
                <a:latin typeface="Century Gothic" panose="020B0502020202020204" pitchFamily="34" charset="0"/>
                <a:ea typeface="NSimSun" panose="02010609030101010101" pitchFamily="49" charset="-122"/>
                <a:hlinkClick r:id="rId2"/>
              </a:rPr>
              <a:t>https://www.aiche.org/ccps/safety-culture-what-stake</a:t>
            </a:r>
            <a:endParaRPr lang="en-US" sz="1400" kern="100" dirty="0">
              <a:latin typeface="Century Gothic" panose="020B0502020202020204" pitchFamily="34" charset="0"/>
              <a:ea typeface="NSimSun" panose="02010609030101010101" pitchFamily="49" charset="-122"/>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case studies on safety culture, see: </a:t>
            </a:r>
            <a:r>
              <a:rPr lang="en-US" sz="1400" kern="100" dirty="0">
                <a:latin typeface="Century Gothic" panose="020B0502020202020204" pitchFamily="34" charset="0"/>
                <a:ea typeface="NSimSun" panose="02010609030101010101" pitchFamily="49" charset="-122"/>
                <a:hlinkClick r:id="rId3"/>
              </a:rPr>
              <a:t>https://h2tools.org</a:t>
            </a:r>
            <a:r>
              <a:rPr lang="en-US" sz="1400" kern="100" dirty="0">
                <a:latin typeface="Century Gothic" panose="020B0502020202020204" pitchFamily="34" charset="0"/>
                <a:ea typeface="NSimSun" panose="02010609030101010101" pitchFamily="49" charset="-122"/>
              </a:rPr>
              <a:t> </a:t>
            </a: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r>
              <a:rPr lang="en-US" sz="1200" dirty="0">
                <a:effectLst/>
                <a:latin typeface="Century Gothic" panose="020B0502020202020204" pitchFamily="34" charset="0"/>
                <a:ea typeface="NSimSun" panose="02010609030101010101" pitchFamily="49" charset="-122"/>
              </a:rPr>
              <a:t>	Keywords: weak, poor, minimum, regulations, flammable, chemical, checklists, compliance</a:t>
            </a:r>
            <a:endParaRPr lang="en-US" sz="1200" dirty="0">
              <a:latin typeface="Century Gothic" panose="020B0502020202020204" pitchFamily="34" charset="0"/>
            </a:endParaRPr>
          </a:p>
        </p:txBody>
      </p:sp>
    </p:spTree>
    <p:extLst>
      <p:ext uri="{BB962C8B-B14F-4D97-AF65-F5344CB8AC3E}">
        <p14:creationId xmlns:p14="http://schemas.microsoft.com/office/powerpoint/2010/main" val="47499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22070-0436-3541-B5CF-4AFB07F06FD4}" type="datetimeFigureOut">
              <a:rPr lang="en-US" smtClean="0"/>
              <a:t>6/7/2024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E84E5A-7E0A-0345-999C-398D898331D6}" type="slidenum">
              <a:rPr lang="en-US" smtClean="0"/>
              <a:t>‹#›</a:t>
            </a:fld>
            <a:endParaRPr lang="en-US"/>
          </a:p>
        </p:txBody>
      </p:sp>
    </p:spTree>
    <p:extLst>
      <p:ext uri="{BB962C8B-B14F-4D97-AF65-F5344CB8AC3E}">
        <p14:creationId xmlns:p14="http://schemas.microsoft.com/office/powerpoint/2010/main" val="3113897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50222070-0436-3541-B5CF-4AFB07F06FD4}" type="datetimeFigureOut">
              <a:rPr lang="en-US" smtClean="0"/>
              <a:t>6/7/2024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25E84E5A-7E0A-0345-999C-398D898331D6}" type="slidenum">
              <a:rPr lang="en-US" smtClean="0"/>
              <a:t>‹#›</a:t>
            </a:fld>
            <a:endParaRPr lang="en-US"/>
          </a:p>
        </p:txBody>
      </p:sp>
    </p:spTree>
    <p:extLst>
      <p:ext uri="{BB962C8B-B14F-4D97-AF65-F5344CB8AC3E}">
        <p14:creationId xmlns:p14="http://schemas.microsoft.com/office/powerpoint/2010/main" val="1673638104"/>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9"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E202A5-4FF0-F33A-6682-3671A8E7E7C1}"/>
              </a:ext>
            </a:extLst>
          </p:cNvPr>
          <p:cNvSpPr>
            <a:spLocks noGrp="1"/>
          </p:cNvSpPr>
          <p:nvPr>
            <p:ph sz="quarter" idx="13"/>
          </p:nvPr>
        </p:nvSpPr>
        <p:spPr/>
        <p:txBody>
          <a:bodyPr/>
          <a:lstStyle/>
          <a:p>
            <a:r>
              <a:rPr lang="en-US" dirty="0"/>
              <a:t>Failure to respond to safety concerns leads to fatalities</a:t>
            </a:r>
          </a:p>
          <a:p>
            <a:r>
              <a:rPr lang="en-US" dirty="0"/>
              <a:t>Failure to identify flammable hazards</a:t>
            </a:r>
          </a:p>
          <a:p>
            <a:r>
              <a:rPr lang="en-US" dirty="0"/>
              <a:t>Oxygen atmosphere causes minor electrical short to accelerate into a significant </a:t>
            </a:r>
            <a:r>
              <a:rPr lang="en-US" dirty="0" smtClean="0"/>
              <a:t>fire</a:t>
            </a:r>
            <a:endParaRPr lang="en-US" dirty="0"/>
          </a:p>
        </p:txBody>
      </p:sp>
      <p:sp>
        <p:nvSpPr>
          <p:cNvPr id="3" name="Text Placeholder 2">
            <a:extLst>
              <a:ext uri="{FF2B5EF4-FFF2-40B4-BE49-F238E27FC236}">
                <a16:creationId xmlns:a16="http://schemas.microsoft.com/office/drawing/2014/main" id="{D8C7D91C-ED39-F1F2-DBAA-C9BA583BAFB2}"/>
              </a:ext>
            </a:extLst>
          </p:cNvPr>
          <p:cNvSpPr>
            <a:spLocks noGrp="1"/>
          </p:cNvSpPr>
          <p:nvPr>
            <p:ph type="body" sz="quarter" idx="14"/>
          </p:nvPr>
        </p:nvSpPr>
        <p:spPr>
          <a:xfrm>
            <a:off x="78379" y="2710149"/>
            <a:ext cx="2661920" cy="4004160"/>
          </a:xfrm>
        </p:spPr>
        <p:txBody>
          <a:bodyPr/>
          <a:lstStyle/>
          <a:p>
            <a:r>
              <a:rPr lang="en-US" sz="1100" dirty="0"/>
              <a:t>In February 1967, an electrical fire within the crew capsule of the Apollo 1 spacecraft killed all three astronauts as they conducted a simulated launch drill on the launch pad. The investigation determined the oxygen atmosphere in the capsule caused a minor electrical short to accelerate into a significant fire. The crew and launch attendants outside the capsule tried to open the hatch, but the combustion gasses had raised the cabin pressure enough so the inward-swinging hatch would not budge.</a:t>
            </a:r>
          </a:p>
          <a:p>
            <a:endParaRPr lang="en-US" sz="1100" dirty="0"/>
          </a:p>
        </p:txBody>
      </p:sp>
      <p:sp>
        <p:nvSpPr>
          <p:cNvPr id="4" name="Text Placeholder 3">
            <a:extLst>
              <a:ext uri="{FF2B5EF4-FFF2-40B4-BE49-F238E27FC236}">
                <a16:creationId xmlns:a16="http://schemas.microsoft.com/office/drawing/2014/main" id="{67A3A48A-7ABD-FB98-D1F5-4F6F0FCA6EF0}"/>
              </a:ext>
            </a:extLst>
          </p:cNvPr>
          <p:cNvSpPr>
            <a:spLocks noGrp="1"/>
          </p:cNvSpPr>
          <p:nvPr>
            <p:ph type="body" sz="quarter" idx="15"/>
          </p:nvPr>
        </p:nvSpPr>
        <p:spPr/>
        <p:txBody>
          <a:bodyPr/>
          <a:lstStyle/>
          <a:p>
            <a:r>
              <a:rPr lang="en-US" sz="1100" dirty="0"/>
              <a:t>Before the incident, Apollo astronauts had expressed many concerns about their new spacecraft, including a significant amount flammable nylon webbing throughout the crew cabin. The investigation board noted the National Aeronautics and Space Administration had failed to identify flammability hazards so that they could have been addressed. During the investigation hearings, an astronaut termed the failure to connect flammables plus oxygen to fire was a “Failure of Imagination.” Of course, it was not a failure of imagination because the Apollo 1 crew had imagined it – and have even complained about it. </a:t>
            </a:r>
          </a:p>
          <a:p>
            <a:r>
              <a:rPr lang="en-US" sz="1100" dirty="0"/>
              <a:t>If the crew complained about a safety problem, was there an understanding of hazards and risk, but a failure at some level of the organization to act on these hazards and risks? Were the crew aware of the hazards but other astronauts failed to imagine it? If so, was there a gap in open and frank communication? Did the others not have the same sense of vulnerability, or did they not trust their colleague’s judgment</a:t>
            </a:r>
            <a:r>
              <a:rPr lang="en-US" sz="1100" dirty="0" smtClean="0"/>
              <a:t>?</a:t>
            </a:r>
            <a:endParaRPr lang="en-US" sz="1100" dirty="0"/>
          </a:p>
        </p:txBody>
      </p:sp>
      <p:sp>
        <p:nvSpPr>
          <p:cNvPr id="5" name="Text Placeholder 4">
            <a:extLst>
              <a:ext uri="{FF2B5EF4-FFF2-40B4-BE49-F238E27FC236}">
                <a16:creationId xmlns:a16="http://schemas.microsoft.com/office/drawing/2014/main" id="{61286517-F771-3693-0AC2-4926FFF8328E}"/>
              </a:ext>
            </a:extLst>
          </p:cNvPr>
          <p:cNvSpPr>
            <a:spLocks noGrp="1"/>
          </p:cNvSpPr>
          <p:nvPr>
            <p:ph type="body" sz="quarter" idx="16"/>
          </p:nvPr>
        </p:nvSpPr>
        <p:spPr>
          <a:xfrm>
            <a:off x="81279" y="7052993"/>
            <a:ext cx="7609839" cy="1755707"/>
          </a:xfrm>
        </p:spPr>
        <p:txBody>
          <a:bodyPr/>
          <a:lstStyle/>
          <a:p>
            <a:pPr>
              <a:lnSpc>
                <a:spcPct val="100000"/>
              </a:lnSpc>
            </a:pPr>
            <a:r>
              <a:rPr lang="en-US" dirty="0"/>
              <a:t>Safety is everyone’s responsibility and open communication can help identify and mitigate risk when acted upon.</a:t>
            </a:r>
          </a:p>
          <a:p>
            <a:pPr>
              <a:lnSpc>
                <a:spcPct val="100000"/>
              </a:lnSpc>
            </a:pPr>
            <a:r>
              <a:rPr lang="en-US" dirty="0"/>
              <a:t>Strong leadership involves fostering a questioning environment to better understand risk.</a:t>
            </a:r>
          </a:p>
          <a:p>
            <a:pPr>
              <a:lnSpc>
                <a:spcPct val="100000"/>
              </a:lnSpc>
            </a:pPr>
            <a:r>
              <a:rPr lang="en-US" dirty="0"/>
              <a:t>Risk analysis and management of change must integrate with the safety </a:t>
            </a:r>
            <a:r>
              <a:rPr lang="en-US" dirty="0" smtClean="0"/>
              <a:t>system</a:t>
            </a:r>
          </a:p>
          <a:p>
            <a:pPr marL="0" indent="0">
              <a:lnSpc>
                <a:spcPct val="100000"/>
              </a:lnSpc>
              <a:buNone/>
            </a:pPr>
            <a:r>
              <a:rPr lang="en-US" b="1" dirty="0" smtClean="0"/>
              <a:t>     **</a:t>
            </a:r>
            <a:r>
              <a:rPr lang="en-US" b="1" dirty="0"/>
              <a:t>Only 37% of those surveyed indicated management of change was a strength in their organization.**</a:t>
            </a:r>
          </a:p>
        </p:txBody>
      </p:sp>
      <p:sp>
        <p:nvSpPr>
          <p:cNvPr id="6" name="Text Placeholder 5">
            <a:extLst>
              <a:ext uri="{FF2B5EF4-FFF2-40B4-BE49-F238E27FC236}">
                <a16:creationId xmlns:a16="http://schemas.microsoft.com/office/drawing/2014/main" id="{197E0792-4CBC-CBCE-FD22-CF61CEE33667}"/>
              </a:ext>
            </a:extLst>
          </p:cNvPr>
          <p:cNvSpPr>
            <a:spLocks noGrp="1"/>
          </p:cNvSpPr>
          <p:nvPr>
            <p:ph type="body" sz="quarter" idx="17"/>
          </p:nvPr>
        </p:nvSpPr>
        <p:spPr/>
        <p:txBody>
          <a:bodyPr/>
          <a:lstStyle/>
          <a:p>
            <a:pPr>
              <a:spcBef>
                <a:spcPts val="1417"/>
              </a:spcBef>
            </a:pPr>
            <a:r>
              <a:rPr lang="en-US" spc="-1" dirty="0"/>
              <a:t>Failure to Act—Risk Planning</a:t>
            </a:r>
          </a:p>
        </p:txBody>
      </p:sp>
    </p:spTree>
    <p:extLst>
      <p:ext uri="{BB962C8B-B14F-4D97-AF65-F5344CB8AC3E}">
        <p14:creationId xmlns:p14="http://schemas.microsoft.com/office/powerpoint/2010/main" val="354496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954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8087</TotalTime>
  <Words>359</Words>
  <Application>Microsoft Office PowerPoint</Application>
  <PresentationFormat>Custom</PresentationFormat>
  <Paragraphs>11</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NSimSun</vt:lpstr>
      <vt:lpstr>Aptos</vt:lpstr>
      <vt:lpstr>Arial</vt:lpstr>
      <vt:lpstr>Century Gothic</vt:lpstr>
      <vt:lpstr>System Font Regular</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Barilo</dc:creator>
  <cp:lastModifiedBy>Sisanda Ntlantsana</cp:lastModifiedBy>
  <cp:revision>57</cp:revision>
  <cp:lastPrinted>2024-04-19T15:01:04Z</cp:lastPrinted>
  <dcterms:created xsi:type="dcterms:W3CDTF">2024-04-13T20:12:03Z</dcterms:created>
  <dcterms:modified xsi:type="dcterms:W3CDTF">2024-06-10T14:20:10Z</dcterms:modified>
</cp:coreProperties>
</file>