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21"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6/7/2024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6/7/2024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Failure to respond to safety concerns leads to fatalities</a:t>
            </a:r>
          </a:p>
          <a:p>
            <a:r>
              <a:rPr lang="en-US" dirty="0"/>
              <a:t>Failure to identify flammable hazards</a:t>
            </a:r>
          </a:p>
          <a:p>
            <a:r>
              <a:rPr lang="en-US" dirty="0"/>
              <a:t>Oxygen atmosphere causes minor electrical short to accelerate into a significant </a:t>
            </a:r>
            <a:r>
              <a:rPr lang="en-US" dirty="0" smtClean="0"/>
              <a:t>fire</a:t>
            </a:r>
            <a:endParaRPr lang="en-US" dirty="0"/>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sz="1100" dirty="0"/>
              <a:t>In February 1967, an electrical fire within the crew capsule of the Apollo 1 spacecraft killed all three astronauts as they conducted a simulated launch drill on the launch pad. The investigation determined the oxygen atmosphere in the capsule caused a minor electrical short to accelerate into a significant fire. The crew and launch attendants outside the capsule tried to open the hatch, but the combustion gasses had raised the cabin pressure enough so the inward-swinging hatch would not budge.</a:t>
            </a:r>
          </a:p>
          <a:p>
            <a:endParaRPr lang="en-US" sz="1100" dirty="0"/>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sz="1100" dirty="0"/>
              <a:t>Before the incident, Apollo astronauts had expressed many concerns about their new spacecraft, including a significant amount flammable nylon webbing throughout the crew cabin. The investigation board noted the National Aeronautics and Space Administration had failed to identify flammability hazards so that they could have been addressed. During the investigation hearings, an astronaut termed the failure to connect flammables plus oxygen to fire was a “Failure of Imagination.” Of course, it was not a failure of imagination because the Apollo 1 crew had imagined it – and have even complained about it. </a:t>
            </a:r>
          </a:p>
          <a:p>
            <a:r>
              <a:rPr lang="en-US" sz="1100" dirty="0"/>
              <a:t>If the crew complained about a safety problem, was there an understanding of hazards and risk, but a failure at some level of the organization to act on these hazards and risks? Were the crew aware of the hazards but other astronauts failed to imagine it? If so, was there a gap in open and frank communication? Did the others not have the same sense of vulnerability, or did they not trust their colleague’s judgment</a:t>
            </a:r>
            <a:r>
              <a:rPr lang="en-US" sz="1100" dirty="0" smtClean="0"/>
              <a:t>?</a:t>
            </a:r>
            <a:endParaRPr lang="en-US" sz="1100"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79" y="7052993"/>
            <a:ext cx="7609839" cy="1755707"/>
          </a:xfrm>
        </p:spPr>
        <p:txBody>
          <a:bodyPr/>
          <a:lstStyle/>
          <a:p>
            <a:pPr>
              <a:lnSpc>
                <a:spcPct val="100000"/>
              </a:lnSpc>
            </a:pPr>
            <a:r>
              <a:rPr lang="en-US" dirty="0"/>
              <a:t>Safety is everyone’s responsibility and open communication can help identify and mitigate risk when acted upon.</a:t>
            </a:r>
          </a:p>
          <a:p>
            <a:pPr>
              <a:lnSpc>
                <a:spcPct val="100000"/>
              </a:lnSpc>
            </a:pPr>
            <a:r>
              <a:rPr lang="en-US" dirty="0"/>
              <a:t>Strong leadership involves fostering a questioning environment to better understand risk.</a:t>
            </a:r>
          </a:p>
          <a:p>
            <a:pPr>
              <a:lnSpc>
                <a:spcPct val="100000"/>
              </a:lnSpc>
            </a:pPr>
            <a:r>
              <a:rPr lang="en-US" dirty="0"/>
              <a:t>Risk analysis and management of change must integrate with the safety </a:t>
            </a:r>
            <a:r>
              <a:rPr lang="en-US" dirty="0" smtClean="0"/>
              <a:t>system</a:t>
            </a:r>
          </a:p>
          <a:p>
            <a:pPr marL="0" indent="0">
              <a:lnSpc>
                <a:spcPct val="100000"/>
              </a:lnSpc>
              <a:buNone/>
            </a:pPr>
            <a:r>
              <a:rPr lang="en-US" b="1" dirty="0" smtClean="0"/>
              <a:t>     **</a:t>
            </a:r>
            <a:r>
              <a:rPr lang="en-US" b="1" dirty="0"/>
              <a:t>Only 37% of those surveyed indicated management of change was a strength in their organization.**</a:t>
            </a:r>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pPr>
              <a:spcBef>
                <a:spcPts val="1417"/>
              </a:spcBef>
            </a:pPr>
            <a:r>
              <a:rPr lang="en-US" spc="-1" dirty="0"/>
              <a:t>Failure to Act—Risk Planning</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8087</TotalTime>
  <Words>359</Words>
  <Application>Microsoft Office PowerPoint</Application>
  <PresentationFormat>Custom</PresentationFormat>
  <Paragraphs>11</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57</cp:revision>
  <cp:lastPrinted>2024-04-19T15:01:04Z</cp:lastPrinted>
  <dcterms:created xsi:type="dcterms:W3CDTF">2024-04-13T20:12:03Z</dcterms:created>
  <dcterms:modified xsi:type="dcterms:W3CDTF">2024-06-10T14:20:10Z</dcterms:modified>
</cp:coreProperties>
</file>