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notesMasterIdLst>
    <p:notesMasterId r:id="rId4"/>
  </p:notesMasterIdLst>
  <p:sldIdLst>
    <p:sldId id="258" r:id="rId2"/>
    <p:sldId id="257" r:id="rId3"/>
  </p:sldIdLst>
  <p:sldSz cx="7772400" cy="10058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B537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665"/>
    <p:restoredTop sz="94694"/>
  </p:normalViewPr>
  <p:slideViewPr>
    <p:cSldViewPr snapToGrid="0">
      <p:cViewPr varScale="1">
        <p:scale>
          <a:sx n="37" d="100"/>
          <a:sy n="37" d="100"/>
        </p:scale>
        <p:origin x="660" y="15"/>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777D801-C858-D24A-9525-F8A85DF08F1A}" type="datetimeFigureOut">
              <a:rPr lang="en-US" smtClean="0"/>
              <a:t>6/10/2024</a:t>
            </a:fld>
            <a:endParaRPr lang="en-US"/>
          </a:p>
        </p:txBody>
      </p:sp>
      <p:sp>
        <p:nvSpPr>
          <p:cNvPr id="4" name="Slide Image Placeholder 3"/>
          <p:cNvSpPr>
            <a:spLocks noGrp="1" noRot="1" noChangeAspect="1"/>
          </p:cNvSpPr>
          <p:nvPr>
            <p:ph type="sldImg" idx="2"/>
          </p:nvPr>
        </p:nvSpPr>
        <p:spPr>
          <a:xfrm>
            <a:off x="2236788" y="1143000"/>
            <a:ext cx="238442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9AFA200-8D06-9E42-A0D4-16EADC4E979D}" type="slidenum">
              <a:rPr lang="en-US" smtClean="0"/>
              <a:t>‹#›</a:t>
            </a:fld>
            <a:endParaRPr lang="en-US"/>
          </a:p>
        </p:txBody>
      </p:sp>
    </p:spTree>
    <p:extLst>
      <p:ext uri="{BB962C8B-B14F-4D97-AF65-F5344CB8AC3E}">
        <p14:creationId xmlns:p14="http://schemas.microsoft.com/office/powerpoint/2010/main" val="3227514027"/>
      </p:ext>
    </p:extLst>
  </p:cSld>
  <p:clrMap bg1="lt1" tx1="dk1" bg2="lt2" tx2="dk2" accent1="accent1" accent2="accent2" accent3="accent3" accent4="accent4" accent5="accent5" accent6="accent6" hlink="hlink" folHlink="folHlink"/>
  <p:notesStyle>
    <a:lvl1pPr marL="0" algn="l" defTabSz="1018824" rtl="0" eaLnBrk="1" latinLnBrk="0" hangingPunct="1">
      <a:defRPr sz="1337" kern="1200">
        <a:solidFill>
          <a:schemeClr val="tx1"/>
        </a:solidFill>
        <a:latin typeface="+mn-lt"/>
        <a:ea typeface="+mn-ea"/>
        <a:cs typeface="+mn-cs"/>
      </a:defRPr>
    </a:lvl1pPr>
    <a:lvl2pPr marL="509412" algn="l" defTabSz="1018824" rtl="0" eaLnBrk="1" latinLnBrk="0" hangingPunct="1">
      <a:defRPr sz="1337" kern="1200">
        <a:solidFill>
          <a:schemeClr val="tx1"/>
        </a:solidFill>
        <a:latin typeface="+mn-lt"/>
        <a:ea typeface="+mn-ea"/>
        <a:cs typeface="+mn-cs"/>
      </a:defRPr>
    </a:lvl2pPr>
    <a:lvl3pPr marL="1018824" algn="l" defTabSz="1018824" rtl="0" eaLnBrk="1" latinLnBrk="0" hangingPunct="1">
      <a:defRPr sz="1337" kern="1200">
        <a:solidFill>
          <a:schemeClr val="tx1"/>
        </a:solidFill>
        <a:latin typeface="+mn-lt"/>
        <a:ea typeface="+mn-ea"/>
        <a:cs typeface="+mn-cs"/>
      </a:defRPr>
    </a:lvl3pPr>
    <a:lvl4pPr marL="1528237" algn="l" defTabSz="1018824" rtl="0" eaLnBrk="1" latinLnBrk="0" hangingPunct="1">
      <a:defRPr sz="1337" kern="1200">
        <a:solidFill>
          <a:schemeClr val="tx1"/>
        </a:solidFill>
        <a:latin typeface="+mn-lt"/>
        <a:ea typeface="+mn-ea"/>
        <a:cs typeface="+mn-cs"/>
      </a:defRPr>
    </a:lvl4pPr>
    <a:lvl5pPr marL="2037649" algn="l" defTabSz="1018824" rtl="0" eaLnBrk="1" latinLnBrk="0" hangingPunct="1">
      <a:defRPr sz="1337" kern="1200">
        <a:solidFill>
          <a:schemeClr val="tx1"/>
        </a:solidFill>
        <a:latin typeface="+mn-lt"/>
        <a:ea typeface="+mn-ea"/>
        <a:cs typeface="+mn-cs"/>
      </a:defRPr>
    </a:lvl5pPr>
    <a:lvl6pPr marL="2547061" algn="l" defTabSz="1018824" rtl="0" eaLnBrk="1" latinLnBrk="0" hangingPunct="1">
      <a:defRPr sz="1337" kern="1200">
        <a:solidFill>
          <a:schemeClr val="tx1"/>
        </a:solidFill>
        <a:latin typeface="+mn-lt"/>
        <a:ea typeface="+mn-ea"/>
        <a:cs typeface="+mn-cs"/>
      </a:defRPr>
    </a:lvl6pPr>
    <a:lvl7pPr marL="3056473" algn="l" defTabSz="1018824" rtl="0" eaLnBrk="1" latinLnBrk="0" hangingPunct="1">
      <a:defRPr sz="1337" kern="1200">
        <a:solidFill>
          <a:schemeClr val="tx1"/>
        </a:solidFill>
        <a:latin typeface="+mn-lt"/>
        <a:ea typeface="+mn-ea"/>
        <a:cs typeface="+mn-cs"/>
      </a:defRPr>
    </a:lvl7pPr>
    <a:lvl8pPr marL="3565886" algn="l" defTabSz="1018824" rtl="0" eaLnBrk="1" latinLnBrk="0" hangingPunct="1">
      <a:defRPr sz="1337" kern="1200">
        <a:solidFill>
          <a:schemeClr val="tx1"/>
        </a:solidFill>
        <a:latin typeface="+mn-lt"/>
        <a:ea typeface="+mn-ea"/>
        <a:cs typeface="+mn-cs"/>
      </a:defRPr>
    </a:lvl8pPr>
    <a:lvl9pPr marL="4075298" algn="l" defTabSz="1018824" rtl="0" eaLnBrk="1" latinLnBrk="0" hangingPunct="1">
      <a:defRPr sz="1337"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hyperlink" Target="https://h2tools.org/" TargetMode="External"/><Relationship Id="rId2" Type="http://schemas.openxmlformats.org/officeDocument/2006/relationships/hyperlink" Target="https://www.aiche.org/ccps/safety-culture-what-stake" TargetMode="External"/><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19" name="Picture 18" descr="A white and green rectangular object with blue text&#10;&#10;Description automatically generated">
            <a:extLst>
              <a:ext uri="{FF2B5EF4-FFF2-40B4-BE49-F238E27FC236}">
                <a16:creationId xmlns:a16="http://schemas.microsoft.com/office/drawing/2014/main" id="{545914BA-EBFC-EF52-EC59-F0A6A809FE13}"/>
              </a:ext>
            </a:extLst>
          </p:cNvPr>
          <p:cNvPicPr>
            <a:picLocks noChangeAspect="1"/>
          </p:cNvPicPr>
          <p:nvPr userDrawn="1"/>
        </p:nvPicPr>
        <p:blipFill>
          <a:blip r:embed="rId2"/>
          <a:stretch>
            <a:fillRect/>
          </a:stretch>
        </p:blipFill>
        <p:spPr>
          <a:xfrm>
            <a:off x="0" y="0"/>
            <a:ext cx="7772400" cy="10058400"/>
          </a:xfrm>
          <a:prstGeom prst="rect">
            <a:avLst/>
          </a:prstGeom>
        </p:spPr>
      </p:pic>
      <p:sp>
        <p:nvSpPr>
          <p:cNvPr id="9" name="Content Placeholder 8">
            <a:extLst>
              <a:ext uri="{FF2B5EF4-FFF2-40B4-BE49-F238E27FC236}">
                <a16:creationId xmlns:a16="http://schemas.microsoft.com/office/drawing/2014/main" id="{3B961E1A-0016-F35B-61C1-10A9A8DD2B63}"/>
              </a:ext>
            </a:extLst>
          </p:cNvPr>
          <p:cNvSpPr>
            <a:spLocks noGrp="1"/>
          </p:cNvSpPr>
          <p:nvPr>
            <p:ph sz="quarter" idx="13"/>
          </p:nvPr>
        </p:nvSpPr>
        <p:spPr>
          <a:xfrm>
            <a:off x="78379" y="1438336"/>
            <a:ext cx="7614507" cy="988768"/>
          </a:xfrm>
        </p:spPr>
        <p:txBody>
          <a:bodyPr lIns="0" tIns="0" rIns="0" bIns="0">
            <a:noAutofit/>
          </a:bodyPr>
          <a:lstStyle>
            <a:lvl1pPr marL="115888" indent="-115888">
              <a:buClr>
                <a:srgbClr val="61B345"/>
              </a:buClr>
              <a:tabLst/>
              <a:defRPr sz="1100"/>
            </a:lvl1pPr>
            <a:lvl2pPr>
              <a:buClr>
                <a:srgbClr val="61B345"/>
              </a:buClr>
              <a:defRPr sz="1100"/>
            </a:lvl2pPr>
            <a:lvl3pPr>
              <a:defRPr sz="1100"/>
            </a:lvl3pPr>
            <a:lvl4pPr>
              <a:defRPr sz="1100"/>
            </a:lvl4pPr>
            <a:lvl5pPr>
              <a:defRPr sz="1100"/>
            </a:lvl5pPr>
          </a:lstStyle>
          <a:p>
            <a:pPr lvl="0"/>
            <a:r>
              <a:rPr lang="en-US" dirty="0"/>
              <a:t>Click to edit Master text styles</a:t>
            </a:r>
          </a:p>
        </p:txBody>
      </p:sp>
      <p:sp>
        <p:nvSpPr>
          <p:cNvPr id="12" name="Text Placeholder 11">
            <a:extLst>
              <a:ext uri="{FF2B5EF4-FFF2-40B4-BE49-F238E27FC236}">
                <a16:creationId xmlns:a16="http://schemas.microsoft.com/office/drawing/2014/main" id="{5D5FF04F-E7C1-C167-71B1-4A2E6CD67A5E}"/>
              </a:ext>
            </a:extLst>
          </p:cNvPr>
          <p:cNvSpPr>
            <a:spLocks noGrp="1"/>
          </p:cNvSpPr>
          <p:nvPr>
            <p:ph type="body" sz="quarter" idx="14"/>
          </p:nvPr>
        </p:nvSpPr>
        <p:spPr>
          <a:xfrm>
            <a:off x="81281" y="2710150"/>
            <a:ext cx="2661920" cy="4004160"/>
          </a:xfrm>
        </p:spPr>
        <p:txBody>
          <a:bodyPr lIns="0" tIns="0" rIns="0" bIns="0">
            <a:noAutofit/>
          </a:bodyPr>
          <a:lstStyle>
            <a:lvl1pPr marL="0" indent="0">
              <a:buNone/>
              <a:defRPr sz="1050" b="0"/>
            </a:lvl1pPr>
            <a:lvl2pPr>
              <a:defRPr sz="1100"/>
            </a:lvl2pPr>
            <a:lvl3pPr>
              <a:defRPr sz="1100"/>
            </a:lvl3pPr>
            <a:lvl4pPr>
              <a:defRPr sz="1100"/>
            </a:lvl4pPr>
            <a:lvl5pPr>
              <a:defRPr sz="1100"/>
            </a:lvl5pPr>
          </a:lstStyle>
          <a:p>
            <a:pPr lvl="0"/>
            <a:r>
              <a:rPr lang="en-US" dirty="0"/>
              <a:t>Click to edit Master text styles</a:t>
            </a:r>
          </a:p>
        </p:txBody>
      </p:sp>
      <p:sp>
        <p:nvSpPr>
          <p:cNvPr id="16" name="Text Placeholder 15">
            <a:extLst>
              <a:ext uri="{FF2B5EF4-FFF2-40B4-BE49-F238E27FC236}">
                <a16:creationId xmlns:a16="http://schemas.microsoft.com/office/drawing/2014/main" id="{93F0A350-73E6-BF9F-AE4A-972484906507}"/>
              </a:ext>
            </a:extLst>
          </p:cNvPr>
          <p:cNvSpPr>
            <a:spLocks noGrp="1"/>
          </p:cNvSpPr>
          <p:nvPr>
            <p:ph type="body" sz="quarter" idx="15"/>
          </p:nvPr>
        </p:nvSpPr>
        <p:spPr>
          <a:xfrm>
            <a:off x="2939142" y="2710149"/>
            <a:ext cx="4751977" cy="4004159"/>
          </a:xfrm>
        </p:spPr>
        <p:txBody>
          <a:bodyPr lIns="0" tIns="0" rIns="0" bIns="0">
            <a:noAutofit/>
          </a:bodyPr>
          <a:lstStyle>
            <a:lvl1pPr marL="0" indent="0">
              <a:buNone/>
              <a:defRPr sz="1050"/>
            </a:lvl1pPr>
            <a:lvl2pPr marL="388620" indent="0">
              <a:buNone/>
              <a:defRPr sz="1100"/>
            </a:lvl2pPr>
            <a:lvl3pPr marL="777240" indent="0">
              <a:buNone/>
              <a:defRPr sz="1100"/>
            </a:lvl3pPr>
            <a:lvl4pPr marL="1165860" indent="0">
              <a:buNone/>
              <a:defRPr sz="1100"/>
            </a:lvl4pPr>
            <a:lvl5pPr marL="1554480" indent="0">
              <a:buNone/>
              <a:defRPr sz="1100"/>
            </a:lvl5pPr>
          </a:lstStyle>
          <a:p>
            <a:pPr lvl="0"/>
            <a:r>
              <a:rPr lang="en-US" dirty="0"/>
              <a:t>Click to edit Master text styles</a:t>
            </a:r>
          </a:p>
        </p:txBody>
      </p:sp>
      <p:sp>
        <p:nvSpPr>
          <p:cNvPr id="20" name="Text Placeholder 19">
            <a:extLst>
              <a:ext uri="{FF2B5EF4-FFF2-40B4-BE49-F238E27FC236}">
                <a16:creationId xmlns:a16="http://schemas.microsoft.com/office/drawing/2014/main" id="{C4640FCC-C3FD-2F38-2D19-D1849471533F}"/>
              </a:ext>
            </a:extLst>
          </p:cNvPr>
          <p:cNvSpPr>
            <a:spLocks noGrp="1"/>
          </p:cNvSpPr>
          <p:nvPr>
            <p:ph type="body" sz="quarter" idx="16"/>
          </p:nvPr>
        </p:nvSpPr>
        <p:spPr>
          <a:xfrm>
            <a:off x="81280" y="7040563"/>
            <a:ext cx="7609839" cy="1547812"/>
          </a:xfrm>
        </p:spPr>
        <p:txBody>
          <a:bodyPr lIns="0" tIns="0" rIns="0" bIns="0">
            <a:noAutofit/>
          </a:bodyPr>
          <a:lstStyle>
            <a:lvl1pPr marL="194310" indent="-194310">
              <a:buClr>
                <a:srgbClr val="61B345"/>
              </a:buClr>
              <a:buFont typeface="Wingdings" pitchFamily="2" charset="2"/>
              <a:buChar char="ü"/>
              <a:defRPr sz="1100"/>
            </a:lvl1pPr>
          </a:lstStyle>
          <a:p>
            <a:pPr lvl="0"/>
            <a:r>
              <a:rPr lang="en-US" dirty="0"/>
              <a:t>C</a:t>
            </a:r>
          </a:p>
        </p:txBody>
      </p:sp>
      <p:sp>
        <p:nvSpPr>
          <p:cNvPr id="22" name="Text Placeholder 21">
            <a:extLst>
              <a:ext uri="{FF2B5EF4-FFF2-40B4-BE49-F238E27FC236}">
                <a16:creationId xmlns:a16="http://schemas.microsoft.com/office/drawing/2014/main" id="{C9B2C453-65CE-8773-8D79-3C1C57993F4B}"/>
              </a:ext>
            </a:extLst>
          </p:cNvPr>
          <p:cNvSpPr>
            <a:spLocks noGrp="1"/>
          </p:cNvSpPr>
          <p:nvPr>
            <p:ph type="body" sz="quarter" idx="17" hasCustomPrompt="1"/>
          </p:nvPr>
        </p:nvSpPr>
        <p:spPr>
          <a:xfrm>
            <a:off x="78379" y="1196356"/>
            <a:ext cx="7612739" cy="241979"/>
          </a:xfrm>
        </p:spPr>
        <p:txBody>
          <a:bodyPr lIns="0" rIns="0">
            <a:noAutofit/>
          </a:bodyPr>
          <a:lstStyle>
            <a:lvl1pPr marL="0" indent="0">
              <a:buNone/>
              <a:defRPr sz="1100" b="1">
                <a:solidFill>
                  <a:srgbClr val="1B5371"/>
                </a:solidFill>
              </a:defRPr>
            </a:lvl1pPr>
          </a:lstStyle>
          <a:p>
            <a:pPr lvl="0"/>
            <a:r>
              <a:rPr lang="en-US" sz="1100" b="1" dirty="0"/>
              <a:t>Title</a:t>
            </a:r>
            <a:endParaRPr lang="en-US" dirty="0"/>
          </a:p>
        </p:txBody>
      </p:sp>
      <p:sp>
        <p:nvSpPr>
          <p:cNvPr id="3" name="TextBox 2">
            <a:extLst>
              <a:ext uri="{FF2B5EF4-FFF2-40B4-BE49-F238E27FC236}">
                <a16:creationId xmlns:a16="http://schemas.microsoft.com/office/drawing/2014/main" id="{5913C28E-4982-C73E-0524-6573DA8B04BF}"/>
              </a:ext>
            </a:extLst>
          </p:cNvPr>
          <p:cNvSpPr txBox="1"/>
          <p:nvPr userDrawn="1"/>
        </p:nvSpPr>
        <p:spPr>
          <a:xfrm>
            <a:off x="81280" y="9633879"/>
            <a:ext cx="7609839" cy="400110"/>
          </a:xfrm>
          <a:prstGeom prst="rect">
            <a:avLst/>
          </a:prstGeom>
          <a:noFill/>
        </p:spPr>
        <p:txBody>
          <a:bodyPr wrap="square">
            <a:spAutoFit/>
          </a:bodyPr>
          <a:lstStyle/>
          <a:p>
            <a:pPr marL="0" marR="0" hangingPunct="0">
              <a:spcBef>
                <a:spcPts val="0"/>
              </a:spcBef>
              <a:spcAft>
                <a:spcPts val="0"/>
              </a:spcAft>
            </a:pPr>
            <a:r>
              <a:rPr lang="en-US" sz="1000" kern="100" dirty="0">
                <a:solidFill>
                  <a:srgbClr val="000000"/>
                </a:solidFill>
                <a:effectLst/>
                <a:latin typeface="+mn-lt"/>
                <a:ea typeface="NSimSun" panose="02010609030101010101" pitchFamily="49" charset="-122"/>
                <a:cs typeface="Arial" panose="020B0604020202020204" pitchFamily="34" charset="0"/>
              </a:rPr>
              <a:t>This record is taken from “Essential Practices for Creating, Strengthening, and Sustaining Process Safety Culture,” CCPS, ©2018, AIChE and John Wiley &amp; Sons, Ltd. </a:t>
            </a:r>
            <a:endParaRPr lang="en-US" sz="1000" kern="100" dirty="0">
              <a:effectLst/>
              <a:latin typeface="+mn-lt"/>
              <a:ea typeface="NSimSun" panose="02010609030101010101" pitchFamily="49" charset="-122"/>
              <a:cs typeface="Arial" panose="020B0604020202020204" pitchFamily="34" charset="0"/>
            </a:endParaRPr>
          </a:p>
        </p:txBody>
      </p:sp>
    </p:spTree>
    <p:extLst>
      <p:ext uri="{BB962C8B-B14F-4D97-AF65-F5344CB8AC3E}">
        <p14:creationId xmlns:p14="http://schemas.microsoft.com/office/powerpoint/2010/main" val="31018157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404E7942-AE59-3AA0-238C-8CE965207B5D}"/>
              </a:ext>
            </a:extLst>
          </p:cNvPr>
          <p:cNvSpPr txBox="1"/>
          <p:nvPr userDrawn="1"/>
        </p:nvSpPr>
        <p:spPr>
          <a:xfrm>
            <a:off x="60959" y="0"/>
            <a:ext cx="7613228" cy="9818072"/>
          </a:xfrm>
          <a:prstGeom prst="rect">
            <a:avLst/>
          </a:prstGeom>
          <a:noFill/>
        </p:spPr>
        <p:txBody>
          <a:bodyPr wrap="square">
            <a:spAutoFit/>
          </a:bodyPr>
          <a:lstStyle/>
          <a:p>
            <a:pPr marL="0" marR="0" algn="ctr" hangingPunct="0">
              <a:spcBef>
                <a:spcPts val="0"/>
              </a:spcBef>
              <a:spcAft>
                <a:spcPts val="0"/>
              </a:spcAft>
            </a:pPr>
            <a:endParaRPr lang="en-US" b="1" i="1" kern="100" dirty="0">
              <a:solidFill>
                <a:srgbClr val="61B345"/>
              </a:solidFill>
              <a:effectLst/>
              <a:latin typeface="Century Gothic" panose="020B0502020202020204" pitchFamily="34" charset="0"/>
              <a:ea typeface="NSimSun" panose="02010609030101010101" pitchFamily="49" charset="-122"/>
              <a:cs typeface="Arial" panose="020B0604020202020204" pitchFamily="34" charset="0"/>
            </a:endParaRPr>
          </a:p>
          <a:p>
            <a:pPr marL="0" marR="0" algn="ctr" hangingPunct="0">
              <a:spcBef>
                <a:spcPts val="0"/>
              </a:spcBef>
              <a:spcAft>
                <a:spcPts val="0"/>
              </a:spcAft>
            </a:pPr>
            <a:r>
              <a:rPr lang="en-US" b="1" i="1" kern="100" dirty="0">
                <a:solidFill>
                  <a:srgbClr val="61B345"/>
                </a:solidFill>
                <a:effectLst/>
                <a:latin typeface="Century Gothic" panose="020B0502020202020204" pitchFamily="34" charset="0"/>
                <a:ea typeface="NSimSun" panose="02010609030101010101" pitchFamily="49" charset="-122"/>
                <a:cs typeface="Arial" panose="020B0604020202020204" pitchFamily="34" charset="0"/>
              </a:rPr>
              <a:t>“Safety culture is how the organization behaves…</a:t>
            </a:r>
          </a:p>
          <a:p>
            <a:pPr marL="0" marR="0" algn="ctr" hangingPunct="0">
              <a:spcBef>
                <a:spcPts val="0"/>
              </a:spcBef>
              <a:spcAft>
                <a:spcPts val="0"/>
              </a:spcAft>
            </a:pPr>
            <a:r>
              <a:rPr lang="en-US" b="1" i="1" kern="100" dirty="0">
                <a:solidFill>
                  <a:srgbClr val="61B345"/>
                </a:solidFill>
                <a:latin typeface="Century Gothic" panose="020B0502020202020204" pitchFamily="34" charset="0"/>
                <a:ea typeface="NSimSun" panose="02010609030101010101" pitchFamily="49" charset="-122"/>
                <a:cs typeface="Arial" panose="020B0604020202020204" pitchFamily="34" charset="0"/>
              </a:rPr>
              <a:t>…</a:t>
            </a:r>
            <a:r>
              <a:rPr lang="en-US" b="1" i="1" kern="100" dirty="0">
                <a:solidFill>
                  <a:srgbClr val="61B345"/>
                </a:solidFill>
                <a:effectLst/>
                <a:latin typeface="Century Gothic" panose="020B0502020202020204" pitchFamily="34" charset="0"/>
                <a:ea typeface="NSimSun" panose="02010609030101010101" pitchFamily="49" charset="-122"/>
                <a:cs typeface="Arial" panose="020B0604020202020204" pitchFamily="34" charset="0"/>
              </a:rPr>
              <a:t>when no one is watching.”</a:t>
            </a:r>
            <a:endParaRPr lang="en-US" sz="1100" kern="100" dirty="0">
              <a:solidFill>
                <a:srgbClr val="61B345"/>
              </a:solidFill>
              <a:effectLst/>
              <a:latin typeface="Century Gothic" panose="020B0502020202020204" pitchFamily="34" charset="0"/>
              <a:ea typeface="NSimSun" panose="02010609030101010101" pitchFamily="49" charset="-122"/>
              <a:cs typeface="Arial" panose="020B0604020202020204" pitchFamily="34" charset="0"/>
            </a:endParaRPr>
          </a:p>
          <a:p>
            <a:pPr marL="0" marR="0" hangingPunct="0">
              <a:spcBef>
                <a:spcPts val="0"/>
              </a:spcBef>
              <a:spcAft>
                <a:spcPts val="0"/>
              </a:spcAft>
            </a:pPr>
            <a:r>
              <a:rPr lang="en-US" sz="1200" kern="100" dirty="0">
                <a:effectLst/>
                <a:latin typeface="Century Gothic" panose="020B0502020202020204" pitchFamily="34" charset="0"/>
                <a:ea typeface="NSimSun" panose="02010609030101010101" pitchFamily="49" charset="-122"/>
                <a:cs typeface="Arial" panose="020B0604020202020204" pitchFamily="34" charset="0"/>
              </a:rPr>
              <a:t> </a:t>
            </a:r>
          </a:p>
          <a:p>
            <a:pPr marL="0" marR="0" hangingPunct="0">
              <a:spcBef>
                <a:spcPts val="0"/>
              </a:spcBef>
              <a:spcAft>
                <a:spcPts val="0"/>
              </a:spcAft>
            </a:pPr>
            <a:endParaRPr lang="en-US" sz="900" kern="100" dirty="0">
              <a:latin typeface="Century Gothic" panose="020B0502020202020204" pitchFamily="34" charset="0"/>
              <a:ea typeface="NSimSun" panose="02010609030101010101" pitchFamily="49" charset="-122"/>
              <a:cs typeface="Arial" panose="020B0604020202020204" pitchFamily="34" charset="0"/>
            </a:endParaRPr>
          </a:p>
          <a:p>
            <a:pPr marR="0" hangingPunct="0">
              <a:spcBef>
                <a:spcPts val="0"/>
              </a:spcBef>
              <a:spcAft>
                <a:spcPts val="600"/>
              </a:spcAft>
              <a:tabLst>
                <a:tab pos="339725" algn="l"/>
              </a:tabLst>
            </a:pPr>
            <a:r>
              <a:rPr lang="en-US" sz="1600" b="1" kern="100" dirty="0">
                <a:solidFill>
                  <a:srgbClr val="1B5371"/>
                </a:solidFill>
                <a:effectLst/>
                <a:latin typeface="Century Gothic" panose="020B0502020202020204" pitchFamily="34" charset="0"/>
                <a:ea typeface="NSimSun" panose="02010609030101010101" pitchFamily="49" charset="-122"/>
                <a:cs typeface="Arial" panose="020B0604020202020204" pitchFamily="34" charset="0"/>
              </a:rPr>
              <a:t>	Safety Culture Framework</a:t>
            </a:r>
            <a:endParaRPr lang="en-US" sz="1600" kern="100" dirty="0">
              <a:effectLst/>
              <a:latin typeface="Century Gothic" panose="020B0502020202020204" pitchFamily="34" charset="0"/>
              <a:ea typeface="NSimSun" panose="02010609030101010101" pitchFamily="49" charset="-122"/>
              <a:cs typeface="Arial" panose="020B0604020202020204" pitchFamily="34" charset="0"/>
            </a:endParaRPr>
          </a:p>
          <a:p>
            <a:pPr marL="687388" marR="0" lvl="0" indent="-339725" hangingPunct="0">
              <a:spcBef>
                <a:spcPts val="0"/>
              </a:spcBef>
              <a:spcAft>
                <a:spcPts val="0"/>
              </a:spcAft>
              <a:buClr>
                <a:srgbClr val="61B345"/>
              </a:buClr>
              <a:buSzPct val="90000"/>
              <a:buFont typeface="System Font Regular"/>
              <a:buChar char="►"/>
              <a:tabLst>
                <a:tab pos="457200" algn="l"/>
              </a:tabLst>
            </a:pPr>
            <a:r>
              <a:rPr lang="en-US" sz="1400" kern="100" dirty="0">
                <a:effectLst/>
                <a:latin typeface="Century Gothic" panose="020B0502020202020204" pitchFamily="34" charset="0"/>
                <a:ea typeface="NSimSun" panose="02010609030101010101" pitchFamily="49" charset="-122"/>
                <a:cs typeface="Wingdings" pitchFamily="2" charset="2"/>
              </a:rPr>
              <a:t>Safety is everyone’s responsibility</a:t>
            </a:r>
          </a:p>
          <a:p>
            <a:pPr marL="687388" marR="0" lvl="0" indent="-339725" hangingPunct="0">
              <a:spcBef>
                <a:spcPts val="0"/>
              </a:spcBef>
              <a:spcAft>
                <a:spcPts val="0"/>
              </a:spcAft>
              <a:buClr>
                <a:srgbClr val="61B345"/>
              </a:buClr>
              <a:buSzPct val="90000"/>
              <a:buFont typeface="System Font Regular"/>
              <a:buChar char="►"/>
              <a:tabLst>
                <a:tab pos="457200" algn="l"/>
              </a:tabLst>
            </a:pPr>
            <a:r>
              <a:rPr lang="en-US" sz="1400" kern="100" dirty="0">
                <a:effectLst/>
                <a:latin typeface="Century Gothic" panose="020B0502020202020204" pitchFamily="34" charset="0"/>
                <a:ea typeface="NSimSun" panose="02010609030101010101" pitchFamily="49" charset="-122"/>
                <a:cs typeface="Wingdings" pitchFamily="2" charset="2"/>
              </a:rPr>
              <a:t>Strong leadership support</a:t>
            </a:r>
          </a:p>
          <a:p>
            <a:pPr marL="687388" marR="0" lvl="0" indent="-339725" hangingPunct="0">
              <a:spcBef>
                <a:spcPts val="0"/>
              </a:spcBef>
              <a:spcAft>
                <a:spcPts val="0"/>
              </a:spcAft>
              <a:buClr>
                <a:srgbClr val="61B345"/>
              </a:buClr>
              <a:buSzPct val="90000"/>
              <a:buFont typeface="System Font Regular"/>
              <a:buChar char="►"/>
              <a:tabLst>
                <a:tab pos="457200" algn="l"/>
              </a:tabLst>
            </a:pPr>
            <a:r>
              <a:rPr lang="en-US" sz="1400" kern="100" dirty="0">
                <a:effectLst/>
                <a:latin typeface="Century Gothic" panose="020B0502020202020204" pitchFamily="34" charset="0"/>
                <a:ea typeface="NSimSun" panose="02010609030101010101" pitchFamily="49" charset="-122"/>
                <a:cs typeface="Wingdings" pitchFamily="2" charset="2"/>
              </a:rPr>
              <a:t>Integrated into all activities</a:t>
            </a:r>
          </a:p>
          <a:p>
            <a:pPr marL="687388" marR="0" lvl="0" indent="-339725" hangingPunct="0">
              <a:spcBef>
                <a:spcPts val="0"/>
              </a:spcBef>
              <a:spcAft>
                <a:spcPts val="0"/>
              </a:spcAft>
              <a:buClr>
                <a:srgbClr val="61B345"/>
              </a:buClr>
              <a:buSzPct val="90000"/>
              <a:buFont typeface="System Font Regular"/>
              <a:buChar char="►"/>
              <a:tabLst>
                <a:tab pos="457200" algn="l"/>
              </a:tabLst>
            </a:pPr>
            <a:r>
              <a:rPr lang="en-US" sz="1400" kern="100" dirty="0">
                <a:effectLst/>
                <a:latin typeface="Century Gothic" panose="020B0502020202020204" pitchFamily="34" charset="0"/>
                <a:ea typeface="NSimSun" panose="02010609030101010101" pitchFamily="49" charset="-122"/>
                <a:cs typeface="Wingdings" pitchFamily="2" charset="2"/>
              </a:rPr>
              <a:t>Open, timely, effective communications</a:t>
            </a:r>
          </a:p>
          <a:p>
            <a:pPr marL="687388" marR="0" lvl="0" indent="-339725" hangingPunct="0">
              <a:spcBef>
                <a:spcPts val="0"/>
              </a:spcBef>
              <a:spcAft>
                <a:spcPts val="0"/>
              </a:spcAft>
              <a:buClr>
                <a:srgbClr val="61B345"/>
              </a:buClr>
              <a:buSzPct val="90000"/>
              <a:buFont typeface="System Font Regular"/>
              <a:buChar char="►"/>
              <a:tabLst>
                <a:tab pos="457200" algn="l"/>
              </a:tabLst>
            </a:pPr>
            <a:r>
              <a:rPr lang="en-US" sz="1400" kern="100" dirty="0">
                <a:effectLst/>
                <a:latin typeface="Century Gothic" panose="020B0502020202020204" pitchFamily="34" charset="0"/>
                <a:ea typeface="NSimSun" panose="02010609030101010101" pitchFamily="49" charset="-122"/>
                <a:cs typeface="Wingdings" pitchFamily="2" charset="2"/>
              </a:rPr>
              <a:t>Questioning/learning environment</a:t>
            </a:r>
          </a:p>
          <a:p>
            <a:pPr marL="687388" marR="0" lvl="0" indent="-339725" hangingPunct="0">
              <a:spcBef>
                <a:spcPts val="0"/>
              </a:spcBef>
              <a:spcAft>
                <a:spcPts val="0"/>
              </a:spcAft>
              <a:buClr>
                <a:srgbClr val="61B345"/>
              </a:buClr>
              <a:buSzPct val="90000"/>
              <a:buFont typeface="System Font Regular"/>
              <a:buChar char="►"/>
              <a:tabLst>
                <a:tab pos="457200" algn="l"/>
              </a:tabLst>
            </a:pPr>
            <a:r>
              <a:rPr lang="en-US" sz="1400" kern="100" dirty="0">
                <a:effectLst/>
                <a:latin typeface="Century Gothic" panose="020B0502020202020204" pitchFamily="34" charset="0"/>
                <a:ea typeface="NSimSun" panose="02010609030101010101" pitchFamily="49" charset="-122"/>
                <a:cs typeface="Wingdings" pitchFamily="2" charset="2"/>
              </a:rPr>
              <a:t>Mutual trust</a:t>
            </a:r>
          </a:p>
          <a:p>
            <a:pPr marL="687388" marR="0" lvl="0" indent="-339725" hangingPunct="0">
              <a:spcBef>
                <a:spcPts val="0"/>
              </a:spcBef>
              <a:spcAft>
                <a:spcPts val="0"/>
              </a:spcAft>
              <a:buClr>
                <a:srgbClr val="61B345"/>
              </a:buClr>
              <a:buSzPct val="90000"/>
              <a:buFont typeface="System Font Regular"/>
              <a:buChar char="►"/>
              <a:tabLst>
                <a:tab pos="457200" algn="l"/>
              </a:tabLst>
            </a:pPr>
            <a:r>
              <a:rPr lang="en-US" sz="1400" kern="100" dirty="0">
                <a:effectLst/>
                <a:latin typeface="Century Gothic" panose="020B0502020202020204" pitchFamily="34" charset="0"/>
                <a:ea typeface="NSimSun" panose="02010609030101010101" pitchFamily="49" charset="-122"/>
                <a:cs typeface="Wingdings" pitchFamily="2" charset="2"/>
              </a:rPr>
              <a:t>Continuous improvement</a:t>
            </a:r>
            <a:endParaRPr lang="en-US" sz="900" kern="100" dirty="0">
              <a:effectLst/>
              <a:latin typeface="Century Gothic" panose="020B0502020202020204" pitchFamily="34" charset="0"/>
              <a:ea typeface="NSimSun" panose="02010609030101010101" pitchFamily="49" charset="-122"/>
              <a:cs typeface="Arial" panose="020B0604020202020204" pitchFamily="34" charset="0"/>
            </a:endParaRPr>
          </a:p>
          <a:p>
            <a:pPr marL="347663" marR="0" hangingPunct="0">
              <a:spcBef>
                <a:spcPts val="1800"/>
              </a:spcBef>
              <a:spcAft>
                <a:spcPts val="600"/>
              </a:spcAft>
            </a:pPr>
            <a:r>
              <a:rPr lang="en-US" sz="1600" b="1" kern="100" dirty="0">
                <a:solidFill>
                  <a:srgbClr val="1B5371"/>
                </a:solidFill>
                <a:latin typeface="Century Gothic" panose="020B0502020202020204" pitchFamily="34" charset="0"/>
                <a:ea typeface="NSimSun" panose="02010609030101010101" pitchFamily="49" charset="-122"/>
                <a:cs typeface="Arial" panose="020B0604020202020204" pitchFamily="34" charset="0"/>
              </a:rPr>
              <a:t>What are the benefits?</a:t>
            </a:r>
            <a:endParaRPr lang="en-US" sz="900" kern="100" dirty="0">
              <a:effectLst/>
              <a:latin typeface="Century Gothic" panose="020B0502020202020204" pitchFamily="34" charset="0"/>
              <a:ea typeface="NSimSun" panose="02010609030101010101" pitchFamily="49" charset="-122"/>
              <a:cs typeface="Arial" panose="020B0604020202020204" pitchFamily="34" charset="0"/>
            </a:endParaRPr>
          </a:p>
          <a:p>
            <a:pPr marL="746125" marR="0" lvl="0" indent="-339725" hangingPunct="0">
              <a:spcBef>
                <a:spcPts val="0"/>
              </a:spcBef>
              <a:spcAft>
                <a:spcPts val="0"/>
              </a:spcAft>
              <a:buClr>
                <a:srgbClr val="61B345"/>
              </a:buClr>
              <a:buSzPct val="90000"/>
              <a:buFont typeface="System Font Regular"/>
              <a:buChar char="✓"/>
              <a:tabLst>
                <a:tab pos="457200" algn="l"/>
              </a:tabLst>
            </a:pPr>
            <a:r>
              <a:rPr lang="en-US" sz="1400" kern="100" dirty="0">
                <a:latin typeface="Century Gothic" panose="020B0502020202020204" pitchFamily="34" charset="0"/>
                <a:ea typeface="NSimSun" panose="02010609030101010101" pitchFamily="49" charset="-122"/>
              </a:rPr>
              <a:t>Eliminates common weaknesses identified as contributing factors to catastrophic events.</a:t>
            </a:r>
          </a:p>
          <a:p>
            <a:pPr marL="746125" marR="0" lvl="0" indent="-339725" hangingPunct="0">
              <a:spcBef>
                <a:spcPts val="0"/>
              </a:spcBef>
              <a:spcAft>
                <a:spcPts val="0"/>
              </a:spcAft>
              <a:buClr>
                <a:srgbClr val="61B345"/>
              </a:buClr>
              <a:buSzPct val="90000"/>
              <a:buFont typeface="System Font Regular"/>
              <a:buChar char="✓"/>
              <a:tabLst>
                <a:tab pos="457200" algn="l"/>
              </a:tabLst>
            </a:pPr>
            <a:r>
              <a:rPr lang="en-US" sz="1400" kern="100" dirty="0">
                <a:latin typeface="Century Gothic" panose="020B0502020202020204" pitchFamily="34" charset="0"/>
                <a:ea typeface="NSimSun" panose="02010609030101010101" pitchFamily="49" charset="-122"/>
              </a:rPr>
              <a:t>Promotes trust in the hydrogen energy industry’s ability to deliver safe, reliable, quality products and services.</a:t>
            </a:r>
          </a:p>
          <a:p>
            <a:pPr marL="746125" marR="0" lvl="0" indent="-339725" hangingPunct="0">
              <a:spcBef>
                <a:spcPts val="0"/>
              </a:spcBef>
              <a:spcAft>
                <a:spcPts val="0"/>
              </a:spcAft>
              <a:buClr>
                <a:srgbClr val="61B345"/>
              </a:buClr>
              <a:buSzPct val="90000"/>
              <a:buFont typeface="System Font Regular"/>
              <a:buChar char="✓"/>
              <a:tabLst>
                <a:tab pos="457200" algn="l"/>
              </a:tabLst>
            </a:pPr>
            <a:r>
              <a:rPr lang="en-US" sz="1400" kern="100" dirty="0">
                <a:latin typeface="Century Gothic" panose="020B0502020202020204" pitchFamily="34" charset="0"/>
                <a:ea typeface="NSimSun" panose="02010609030101010101" pitchFamily="49" charset="-122"/>
              </a:rPr>
              <a:t>Supports a sustainable legacy for companies and the hydrogen industry.</a:t>
            </a:r>
          </a:p>
          <a:p>
            <a:pPr marL="746125" marR="0" lvl="0" indent="-339725" hangingPunct="0">
              <a:spcBef>
                <a:spcPts val="0"/>
              </a:spcBef>
              <a:spcAft>
                <a:spcPts val="0"/>
              </a:spcAft>
              <a:buClr>
                <a:srgbClr val="61B345"/>
              </a:buClr>
              <a:buSzPct val="90000"/>
              <a:buFont typeface="System Font Regular"/>
              <a:buChar char="✓"/>
              <a:tabLst>
                <a:tab pos="457200" algn="l"/>
              </a:tabLst>
            </a:pPr>
            <a:r>
              <a:rPr lang="en-US" sz="1400" kern="100" dirty="0">
                <a:latin typeface="Century Gothic" panose="020B0502020202020204" pitchFamily="34" charset="0"/>
                <a:ea typeface="NSimSun" panose="02010609030101010101" pitchFamily="49" charset="-122"/>
              </a:rPr>
              <a:t>Fosters efficiency and productivity in the workplace.</a:t>
            </a:r>
          </a:p>
          <a:p>
            <a:pPr marL="347663" marR="0" hangingPunct="0">
              <a:spcBef>
                <a:spcPts val="1800"/>
              </a:spcBef>
              <a:spcAft>
                <a:spcPts val="600"/>
              </a:spcAft>
            </a:pPr>
            <a:r>
              <a:rPr lang="en-US" sz="1600" b="1" kern="100" dirty="0">
                <a:solidFill>
                  <a:srgbClr val="1B5371"/>
                </a:solidFill>
                <a:latin typeface="Century Gothic" panose="020B0502020202020204" pitchFamily="34" charset="0"/>
                <a:ea typeface="NSimSun" panose="02010609030101010101" pitchFamily="49" charset="-122"/>
                <a:cs typeface="Arial" panose="020B0604020202020204" pitchFamily="34" charset="0"/>
              </a:rPr>
              <a:t>Resources</a:t>
            </a:r>
            <a:endParaRPr lang="en-US" sz="900" kern="100" dirty="0">
              <a:effectLst/>
              <a:latin typeface="Century Gothic" panose="020B0502020202020204" pitchFamily="34" charset="0"/>
              <a:ea typeface="NSimSun" panose="02010609030101010101" pitchFamily="49" charset="-122"/>
              <a:cs typeface="Arial" panose="020B0604020202020204" pitchFamily="34" charset="0"/>
            </a:endParaRPr>
          </a:p>
          <a:p>
            <a:pPr marL="746125" marR="0" lvl="0" indent="-339725" hangingPunct="0">
              <a:spcBef>
                <a:spcPts val="0"/>
              </a:spcBef>
              <a:spcAft>
                <a:spcPts val="0"/>
              </a:spcAft>
              <a:buClr>
                <a:srgbClr val="61B345"/>
              </a:buClr>
              <a:buSzPct val="90000"/>
              <a:buFont typeface="System Font Regular"/>
              <a:buChar char="✓"/>
              <a:tabLst>
                <a:tab pos="457200" algn="l"/>
              </a:tabLst>
            </a:pPr>
            <a:r>
              <a:rPr lang="en-US" sz="1400" kern="100" dirty="0">
                <a:latin typeface="Century Gothic" panose="020B0502020202020204" pitchFamily="34" charset="0"/>
                <a:ea typeface="NSimSun" panose="02010609030101010101" pitchFamily="49" charset="-122"/>
              </a:rPr>
              <a:t>For further information and resources on safety culture, see: </a:t>
            </a:r>
            <a:r>
              <a:rPr lang="en-US" sz="1400" kern="100" dirty="0">
                <a:latin typeface="Century Gothic" panose="020B0502020202020204" pitchFamily="34" charset="0"/>
                <a:ea typeface="NSimSun" panose="02010609030101010101" pitchFamily="49" charset="-122"/>
                <a:hlinkClick r:id="rId2"/>
              </a:rPr>
              <a:t>https://www.aiche.org/ccps/safety-culture-what-stake</a:t>
            </a:r>
            <a:endParaRPr lang="en-US" sz="1400" kern="100" dirty="0">
              <a:latin typeface="Century Gothic" panose="020B0502020202020204" pitchFamily="34" charset="0"/>
              <a:ea typeface="NSimSun" panose="02010609030101010101" pitchFamily="49" charset="-122"/>
            </a:endParaRPr>
          </a:p>
          <a:p>
            <a:pPr marL="746125" marR="0" lvl="0" indent="-339725" hangingPunct="0">
              <a:spcBef>
                <a:spcPts val="0"/>
              </a:spcBef>
              <a:spcAft>
                <a:spcPts val="0"/>
              </a:spcAft>
              <a:buClr>
                <a:srgbClr val="61B345"/>
              </a:buClr>
              <a:buSzPct val="90000"/>
              <a:buFont typeface="System Font Regular"/>
              <a:buChar char="✓"/>
              <a:tabLst>
                <a:tab pos="457200" algn="l"/>
              </a:tabLst>
            </a:pPr>
            <a:r>
              <a:rPr lang="en-US" sz="1400" kern="100" dirty="0">
                <a:latin typeface="Century Gothic" panose="020B0502020202020204" pitchFamily="34" charset="0"/>
                <a:ea typeface="NSimSun" panose="02010609030101010101" pitchFamily="49" charset="-122"/>
              </a:rPr>
              <a:t>For further case studies on safety culture, see: </a:t>
            </a:r>
            <a:r>
              <a:rPr lang="en-US" sz="1400" kern="100" dirty="0">
                <a:latin typeface="Century Gothic" panose="020B0502020202020204" pitchFamily="34" charset="0"/>
                <a:ea typeface="NSimSun" panose="02010609030101010101" pitchFamily="49" charset="-122"/>
                <a:hlinkClick r:id="rId3"/>
              </a:rPr>
              <a:t>https://h2tools.org</a:t>
            </a:r>
            <a:r>
              <a:rPr lang="en-US" sz="1400" kern="100" dirty="0">
                <a:latin typeface="Century Gothic" panose="020B0502020202020204" pitchFamily="34" charset="0"/>
                <a:ea typeface="NSimSun" panose="02010609030101010101" pitchFamily="49" charset="-122"/>
              </a:rPr>
              <a:t> </a:t>
            </a:r>
            <a:r>
              <a:rPr lang="en-US" sz="1200" kern="100" dirty="0">
                <a:effectLst/>
                <a:latin typeface="Century Gothic" panose="020B0502020202020204" pitchFamily="34" charset="0"/>
                <a:ea typeface="NSimSun" panose="02010609030101010101" pitchFamily="49" charset="-122"/>
                <a:cs typeface="Arial" panose="020B0604020202020204" pitchFamily="34" charset="0"/>
              </a:rPr>
              <a:t> </a:t>
            </a:r>
            <a:endParaRPr lang="en-US" sz="900" kern="100" dirty="0">
              <a:effectLst/>
              <a:latin typeface="Century Gothic" panose="020B0502020202020204" pitchFamily="34" charset="0"/>
              <a:ea typeface="NSimSun" panose="02010609030101010101" pitchFamily="49" charset="-122"/>
              <a:cs typeface="Arial" panose="020B0604020202020204" pitchFamily="34" charset="0"/>
            </a:endParaRPr>
          </a:p>
          <a:p>
            <a:pPr marL="0" marR="0" hangingPunct="0">
              <a:spcBef>
                <a:spcPts val="0"/>
              </a:spcBef>
              <a:spcAft>
                <a:spcPts val="0"/>
              </a:spcAft>
            </a:pPr>
            <a:r>
              <a:rPr lang="en-US" sz="1200" kern="100" dirty="0">
                <a:effectLst/>
                <a:latin typeface="Century Gothic" panose="020B0502020202020204" pitchFamily="34" charset="0"/>
                <a:ea typeface="NSimSun" panose="02010609030101010101" pitchFamily="49" charset="-122"/>
                <a:cs typeface="Arial" panose="020B0604020202020204" pitchFamily="34" charset="0"/>
              </a:rPr>
              <a:t> </a:t>
            </a:r>
            <a:endParaRPr lang="en-US" sz="900" kern="100" dirty="0">
              <a:effectLst/>
              <a:latin typeface="Century Gothic" panose="020B0502020202020204" pitchFamily="34" charset="0"/>
              <a:ea typeface="NSimSun" panose="02010609030101010101" pitchFamily="49" charset="-122"/>
              <a:cs typeface="Arial" panose="020B0604020202020204" pitchFamily="34" charset="0"/>
            </a:endParaRPr>
          </a:p>
          <a:p>
            <a:pPr marL="0" marR="0" hangingPunct="0">
              <a:spcBef>
                <a:spcPts val="0"/>
              </a:spcBef>
              <a:spcAft>
                <a:spcPts val="0"/>
              </a:spcAft>
            </a:pPr>
            <a:r>
              <a:rPr lang="en-US" sz="1200" kern="100" dirty="0">
                <a:solidFill>
                  <a:srgbClr val="000000"/>
                </a:solidFill>
                <a:effectLst/>
                <a:latin typeface="Century Gothic" panose="020B0502020202020204" pitchFamily="34" charset="0"/>
                <a:ea typeface="NSimSun" panose="02010609030101010101" pitchFamily="49" charset="-122"/>
                <a:cs typeface="Arial" panose="020B0604020202020204" pitchFamily="34" charset="0"/>
              </a:rPr>
              <a:t> </a:t>
            </a:r>
            <a:endParaRPr lang="en-US" sz="900" kern="100" dirty="0">
              <a:effectLst/>
              <a:latin typeface="Century Gothic" panose="020B0502020202020204" pitchFamily="34" charset="0"/>
              <a:ea typeface="NSimSun" panose="02010609030101010101" pitchFamily="49" charset="-122"/>
              <a:cs typeface="Arial" panose="020B0604020202020204" pitchFamily="34" charset="0"/>
            </a:endParaRPr>
          </a:p>
          <a:p>
            <a:pPr marL="0" marR="0" hangingPunct="0">
              <a:spcBef>
                <a:spcPts val="0"/>
              </a:spcBef>
              <a:spcAft>
                <a:spcPts val="0"/>
              </a:spcAft>
            </a:pPr>
            <a:r>
              <a:rPr lang="en-US" sz="1200" kern="100" dirty="0">
                <a:solidFill>
                  <a:srgbClr val="000000"/>
                </a:solidFill>
                <a:effectLst/>
                <a:latin typeface="Century Gothic" panose="020B0502020202020204" pitchFamily="34" charset="0"/>
                <a:ea typeface="NSimSun" panose="02010609030101010101" pitchFamily="49" charset="-122"/>
                <a:cs typeface="Arial" panose="020B0604020202020204" pitchFamily="34" charset="0"/>
              </a:rPr>
              <a:t> </a:t>
            </a:r>
            <a:endParaRPr lang="en-US" sz="900" kern="100" dirty="0">
              <a:effectLst/>
              <a:latin typeface="Century Gothic" panose="020B0502020202020204" pitchFamily="34" charset="0"/>
              <a:ea typeface="NSimSun" panose="02010609030101010101" pitchFamily="49" charset="-122"/>
              <a:cs typeface="Arial" panose="020B0604020202020204" pitchFamily="34" charset="0"/>
            </a:endParaRPr>
          </a:p>
          <a:p>
            <a:pPr marL="0" marR="0" hangingPunct="0">
              <a:spcBef>
                <a:spcPts val="0"/>
              </a:spcBef>
              <a:spcAft>
                <a:spcPts val="0"/>
              </a:spcAft>
            </a:pPr>
            <a:r>
              <a:rPr lang="en-US" sz="1200" kern="100" dirty="0">
                <a:solidFill>
                  <a:srgbClr val="000000"/>
                </a:solidFill>
                <a:effectLst/>
                <a:latin typeface="Century Gothic" panose="020B0502020202020204" pitchFamily="34" charset="0"/>
                <a:ea typeface="NSimSun" panose="02010609030101010101" pitchFamily="49" charset="-122"/>
                <a:cs typeface="Arial" panose="020B0604020202020204" pitchFamily="34" charset="0"/>
              </a:rPr>
              <a:t> </a:t>
            </a:r>
            <a:endParaRPr lang="en-US" sz="900" kern="100" dirty="0">
              <a:effectLst/>
              <a:latin typeface="Century Gothic" panose="020B0502020202020204" pitchFamily="34" charset="0"/>
              <a:ea typeface="NSimSun" panose="02010609030101010101" pitchFamily="49" charset="-122"/>
              <a:cs typeface="Arial" panose="020B0604020202020204" pitchFamily="34" charset="0"/>
            </a:endParaRPr>
          </a:p>
          <a:p>
            <a:pPr marL="0" marR="0" hangingPunct="0">
              <a:spcBef>
                <a:spcPts val="0"/>
              </a:spcBef>
              <a:spcAft>
                <a:spcPts val="0"/>
              </a:spcAft>
            </a:pPr>
            <a:r>
              <a:rPr lang="en-US" sz="1200" kern="100" dirty="0">
                <a:solidFill>
                  <a:srgbClr val="000000"/>
                </a:solidFill>
                <a:effectLst/>
                <a:latin typeface="Century Gothic" panose="020B0502020202020204" pitchFamily="34" charset="0"/>
                <a:ea typeface="NSimSun" panose="02010609030101010101" pitchFamily="49" charset="-122"/>
                <a:cs typeface="Arial" panose="020B0604020202020204" pitchFamily="34" charset="0"/>
              </a:rPr>
              <a:t> </a:t>
            </a:r>
            <a:endParaRPr lang="en-US" sz="900" kern="100" dirty="0">
              <a:effectLst/>
              <a:latin typeface="Century Gothic" panose="020B0502020202020204" pitchFamily="34" charset="0"/>
              <a:ea typeface="NSimSun" panose="02010609030101010101" pitchFamily="49" charset="-122"/>
              <a:cs typeface="Arial" panose="020B0604020202020204" pitchFamily="34" charset="0"/>
            </a:endParaRPr>
          </a:p>
          <a:p>
            <a:endParaRPr lang="en-US" sz="1200" dirty="0">
              <a:effectLst/>
              <a:latin typeface="Century Gothic" panose="020B0502020202020204" pitchFamily="34" charset="0"/>
              <a:ea typeface="NSimSun" panose="02010609030101010101" pitchFamily="49" charset="-122"/>
            </a:endParaRPr>
          </a:p>
          <a:p>
            <a:endParaRPr lang="en-US" sz="1200" dirty="0">
              <a:latin typeface="Century Gothic" panose="020B0502020202020204" pitchFamily="34" charset="0"/>
              <a:ea typeface="NSimSun" panose="02010609030101010101" pitchFamily="49" charset="-122"/>
            </a:endParaRPr>
          </a:p>
          <a:p>
            <a:endParaRPr lang="en-US" sz="1200" dirty="0">
              <a:effectLst/>
              <a:latin typeface="Century Gothic" panose="020B0502020202020204" pitchFamily="34" charset="0"/>
              <a:ea typeface="NSimSun" panose="02010609030101010101" pitchFamily="49" charset="-122"/>
            </a:endParaRPr>
          </a:p>
          <a:p>
            <a:endParaRPr lang="en-US" sz="1200" dirty="0">
              <a:latin typeface="Century Gothic" panose="020B0502020202020204" pitchFamily="34" charset="0"/>
              <a:ea typeface="NSimSun" panose="02010609030101010101" pitchFamily="49" charset="-122"/>
            </a:endParaRPr>
          </a:p>
          <a:p>
            <a:endParaRPr lang="en-US" sz="1200" dirty="0">
              <a:effectLst/>
              <a:latin typeface="Century Gothic" panose="020B0502020202020204" pitchFamily="34" charset="0"/>
              <a:ea typeface="NSimSun" panose="02010609030101010101" pitchFamily="49" charset="-122"/>
            </a:endParaRPr>
          </a:p>
          <a:p>
            <a:endParaRPr lang="en-US" sz="1200" dirty="0">
              <a:latin typeface="Century Gothic" panose="020B0502020202020204" pitchFamily="34" charset="0"/>
              <a:ea typeface="NSimSun" panose="02010609030101010101" pitchFamily="49" charset="-122"/>
            </a:endParaRPr>
          </a:p>
          <a:p>
            <a:endParaRPr lang="en-US" sz="1200" dirty="0">
              <a:effectLst/>
              <a:latin typeface="Century Gothic" panose="020B0502020202020204" pitchFamily="34" charset="0"/>
              <a:ea typeface="NSimSun" panose="02010609030101010101" pitchFamily="49" charset="-122"/>
            </a:endParaRPr>
          </a:p>
          <a:p>
            <a:endParaRPr lang="en-US" sz="1200" dirty="0">
              <a:latin typeface="Century Gothic" panose="020B0502020202020204" pitchFamily="34" charset="0"/>
              <a:ea typeface="NSimSun" panose="02010609030101010101" pitchFamily="49" charset="-122"/>
            </a:endParaRPr>
          </a:p>
          <a:p>
            <a:endParaRPr lang="en-US" sz="1200" dirty="0">
              <a:latin typeface="Century Gothic" panose="020B0502020202020204" pitchFamily="34" charset="0"/>
              <a:ea typeface="NSimSun" panose="02010609030101010101" pitchFamily="49" charset="-122"/>
            </a:endParaRPr>
          </a:p>
          <a:p>
            <a:endParaRPr lang="en-US" sz="1200" dirty="0">
              <a:effectLst/>
              <a:latin typeface="Century Gothic" panose="020B0502020202020204" pitchFamily="34" charset="0"/>
              <a:ea typeface="NSimSun" panose="02010609030101010101" pitchFamily="49" charset="-122"/>
            </a:endParaRPr>
          </a:p>
          <a:p>
            <a:endParaRPr lang="en-US" sz="1200" dirty="0">
              <a:effectLst/>
              <a:latin typeface="Century Gothic" panose="020B0502020202020204" pitchFamily="34" charset="0"/>
              <a:ea typeface="NSimSun" panose="02010609030101010101" pitchFamily="49" charset="-122"/>
            </a:endParaRPr>
          </a:p>
          <a:p>
            <a:endParaRPr lang="en-US" sz="1200" dirty="0">
              <a:effectLst/>
              <a:latin typeface="Century Gothic" panose="020B0502020202020204" pitchFamily="34" charset="0"/>
              <a:ea typeface="NSimSun" panose="02010609030101010101" pitchFamily="49" charset="-122"/>
            </a:endParaRPr>
          </a:p>
          <a:p>
            <a:endParaRPr lang="en-US" sz="1200" dirty="0">
              <a:effectLst/>
              <a:latin typeface="Century Gothic" panose="020B0502020202020204" pitchFamily="34" charset="0"/>
              <a:ea typeface="NSimSun" panose="02010609030101010101" pitchFamily="49" charset="-122"/>
            </a:endParaRPr>
          </a:p>
          <a:p>
            <a:endParaRPr lang="en-US" sz="1200" dirty="0">
              <a:effectLst/>
              <a:latin typeface="Century Gothic" panose="020B0502020202020204" pitchFamily="34" charset="0"/>
              <a:ea typeface="NSimSun" panose="02010609030101010101" pitchFamily="49" charset="-122"/>
            </a:endParaRPr>
          </a:p>
          <a:p>
            <a:r>
              <a:rPr lang="en-US" sz="1200" dirty="0">
                <a:effectLst/>
                <a:latin typeface="Century Gothic" panose="020B0502020202020204" pitchFamily="34" charset="0"/>
                <a:ea typeface="NSimSun" panose="02010609030101010101" pitchFamily="49" charset="-122"/>
              </a:rPr>
              <a:t>	Keywords: weak, poor, minimum, regulations, flammable, chemical, checklists, compliance</a:t>
            </a:r>
            <a:endParaRPr lang="en-US" sz="1200" dirty="0">
              <a:latin typeface="Century Gothic" panose="020B0502020202020204" pitchFamily="34" charset="0"/>
            </a:endParaRPr>
          </a:p>
        </p:txBody>
      </p:sp>
    </p:spTree>
    <p:extLst>
      <p:ext uri="{BB962C8B-B14F-4D97-AF65-F5344CB8AC3E}">
        <p14:creationId xmlns:p14="http://schemas.microsoft.com/office/powerpoint/2010/main" val="4749987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0222070-0436-3541-B5CF-4AFB07F06FD4}" type="datetimeFigureOut">
              <a:rPr lang="en-US" smtClean="0"/>
              <a:t>6/10/2024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5E84E5A-7E0A-0345-999C-398D898331D6}" type="slidenum">
              <a:rPr lang="en-US" smtClean="0"/>
              <a:t>‹#›</a:t>
            </a:fld>
            <a:endParaRPr lang="en-US"/>
          </a:p>
        </p:txBody>
      </p:sp>
    </p:spTree>
    <p:extLst>
      <p:ext uri="{BB962C8B-B14F-4D97-AF65-F5344CB8AC3E}">
        <p14:creationId xmlns:p14="http://schemas.microsoft.com/office/powerpoint/2010/main" val="311389746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353" y="535519"/>
            <a:ext cx="6703695" cy="1944159"/>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34353" y="2677584"/>
            <a:ext cx="6703695" cy="638196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34353" y="9322649"/>
            <a:ext cx="1748790" cy="535517"/>
          </a:xfrm>
          <a:prstGeom prst="rect">
            <a:avLst/>
          </a:prstGeom>
        </p:spPr>
        <p:txBody>
          <a:bodyPr vert="horz" lIns="91440" tIns="45720" rIns="91440" bIns="45720" rtlCol="0" anchor="ctr"/>
          <a:lstStyle>
            <a:lvl1pPr algn="l">
              <a:defRPr sz="1020">
                <a:solidFill>
                  <a:schemeClr val="tx1">
                    <a:tint val="82000"/>
                  </a:schemeClr>
                </a:solidFill>
              </a:defRPr>
            </a:lvl1pPr>
          </a:lstStyle>
          <a:p>
            <a:fld id="{50222070-0436-3541-B5CF-4AFB07F06FD4}" type="datetimeFigureOut">
              <a:rPr lang="en-US" smtClean="0"/>
              <a:t>6/10/2024</a:t>
            </a:fld>
            <a:endParaRPr lang="en-US"/>
          </a:p>
        </p:txBody>
      </p:sp>
      <p:sp>
        <p:nvSpPr>
          <p:cNvPr id="5" name="Footer Placeholder 4"/>
          <p:cNvSpPr>
            <a:spLocks noGrp="1"/>
          </p:cNvSpPr>
          <p:nvPr>
            <p:ph type="ftr" sz="quarter" idx="3"/>
          </p:nvPr>
        </p:nvSpPr>
        <p:spPr>
          <a:xfrm>
            <a:off x="2574608" y="9322649"/>
            <a:ext cx="2623185" cy="535517"/>
          </a:xfrm>
          <a:prstGeom prst="rect">
            <a:avLst/>
          </a:prstGeom>
        </p:spPr>
        <p:txBody>
          <a:bodyPr vert="horz" lIns="91440" tIns="45720" rIns="91440" bIns="45720" rtlCol="0" anchor="ctr"/>
          <a:lstStyle>
            <a:lvl1pPr algn="ctr">
              <a:defRPr sz="1020">
                <a:solidFill>
                  <a:schemeClr val="tx1">
                    <a:tint val="82000"/>
                  </a:schemeClr>
                </a:solidFill>
              </a:defRPr>
            </a:lvl1pPr>
          </a:lstStyle>
          <a:p>
            <a:endParaRPr lang="en-US"/>
          </a:p>
        </p:txBody>
      </p:sp>
      <p:sp>
        <p:nvSpPr>
          <p:cNvPr id="6" name="Slide Number Placeholder 5"/>
          <p:cNvSpPr>
            <a:spLocks noGrp="1"/>
          </p:cNvSpPr>
          <p:nvPr>
            <p:ph type="sldNum" sz="quarter" idx="4"/>
          </p:nvPr>
        </p:nvSpPr>
        <p:spPr>
          <a:xfrm>
            <a:off x="5489258" y="9322649"/>
            <a:ext cx="1748790" cy="535517"/>
          </a:xfrm>
          <a:prstGeom prst="rect">
            <a:avLst/>
          </a:prstGeom>
        </p:spPr>
        <p:txBody>
          <a:bodyPr vert="horz" lIns="91440" tIns="45720" rIns="91440" bIns="45720" rtlCol="0" anchor="ctr"/>
          <a:lstStyle>
            <a:lvl1pPr algn="r">
              <a:defRPr sz="1020">
                <a:solidFill>
                  <a:schemeClr val="tx1">
                    <a:tint val="82000"/>
                  </a:schemeClr>
                </a:solidFill>
              </a:defRPr>
            </a:lvl1pPr>
          </a:lstStyle>
          <a:p>
            <a:fld id="{25E84E5A-7E0A-0345-999C-398D898331D6}" type="slidenum">
              <a:rPr lang="en-US" smtClean="0"/>
              <a:t>‹#›</a:t>
            </a:fld>
            <a:endParaRPr lang="en-US"/>
          </a:p>
        </p:txBody>
      </p:sp>
    </p:spTree>
    <p:extLst>
      <p:ext uri="{BB962C8B-B14F-4D97-AF65-F5344CB8AC3E}">
        <p14:creationId xmlns:p14="http://schemas.microsoft.com/office/powerpoint/2010/main" val="1673638104"/>
      </p:ext>
    </p:extLst>
  </p:cSld>
  <p:clrMap bg1="lt1" tx1="dk1" bg2="lt2" tx2="dk2" accent1="accent1" accent2="accent2" accent3="accent3" accent4="accent4" accent5="accent5" accent6="accent6" hlink="hlink" folHlink="folHlink"/>
  <p:sldLayoutIdLst>
    <p:sldLayoutId id="2147483673" r:id="rId1"/>
    <p:sldLayoutId id="2147483675" r:id="rId2"/>
    <p:sldLayoutId id="2147483679" r:id="rId3"/>
  </p:sldLayoutIdLst>
  <p:txStyles>
    <p:titleStyle>
      <a:lvl1pPr algn="l" defTabSz="777240" rtl="0" eaLnBrk="1" latinLnBrk="0" hangingPunct="1">
        <a:lnSpc>
          <a:spcPct val="90000"/>
        </a:lnSpc>
        <a:spcBef>
          <a:spcPct val="0"/>
        </a:spcBef>
        <a:buNone/>
        <a:defRPr sz="3740" kern="1200">
          <a:solidFill>
            <a:schemeClr val="tx1"/>
          </a:solidFill>
          <a:latin typeface="+mj-lt"/>
          <a:ea typeface="+mj-ea"/>
          <a:cs typeface="+mj-cs"/>
        </a:defRPr>
      </a:lvl1pPr>
    </p:titleStyle>
    <p:bodyStyle>
      <a:lvl1pPr marL="194310" indent="-194310" algn="l" defTabSz="777240" rtl="0" eaLnBrk="1" latinLnBrk="0" hangingPunct="1">
        <a:lnSpc>
          <a:spcPct val="90000"/>
        </a:lnSpc>
        <a:spcBef>
          <a:spcPts val="850"/>
        </a:spcBef>
        <a:buFont typeface="Arial" panose="020B0604020202020204" pitchFamily="34" charset="0"/>
        <a:buChar char="•"/>
        <a:defRPr sz="2380" kern="1200">
          <a:solidFill>
            <a:schemeClr val="tx1"/>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sz="2040" kern="120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sz="1700" kern="120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p:bodyStyle>
    <p:otherStyle>
      <a:defPPr>
        <a:defRPr lang="en-US"/>
      </a:defPPr>
      <a:lvl1pPr marL="0" algn="l" defTabSz="777240" rtl="0" eaLnBrk="1" latinLnBrk="0" hangingPunct="1">
        <a:defRPr sz="1530" kern="1200">
          <a:solidFill>
            <a:schemeClr val="tx1"/>
          </a:solidFill>
          <a:latin typeface="+mn-lt"/>
          <a:ea typeface="+mn-ea"/>
          <a:cs typeface="+mn-cs"/>
        </a:defRPr>
      </a:lvl1pPr>
      <a:lvl2pPr marL="388620" algn="l" defTabSz="777240" rtl="0" eaLnBrk="1" latinLnBrk="0" hangingPunct="1">
        <a:defRPr sz="1530" kern="1200">
          <a:solidFill>
            <a:schemeClr val="tx1"/>
          </a:solidFill>
          <a:latin typeface="+mn-lt"/>
          <a:ea typeface="+mn-ea"/>
          <a:cs typeface="+mn-cs"/>
        </a:defRPr>
      </a:lvl2pPr>
      <a:lvl3pPr marL="777240" algn="l" defTabSz="777240" rtl="0" eaLnBrk="1" latinLnBrk="0" hangingPunct="1">
        <a:defRPr sz="1530" kern="1200">
          <a:solidFill>
            <a:schemeClr val="tx1"/>
          </a:solidFill>
          <a:latin typeface="+mn-lt"/>
          <a:ea typeface="+mn-ea"/>
          <a:cs typeface="+mn-cs"/>
        </a:defRPr>
      </a:lvl3pPr>
      <a:lvl4pPr marL="1165860" algn="l" defTabSz="777240" rtl="0" eaLnBrk="1" latinLnBrk="0" hangingPunct="1">
        <a:defRPr sz="1530" kern="1200">
          <a:solidFill>
            <a:schemeClr val="tx1"/>
          </a:solidFill>
          <a:latin typeface="+mn-lt"/>
          <a:ea typeface="+mn-ea"/>
          <a:cs typeface="+mn-cs"/>
        </a:defRPr>
      </a:lvl4pPr>
      <a:lvl5pPr marL="1554480" algn="l" defTabSz="777240" rtl="0" eaLnBrk="1" latinLnBrk="0" hangingPunct="1">
        <a:defRPr sz="1530" kern="1200">
          <a:solidFill>
            <a:schemeClr val="tx1"/>
          </a:solidFill>
          <a:latin typeface="+mn-lt"/>
          <a:ea typeface="+mn-ea"/>
          <a:cs typeface="+mn-cs"/>
        </a:defRPr>
      </a:lvl5pPr>
      <a:lvl6pPr marL="1943100" algn="l" defTabSz="777240" rtl="0" eaLnBrk="1" latinLnBrk="0" hangingPunct="1">
        <a:defRPr sz="1530" kern="1200">
          <a:solidFill>
            <a:schemeClr val="tx1"/>
          </a:solidFill>
          <a:latin typeface="+mn-lt"/>
          <a:ea typeface="+mn-ea"/>
          <a:cs typeface="+mn-cs"/>
        </a:defRPr>
      </a:lvl6pPr>
      <a:lvl7pPr marL="2331720" algn="l" defTabSz="777240" rtl="0" eaLnBrk="1" latinLnBrk="0" hangingPunct="1">
        <a:defRPr sz="1530" kern="1200">
          <a:solidFill>
            <a:schemeClr val="tx1"/>
          </a:solidFill>
          <a:latin typeface="+mn-lt"/>
          <a:ea typeface="+mn-ea"/>
          <a:cs typeface="+mn-cs"/>
        </a:defRPr>
      </a:lvl7pPr>
      <a:lvl8pPr marL="2720340" algn="l" defTabSz="777240" rtl="0" eaLnBrk="1" latinLnBrk="0" hangingPunct="1">
        <a:defRPr sz="1530" kern="1200">
          <a:solidFill>
            <a:schemeClr val="tx1"/>
          </a:solidFill>
          <a:latin typeface="+mn-lt"/>
          <a:ea typeface="+mn-ea"/>
          <a:cs typeface="+mn-cs"/>
        </a:defRPr>
      </a:lvl8pPr>
      <a:lvl9pPr marL="3108960" algn="l" defTabSz="777240" rtl="0" eaLnBrk="1" latinLnBrk="0" hangingPunct="1">
        <a:defRPr sz="153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DE202A5-4FF0-F33A-6682-3671A8E7E7C1}"/>
              </a:ext>
            </a:extLst>
          </p:cNvPr>
          <p:cNvSpPr>
            <a:spLocks noGrp="1"/>
          </p:cNvSpPr>
          <p:nvPr>
            <p:ph sz="quarter" idx="13"/>
          </p:nvPr>
        </p:nvSpPr>
        <p:spPr/>
        <p:txBody>
          <a:bodyPr/>
          <a:lstStyle/>
          <a:p>
            <a:r>
              <a:rPr lang="en-US" dirty="0"/>
              <a:t>Failure to identify risks leads to death of two workers</a:t>
            </a:r>
          </a:p>
          <a:p>
            <a:r>
              <a:rPr lang="en-US" dirty="0"/>
              <a:t>Wrong materials selected for methanol tank</a:t>
            </a:r>
          </a:p>
          <a:p>
            <a:r>
              <a:rPr lang="en-US" dirty="0"/>
              <a:t>Lack of procedures to perform hot-work</a:t>
            </a:r>
          </a:p>
          <a:p>
            <a:pPr marL="0" indent="0">
              <a:buNone/>
            </a:pPr>
            <a:endParaRPr lang="en-US" dirty="0"/>
          </a:p>
        </p:txBody>
      </p:sp>
      <p:sp>
        <p:nvSpPr>
          <p:cNvPr id="3" name="Text Placeholder 2">
            <a:extLst>
              <a:ext uri="{FF2B5EF4-FFF2-40B4-BE49-F238E27FC236}">
                <a16:creationId xmlns:a16="http://schemas.microsoft.com/office/drawing/2014/main" id="{D8C7D91C-ED39-F1F2-DBAA-C9BA583BAFB2}"/>
              </a:ext>
            </a:extLst>
          </p:cNvPr>
          <p:cNvSpPr>
            <a:spLocks noGrp="1"/>
          </p:cNvSpPr>
          <p:nvPr>
            <p:ph type="body" sz="quarter" idx="14"/>
          </p:nvPr>
        </p:nvSpPr>
        <p:spPr>
          <a:xfrm>
            <a:off x="78379" y="2710149"/>
            <a:ext cx="2661920" cy="4004160"/>
          </a:xfrm>
        </p:spPr>
        <p:txBody>
          <a:bodyPr/>
          <a:lstStyle/>
          <a:p>
            <a:r>
              <a:rPr lang="en-US" sz="1000" dirty="0" smtClean="0"/>
              <a:t>A wastewater treatment plant provided a metal roof to shade a plastic methanol storage tank to reduce solar heating of the tank. After the roof was damaged in severe weather, </a:t>
            </a:r>
            <a:r>
              <a:rPr lang="en-US" sz="1000" smtClean="0"/>
              <a:t>facility management </a:t>
            </a:r>
            <a:r>
              <a:rPr lang="en-US" sz="1000" dirty="0" smtClean="0"/>
              <a:t>decided to remove it. Two workers in a man-lift basket cut the roof into sections, and each section was lowered to the ground by a crane. The work proceeded over several days.</a:t>
            </a:r>
          </a:p>
          <a:p>
            <a:endParaRPr lang="en-US" sz="1000" dirty="0"/>
          </a:p>
        </p:txBody>
      </p:sp>
      <p:sp>
        <p:nvSpPr>
          <p:cNvPr id="4" name="Text Placeholder 3">
            <a:extLst>
              <a:ext uri="{FF2B5EF4-FFF2-40B4-BE49-F238E27FC236}">
                <a16:creationId xmlns:a16="http://schemas.microsoft.com/office/drawing/2014/main" id="{67A3A48A-7ABD-FB98-D1F5-4F6F0FCA6EF0}"/>
              </a:ext>
            </a:extLst>
          </p:cNvPr>
          <p:cNvSpPr>
            <a:spLocks noGrp="1"/>
          </p:cNvSpPr>
          <p:nvPr>
            <p:ph type="body" sz="quarter" idx="15"/>
          </p:nvPr>
        </p:nvSpPr>
        <p:spPr/>
        <p:txBody>
          <a:bodyPr/>
          <a:lstStyle/>
          <a:p>
            <a:r>
              <a:rPr lang="en-US" sz="1000" dirty="0"/>
              <a:t>While cutting a section near the tank vent, a spark ignited vapors coming from the vent. The fire flashed back through the vent’s malfunctioning flame arrestor, igniting vapors in the headspace. The pressure from the resulting fire separated most of the connections from the tank, including the flame arrestor, the level transmitter, a level switch, and inlet and outlet piping. The flat bottom of the tank also bulged and pulled off its foundation. Flaming methanol vapor discharged from vapor-space connections, burning the two workers and the crane operator. One burned worker fell to his death, one died from his burns, and the third was hospitalized for more than four months.</a:t>
            </a:r>
          </a:p>
          <a:p>
            <a:r>
              <a:rPr lang="en-US" sz="1000" dirty="0"/>
              <a:t>The Chemical Safety Board (CSB) investigators (Ref E.5) determined the facility’s engineering contractor had selected the wrong materials of construction for the tank and the flame arrestor. Consequently, the aluminum flame arrestor had corroded to the point it no longer functioned and the plastic tank could not withstand the pressure and stresses of the internal and external fire. The investigators further discovered the facility did not have a permit-to-work system, that it was seriously overdue on equipment inspection, and that its frequency of safety training had been steadily decreasing over the prior eight years. Based on interviews, the last training involving methanol hazards had occurred twelve years earlier. In its investigation report, the CSB made recommendations to regulatory agencies, standards organizations, and the engineering company that installed the methanol system. However, it made no recommendations to the facility, which is ultimately responsible for worker and process safety. Which culture factors could CSB have explored in this investigation? Did facility management and workers understand the hazards and risks of its processes? What caused the decrease in training frequency? Was the imperative for safety weakening?</a:t>
            </a:r>
          </a:p>
          <a:p>
            <a:endParaRPr lang="en-US" sz="1000" dirty="0"/>
          </a:p>
        </p:txBody>
      </p:sp>
      <p:sp>
        <p:nvSpPr>
          <p:cNvPr id="5" name="Text Placeholder 4">
            <a:extLst>
              <a:ext uri="{FF2B5EF4-FFF2-40B4-BE49-F238E27FC236}">
                <a16:creationId xmlns:a16="http://schemas.microsoft.com/office/drawing/2014/main" id="{61286517-F771-3693-0AC2-4926FFF8328E}"/>
              </a:ext>
            </a:extLst>
          </p:cNvPr>
          <p:cNvSpPr>
            <a:spLocks noGrp="1"/>
          </p:cNvSpPr>
          <p:nvPr>
            <p:ph type="body" sz="quarter" idx="16"/>
          </p:nvPr>
        </p:nvSpPr>
        <p:spPr>
          <a:xfrm>
            <a:off x="81279" y="7052993"/>
            <a:ext cx="7609839" cy="1755707"/>
          </a:xfrm>
        </p:spPr>
        <p:txBody>
          <a:bodyPr/>
          <a:lstStyle/>
          <a:p>
            <a:pPr>
              <a:lnSpc>
                <a:spcPct val="100000"/>
              </a:lnSpc>
            </a:pPr>
            <a:r>
              <a:rPr lang="en-US" dirty="0"/>
              <a:t>Strong leadership must ensure safety is integrated with all design processes and maintenance activities</a:t>
            </a:r>
            <a:r>
              <a:rPr lang="en-US" dirty="0" smtClean="0"/>
              <a:t>.</a:t>
            </a:r>
            <a:endParaRPr lang="en-US" dirty="0"/>
          </a:p>
          <a:p>
            <a:pPr>
              <a:lnSpc>
                <a:spcPct val="100000"/>
              </a:lnSpc>
            </a:pPr>
            <a:r>
              <a:rPr lang="en-US" dirty="0"/>
              <a:t>Establishing formal work systems with a questioning environment is critical to identifying risk</a:t>
            </a:r>
            <a:r>
              <a:rPr lang="en-US" dirty="0" smtClean="0"/>
              <a:t>.</a:t>
            </a:r>
            <a:endParaRPr lang="en-US" dirty="0"/>
          </a:p>
          <a:p>
            <a:pPr>
              <a:lnSpc>
                <a:spcPct val="100000"/>
              </a:lnSpc>
            </a:pPr>
            <a:r>
              <a:rPr lang="en-US" dirty="0"/>
              <a:t>Quality control and validation of design features and materials is essential for safe operations. </a:t>
            </a:r>
          </a:p>
          <a:p>
            <a:pPr marL="0" indent="0">
              <a:lnSpc>
                <a:spcPct val="100000"/>
              </a:lnSpc>
              <a:buNone/>
            </a:pPr>
            <a:r>
              <a:rPr lang="en-US" b="1" dirty="0"/>
              <a:t>             **Only 63% of those surveyed indicated training was a strength in their organization.**</a:t>
            </a:r>
          </a:p>
          <a:p>
            <a:pPr marL="0" indent="0">
              <a:lnSpc>
                <a:spcPct val="100000"/>
              </a:lnSpc>
              <a:buNone/>
            </a:pPr>
            <a:endParaRPr lang="en-US" b="1" dirty="0"/>
          </a:p>
        </p:txBody>
      </p:sp>
      <p:sp>
        <p:nvSpPr>
          <p:cNvPr id="6" name="Text Placeholder 5">
            <a:extLst>
              <a:ext uri="{FF2B5EF4-FFF2-40B4-BE49-F238E27FC236}">
                <a16:creationId xmlns:a16="http://schemas.microsoft.com/office/drawing/2014/main" id="{197E0792-4CBC-CBCE-FD22-CF61CEE33667}"/>
              </a:ext>
            </a:extLst>
          </p:cNvPr>
          <p:cNvSpPr>
            <a:spLocks noGrp="1"/>
          </p:cNvSpPr>
          <p:nvPr>
            <p:ph type="body" sz="quarter" idx="17"/>
          </p:nvPr>
        </p:nvSpPr>
        <p:spPr/>
        <p:txBody>
          <a:bodyPr/>
          <a:lstStyle/>
          <a:p>
            <a:pPr>
              <a:spcBef>
                <a:spcPts val="1417"/>
              </a:spcBef>
            </a:pPr>
            <a:r>
              <a:rPr lang="en-US" spc="-1" dirty="0"/>
              <a:t>Spark Finds Fuel—Risk Planning</a:t>
            </a:r>
          </a:p>
        </p:txBody>
      </p:sp>
    </p:spTree>
    <p:extLst>
      <p:ext uri="{BB962C8B-B14F-4D97-AF65-F5344CB8AC3E}">
        <p14:creationId xmlns:p14="http://schemas.microsoft.com/office/powerpoint/2010/main" val="35449620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6019540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Office Theme</Template>
  <TotalTime>8074</TotalTime>
  <Words>488</Words>
  <Application>Microsoft Office PowerPoint</Application>
  <PresentationFormat>Custom</PresentationFormat>
  <Paragraphs>11</Paragraphs>
  <Slides>2</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vt:i4>
      </vt:variant>
    </vt:vector>
  </HeadingPairs>
  <TitlesOfParts>
    <vt:vector size="9" baseType="lpstr">
      <vt:lpstr>NSimSun</vt:lpstr>
      <vt:lpstr>Aptos</vt:lpstr>
      <vt:lpstr>Arial</vt:lpstr>
      <vt:lpstr>Century Gothic</vt:lpstr>
      <vt:lpstr>System Font Regular</vt:lpstr>
      <vt:lpstr>Wingdings</vt:lpstr>
      <vt:lpstr>Office Theme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Nick Barilo</dc:creator>
  <cp:lastModifiedBy>Sisanda Ntlantsana</cp:lastModifiedBy>
  <cp:revision>55</cp:revision>
  <cp:lastPrinted>2024-04-19T15:01:04Z</cp:lastPrinted>
  <dcterms:created xsi:type="dcterms:W3CDTF">2024-04-13T20:12:03Z</dcterms:created>
  <dcterms:modified xsi:type="dcterms:W3CDTF">2024-06-10T14:10:18Z</dcterms:modified>
</cp:coreProperties>
</file>