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Fatalities result from system design deficiencies</a:t>
            </a:r>
          </a:p>
          <a:p>
            <a:r>
              <a:rPr lang="en-US" dirty="0"/>
              <a:t>Weak risk analysis results in reactor vessel burst</a:t>
            </a:r>
          </a:p>
          <a:p>
            <a:r>
              <a:rPr lang="en-US" dirty="0"/>
              <a:t>Deficient worker process experience </a:t>
            </a:r>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1100" dirty="0"/>
              <a:t>A company was created by a chemist and chemical engineer to manufacture a high value chemical.</a:t>
            </a:r>
          </a:p>
          <a:p>
            <a:r>
              <a:rPr lang="en-US" sz="1100" dirty="0"/>
              <a:t>While both were experienced researchers, neither had experience developing, designing, and operating processes involving chemical reactions. They hired three recent chemical engineering graduates to operate the plant.</a:t>
            </a:r>
          </a:p>
          <a:p>
            <a:r>
              <a:rPr lang="en-US" sz="1100" dirty="0"/>
              <a:t>The plant operated without incident for three years, although there were several batches with significant </a:t>
            </a:r>
            <a:r>
              <a:rPr lang="en-US" sz="1100" dirty="0" err="1"/>
              <a:t>exotherms</a:t>
            </a:r>
            <a:r>
              <a:rPr lang="en-US" sz="1100" dirty="0"/>
              <a:t> that were difficult to control. One day, a more serious </a:t>
            </a:r>
            <a:r>
              <a:rPr lang="en-US" sz="1100" dirty="0" err="1"/>
              <a:t>exotherm</a:t>
            </a:r>
            <a:r>
              <a:rPr lang="en-US" sz="1100" dirty="0"/>
              <a:t> took place.</a:t>
            </a:r>
          </a:p>
          <a:p>
            <a:r>
              <a:rPr lang="en-US" sz="1100" dirty="0"/>
              <a:t>Suspecting a problem with the cooling system, the owner/engineer and an operator/engineer went to investigate.</a:t>
            </a:r>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1100" dirty="0"/>
              <a:t>Before they could determine the problem, the reactor vessel burst, killing both and damaging property in a 400-meter radius. Debris from the blast was found more than 1.5 km away. The Chemical Safety Board (CSB) investigation team (Ref E.4) found no reactive chemical testing had been conducted during the design of the plant, the relief valve was not sized to handle the runaway reaction case, and the cooling system was significantly undersized and had no backup.</a:t>
            </a:r>
          </a:p>
          <a:p>
            <a:r>
              <a:rPr lang="en-US" sz="1100" dirty="0"/>
              <a:t>CSB also noted none of the company’s employees had any knowledge of or exposure to reactor design or reactive chemical hazards. They noted that chemists and engineers are taught about preventing reactive chemical hazards primarily as in-company training in larger companies having a reactive chemical program; few degree programs addressed this subject. Noting an overall academic culture that neglected process safety, CSB recommended  the undergraduate chemical engineering curriculum requirements be changed.</a:t>
            </a:r>
          </a:p>
          <a:p>
            <a:r>
              <a:rPr lang="en-US" sz="1100" dirty="0"/>
              <a:t>While this was clearly a wise recommendation, what other culture factors might CSB have explored in this investigation? What led the company to accept large </a:t>
            </a:r>
            <a:r>
              <a:rPr lang="en-US" sz="1100" dirty="0" err="1"/>
              <a:t>exotherms</a:t>
            </a:r>
            <a:r>
              <a:rPr lang="en-US" sz="1100" dirty="0"/>
              <a:t> that did not run-away, observed on previous batches, as a success instead of an opportunity to learn from a near-miss? What led the owners to think an inexperienced chemical engineer would be a better choice for running the process than an operator experienced in running reactions on the industrial scale? Did the high price commanded by the product make the owners more willing to tolerate a sloppy process?</a:t>
            </a:r>
          </a:p>
          <a:p>
            <a:endParaRPr lang="en-US" sz="11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Strong leadership must recognize the importance of risk planning with expert staff</a:t>
            </a:r>
            <a:r>
              <a:rPr lang="en-US" dirty="0" smtClean="0"/>
              <a:t>.</a:t>
            </a:r>
            <a:endParaRPr lang="en-US" dirty="0"/>
          </a:p>
          <a:p>
            <a:pPr>
              <a:lnSpc>
                <a:spcPct val="100000"/>
              </a:lnSpc>
            </a:pPr>
            <a:r>
              <a:rPr lang="en-US" dirty="0"/>
              <a:t>Maintaining a sense of vulnerability in a questioning environment is essential for safety</a:t>
            </a:r>
            <a:r>
              <a:rPr lang="en-US" dirty="0" smtClean="0"/>
              <a:t>.</a:t>
            </a:r>
            <a:endParaRPr lang="en-US" dirty="0"/>
          </a:p>
          <a:p>
            <a:pPr>
              <a:lnSpc>
                <a:spcPct val="100000"/>
              </a:lnSpc>
            </a:pPr>
            <a:r>
              <a:rPr lang="en-US" dirty="0"/>
              <a:t>Identifying and mitigating risk is part of continuous improvement</a:t>
            </a:r>
            <a:r>
              <a:rPr lang="en-US" dirty="0" smtClean="0"/>
              <a:t>.</a:t>
            </a:r>
            <a:endParaRPr lang="en-US" dirty="0"/>
          </a:p>
          <a:p>
            <a:pPr marL="0" indent="0">
              <a:lnSpc>
                <a:spcPct val="100000"/>
              </a:lnSpc>
              <a:buNone/>
            </a:pPr>
            <a:r>
              <a:rPr lang="en-US" b="1" dirty="0"/>
              <a:t>         **Only 54% of those surveyed indicated risk planning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Normalization of Ignorance—Risk Planning</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8069</TotalTime>
  <Words>440</Words>
  <Application>Microsoft Office PowerPoint</Application>
  <PresentationFormat>Custom</PresentationFormat>
  <Paragraphs>15</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52</cp:revision>
  <cp:lastPrinted>2024-04-19T15:01:04Z</cp:lastPrinted>
  <dcterms:created xsi:type="dcterms:W3CDTF">2024-04-13T20:12:03Z</dcterms:created>
  <dcterms:modified xsi:type="dcterms:W3CDTF">2024-06-10T14:02:39Z</dcterms:modified>
</cp:coreProperties>
</file>