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60"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Failure to understand risk leads to 2 fatalities and 8 injured</a:t>
            </a:r>
          </a:p>
          <a:p>
            <a:r>
              <a:rPr lang="en-US" dirty="0"/>
              <a:t>Heat exchanger ruptured releasing a flammable vapor that exploded</a:t>
            </a:r>
          </a:p>
          <a:p>
            <a:r>
              <a:rPr lang="en-US" dirty="0"/>
              <a:t>Reliance on system software negates individual safety </a:t>
            </a:r>
            <a:r>
              <a:rPr lang="en-US" dirty="0" smtClean="0"/>
              <a:t>responsibilities</a:t>
            </a:r>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sz="1100" dirty="0"/>
              <a:t>A plant sustained a small leak on the process side of a heat exchanger. Action was quickly taken to repair it, but during the shutdown, the coolant dropped the exchanger temperature dangerously low, </a:t>
            </a:r>
            <a:r>
              <a:rPr lang="en-US" sz="1100" dirty="0" err="1"/>
              <a:t>embrittling</a:t>
            </a:r>
            <a:r>
              <a:rPr lang="en-US" sz="1100" dirty="0"/>
              <a:t> the metal.</a:t>
            </a:r>
          </a:p>
          <a:p>
            <a:r>
              <a:rPr lang="en-US" sz="1100" dirty="0"/>
              <a:t>As the process restarted, the heat exchanger ruptured, releasing a flammable vapor cloud. The vapor cloud traveled 170 meters before finding an ignition source. The massive gas cloud exploded and then caught fire, killing 2 workers and injuring 8. Because the plant was the sole supplier of natural gas to the region, the entire region had no gas for cooking, and factories employing 250,000 workers were left idle.</a:t>
            </a:r>
          </a:p>
          <a:p>
            <a:endParaRPr lang="en-US" sz="1100"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sz="1100" dirty="0"/>
              <a:t>A corporate audit of the plant conducted just 6 months before the incident declared the plant’s process safety management system was in order. However, the incident investigation team found (Ref E.3) significant deficiencies in process hazard analyses, training, documentation, workforce involvement and communication, and management oversight.</a:t>
            </a:r>
          </a:p>
          <a:p>
            <a:r>
              <a:rPr lang="en-US" sz="1100" dirty="0"/>
              <a:t>The Royal Investigation Commission noted the company had a world class computer-based system to manage its process safety programs, but concluded the company’s use of it was flawed in that personnel over-relied on checking the boxes specified by the system rather than assuring actual safety, effectively failing to empower individuals to successfully fulfill their safety responsibilities. What other culture gaps might have contributed to this incident?</a:t>
            </a:r>
          </a:p>
          <a:p>
            <a:r>
              <a:rPr lang="en-US" sz="1100" dirty="0"/>
              <a:t>What culture factors led the Process Hazards Analysis team to fail to understand the hazards and risks they were evaluating and develop insufficient actions? Was failure to ensure open and frank communications and foster mutual trust the cause of the observed poor workforce involvement, communication, management oversight, and training?</a:t>
            </a:r>
          </a:p>
          <a:p>
            <a:endParaRPr lang="en-US" sz="1100"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79" y="7052993"/>
            <a:ext cx="7609839" cy="1755707"/>
          </a:xfrm>
        </p:spPr>
        <p:txBody>
          <a:bodyPr/>
          <a:lstStyle/>
          <a:p>
            <a:pPr>
              <a:lnSpc>
                <a:spcPct val="100000"/>
              </a:lnSpc>
            </a:pPr>
            <a:r>
              <a:rPr lang="en-US" dirty="0"/>
              <a:t>A questioning environment supports a more thorough hazards analysis process</a:t>
            </a:r>
            <a:r>
              <a:rPr lang="en-US" dirty="0" smtClean="0"/>
              <a:t>.</a:t>
            </a:r>
            <a:endParaRPr lang="en-US" dirty="0"/>
          </a:p>
          <a:p>
            <a:pPr>
              <a:lnSpc>
                <a:spcPct val="100000"/>
              </a:lnSpc>
            </a:pPr>
            <a:r>
              <a:rPr lang="en-US" dirty="0"/>
              <a:t>Open, effective communications promotes greater awareness of risks and mitigation strategies</a:t>
            </a:r>
            <a:r>
              <a:rPr lang="en-US" dirty="0" smtClean="0"/>
              <a:t>.</a:t>
            </a:r>
            <a:endParaRPr lang="en-US" dirty="0"/>
          </a:p>
          <a:p>
            <a:pPr>
              <a:lnSpc>
                <a:spcPct val="100000"/>
              </a:lnSpc>
            </a:pPr>
            <a:r>
              <a:rPr lang="en-US" dirty="0"/>
              <a:t>Over reliance on software programs can undermine individual responsibility for safety</a:t>
            </a:r>
            <a:r>
              <a:rPr lang="en-US" dirty="0" smtClean="0"/>
              <a:t>.</a:t>
            </a:r>
          </a:p>
          <a:p>
            <a:pPr marL="0" indent="0">
              <a:lnSpc>
                <a:spcPct val="100000"/>
              </a:lnSpc>
              <a:buNone/>
            </a:pPr>
            <a:r>
              <a:rPr lang="en-US" b="1" dirty="0"/>
              <a:t> </a:t>
            </a:r>
            <a:r>
              <a:rPr lang="en-US" b="1" dirty="0" smtClean="0"/>
              <a:t>            *Only 54% of those surveyed indicated risk planning was a strength in their organization.**</a:t>
            </a:r>
            <a:endParaRPr lang="en-US" b="1"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pPr>
              <a:spcBef>
                <a:spcPts val="1417"/>
              </a:spcBef>
            </a:pPr>
            <a:r>
              <a:rPr lang="en-US" spc="-1" dirty="0"/>
              <a:t>System Software Dis-empowers Workers—Hazards Analysis</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8055</TotalTime>
  <Words>384</Words>
  <Application>Microsoft Office PowerPoint</Application>
  <PresentationFormat>Custom</PresentationFormat>
  <Paragraphs>13</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47</cp:revision>
  <cp:lastPrinted>2024-04-19T15:01:04Z</cp:lastPrinted>
  <dcterms:created xsi:type="dcterms:W3CDTF">2024-04-13T20:12:03Z</dcterms:created>
  <dcterms:modified xsi:type="dcterms:W3CDTF">2024-06-10T13:48:02Z</dcterms:modified>
</cp:coreProperties>
</file>