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Failure to mitigate risk leads to 5 fatalities and 3 seriously injured</a:t>
            </a:r>
          </a:p>
          <a:p>
            <a:r>
              <a:rPr lang="en-US" dirty="0"/>
              <a:t>Ignition of iron powder leads to multiple explosions</a:t>
            </a:r>
          </a:p>
          <a:p>
            <a:r>
              <a:rPr lang="en-US" dirty="0"/>
              <a:t>Failure to question and review safety of </a:t>
            </a:r>
            <a:r>
              <a:rPr lang="en-US" dirty="0" smtClean="0"/>
              <a:t>operations</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1000" dirty="0"/>
              <a:t>In 2011, 3 explosions involving iron dust occurred over less than 4 months in a plant that manufactured finely divided iron powder (Ref E.2). In the previous 12 years, local firefighters responded to a total of 30 iron dust fire and explosion incidents at the site, although the 2011 explosions were more severe.</a:t>
            </a:r>
          </a:p>
          <a:p>
            <a:r>
              <a:rPr lang="en-US" sz="1000" dirty="0"/>
              <a:t>In the first explosion of 2011, iron dust was suspended in air by the jerky motion of a malfunctioning bucket conveyor. In the second, iron dust was suspended in air when a piece of equipment was struck with a mallet to drive a gas line into a fitting. In the third, a leak presumed to be from a nitrogen line turned out to be from a hydrogen line below the floor. In removing the access cover, a spark was created, causing a hydrogen explosion, which in turn created a pressure wave that suspended iron dust on nearby equipment. In all three cases, the iron powder flashed and exploded, the last one leveling the building. In all, 5 workers were killed, 3 were injured.</a:t>
            </a:r>
          </a:p>
          <a:p>
            <a:endParaRPr lang="en-US" sz="1000" dirty="0"/>
          </a:p>
          <a:p>
            <a:endParaRPr lang="en-US" sz="1000"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1000" dirty="0"/>
              <a:t>In all three 2011 cases, ignition took place nearly immediately, indicating the abundance of ignition sources. In 2 of the 3 cases, dust was suspended by mechanical action that could have been avoided, and in the third case, the mechanical action that ignited the hydrogen could have suspended dust if it had been present.  In the third case, the hydrogen explosion lifted dust that had settled on many surfaces, causing the secondary explosions. It is only luck that prevented secondary explosions in the first two incidents.</a:t>
            </a:r>
          </a:p>
          <a:p>
            <a:r>
              <a:rPr lang="en-US" sz="1000" dirty="0"/>
              <a:t>The Chemical Safety Board in their report highlighted poor understanding of the hazards and risks of iron powder on the part of the company, and questioned the understanding of local, state, federal, and insurance inspectors. What other culture gaps might have contributed to this incident? The explosiveness of iron dust is well-documented in the literature and was clearly stated in the plant’s Safety Data Sheets. Yet, plant personnel tolerated a dusty workplace, did not take steps to prevent mechanical actions that could suspend dust, and tolerated 2-3 minor explosions per year. Did the tolerance of a dusty dirty environment represent the absence of an imperative for safety? Did a gap in performance occur because workers and management were not communicating openly about the hazards? What factors led the facility to normalize deviance to the extent that they would think that 30 incidents in 12 years (or even one in one year) could be accepted as business as usual? Why did workers tolerate being in such a hazardous workplace? Did they feel empowered to improve the safety of their workplace? Employees reliably wore flame resistant clothing in the plant. However, the clothing did not provide significant protection to workers when the fires and explosions occurred. Was the use of fire-resistant clothing part of a pattern of many factors used to dismiss workers’ sense of vulnerability?</a:t>
            </a:r>
          </a:p>
          <a:p>
            <a:endParaRPr lang="en-US" sz="10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Everyone is responsible for safety and understanding the risks related to their operations</a:t>
            </a:r>
            <a:r>
              <a:rPr lang="en-US" dirty="0" smtClean="0"/>
              <a:t>.</a:t>
            </a:r>
            <a:endParaRPr lang="en-US" dirty="0"/>
          </a:p>
          <a:p>
            <a:pPr>
              <a:lnSpc>
                <a:spcPct val="100000"/>
              </a:lnSpc>
            </a:pPr>
            <a:r>
              <a:rPr lang="en-US" dirty="0"/>
              <a:t>Strong leadership recognizes and takes action to identify and mitigate risk</a:t>
            </a:r>
            <a:r>
              <a:rPr lang="en-US" dirty="0" smtClean="0"/>
              <a:t>.</a:t>
            </a:r>
            <a:endParaRPr lang="en-US" dirty="0"/>
          </a:p>
          <a:p>
            <a:pPr>
              <a:lnSpc>
                <a:spcPct val="100000"/>
              </a:lnSpc>
            </a:pPr>
            <a:r>
              <a:rPr lang="en-US" dirty="0"/>
              <a:t>An open, questioning environment is essential to a healthy safety culture. </a:t>
            </a:r>
          </a:p>
          <a:p>
            <a:pPr marL="0" indent="0">
              <a:lnSpc>
                <a:spcPct val="100000"/>
              </a:lnSpc>
              <a:buNone/>
            </a:pPr>
            <a:r>
              <a:rPr lang="en-US" dirty="0"/>
              <a:t> </a:t>
            </a:r>
            <a:r>
              <a:rPr lang="en-US" b="1" dirty="0" smtClean="0"/>
              <a:t>         </a:t>
            </a:r>
            <a:r>
              <a:rPr lang="en-US" b="1" dirty="0"/>
              <a:t>**Only 54% of those surveyed indicated risk planning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Explosions</a:t>
            </a:r>
            <a:r>
              <a:rPr lang="en-US" spc="-1" dirty="0" smtClean="0"/>
              <a:t>: Business </a:t>
            </a:r>
            <a:r>
              <a:rPr lang="en-US" spc="-1" dirty="0"/>
              <a:t>As Usual—Risk Planning</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8051</TotalTime>
  <Words>634</Words>
  <Application>Microsoft Office PowerPoint</Application>
  <PresentationFormat>Custom</PresentationFormat>
  <Paragraphs>12</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46</cp:revision>
  <cp:lastPrinted>2024-04-19T15:01:04Z</cp:lastPrinted>
  <dcterms:created xsi:type="dcterms:W3CDTF">2024-04-13T20:12:03Z</dcterms:created>
  <dcterms:modified xsi:type="dcterms:W3CDTF">2024-06-10T13:44:31Z</dcterms:modified>
</cp:coreProperties>
</file>