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follow procedure leads to 5 fatalities and 3 seriously injured</a:t>
            </a:r>
          </a:p>
          <a:p>
            <a:r>
              <a:rPr lang="en-US" dirty="0"/>
              <a:t>Flammable mixture drained to the floor ignites</a:t>
            </a:r>
          </a:p>
          <a:p>
            <a:r>
              <a:rPr lang="en-US" dirty="0"/>
              <a:t>Lack of hazards </a:t>
            </a:r>
            <a:r>
              <a:rPr lang="en-US" dirty="0" smtClean="0"/>
              <a:t>recognition</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An explosion and fire at a polyvinyl chloride (PVC) manufacturing facility killed five workers and severely injured 3 (Ref E.1). The explosion and fire destroyed most of the reactor facility and adjacent warehouse. Smoke from the fire drifted over the local community, and as a precaution, local authorities ordered community evacuation lasting two days. It was the third incident with a similar cause experienced by the company.</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900" dirty="0"/>
              <a:t>The incident investigation found that while cleaning an out-of-service reactor, an operator forced open the bottom valve of the wrong reactor, bypassing a critical safety interlock by attaching an air hose adapted to fit an instrument air connection to the “open” port of the valve. A label on the hose described it as an “Emergency Air” hose. The contents of this reactor, hot reacting vinyl chloride monomer (VCM) and partially formed PVC, drained onto the floor. Shortly afterwards, the flammable mixture ignited. The resulting fire killed the operator, his supervisor, and 3 other operators.</a:t>
            </a:r>
          </a:p>
          <a:p>
            <a:r>
              <a:rPr lang="en-US" sz="900" dirty="0"/>
              <a:t>The investigation found the “Emergency Air” line was provided to allow operators to drain the reactor in a runaway reaction scenario in case the normal vent and relief system alone were not sufficient to control the pressure during a runaway reaction. It seemed clear in hindsight the drained mixture would have ignited as occurred in this incident and therefore may not have provided much mitigation benefit. Instead, the “Emergency Air” line had become routinely used for what the operator thought he was doing – forcing open the bottom valve of a reactor being cleaned, rather than opening it according to procedure, from the panel board on a higher floor.</a:t>
            </a:r>
          </a:p>
          <a:p>
            <a:r>
              <a:rPr lang="en-US" sz="900" dirty="0"/>
              <a:t>The incident was investigated by the US Chemical Safety Board (CSB). In their report, CSB pointed out the company’s learning culture may not have been sufficiently strong. What other culture gaps might have contributed to this incident?</a:t>
            </a:r>
          </a:p>
          <a:p>
            <a:r>
              <a:rPr lang="en-US" sz="900" dirty="0"/>
              <a:t>Did the Process Hazards Analysis team fully understand and act on the hazards and risks of the emergency procedure to drain hot, reacting VCM from the bottom valve using an “emergency air line”? Did operators feel any sense of vulnerability that they might open the wrong valve when using the emergency air line? Why was the emergency air hose frequently used to drain the reactor when cleaning? Did this represent deviance that became normalized, or was there a gap in the imperative for safety that encouraged operators to defeat interlocks?</a:t>
            </a:r>
          </a:p>
          <a:p>
            <a:endParaRPr lang="en-US" sz="9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An open, questioning environment supports a more thorough hazards analysis process</a:t>
            </a:r>
            <a:r>
              <a:rPr lang="en-US" dirty="0" smtClean="0"/>
              <a:t>.</a:t>
            </a:r>
            <a:endParaRPr lang="en-US" dirty="0"/>
          </a:p>
          <a:p>
            <a:pPr>
              <a:lnSpc>
                <a:spcPct val="100000"/>
              </a:lnSpc>
            </a:pPr>
            <a:r>
              <a:rPr lang="en-US" dirty="0"/>
              <a:t>Effective communications through training is essential to understanding and mitigating risk</a:t>
            </a:r>
            <a:r>
              <a:rPr lang="en-US" dirty="0" smtClean="0"/>
              <a:t>.</a:t>
            </a:r>
            <a:endParaRPr lang="en-US" dirty="0"/>
          </a:p>
          <a:p>
            <a:pPr>
              <a:lnSpc>
                <a:spcPct val="100000"/>
              </a:lnSpc>
            </a:pPr>
            <a:r>
              <a:rPr lang="en-US" dirty="0"/>
              <a:t>Safety needs to be considered and integrated into all activities and process failure modes. </a:t>
            </a:r>
          </a:p>
          <a:p>
            <a:pPr marL="0" indent="0">
              <a:lnSpc>
                <a:spcPct val="100000"/>
              </a:lnSpc>
              <a:buNone/>
            </a:pPr>
            <a:r>
              <a:rPr lang="en-US" b="1" dirty="0" smtClean="0"/>
              <a:t>         **</a:t>
            </a:r>
            <a:r>
              <a:rPr lang="en-US" b="1" dirty="0"/>
              <a:t>Only 54% of those surveyed indicated risk planning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Poor Understanding of Hazards Leads to Fatalities—Training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4309</TotalTime>
  <Words>534</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45</cp:revision>
  <cp:lastPrinted>2024-04-19T15:01:04Z</cp:lastPrinted>
  <dcterms:created xsi:type="dcterms:W3CDTF">2024-04-13T20:12:03Z</dcterms:created>
  <dcterms:modified xsi:type="dcterms:W3CDTF">2024-06-07T23:22:12Z</dcterms:modified>
</cp:coreProperties>
</file>