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4"/>
  </p:notesMasterIdLst>
  <p:sldIdLst>
    <p:sldId id="258" r:id="rId2"/>
    <p:sldId id="257" r:id="rId3"/>
  </p:sldIdLst>
  <p:sldSz cx="7772400" cy="100584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B5371"/>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665"/>
    <p:restoredTop sz="94694"/>
  </p:normalViewPr>
  <p:slideViewPr>
    <p:cSldViewPr snapToGrid="0">
      <p:cViewPr varScale="1">
        <p:scale>
          <a:sx n="37" d="100"/>
          <a:sy n="37" d="100"/>
        </p:scale>
        <p:origin x="660" y="15"/>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777D801-C858-D24A-9525-F8A85DF08F1A}" type="datetimeFigureOut">
              <a:rPr lang="en-US" smtClean="0"/>
              <a:t>6/7/2024</a:t>
            </a:fld>
            <a:endParaRPr lang="en-US"/>
          </a:p>
        </p:txBody>
      </p:sp>
      <p:sp>
        <p:nvSpPr>
          <p:cNvPr id="4" name="Slide Image Placeholder 3"/>
          <p:cNvSpPr>
            <a:spLocks noGrp="1" noRot="1" noChangeAspect="1"/>
          </p:cNvSpPr>
          <p:nvPr>
            <p:ph type="sldImg" idx="2"/>
          </p:nvPr>
        </p:nvSpPr>
        <p:spPr>
          <a:xfrm>
            <a:off x="2236788" y="1143000"/>
            <a:ext cx="238442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9AFA200-8D06-9E42-A0D4-16EADC4E979D}" type="slidenum">
              <a:rPr lang="en-US" smtClean="0"/>
              <a:t>‹#›</a:t>
            </a:fld>
            <a:endParaRPr lang="en-US"/>
          </a:p>
        </p:txBody>
      </p:sp>
    </p:spTree>
    <p:extLst>
      <p:ext uri="{BB962C8B-B14F-4D97-AF65-F5344CB8AC3E}">
        <p14:creationId xmlns:p14="http://schemas.microsoft.com/office/powerpoint/2010/main" val="3227514027"/>
      </p:ext>
    </p:extLst>
  </p:cSld>
  <p:clrMap bg1="lt1" tx1="dk1" bg2="lt2" tx2="dk2" accent1="accent1" accent2="accent2" accent3="accent3" accent4="accent4" accent5="accent5" accent6="accent6" hlink="hlink" folHlink="folHlink"/>
  <p:notesStyle>
    <a:lvl1pPr marL="0" algn="l" defTabSz="1018824" rtl="0" eaLnBrk="1" latinLnBrk="0" hangingPunct="1">
      <a:defRPr sz="1337" kern="1200">
        <a:solidFill>
          <a:schemeClr val="tx1"/>
        </a:solidFill>
        <a:latin typeface="+mn-lt"/>
        <a:ea typeface="+mn-ea"/>
        <a:cs typeface="+mn-cs"/>
      </a:defRPr>
    </a:lvl1pPr>
    <a:lvl2pPr marL="509412" algn="l" defTabSz="1018824" rtl="0" eaLnBrk="1" latinLnBrk="0" hangingPunct="1">
      <a:defRPr sz="1337" kern="1200">
        <a:solidFill>
          <a:schemeClr val="tx1"/>
        </a:solidFill>
        <a:latin typeface="+mn-lt"/>
        <a:ea typeface="+mn-ea"/>
        <a:cs typeface="+mn-cs"/>
      </a:defRPr>
    </a:lvl2pPr>
    <a:lvl3pPr marL="1018824" algn="l" defTabSz="1018824" rtl="0" eaLnBrk="1" latinLnBrk="0" hangingPunct="1">
      <a:defRPr sz="1337" kern="1200">
        <a:solidFill>
          <a:schemeClr val="tx1"/>
        </a:solidFill>
        <a:latin typeface="+mn-lt"/>
        <a:ea typeface="+mn-ea"/>
        <a:cs typeface="+mn-cs"/>
      </a:defRPr>
    </a:lvl3pPr>
    <a:lvl4pPr marL="1528237" algn="l" defTabSz="1018824" rtl="0" eaLnBrk="1" latinLnBrk="0" hangingPunct="1">
      <a:defRPr sz="1337" kern="1200">
        <a:solidFill>
          <a:schemeClr val="tx1"/>
        </a:solidFill>
        <a:latin typeface="+mn-lt"/>
        <a:ea typeface="+mn-ea"/>
        <a:cs typeface="+mn-cs"/>
      </a:defRPr>
    </a:lvl4pPr>
    <a:lvl5pPr marL="2037649" algn="l" defTabSz="1018824" rtl="0" eaLnBrk="1" latinLnBrk="0" hangingPunct="1">
      <a:defRPr sz="1337" kern="1200">
        <a:solidFill>
          <a:schemeClr val="tx1"/>
        </a:solidFill>
        <a:latin typeface="+mn-lt"/>
        <a:ea typeface="+mn-ea"/>
        <a:cs typeface="+mn-cs"/>
      </a:defRPr>
    </a:lvl5pPr>
    <a:lvl6pPr marL="2547061" algn="l" defTabSz="1018824" rtl="0" eaLnBrk="1" latinLnBrk="0" hangingPunct="1">
      <a:defRPr sz="1337" kern="1200">
        <a:solidFill>
          <a:schemeClr val="tx1"/>
        </a:solidFill>
        <a:latin typeface="+mn-lt"/>
        <a:ea typeface="+mn-ea"/>
        <a:cs typeface="+mn-cs"/>
      </a:defRPr>
    </a:lvl6pPr>
    <a:lvl7pPr marL="3056473" algn="l" defTabSz="1018824" rtl="0" eaLnBrk="1" latinLnBrk="0" hangingPunct="1">
      <a:defRPr sz="1337" kern="1200">
        <a:solidFill>
          <a:schemeClr val="tx1"/>
        </a:solidFill>
        <a:latin typeface="+mn-lt"/>
        <a:ea typeface="+mn-ea"/>
        <a:cs typeface="+mn-cs"/>
      </a:defRPr>
    </a:lvl7pPr>
    <a:lvl8pPr marL="3565886" algn="l" defTabSz="1018824" rtl="0" eaLnBrk="1" latinLnBrk="0" hangingPunct="1">
      <a:defRPr sz="1337" kern="1200">
        <a:solidFill>
          <a:schemeClr val="tx1"/>
        </a:solidFill>
        <a:latin typeface="+mn-lt"/>
        <a:ea typeface="+mn-ea"/>
        <a:cs typeface="+mn-cs"/>
      </a:defRPr>
    </a:lvl8pPr>
    <a:lvl9pPr marL="4075298" algn="l" defTabSz="1018824" rtl="0" eaLnBrk="1" latinLnBrk="0" hangingPunct="1">
      <a:defRPr sz="1337"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hyperlink" Target="https://h2tools.org/" TargetMode="External"/><Relationship Id="rId2" Type="http://schemas.openxmlformats.org/officeDocument/2006/relationships/hyperlink" Target="https://www.aiche.org/ccps/safety-culture-what-stake" TargetMode="External"/><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19" name="Picture 18" descr="A white and green rectangular object with blue text&#10;&#10;Description automatically generated">
            <a:extLst>
              <a:ext uri="{FF2B5EF4-FFF2-40B4-BE49-F238E27FC236}">
                <a16:creationId xmlns:a16="http://schemas.microsoft.com/office/drawing/2014/main" id="{545914BA-EBFC-EF52-EC59-F0A6A809FE13}"/>
              </a:ext>
            </a:extLst>
          </p:cNvPr>
          <p:cNvPicPr>
            <a:picLocks noChangeAspect="1"/>
          </p:cNvPicPr>
          <p:nvPr userDrawn="1"/>
        </p:nvPicPr>
        <p:blipFill>
          <a:blip r:embed="rId2"/>
          <a:stretch>
            <a:fillRect/>
          </a:stretch>
        </p:blipFill>
        <p:spPr>
          <a:xfrm>
            <a:off x="0" y="0"/>
            <a:ext cx="7772400" cy="10058400"/>
          </a:xfrm>
          <a:prstGeom prst="rect">
            <a:avLst/>
          </a:prstGeom>
        </p:spPr>
      </p:pic>
      <p:sp>
        <p:nvSpPr>
          <p:cNvPr id="9" name="Content Placeholder 8">
            <a:extLst>
              <a:ext uri="{FF2B5EF4-FFF2-40B4-BE49-F238E27FC236}">
                <a16:creationId xmlns:a16="http://schemas.microsoft.com/office/drawing/2014/main" id="{3B961E1A-0016-F35B-61C1-10A9A8DD2B63}"/>
              </a:ext>
            </a:extLst>
          </p:cNvPr>
          <p:cNvSpPr>
            <a:spLocks noGrp="1"/>
          </p:cNvSpPr>
          <p:nvPr>
            <p:ph sz="quarter" idx="13"/>
          </p:nvPr>
        </p:nvSpPr>
        <p:spPr>
          <a:xfrm>
            <a:off x="78379" y="1438336"/>
            <a:ext cx="7614507" cy="988768"/>
          </a:xfrm>
        </p:spPr>
        <p:txBody>
          <a:bodyPr lIns="0" tIns="0" rIns="0" bIns="0">
            <a:noAutofit/>
          </a:bodyPr>
          <a:lstStyle>
            <a:lvl1pPr marL="115888" indent="-115888">
              <a:buClr>
                <a:srgbClr val="61B345"/>
              </a:buClr>
              <a:tabLst/>
              <a:defRPr sz="1100"/>
            </a:lvl1pPr>
            <a:lvl2pPr>
              <a:buClr>
                <a:srgbClr val="61B345"/>
              </a:buClr>
              <a:defRPr sz="1100"/>
            </a:lvl2pPr>
            <a:lvl3pPr>
              <a:defRPr sz="1100"/>
            </a:lvl3pPr>
            <a:lvl4pPr>
              <a:defRPr sz="1100"/>
            </a:lvl4pPr>
            <a:lvl5pPr>
              <a:defRPr sz="1100"/>
            </a:lvl5pPr>
          </a:lstStyle>
          <a:p>
            <a:pPr lvl="0"/>
            <a:r>
              <a:rPr lang="en-US" dirty="0"/>
              <a:t>Click to edit Master text styles</a:t>
            </a:r>
          </a:p>
        </p:txBody>
      </p:sp>
      <p:sp>
        <p:nvSpPr>
          <p:cNvPr id="12" name="Text Placeholder 11">
            <a:extLst>
              <a:ext uri="{FF2B5EF4-FFF2-40B4-BE49-F238E27FC236}">
                <a16:creationId xmlns:a16="http://schemas.microsoft.com/office/drawing/2014/main" id="{5D5FF04F-E7C1-C167-71B1-4A2E6CD67A5E}"/>
              </a:ext>
            </a:extLst>
          </p:cNvPr>
          <p:cNvSpPr>
            <a:spLocks noGrp="1"/>
          </p:cNvSpPr>
          <p:nvPr>
            <p:ph type="body" sz="quarter" idx="14"/>
          </p:nvPr>
        </p:nvSpPr>
        <p:spPr>
          <a:xfrm>
            <a:off x="81281" y="2710150"/>
            <a:ext cx="2661920" cy="4004160"/>
          </a:xfrm>
        </p:spPr>
        <p:txBody>
          <a:bodyPr lIns="0" tIns="0" rIns="0" bIns="0">
            <a:noAutofit/>
          </a:bodyPr>
          <a:lstStyle>
            <a:lvl1pPr marL="0" indent="0">
              <a:buNone/>
              <a:defRPr sz="1050" b="0"/>
            </a:lvl1pPr>
            <a:lvl2pPr>
              <a:defRPr sz="1100"/>
            </a:lvl2pPr>
            <a:lvl3pPr>
              <a:defRPr sz="1100"/>
            </a:lvl3pPr>
            <a:lvl4pPr>
              <a:defRPr sz="1100"/>
            </a:lvl4pPr>
            <a:lvl5pPr>
              <a:defRPr sz="1100"/>
            </a:lvl5pPr>
          </a:lstStyle>
          <a:p>
            <a:pPr lvl="0"/>
            <a:r>
              <a:rPr lang="en-US" dirty="0"/>
              <a:t>Click to edit Master text styles</a:t>
            </a:r>
          </a:p>
        </p:txBody>
      </p:sp>
      <p:sp>
        <p:nvSpPr>
          <p:cNvPr id="16" name="Text Placeholder 15">
            <a:extLst>
              <a:ext uri="{FF2B5EF4-FFF2-40B4-BE49-F238E27FC236}">
                <a16:creationId xmlns:a16="http://schemas.microsoft.com/office/drawing/2014/main" id="{93F0A350-73E6-BF9F-AE4A-972484906507}"/>
              </a:ext>
            </a:extLst>
          </p:cNvPr>
          <p:cNvSpPr>
            <a:spLocks noGrp="1"/>
          </p:cNvSpPr>
          <p:nvPr>
            <p:ph type="body" sz="quarter" idx="15"/>
          </p:nvPr>
        </p:nvSpPr>
        <p:spPr>
          <a:xfrm>
            <a:off x="2939142" y="2710149"/>
            <a:ext cx="4751977" cy="4004159"/>
          </a:xfrm>
        </p:spPr>
        <p:txBody>
          <a:bodyPr lIns="0" tIns="0" rIns="0" bIns="0">
            <a:noAutofit/>
          </a:bodyPr>
          <a:lstStyle>
            <a:lvl1pPr marL="0" indent="0">
              <a:buNone/>
              <a:defRPr sz="1050"/>
            </a:lvl1pPr>
            <a:lvl2pPr marL="388620" indent="0">
              <a:buNone/>
              <a:defRPr sz="1100"/>
            </a:lvl2pPr>
            <a:lvl3pPr marL="777240" indent="0">
              <a:buNone/>
              <a:defRPr sz="1100"/>
            </a:lvl3pPr>
            <a:lvl4pPr marL="1165860" indent="0">
              <a:buNone/>
              <a:defRPr sz="1100"/>
            </a:lvl4pPr>
            <a:lvl5pPr marL="1554480" indent="0">
              <a:buNone/>
              <a:defRPr sz="1100"/>
            </a:lvl5pPr>
          </a:lstStyle>
          <a:p>
            <a:pPr lvl="0"/>
            <a:r>
              <a:rPr lang="en-US" dirty="0"/>
              <a:t>Click to edit Master text styles</a:t>
            </a:r>
          </a:p>
        </p:txBody>
      </p:sp>
      <p:sp>
        <p:nvSpPr>
          <p:cNvPr id="20" name="Text Placeholder 19">
            <a:extLst>
              <a:ext uri="{FF2B5EF4-FFF2-40B4-BE49-F238E27FC236}">
                <a16:creationId xmlns:a16="http://schemas.microsoft.com/office/drawing/2014/main" id="{C4640FCC-C3FD-2F38-2D19-D1849471533F}"/>
              </a:ext>
            </a:extLst>
          </p:cNvPr>
          <p:cNvSpPr>
            <a:spLocks noGrp="1"/>
          </p:cNvSpPr>
          <p:nvPr>
            <p:ph type="body" sz="quarter" idx="16"/>
          </p:nvPr>
        </p:nvSpPr>
        <p:spPr>
          <a:xfrm>
            <a:off x="81280" y="7040563"/>
            <a:ext cx="7609839" cy="1547812"/>
          </a:xfrm>
        </p:spPr>
        <p:txBody>
          <a:bodyPr lIns="0" tIns="0" rIns="0" bIns="0">
            <a:noAutofit/>
          </a:bodyPr>
          <a:lstStyle>
            <a:lvl1pPr marL="194310" indent="-194310">
              <a:buClr>
                <a:srgbClr val="61B345"/>
              </a:buClr>
              <a:buFont typeface="Wingdings" pitchFamily="2" charset="2"/>
              <a:buChar char="ü"/>
              <a:defRPr sz="1100"/>
            </a:lvl1pPr>
          </a:lstStyle>
          <a:p>
            <a:pPr lvl="0"/>
            <a:r>
              <a:rPr lang="en-US" dirty="0"/>
              <a:t>C</a:t>
            </a:r>
          </a:p>
        </p:txBody>
      </p:sp>
      <p:sp>
        <p:nvSpPr>
          <p:cNvPr id="22" name="Text Placeholder 21">
            <a:extLst>
              <a:ext uri="{FF2B5EF4-FFF2-40B4-BE49-F238E27FC236}">
                <a16:creationId xmlns:a16="http://schemas.microsoft.com/office/drawing/2014/main" id="{C9B2C453-65CE-8773-8D79-3C1C57993F4B}"/>
              </a:ext>
            </a:extLst>
          </p:cNvPr>
          <p:cNvSpPr>
            <a:spLocks noGrp="1"/>
          </p:cNvSpPr>
          <p:nvPr>
            <p:ph type="body" sz="quarter" idx="17" hasCustomPrompt="1"/>
          </p:nvPr>
        </p:nvSpPr>
        <p:spPr>
          <a:xfrm>
            <a:off x="78379" y="1196356"/>
            <a:ext cx="7612739" cy="241979"/>
          </a:xfrm>
        </p:spPr>
        <p:txBody>
          <a:bodyPr lIns="0" rIns="0">
            <a:noAutofit/>
          </a:bodyPr>
          <a:lstStyle>
            <a:lvl1pPr marL="0" indent="0">
              <a:buNone/>
              <a:defRPr sz="1100" b="1">
                <a:solidFill>
                  <a:srgbClr val="1B5371"/>
                </a:solidFill>
              </a:defRPr>
            </a:lvl1pPr>
          </a:lstStyle>
          <a:p>
            <a:pPr lvl="0"/>
            <a:r>
              <a:rPr lang="en-US" sz="1100" b="1" dirty="0"/>
              <a:t>Title</a:t>
            </a:r>
            <a:endParaRPr lang="en-US" dirty="0"/>
          </a:p>
        </p:txBody>
      </p:sp>
      <p:sp>
        <p:nvSpPr>
          <p:cNvPr id="3" name="TextBox 2">
            <a:extLst>
              <a:ext uri="{FF2B5EF4-FFF2-40B4-BE49-F238E27FC236}">
                <a16:creationId xmlns:a16="http://schemas.microsoft.com/office/drawing/2014/main" id="{5913C28E-4982-C73E-0524-6573DA8B04BF}"/>
              </a:ext>
            </a:extLst>
          </p:cNvPr>
          <p:cNvSpPr txBox="1"/>
          <p:nvPr userDrawn="1"/>
        </p:nvSpPr>
        <p:spPr>
          <a:xfrm>
            <a:off x="81280" y="9633879"/>
            <a:ext cx="7609839" cy="400110"/>
          </a:xfrm>
          <a:prstGeom prst="rect">
            <a:avLst/>
          </a:prstGeom>
          <a:noFill/>
        </p:spPr>
        <p:txBody>
          <a:bodyPr wrap="square">
            <a:spAutoFit/>
          </a:bodyPr>
          <a:lstStyle/>
          <a:p>
            <a:pPr marL="0" marR="0" hangingPunct="0">
              <a:spcBef>
                <a:spcPts val="0"/>
              </a:spcBef>
              <a:spcAft>
                <a:spcPts val="0"/>
              </a:spcAft>
            </a:pPr>
            <a:r>
              <a:rPr lang="en-US" sz="1000" kern="100" dirty="0">
                <a:solidFill>
                  <a:srgbClr val="000000"/>
                </a:solidFill>
                <a:effectLst/>
                <a:latin typeface="+mn-lt"/>
                <a:ea typeface="NSimSun" panose="02010609030101010101" pitchFamily="49" charset="-122"/>
                <a:cs typeface="Arial" panose="020B0604020202020204" pitchFamily="34" charset="0"/>
              </a:rPr>
              <a:t>This record is taken from “Essential Practices for Creating, Strengthening, and Sustaining Process Safety Culture,” CCPS, ©2018, AIChE and John Wiley &amp; Sons, Ltd. </a:t>
            </a:r>
            <a:endParaRPr lang="en-US" sz="1000" kern="100" dirty="0">
              <a:effectLst/>
              <a:latin typeface="+mn-lt"/>
              <a:ea typeface="NSimSun" panose="02010609030101010101" pitchFamily="49" charset="-122"/>
              <a:cs typeface="Arial" panose="020B0604020202020204" pitchFamily="34" charset="0"/>
            </a:endParaRPr>
          </a:p>
        </p:txBody>
      </p:sp>
    </p:spTree>
    <p:extLst>
      <p:ext uri="{BB962C8B-B14F-4D97-AF65-F5344CB8AC3E}">
        <p14:creationId xmlns:p14="http://schemas.microsoft.com/office/powerpoint/2010/main" val="31018157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404E7942-AE59-3AA0-238C-8CE965207B5D}"/>
              </a:ext>
            </a:extLst>
          </p:cNvPr>
          <p:cNvSpPr txBox="1"/>
          <p:nvPr userDrawn="1"/>
        </p:nvSpPr>
        <p:spPr>
          <a:xfrm>
            <a:off x="60959" y="0"/>
            <a:ext cx="7613228" cy="9818072"/>
          </a:xfrm>
          <a:prstGeom prst="rect">
            <a:avLst/>
          </a:prstGeom>
          <a:noFill/>
        </p:spPr>
        <p:txBody>
          <a:bodyPr wrap="square">
            <a:spAutoFit/>
          </a:bodyPr>
          <a:lstStyle/>
          <a:p>
            <a:pPr marL="0" marR="0" algn="ctr" hangingPunct="0">
              <a:spcBef>
                <a:spcPts val="0"/>
              </a:spcBef>
              <a:spcAft>
                <a:spcPts val="0"/>
              </a:spcAft>
            </a:pPr>
            <a:endPar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algn="ctr" hangingPunct="0">
              <a:spcBef>
                <a:spcPts val="0"/>
              </a:spcBef>
              <a:spcAft>
                <a:spcPts val="0"/>
              </a:spcAft>
            </a:pP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“Safety culture is how the organization behaves…</a:t>
            </a:r>
          </a:p>
          <a:p>
            <a:pPr marL="0" marR="0" algn="ctr" hangingPunct="0">
              <a:spcBef>
                <a:spcPts val="0"/>
              </a:spcBef>
              <a:spcAft>
                <a:spcPts val="0"/>
              </a:spcAft>
            </a:pPr>
            <a:r>
              <a:rPr lang="en-US" b="1" i="1" kern="100" dirty="0">
                <a:solidFill>
                  <a:srgbClr val="61B345"/>
                </a:solidFill>
                <a:latin typeface="Century Gothic" panose="020B0502020202020204" pitchFamily="34" charset="0"/>
                <a:ea typeface="NSimSun" panose="02010609030101010101" pitchFamily="49" charset="-122"/>
                <a:cs typeface="Arial" panose="020B0604020202020204" pitchFamily="34" charset="0"/>
              </a:rPr>
              <a:t>…</a:t>
            </a:r>
            <a:r>
              <a:rPr lang="en-US" b="1" i="1"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rPr>
              <a:t>when no one is watching.”</a:t>
            </a:r>
            <a:endParaRPr lang="en-US" sz="1100" kern="100" dirty="0">
              <a:solidFill>
                <a:srgbClr val="61B345"/>
              </a:solidFill>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p>
          <a:p>
            <a:pPr marL="0" marR="0" hangingPunct="0">
              <a:spcBef>
                <a:spcPts val="0"/>
              </a:spcBef>
              <a:spcAft>
                <a:spcPts val="0"/>
              </a:spcAft>
            </a:pPr>
            <a:endParaRPr lang="en-US" sz="900" kern="100" dirty="0">
              <a:latin typeface="Century Gothic" panose="020B0502020202020204" pitchFamily="34" charset="0"/>
              <a:ea typeface="NSimSun" panose="02010609030101010101" pitchFamily="49" charset="-122"/>
              <a:cs typeface="Arial" panose="020B0604020202020204" pitchFamily="34" charset="0"/>
            </a:endParaRPr>
          </a:p>
          <a:p>
            <a:pPr marR="0" hangingPunct="0">
              <a:spcBef>
                <a:spcPts val="0"/>
              </a:spcBef>
              <a:spcAft>
                <a:spcPts val="600"/>
              </a:spcAft>
              <a:tabLst>
                <a:tab pos="339725" algn="l"/>
              </a:tabLst>
            </a:pPr>
            <a:r>
              <a:rPr lang="en-US" sz="1600" b="1" kern="100" dirty="0">
                <a:solidFill>
                  <a:srgbClr val="1B5371"/>
                </a:solidFill>
                <a:effectLst/>
                <a:latin typeface="Century Gothic" panose="020B0502020202020204" pitchFamily="34" charset="0"/>
                <a:ea typeface="NSimSun" panose="02010609030101010101" pitchFamily="49" charset="-122"/>
                <a:cs typeface="Arial" panose="020B0604020202020204" pitchFamily="34" charset="0"/>
              </a:rPr>
              <a:t>	Safety Culture Framework</a:t>
            </a:r>
            <a:endParaRPr lang="en-US" sz="1600" kern="100" dirty="0">
              <a:effectLst/>
              <a:latin typeface="Century Gothic" panose="020B0502020202020204" pitchFamily="34" charset="0"/>
              <a:ea typeface="NSimSun" panose="02010609030101010101" pitchFamily="49" charset="-122"/>
              <a:cs typeface="Arial" panose="020B0604020202020204" pitchFamily="34" charset="0"/>
            </a:endParaRP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Safety is everyone’s responsibility</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Strong leadership support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Integrated into all activities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Open, timely, effective communications</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Questioning/learning environment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Mutual trust</a:t>
            </a:r>
          </a:p>
          <a:p>
            <a:pPr marL="687388" marR="0" lvl="0" indent="-339725" hangingPunct="0">
              <a:spcBef>
                <a:spcPts val="0"/>
              </a:spcBef>
              <a:spcAft>
                <a:spcPts val="0"/>
              </a:spcAft>
              <a:buClr>
                <a:srgbClr val="61B345"/>
              </a:buClr>
              <a:buSzPct val="90000"/>
              <a:buFont typeface="System Font Regular"/>
              <a:buChar char="►"/>
              <a:tabLst>
                <a:tab pos="457200" algn="l"/>
              </a:tabLst>
            </a:pPr>
            <a:r>
              <a:rPr lang="en-US" sz="1400" kern="100" dirty="0">
                <a:effectLst/>
                <a:latin typeface="Century Gothic" panose="020B0502020202020204" pitchFamily="34" charset="0"/>
                <a:ea typeface="NSimSun" panose="02010609030101010101" pitchFamily="49" charset="-122"/>
                <a:cs typeface="Wingdings" pitchFamily="2" charset="2"/>
              </a:rPr>
              <a:t>Continuous improvement</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What are the benefits?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Eliminates common weaknesses identified as contributing factors to catastrophic events.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Promotes trust in the hydrogen energy industry’s ability to deliver safe, reliable, quality products and services.</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Supports a sustainable legacy for companies and the hydrogen industry.</a:t>
            </a: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Fosters efficiency and productivity in the workplace.</a:t>
            </a:r>
          </a:p>
          <a:p>
            <a:pPr marL="347663" marR="0" hangingPunct="0">
              <a:spcBef>
                <a:spcPts val="1800"/>
              </a:spcBef>
              <a:spcAft>
                <a:spcPts val="600"/>
              </a:spcAft>
            </a:pPr>
            <a:r>
              <a:rPr lang="en-US" sz="1600" b="1" kern="100" dirty="0">
                <a:solidFill>
                  <a:srgbClr val="1B5371"/>
                </a:solidFill>
                <a:latin typeface="Century Gothic" panose="020B0502020202020204" pitchFamily="34" charset="0"/>
                <a:ea typeface="NSimSun" panose="02010609030101010101" pitchFamily="49" charset="-122"/>
                <a:cs typeface="Arial" panose="020B0604020202020204" pitchFamily="34" charset="0"/>
              </a:rPr>
              <a:t>Resources</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information and resources on safety culture, see: </a:t>
            </a:r>
            <a:r>
              <a:rPr lang="en-US" sz="1400" kern="100" dirty="0">
                <a:latin typeface="Century Gothic" panose="020B0502020202020204" pitchFamily="34" charset="0"/>
                <a:ea typeface="NSimSun" panose="02010609030101010101" pitchFamily="49" charset="-122"/>
                <a:hlinkClick r:id="rId2"/>
              </a:rPr>
              <a:t>https://www.aiche.org/ccps/safety-culture-what-stake</a:t>
            </a:r>
            <a:endParaRPr lang="en-US" sz="1400" kern="100" dirty="0">
              <a:latin typeface="Century Gothic" panose="020B0502020202020204" pitchFamily="34" charset="0"/>
              <a:ea typeface="NSimSun" panose="02010609030101010101" pitchFamily="49" charset="-122"/>
            </a:endParaRPr>
          </a:p>
          <a:p>
            <a:pPr marL="746125" marR="0" lvl="0" indent="-339725" hangingPunct="0">
              <a:spcBef>
                <a:spcPts val="0"/>
              </a:spcBef>
              <a:spcAft>
                <a:spcPts val="0"/>
              </a:spcAft>
              <a:buClr>
                <a:srgbClr val="61B345"/>
              </a:buClr>
              <a:buSzPct val="90000"/>
              <a:buFont typeface="System Font Regular"/>
              <a:buChar char="✓"/>
              <a:tabLst>
                <a:tab pos="457200" algn="l"/>
              </a:tabLst>
            </a:pPr>
            <a:r>
              <a:rPr lang="en-US" sz="1400" kern="100" dirty="0">
                <a:latin typeface="Century Gothic" panose="020B0502020202020204" pitchFamily="34" charset="0"/>
                <a:ea typeface="NSimSun" panose="02010609030101010101" pitchFamily="49" charset="-122"/>
              </a:rPr>
              <a:t>For further case studies on safety culture, see: </a:t>
            </a:r>
            <a:r>
              <a:rPr lang="en-US" sz="1400" kern="100" dirty="0">
                <a:latin typeface="Century Gothic" panose="020B0502020202020204" pitchFamily="34" charset="0"/>
                <a:ea typeface="NSimSun" panose="02010609030101010101" pitchFamily="49" charset="-122"/>
                <a:hlinkClick r:id="rId3"/>
              </a:rPr>
              <a:t>https://h2tools.org</a:t>
            </a:r>
            <a:r>
              <a:rPr lang="en-US" sz="1400" kern="100" dirty="0">
                <a:latin typeface="Century Gothic" panose="020B0502020202020204" pitchFamily="34" charset="0"/>
                <a:ea typeface="NSimSun" panose="02010609030101010101" pitchFamily="49" charset="-122"/>
              </a:rPr>
              <a:t> </a:t>
            </a: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pPr marL="0" marR="0" hangingPunct="0">
              <a:spcBef>
                <a:spcPts val="0"/>
              </a:spcBef>
              <a:spcAft>
                <a:spcPts val="0"/>
              </a:spcAft>
            </a:pPr>
            <a:r>
              <a:rPr lang="en-US" sz="1200" kern="100" dirty="0">
                <a:solidFill>
                  <a:srgbClr val="000000"/>
                </a:solidFill>
                <a:effectLst/>
                <a:latin typeface="Century Gothic" panose="020B0502020202020204" pitchFamily="34" charset="0"/>
                <a:ea typeface="NSimSun" panose="02010609030101010101" pitchFamily="49" charset="-122"/>
                <a:cs typeface="Arial" panose="020B0604020202020204" pitchFamily="34" charset="0"/>
              </a:rPr>
              <a:t> </a:t>
            </a:r>
            <a:endParaRPr lang="en-US" sz="900" kern="100" dirty="0">
              <a:effectLst/>
              <a:latin typeface="Century Gothic" panose="020B0502020202020204" pitchFamily="34" charset="0"/>
              <a:ea typeface="NSimSun" panose="02010609030101010101" pitchFamily="49" charset="-122"/>
              <a:cs typeface="Arial" panose="020B0604020202020204" pitchFamily="34" charset="0"/>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endParaRPr lang="en-US" sz="1200" dirty="0">
              <a:effectLst/>
              <a:latin typeface="Century Gothic" panose="020B0502020202020204" pitchFamily="34" charset="0"/>
              <a:ea typeface="NSimSun" panose="02010609030101010101" pitchFamily="49" charset="-122"/>
            </a:endParaRPr>
          </a:p>
          <a:p>
            <a:r>
              <a:rPr lang="en-US" sz="1200" dirty="0">
                <a:effectLst/>
                <a:latin typeface="Century Gothic" panose="020B0502020202020204" pitchFamily="34" charset="0"/>
                <a:ea typeface="NSimSun" panose="02010609030101010101" pitchFamily="49" charset="-122"/>
              </a:rPr>
              <a:t>	Keywords: weak, poor, minimum, regulations, flammable, chemical, checklists, compliance</a:t>
            </a:r>
            <a:endParaRPr lang="en-US" sz="1200" dirty="0">
              <a:latin typeface="Century Gothic" panose="020B0502020202020204" pitchFamily="34" charset="0"/>
            </a:endParaRPr>
          </a:p>
        </p:txBody>
      </p:sp>
    </p:spTree>
    <p:extLst>
      <p:ext uri="{BB962C8B-B14F-4D97-AF65-F5344CB8AC3E}">
        <p14:creationId xmlns:p14="http://schemas.microsoft.com/office/powerpoint/2010/main" val="4749987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0222070-0436-3541-B5CF-4AFB07F06FD4}" type="datetimeFigureOut">
              <a:rPr lang="en-US" smtClean="0"/>
              <a:t>6/7/2024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5E84E5A-7E0A-0345-999C-398D898331D6}" type="slidenum">
              <a:rPr lang="en-US" smtClean="0"/>
              <a:t>‹#›</a:t>
            </a:fld>
            <a:endParaRPr lang="en-US"/>
          </a:p>
        </p:txBody>
      </p:sp>
    </p:spTree>
    <p:extLst>
      <p:ext uri="{BB962C8B-B14F-4D97-AF65-F5344CB8AC3E}">
        <p14:creationId xmlns:p14="http://schemas.microsoft.com/office/powerpoint/2010/main" val="311389746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4353" y="535519"/>
            <a:ext cx="6703695" cy="1944159"/>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534353" y="2677584"/>
            <a:ext cx="6703695" cy="638196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534353" y="9322649"/>
            <a:ext cx="1748790" cy="535517"/>
          </a:xfrm>
          <a:prstGeom prst="rect">
            <a:avLst/>
          </a:prstGeom>
        </p:spPr>
        <p:txBody>
          <a:bodyPr vert="horz" lIns="91440" tIns="45720" rIns="91440" bIns="45720" rtlCol="0" anchor="ctr"/>
          <a:lstStyle>
            <a:lvl1pPr algn="l">
              <a:defRPr sz="1020">
                <a:solidFill>
                  <a:schemeClr val="tx1">
                    <a:tint val="82000"/>
                  </a:schemeClr>
                </a:solidFill>
              </a:defRPr>
            </a:lvl1pPr>
          </a:lstStyle>
          <a:p>
            <a:fld id="{50222070-0436-3541-B5CF-4AFB07F06FD4}" type="datetimeFigureOut">
              <a:rPr lang="en-US" smtClean="0"/>
              <a:t>6/7/2024</a:t>
            </a:fld>
            <a:endParaRPr lang="en-US"/>
          </a:p>
        </p:txBody>
      </p:sp>
      <p:sp>
        <p:nvSpPr>
          <p:cNvPr id="5" name="Footer Placeholder 4"/>
          <p:cNvSpPr>
            <a:spLocks noGrp="1"/>
          </p:cNvSpPr>
          <p:nvPr>
            <p:ph type="ftr" sz="quarter" idx="3"/>
          </p:nvPr>
        </p:nvSpPr>
        <p:spPr>
          <a:xfrm>
            <a:off x="2574608" y="9322649"/>
            <a:ext cx="2623185" cy="535517"/>
          </a:xfrm>
          <a:prstGeom prst="rect">
            <a:avLst/>
          </a:prstGeom>
        </p:spPr>
        <p:txBody>
          <a:bodyPr vert="horz" lIns="91440" tIns="45720" rIns="91440" bIns="45720" rtlCol="0" anchor="ctr"/>
          <a:lstStyle>
            <a:lvl1pPr algn="ctr">
              <a:defRPr sz="1020">
                <a:solidFill>
                  <a:schemeClr val="tx1">
                    <a:tint val="82000"/>
                  </a:schemeClr>
                </a:solidFill>
              </a:defRPr>
            </a:lvl1pPr>
          </a:lstStyle>
          <a:p>
            <a:endParaRPr lang="en-US"/>
          </a:p>
        </p:txBody>
      </p:sp>
      <p:sp>
        <p:nvSpPr>
          <p:cNvPr id="6" name="Slide Number Placeholder 5"/>
          <p:cNvSpPr>
            <a:spLocks noGrp="1"/>
          </p:cNvSpPr>
          <p:nvPr>
            <p:ph type="sldNum" sz="quarter" idx="4"/>
          </p:nvPr>
        </p:nvSpPr>
        <p:spPr>
          <a:xfrm>
            <a:off x="5489258" y="9322649"/>
            <a:ext cx="1748790" cy="535517"/>
          </a:xfrm>
          <a:prstGeom prst="rect">
            <a:avLst/>
          </a:prstGeom>
        </p:spPr>
        <p:txBody>
          <a:bodyPr vert="horz" lIns="91440" tIns="45720" rIns="91440" bIns="45720" rtlCol="0" anchor="ctr"/>
          <a:lstStyle>
            <a:lvl1pPr algn="r">
              <a:defRPr sz="1020">
                <a:solidFill>
                  <a:schemeClr val="tx1">
                    <a:tint val="82000"/>
                  </a:schemeClr>
                </a:solidFill>
              </a:defRPr>
            </a:lvl1pPr>
          </a:lstStyle>
          <a:p>
            <a:fld id="{25E84E5A-7E0A-0345-999C-398D898331D6}" type="slidenum">
              <a:rPr lang="en-US" smtClean="0"/>
              <a:t>‹#›</a:t>
            </a:fld>
            <a:endParaRPr lang="en-US"/>
          </a:p>
        </p:txBody>
      </p:sp>
    </p:spTree>
    <p:extLst>
      <p:ext uri="{BB962C8B-B14F-4D97-AF65-F5344CB8AC3E}">
        <p14:creationId xmlns:p14="http://schemas.microsoft.com/office/powerpoint/2010/main" val="1673638104"/>
      </p:ext>
    </p:extLst>
  </p:cSld>
  <p:clrMap bg1="lt1" tx1="dk1" bg2="lt2" tx2="dk2" accent1="accent1" accent2="accent2" accent3="accent3" accent4="accent4" accent5="accent5" accent6="accent6" hlink="hlink" folHlink="folHlink"/>
  <p:sldLayoutIdLst>
    <p:sldLayoutId id="2147483673" r:id="rId1"/>
    <p:sldLayoutId id="2147483675" r:id="rId2"/>
    <p:sldLayoutId id="2147483679" r:id="rId3"/>
  </p:sldLayoutIdLst>
  <p:txStyles>
    <p:titleStyle>
      <a:lvl1pPr algn="l" defTabSz="777240" rtl="0" eaLnBrk="1" latinLnBrk="0" hangingPunct="1">
        <a:lnSpc>
          <a:spcPct val="90000"/>
        </a:lnSpc>
        <a:spcBef>
          <a:spcPct val="0"/>
        </a:spcBef>
        <a:buNone/>
        <a:defRPr sz="3740" kern="1200">
          <a:solidFill>
            <a:schemeClr val="tx1"/>
          </a:solidFill>
          <a:latin typeface="+mj-lt"/>
          <a:ea typeface="+mj-ea"/>
          <a:cs typeface="+mj-cs"/>
        </a:defRPr>
      </a:lvl1pPr>
    </p:titleStyle>
    <p:bodyStyle>
      <a:lvl1pPr marL="194310" indent="-194310" algn="l" defTabSz="777240" rtl="0" eaLnBrk="1" latinLnBrk="0" hangingPunct="1">
        <a:lnSpc>
          <a:spcPct val="90000"/>
        </a:lnSpc>
        <a:spcBef>
          <a:spcPts val="850"/>
        </a:spcBef>
        <a:buFont typeface="Arial" panose="020B0604020202020204" pitchFamily="34" charset="0"/>
        <a:buChar char="•"/>
        <a:defRPr sz="2380" kern="1200">
          <a:solidFill>
            <a:schemeClr val="tx1"/>
          </a:solidFill>
          <a:latin typeface="+mn-lt"/>
          <a:ea typeface="+mn-ea"/>
          <a:cs typeface="+mn-cs"/>
        </a:defRPr>
      </a:lvl1pPr>
      <a:lvl2pPr marL="582930" indent="-194310" algn="l" defTabSz="777240" rtl="0" eaLnBrk="1" latinLnBrk="0" hangingPunct="1">
        <a:lnSpc>
          <a:spcPct val="90000"/>
        </a:lnSpc>
        <a:spcBef>
          <a:spcPts val="425"/>
        </a:spcBef>
        <a:buFont typeface="Arial" panose="020B0604020202020204" pitchFamily="34" charset="0"/>
        <a:buChar char="•"/>
        <a:defRPr sz="2040" kern="1200">
          <a:solidFill>
            <a:schemeClr val="tx1"/>
          </a:solidFill>
          <a:latin typeface="+mn-lt"/>
          <a:ea typeface="+mn-ea"/>
          <a:cs typeface="+mn-cs"/>
        </a:defRPr>
      </a:lvl2pPr>
      <a:lvl3pPr marL="971550" indent="-194310" algn="l" defTabSz="777240" rtl="0" eaLnBrk="1" latinLnBrk="0" hangingPunct="1">
        <a:lnSpc>
          <a:spcPct val="90000"/>
        </a:lnSpc>
        <a:spcBef>
          <a:spcPts val="425"/>
        </a:spcBef>
        <a:buFont typeface="Arial" panose="020B0604020202020204" pitchFamily="34" charset="0"/>
        <a:buChar char="•"/>
        <a:defRPr sz="1700" kern="1200">
          <a:solidFill>
            <a:schemeClr val="tx1"/>
          </a:solidFill>
          <a:latin typeface="+mn-lt"/>
          <a:ea typeface="+mn-ea"/>
          <a:cs typeface="+mn-cs"/>
        </a:defRPr>
      </a:lvl3pPr>
      <a:lvl4pPr marL="13601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4pPr>
      <a:lvl5pPr marL="174879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5pPr>
      <a:lvl6pPr marL="213741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6pPr>
      <a:lvl7pPr marL="252603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7pPr>
      <a:lvl8pPr marL="291465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8pPr>
      <a:lvl9pPr marL="3303270" indent="-194310" algn="l" defTabSz="777240" rtl="0" eaLnBrk="1" latinLnBrk="0" hangingPunct="1">
        <a:lnSpc>
          <a:spcPct val="90000"/>
        </a:lnSpc>
        <a:spcBef>
          <a:spcPts val="425"/>
        </a:spcBef>
        <a:buFont typeface="Arial" panose="020B0604020202020204" pitchFamily="34" charset="0"/>
        <a:buChar char="•"/>
        <a:defRPr sz="1530" kern="1200">
          <a:solidFill>
            <a:schemeClr val="tx1"/>
          </a:solidFill>
          <a:latin typeface="+mn-lt"/>
          <a:ea typeface="+mn-ea"/>
          <a:cs typeface="+mn-cs"/>
        </a:defRPr>
      </a:lvl9pPr>
    </p:bodyStyle>
    <p:otherStyle>
      <a:defPPr>
        <a:defRPr lang="en-US"/>
      </a:defPPr>
      <a:lvl1pPr marL="0" algn="l" defTabSz="777240" rtl="0" eaLnBrk="1" latinLnBrk="0" hangingPunct="1">
        <a:defRPr sz="1530" kern="1200">
          <a:solidFill>
            <a:schemeClr val="tx1"/>
          </a:solidFill>
          <a:latin typeface="+mn-lt"/>
          <a:ea typeface="+mn-ea"/>
          <a:cs typeface="+mn-cs"/>
        </a:defRPr>
      </a:lvl1pPr>
      <a:lvl2pPr marL="388620" algn="l" defTabSz="777240" rtl="0" eaLnBrk="1" latinLnBrk="0" hangingPunct="1">
        <a:defRPr sz="1530" kern="1200">
          <a:solidFill>
            <a:schemeClr val="tx1"/>
          </a:solidFill>
          <a:latin typeface="+mn-lt"/>
          <a:ea typeface="+mn-ea"/>
          <a:cs typeface="+mn-cs"/>
        </a:defRPr>
      </a:lvl2pPr>
      <a:lvl3pPr marL="777240" algn="l" defTabSz="777240" rtl="0" eaLnBrk="1" latinLnBrk="0" hangingPunct="1">
        <a:defRPr sz="1530" kern="1200">
          <a:solidFill>
            <a:schemeClr val="tx1"/>
          </a:solidFill>
          <a:latin typeface="+mn-lt"/>
          <a:ea typeface="+mn-ea"/>
          <a:cs typeface="+mn-cs"/>
        </a:defRPr>
      </a:lvl3pPr>
      <a:lvl4pPr marL="1165860" algn="l" defTabSz="777240" rtl="0" eaLnBrk="1" latinLnBrk="0" hangingPunct="1">
        <a:defRPr sz="1530" kern="1200">
          <a:solidFill>
            <a:schemeClr val="tx1"/>
          </a:solidFill>
          <a:latin typeface="+mn-lt"/>
          <a:ea typeface="+mn-ea"/>
          <a:cs typeface="+mn-cs"/>
        </a:defRPr>
      </a:lvl4pPr>
      <a:lvl5pPr marL="1554480" algn="l" defTabSz="777240" rtl="0" eaLnBrk="1" latinLnBrk="0" hangingPunct="1">
        <a:defRPr sz="1530" kern="1200">
          <a:solidFill>
            <a:schemeClr val="tx1"/>
          </a:solidFill>
          <a:latin typeface="+mn-lt"/>
          <a:ea typeface="+mn-ea"/>
          <a:cs typeface="+mn-cs"/>
        </a:defRPr>
      </a:lvl5pPr>
      <a:lvl6pPr marL="1943100" algn="l" defTabSz="777240" rtl="0" eaLnBrk="1" latinLnBrk="0" hangingPunct="1">
        <a:defRPr sz="1530" kern="1200">
          <a:solidFill>
            <a:schemeClr val="tx1"/>
          </a:solidFill>
          <a:latin typeface="+mn-lt"/>
          <a:ea typeface="+mn-ea"/>
          <a:cs typeface="+mn-cs"/>
        </a:defRPr>
      </a:lvl6pPr>
      <a:lvl7pPr marL="2331720" algn="l" defTabSz="777240" rtl="0" eaLnBrk="1" latinLnBrk="0" hangingPunct="1">
        <a:defRPr sz="1530" kern="1200">
          <a:solidFill>
            <a:schemeClr val="tx1"/>
          </a:solidFill>
          <a:latin typeface="+mn-lt"/>
          <a:ea typeface="+mn-ea"/>
          <a:cs typeface="+mn-cs"/>
        </a:defRPr>
      </a:lvl7pPr>
      <a:lvl8pPr marL="2720340" algn="l" defTabSz="777240" rtl="0" eaLnBrk="1" latinLnBrk="0" hangingPunct="1">
        <a:defRPr sz="1530" kern="1200">
          <a:solidFill>
            <a:schemeClr val="tx1"/>
          </a:solidFill>
          <a:latin typeface="+mn-lt"/>
          <a:ea typeface="+mn-ea"/>
          <a:cs typeface="+mn-cs"/>
        </a:defRPr>
      </a:lvl8pPr>
      <a:lvl9pPr marL="3108960" algn="l" defTabSz="777240" rtl="0" eaLnBrk="1" latinLnBrk="0" hangingPunct="1">
        <a:defRPr sz="153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2DE202A5-4FF0-F33A-6682-3671A8E7E7C1}"/>
              </a:ext>
            </a:extLst>
          </p:cNvPr>
          <p:cNvSpPr>
            <a:spLocks noGrp="1"/>
          </p:cNvSpPr>
          <p:nvPr>
            <p:ph sz="quarter" idx="13"/>
          </p:nvPr>
        </p:nvSpPr>
        <p:spPr/>
        <p:txBody>
          <a:bodyPr/>
          <a:lstStyle/>
          <a:p>
            <a:r>
              <a:rPr lang="en-US" dirty="0"/>
              <a:t>Failure to identify the need for change</a:t>
            </a:r>
          </a:p>
          <a:p>
            <a:r>
              <a:rPr lang="en-US" dirty="0"/>
              <a:t>Failure to implement the management of change process</a:t>
            </a:r>
          </a:p>
          <a:p>
            <a:r>
              <a:rPr lang="en-US" dirty="0"/>
              <a:t>Vulnerabilities inherently </a:t>
            </a:r>
            <a:r>
              <a:rPr lang="en-US" dirty="0" smtClean="0"/>
              <a:t>increase</a:t>
            </a:r>
            <a:endParaRPr lang="en-US" dirty="0"/>
          </a:p>
        </p:txBody>
      </p:sp>
      <p:sp>
        <p:nvSpPr>
          <p:cNvPr id="3" name="Text Placeholder 2">
            <a:extLst>
              <a:ext uri="{FF2B5EF4-FFF2-40B4-BE49-F238E27FC236}">
                <a16:creationId xmlns:a16="http://schemas.microsoft.com/office/drawing/2014/main" id="{D8C7D91C-ED39-F1F2-DBAA-C9BA583BAFB2}"/>
              </a:ext>
            </a:extLst>
          </p:cNvPr>
          <p:cNvSpPr>
            <a:spLocks noGrp="1"/>
          </p:cNvSpPr>
          <p:nvPr>
            <p:ph type="body" sz="quarter" idx="14"/>
          </p:nvPr>
        </p:nvSpPr>
        <p:spPr>
          <a:xfrm>
            <a:off x="78379" y="2710149"/>
            <a:ext cx="2661920" cy="4004160"/>
          </a:xfrm>
        </p:spPr>
        <p:txBody>
          <a:bodyPr/>
          <a:lstStyle/>
          <a:p>
            <a:r>
              <a:rPr lang="en-US" sz="1100" dirty="0"/>
              <a:t>A large facility with multiple units processed approximately 100 Management Of Changes (MOCs) each month. The Process Safety Management System(PSMS)Manager for the facility ran the MOC program in addition to being directly responsible for several PSMS elements and being deeply involved in the remaining elements</a:t>
            </a:r>
          </a:p>
          <a:p>
            <a:endParaRPr lang="en-US" sz="1100" dirty="0"/>
          </a:p>
          <a:p>
            <a:endParaRPr lang="en-US" sz="1100" dirty="0"/>
          </a:p>
        </p:txBody>
      </p:sp>
      <p:sp>
        <p:nvSpPr>
          <p:cNvPr id="4" name="Text Placeholder 3">
            <a:extLst>
              <a:ext uri="{FF2B5EF4-FFF2-40B4-BE49-F238E27FC236}">
                <a16:creationId xmlns:a16="http://schemas.microsoft.com/office/drawing/2014/main" id="{67A3A48A-7ABD-FB98-D1F5-4F6F0FCA6EF0}"/>
              </a:ext>
            </a:extLst>
          </p:cNvPr>
          <p:cNvSpPr>
            <a:spLocks noGrp="1"/>
          </p:cNvSpPr>
          <p:nvPr>
            <p:ph type="body" sz="quarter" idx="15"/>
          </p:nvPr>
        </p:nvSpPr>
        <p:spPr/>
        <p:txBody>
          <a:bodyPr/>
          <a:lstStyle/>
          <a:p>
            <a:r>
              <a:rPr lang="en-US" sz="1100" dirty="0"/>
              <a:t>An audit revealed several MOCs had been approved after the physical change had been made. During interviews with the PSMS Manager and others, there was not much concern about this and it apparently had been the norm for years. The prevailing belief was that MOC was satisfactory if the documentation was complete.</a:t>
            </a:r>
          </a:p>
          <a:p>
            <a:r>
              <a:rPr lang="en-US" sz="1100" dirty="0"/>
              <a:t>How can a facility cope with a large flow of MOCs and still treat each one with the appropriate sense of vulnerability?</a:t>
            </a:r>
          </a:p>
          <a:p>
            <a:endParaRPr lang="en-US" sz="1100" dirty="0"/>
          </a:p>
        </p:txBody>
      </p:sp>
      <p:sp>
        <p:nvSpPr>
          <p:cNvPr id="5" name="Text Placeholder 4">
            <a:extLst>
              <a:ext uri="{FF2B5EF4-FFF2-40B4-BE49-F238E27FC236}">
                <a16:creationId xmlns:a16="http://schemas.microsoft.com/office/drawing/2014/main" id="{61286517-F771-3693-0AC2-4926FFF8328E}"/>
              </a:ext>
            </a:extLst>
          </p:cNvPr>
          <p:cNvSpPr>
            <a:spLocks noGrp="1"/>
          </p:cNvSpPr>
          <p:nvPr>
            <p:ph type="body" sz="quarter" idx="16"/>
          </p:nvPr>
        </p:nvSpPr>
        <p:spPr>
          <a:xfrm>
            <a:off x="81279" y="7052993"/>
            <a:ext cx="7609839" cy="1755707"/>
          </a:xfrm>
        </p:spPr>
        <p:txBody>
          <a:bodyPr/>
          <a:lstStyle/>
          <a:p>
            <a:pPr>
              <a:lnSpc>
                <a:spcPct val="100000"/>
              </a:lnSpc>
            </a:pPr>
            <a:r>
              <a:rPr lang="en-US" dirty="0"/>
              <a:t>Everyone in the company has the responsibility for safety and following procedures</a:t>
            </a:r>
            <a:r>
              <a:rPr lang="en-US" dirty="0" smtClean="0"/>
              <a:t>.</a:t>
            </a:r>
            <a:endParaRPr lang="en-US" dirty="0"/>
          </a:p>
          <a:p>
            <a:pPr>
              <a:lnSpc>
                <a:spcPct val="100000"/>
              </a:lnSpc>
            </a:pPr>
            <a:r>
              <a:rPr lang="en-US" dirty="0"/>
              <a:t>A questioning environment is critical to overcoming practices that undermine safety</a:t>
            </a:r>
            <a:r>
              <a:rPr lang="en-US" dirty="0" smtClean="0"/>
              <a:t>.</a:t>
            </a:r>
            <a:endParaRPr lang="en-US" dirty="0"/>
          </a:p>
          <a:p>
            <a:pPr>
              <a:lnSpc>
                <a:spcPct val="100000"/>
              </a:lnSpc>
            </a:pPr>
            <a:r>
              <a:rPr lang="en-US" dirty="0"/>
              <a:t>Process reviews are necessary to identify weaknesses for continuous improvement. </a:t>
            </a:r>
          </a:p>
          <a:p>
            <a:pPr marL="0" indent="0">
              <a:lnSpc>
                <a:spcPct val="100000"/>
              </a:lnSpc>
              <a:buNone/>
            </a:pPr>
            <a:r>
              <a:rPr lang="en-US" b="1" dirty="0" smtClean="0"/>
              <a:t>          </a:t>
            </a:r>
            <a:r>
              <a:rPr lang="en-US" b="1" dirty="0"/>
              <a:t>**Only 37% of those surveyed indicated management of change was a strength in their organization</a:t>
            </a:r>
            <a:r>
              <a:rPr lang="en-US" b="1" dirty="0" smtClean="0"/>
              <a:t>.**</a:t>
            </a:r>
            <a:endParaRPr lang="en-US" b="1" dirty="0"/>
          </a:p>
        </p:txBody>
      </p:sp>
      <p:sp>
        <p:nvSpPr>
          <p:cNvPr id="6" name="Text Placeholder 5">
            <a:extLst>
              <a:ext uri="{FF2B5EF4-FFF2-40B4-BE49-F238E27FC236}">
                <a16:creationId xmlns:a16="http://schemas.microsoft.com/office/drawing/2014/main" id="{197E0792-4CBC-CBCE-FD22-CF61CEE33667}"/>
              </a:ext>
            </a:extLst>
          </p:cNvPr>
          <p:cNvSpPr>
            <a:spLocks noGrp="1"/>
          </p:cNvSpPr>
          <p:nvPr>
            <p:ph type="body" sz="quarter" idx="17"/>
          </p:nvPr>
        </p:nvSpPr>
        <p:spPr/>
        <p:txBody>
          <a:bodyPr/>
          <a:lstStyle/>
          <a:p>
            <a:pPr>
              <a:spcBef>
                <a:spcPts val="1417"/>
              </a:spcBef>
            </a:pPr>
            <a:r>
              <a:rPr lang="en-US" spc="-1" dirty="0"/>
              <a:t>Manage The Change Afterwards—Procedures </a:t>
            </a:r>
          </a:p>
        </p:txBody>
      </p:sp>
    </p:spTree>
    <p:extLst>
      <p:ext uri="{BB962C8B-B14F-4D97-AF65-F5344CB8AC3E}">
        <p14:creationId xmlns:p14="http://schemas.microsoft.com/office/powerpoint/2010/main" val="354496209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6019540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emplate>Office Theme</Template>
  <TotalTime>4279</TotalTime>
  <Words>204</Words>
  <Application>Microsoft Office PowerPoint</Application>
  <PresentationFormat>Custom</PresentationFormat>
  <Paragraphs>11</Paragraphs>
  <Slides>2</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2</vt:i4>
      </vt:variant>
    </vt:vector>
  </HeadingPairs>
  <TitlesOfParts>
    <vt:vector size="9" baseType="lpstr">
      <vt:lpstr>NSimSun</vt:lpstr>
      <vt:lpstr>Aptos</vt:lpstr>
      <vt:lpstr>Arial</vt:lpstr>
      <vt:lpstr>Century Gothic</vt:lpstr>
      <vt:lpstr>System Font Regular</vt:lpstr>
      <vt:lpstr>Wingdings</vt:lpstr>
      <vt:lpstr>Office Theme</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Nick Barilo</dc:creator>
  <cp:lastModifiedBy>Sisanda Ntlantsana</cp:lastModifiedBy>
  <cp:revision>41</cp:revision>
  <cp:lastPrinted>2024-04-19T15:01:04Z</cp:lastPrinted>
  <dcterms:created xsi:type="dcterms:W3CDTF">2024-04-13T20:12:03Z</dcterms:created>
  <dcterms:modified xsi:type="dcterms:W3CDTF">2024-06-07T22:52:35Z</dcterms:modified>
</cp:coreProperties>
</file>