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notesMasterIdLst>
    <p:notesMasterId r:id="rId4"/>
  </p:notesMasterIdLst>
  <p:sldIdLst>
    <p:sldId id="258" r:id="rId2"/>
    <p:sldId id="257" r:id="rId3"/>
  </p:sldIdLst>
  <p:sldSz cx="7772400" cy="10058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B537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665"/>
    <p:restoredTop sz="94694"/>
  </p:normalViewPr>
  <p:slideViewPr>
    <p:cSldViewPr snapToGrid="0">
      <p:cViewPr varScale="1">
        <p:scale>
          <a:sx n="37" d="100"/>
          <a:sy n="37" d="100"/>
        </p:scale>
        <p:origin x="660" y="15"/>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777D801-C858-D24A-9525-F8A85DF08F1A}" type="datetimeFigureOut">
              <a:rPr lang="en-US" smtClean="0"/>
              <a:t>6/7/2024</a:t>
            </a:fld>
            <a:endParaRPr lang="en-US"/>
          </a:p>
        </p:txBody>
      </p:sp>
      <p:sp>
        <p:nvSpPr>
          <p:cNvPr id="4" name="Slide Image Placeholder 3"/>
          <p:cNvSpPr>
            <a:spLocks noGrp="1" noRot="1" noChangeAspect="1"/>
          </p:cNvSpPr>
          <p:nvPr>
            <p:ph type="sldImg" idx="2"/>
          </p:nvPr>
        </p:nvSpPr>
        <p:spPr>
          <a:xfrm>
            <a:off x="2236788" y="1143000"/>
            <a:ext cx="238442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9AFA200-8D06-9E42-A0D4-16EADC4E979D}" type="slidenum">
              <a:rPr lang="en-US" smtClean="0"/>
              <a:t>‹#›</a:t>
            </a:fld>
            <a:endParaRPr lang="en-US"/>
          </a:p>
        </p:txBody>
      </p:sp>
    </p:spTree>
    <p:extLst>
      <p:ext uri="{BB962C8B-B14F-4D97-AF65-F5344CB8AC3E}">
        <p14:creationId xmlns:p14="http://schemas.microsoft.com/office/powerpoint/2010/main" val="3227514027"/>
      </p:ext>
    </p:extLst>
  </p:cSld>
  <p:clrMap bg1="lt1" tx1="dk1" bg2="lt2" tx2="dk2" accent1="accent1" accent2="accent2" accent3="accent3" accent4="accent4" accent5="accent5" accent6="accent6" hlink="hlink" folHlink="folHlink"/>
  <p:notesStyle>
    <a:lvl1pPr marL="0" algn="l" defTabSz="1018824" rtl="0" eaLnBrk="1" latinLnBrk="0" hangingPunct="1">
      <a:defRPr sz="1337" kern="1200">
        <a:solidFill>
          <a:schemeClr val="tx1"/>
        </a:solidFill>
        <a:latin typeface="+mn-lt"/>
        <a:ea typeface="+mn-ea"/>
        <a:cs typeface="+mn-cs"/>
      </a:defRPr>
    </a:lvl1pPr>
    <a:lvl2pPr marL="509412" algn="l" defTabSz="1018824" rtl="0" eaLnBrk="1" latinLnBrk="0" hangingPunct="1">
      <a:defRPr sz="1337" kern="1200">
        <a:solidFill>
          <a:schemeClr val="tx1"/>
        </a:solidFill>
        <a:latin typeface="+mn-lt"/>
        <a:ea typeface="+mn-ea"/>
        <a:cs typeface="+mn-cs"/>
      </a:defRPr>
    </a:lvl2pPr>
    <a:lvl3pPr marL="1018824" algn="l" defTabSz="1018824" rtl="0" eaLnBrk="1" latinLnBrk="0" hangingPunct="1">
      <a:defRPr sz="1337" kern="1200">
        <a:solidFill>
          <a:schemeClr val="tx1"/>
        </a:solidFill>
        <a:latin typeface="+mn-lt"/>
        <a:ea typeface="+mn-ea"/>
        <a:cs typeface="+mn-cs"/>
      </a:defRPr>
    </a:lvl3pPr>
    <a:lvl4pPr marL="1528237" algn="l" defTabSz="1018824" rtl="0" eaLnBrk="1" latinLnBrk="0" hangingPunct="1">
      <a:defRPr sz="1337" kern="1200">
        <a:solidFill>
          <a:schemeClr val="tx1"/>
        </a:solidFill>
        <a:latin typeface="+mn-lt"/>
        <a:ea typeface="+mn-ea"/>
        <a:cs typeface="+mn-cs"/>
      </a:defRPr>
    </a:lvl4pPr>
    <a:lvl5pPr marL="2037649" algn="l" defTabSz="1018824" rtl="0" eaLnBrk="1" latinLnBrk="0" hangingPunct="1">
      <a:defRPr sz="1337" kern="1200">
        <a:solidFill>
          <a:schemeClr val="tx1"/>
        </a:solidFill>
        <a:latin typeface="+mn-lt"/>
        <a:ea typeface="+mn-ea"/>
        <a:cs typeface="+mn-cs"/>
      </a:defRPr>
    </a:lvl5pPr>
    <a:lvl6pPr marL="2547061" algn="l" defTabSz="1018824" rtl="0" eaLnBrk="1" latinLnBrk="0" hangingPunct="1">
      <a:defRPr sz="1337" kern="1200">
        <a:solidFill>
          <a:schemeClr val="tx1"/>
        </a:solidFill>
        <a:latin typeface="+mn-lt"/>
        <a:ea typeface="+mn-ea"/>
        <a:cs typeface="+mn-cs"/>
      </a:defRPr>
    </a:lvl6pPr>
    <a:lvl7pPr marL="3056473" algn="l" defTabSz="1018824" rtl="0" eaLnBrk="1" latinLnBrk="0" hangingPunct="1">
      <a:defRPr sz="1337" kern="1200">
        <a:solidFill>
          <a:schemeClr val="tx1"/>
        </a:solidFill>
        <a:latin typeface="+mn-lt"/>
        <a:ea typeface="+mn-ea"/>
        <a:cs typeface="+mn-cs"/>
      </a:defRPr>
    </a:lvl7pPr>
    <a:lvl8pPr marL="3565886" algn="l" defTabSz="1018824" rtl="0" eaLnBrk="1" latinLnBrk="0" hangingPunct="1">
      <a:defRPr sz="1337" kern="1200">
        <a:solidFill>
          <a:schemeClr val="tx1"/>
        </a:solidFill>
        <a:latin typeface="+mn-lt"/>
        <a:ea typeface="+mn-ea"/>
        <a:cs typeface="+mn-cs"/>
      </a:defRPr>
    </a:lvl8pPr>
    <a:lvl9pPr marL="4075298" algn="l" defTabSz="1018824" rtl="0" eaLnBrk="1" latinLnBrk="0" hangingPunct="1">
      <a:defRPr sz="1337"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hyperlink" Target="https://h2tools.org/" TargetMode="External"/><Relationship Id="rId2" Type="http://schemas.openxmlformats.org/officeDocument/2006/relationships/hyperlink" Target="https://www.aiche.org/ccps/safety-culture-what-stake" TargetMode="External"/><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19" name="Picture 18" descr="A white and green rectangular object with blue text&#10;&#10;Description automatically generated">
            <a:extLst>
              <a:ext uri="{FF2B5EF4-FFF2-40B4-BE49-F238E27FC236}">
                <a16:creationId xmlns:a16="http://schemas.microsoft.com/office/drawing/2014/main" id="{545914BA-EBFC-EF52-EC59-F0A6A809FE13}"/>
              </a:ext>
            </a:extLst>
          </p:cNvPr>
          <p:cNvPicPr>
            <a:picLocks noChangeAspect="1"/>
          </p:cNvPicPr>
          <p:nvPr userDrawn="1"/>
        </p:nvPicPr>
        <p:blipFill>
          <a:blip r:embed="rId2"/>
          <a:stretch>
            <a:fillRect/>
          </a:stretch>
        </p:blipFill>
        <p:spPr>
          <a:xfrm>
            <a:off x="0" y="0"/>
            <a:ext cx="7772400" cy="10058400"/>
          </a:xfrm>
          <a:prstGeom prst="rect">
            <a:avLst/>
          </a:prstGeom>
        </p:spPr>
      </p:pic>
      <p:sp>
        <p:nvSpPr>
          <p:cNvPr id="9" name="Content Placeholder 8">
            <a:extLst>
              <a:ext uri="{FF2B5EF4-FFF2-40B4-BE49-F238E27FC236}">
                <a16:creationId xmlns:a16="http://schemas.microsoft.com/office/drawing/2014/main" id="{3B961E1A-0016-F35B-61C1-10A9A8DD2B63}"/>
              </a:ext>
            </a:extLst>
          </p:cNvPr>
          <p:cNvSpPr>
            <a:spLocks noGrp="1"/>
          </p:cNvSpPr>
          <p:nvPr>
            <p:ph sz="quarter" idx="13"/>
          </p:nvPr>
        </p:nvSpPr>
        <p:spPr>
          <a:xfrm>
            <a:off x="78379" y="1438336"/>
            <a:ext cx="7614507" cy="988768"/>
          </a:xfrm>
        </p:spPr>
        <p:txBody>
          <a:bodyPr lIns="0" tIns="0" rIns="0" bIns="0">
            <a:noAutofit/>
          </a:bodyPr>
          <a:lstStyle>
            <a:lvl1pPr marL="115888" indent="-115888">
              <a:buClr>
                <a:srgbClr val="61B345"/>
              </a:buClr>
              <a:tabLst/>
              <a:defRPr sz="1100"/>
            </a:lvl1pPr>
            <a:lvl2pPr>
              <a:buClr>
                <a:srgbClr val="61B345"/>
              </a:buClr>
              <a:defRPr sz="1100"/>
            </a:lvl2pPr>
            <a:lvl3pPr>
              <a:defRPr sz="1100"/>
            </a:lvl3pPr>
            <a:lvl4pPr>
              <a:defRPr sz="1100"/>
            </a:lvl4pPr>
            <a:lvl5pPr>
              <a:defRPr sz="1100"/>
            </a:lvl5pPr>
          </a:lstStyle>
          <a:p>
            <a:pPr lvl="0"/>
            <a:r>
              <a:rPr lang="en-US" dirty="0"/>
              <a:t>Click to edit Master text styles</a:t>
            </a:r>
          </a:p>
        </p:txBody>
      </p:sp>
      <p:sp>
        <p:nvSpPr>
          <p:cNvPr id="12" name="Text Placeholder 11">
            <a:extLst>
              <a:ext uri="{FF2B5EF4-FFF2-40B4-BE49-F238E27FC236}">
                <a16:creationId xmlns:a16="http://schemas.microsoft.com/office/drawing/2014/main" id="{5D5FF04F-E7C1-C167-71B1-4A2E6CD67A5E}"/>
              </a:ext>
            </a:extLst>
          </p:cNvPr>
          <p:cNvSpPr>
            <a:spLocks noGrp="1"/>
          </p:cNvSpPr>
          <p:nvPr>
            <p:ph type="body" sz="quarter" idx="14"/>
          </p:nvPr>
        </p:nvSpPr>
        <p:spPr>
          <a:xfrm>
            <a:off x="81281" y="2710150"/>
            <a:ext cx="2661920" cy="4004160"/>
          </a:xfrm>
        </p:spPr>
        <p:txBody>
          <a:bodyPr lIns="0" tIns="0" rIns="0" bIns="0">
            <a:noAutofit/>
          </a:bodyPr>
          <a:lstStyle>
            <a:lvl1pPr marL="0" indent="0">
              <a:buNone/>
              <a:defRPr sz="1050" b="0"/>
            </a:lvl1pPr>
            <a:lvl2pPr>
              <a:defRPr sz="1100"/>
            </a:lvl2pPr>
            <a:lvl3pPr>
              <a:defRPr sz="1100"/>
            </a:lvl3pPr>
            <a:lvl4pPr>
              <a:defRPr sz="1100"/>
            </a:lvl4pPr>
            <a:lvl5pPr>
              <a:defRPr sz="1100"/>
            </a:lvl5pPr>
          </a:lstStyle>
          <a:p>
            <a:pPr lvl="0"/>
            <a:r>
              <a:rPr lang="en-US" dirty="0"/>
              <a:t>Click to edit Master text styles</a:t>
            </a:r>
          </a:p>
        </p:txBody>
      </p:sp>
      <p:sp>
        <p:nvSpPr>
          <p:cNvPr id="16" name="Text Placeholder 15">
            <a:extLst>
              <a:ext uri="{FF2B5EF4-FFF2-40B4-BE49-F238E27FC236}">
                <a16:creationId xmlns:a16="http://schemas.microsoft.com/office/drawing/2014/main" id="{93F0A350-73E6-BF9F-AE4A-972484906507}"/>
              </a:ext>
            </a:extLst>
          </p:cNvPr>
          <p:cNvSpPr>
            <a:spLocks noGrp="1"/>
          </p:cNvSpPr>
          <p:nvPr>
            <p:ph type="body" sz="quarter" idx="15"/>
          </p:nvPr>
        </p:nvSpPr>
        <p:spPr>
          <a:xfrm>
            <a:off x="2939142" y="2710149"/>
            <a:ext cx="4751977" cy="4004159"/>
          </a:xfrm>
        </p:spPr>
        <p:txBody>
          <a:bodyPr lIns="0" tIns="0" rIns="0" bIns="0">
            <a:noAutofit/>
          </a:bodyPr>
          <a:lstStyle>
            <a:lvl1pPr marL="0" indent="0">
              <a:buNone/>
              <a:defRPr sz="1050"/>
            </a:lvl1pPr>
            <a:lvl2pPr marL="388620" indent="0">
              <a:buNone/>
              <a:defRPr sz="1100"/>
            </a:lvl2pPr>
            <a:lvl3pPr marL="777240" indent="0">
              <a:buNone/>
              <a:defRPr sz="1100"/>
            </a:lvl3pPr>
            <a:lvl4pPr marL="1165860" indent="0">
              <a:buNone/>
              <a:defRPr sz="1100"/>
            </a:lvl4pPr>
            <a:lvl5pPr marL="1554480" indent="0">
              <a:buNone/>
              <a:defRPr sz="1100"/>
            </a:lvl5pPr>
          </a:lstStyle>
          <a:p>
            <a:pPr lvl="0"/>
            <a:r>
              <a:rPr lang="en-US" dirty="0"/>
              <a:t>Click to edit Master text styles</a:t>
            </a:r>
          </a:p>
        </p:txBody>
      </p:sp>
      <p:sp>
        <p:nvSpPr>
          <p:cNvPr id="20" name="Text Placeholder 19">
            <a:extLst>
              <a:ext uri="{FF2B5EF4-FFF2-40B4-BE49-F238E27FC236}">
                <a16:creationId xmlns:a16="http://schemas.microsoft.com/office/drawing/2014/main" id="{C4640FCC-C3FD-2F38-2D19-D1849471533F}"/>
              </a:ext>
            </a:extLst>
          </p:cNvPr>
          <p:cNvSpPr>
            <a:spLocks noGrp="1"/>
          </p:cNvSpPr>
          <p:nvPr>
            <p:ph type="body" sz="quarter" idx="16"/>
          </p:nvPr>
        </p:nvSpPr>
        <p:spPr>
          <a:xfrm>
            <a:off x="81280" y="7040563"/>
            <a:ext cx="7609839" cy="1547812"/>
          </a:xfrm>
        </p:spPr>
        <p:txBody>
          <a:bodyPr lIns="0" tIns="0" rIns="0" bIns="0">
            <a:noAutofit/>
          </a:bodyPr>
          <a:lstStyle>
            <a:lvl1pPr marL="194310" indent="-194310">
              <a:buClr>
                <a:srgbClr val="61B345"/>
              </a:buClr>
              <a:buFont typeface="Wingdings" pitchFamily="2" charset="2"/>
              <a:buChar char="ü"/>
              <a:defRPr sz="1100"/>
            </a:lvl1pPr>
          </a:lstStyle>
          <a:p>
            <a:pPr lvl="0"/>
            <a:r>
              <a:rPr lang="en-US" dirty="0"/>
              <a:t>C</a:t>
            </a:r>
          </a:p>
        </p:txBody>
      </p:sp>
      <p:sp>
        <p:nvSpPr>
          <p:cNvPr id="22" name="Text Placeholder 21">
            <a:extLst>
              <a:ext uri="{FF2B5EF4-FFF2-40B4-BE49-F238E27FC236}">
                <a16:creationId xmlns:a16="http://schemas.microsoft.com/office/drawing/2014/main" id="{C9B2C453-65CE-8773-8D79-3C1C57993F4B}"/>
              </a:ext>
            </a:extLst>
          </p:cNvPr>
          <p:cNvSpPr>
            <a:spLocks noGrp="1"/>
          </p:cNvSpPr>
          <p:nvPr>
            <p:ph type="body" sz="quarter" idx="17" hasCustomPrompt="1"/>
          </p:nvPr>
        </p:nvSpPr>
        <p:spPr>
          <a:xfrm>
            <a:off x="78379" y="1196356"/>
            <a:ext cx="7612739" cy="241979"/>
          </a:xfrm>
        </p:spPr>
        <p:txBody>
          <a:bodyPr lIns="0" rIns="0">
            <a:noAutofit/>
          </a:bodyPr>
          <a:lstStyle>
            <a:lvl1pPr marL="0" indent="0">
              <a:buNone/>
              <a:defRPr sz="1100" b="1">
                <a:solidFill>
                  <a:srgbClr val="1B5371"/>
                </a:solidFill>
              </a:defRPr>
            </a:lvl1pPr>
          </a:lstStyle>
          <a:p>
            <a:pPr lvl="0"/>
            <a:r>
              <a:rPr lang="en-US" sz="1100" b="1" dirty="0"/>
              <a:t>Title</a:t>
            </a:r>
            <a:endParaRPr lang="en-US" dirty="0"/>
          </a:p>
        </p:txBody>
      </p:sp>
      <p:sp>
        <p:nvSpPr>
          <p:cNvPr id="3" name="TextBox 2">
            <a:extLst>
              <a:ext uri="{FF2B5EF4-FFF2-40B4-BE49-F238E27FC236}">
                <a16:creationId xmlns:a16="http://schemas.microsoft.com/office/drawing/2014/main" id="{5913C28E-4982-C73E-0524-6573DA8B04BF}"/>
              </a:ext>
            </a:extLst>
          </p:cNvPr>
          <p:cNvSpPr txBox="1"/>
          <p:nvPr userDrawn="1"/>
        </p:nvSpPr>
        <p:spPr>
          <a:xfrm>
            <a:off x="81280" y="9633879"/>
            <a:ext cx="7609839" cy="400110"/>
          </a:xfrm>
          <a:prstGeom prst="rect">
            <a:avLst/>
          </a:prstGeom>
          <a:noFill/>
        </p:spPr>
        <p:txBody>
          <a:bodyPr wrap="square">
            <a:spAutoFit/>
          </a:bodyPr>
          <a:lstStyle/>
          <a:p>
            <a:pPr marL="0" marR="0" hangingPunct="0">
              <a:spcBef>
                <a:spcPts val="0"/>
              </a:spcBef>
              <a:spcAft>
                <a:spcPts val="0"/>
              </a:spcAft>
            </a:pPr>
            <a:r>
              <a:rPr lang="en-US" sz="1000" kern="100" dirty="0">
                <a:solidFill>
                  <a:srgbClr val="000000"/>
                </a:solidFill>
                <a:effectLst/>
                <a:latin typeface="+mn-lt"/>
                <a:ea typeface="NSimSun" panose="02010609030101010101" pitchFamily="49" charset="-122"/>
                <a:cs typeface="Arial" panose="020B0604020202020204" pitchFamily="34" charset="0"/>
              </a:rPr>
              <a:t>This record is taken from “Essential Practices for Creating, Strengthening, and Sustaining Process Safety Culture,” CCPS, ©2018, AIChE and John Wiley &amp; Sons, Ltd. </a:t>
            </a:r>
            <a:endParaRPr lang="en-US" sz="1000" kern="100" dirty="0">
              <a:effectLst/>
              <a:latin typeface="+mn-lt"/>
              <a:ea typeface="NSimSun" panose="02010609030101010101" pitchFamily="49" charset="-122"/>
              <a:cs typeface="Arial" panose="020B0604020202020204" pitchFamily="34" charset="0"/>
            </a:endParaRPr>
          </a:p>
        </p:txBody>
      </p:sp>
    </p:spTree>
    <p:extLst>
      <p:ext uri="{BB962C8B-B14F-4D97-AF65-F5344CB8AC3E}">
        <p14:creationId xmlns:p14="http://schemas.microsoft.com/office/powerpoint/2010/main" val="31018157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404E7942-AE59-3AA0-238C-8CE965207B5D}"/>
              </a:ext>
            </a:extLst>
          </p:cNvPr>
          <p:cNvSpPr txBox="1"/>
          <p:nvPr userDrawn="1"/>
        </p:nvSpPr>
        <p:spPr>
          <a:xfrm>
            <a:off x="60959" y="0"/>
            <a:ext cx="7613228" cy="9818072"/>
          </a:xfrm>
          <a:prstGeom prst="rect">
            <a:avLst/>
          </a:prstGeom>
          <a:noFill/>
        </p:spPr>
        <p:txBody>
          <a:bodyPr wrap="square">
            <a:spAutoFit/>
          </a:bodyPr>
          <a:lstStyle/>
          <a:p>
            <a:pPr marL="0" marR="0" algn="ctr" hangingPunct="0">
              <a:spcBef>
                <a:spcPts val="0"/>
              </a:spcBef>
              <a:spcAft>
                <a:spcPts val="0"/>
              </a:spcAft>
            </a:pPr>
            <a:endParaRPr lang="en-US" b="1" i="1" kern="100" dirty="0">
              <a:solidFill>
                <a:srgbClr val="61B345"/>
              </a:solidFill>
              <a:effectLst/>
              <a:latin typeface="Century Gothic" panose="020B0502020202020204" pitchFamily="34" charset="0"/>
              <a:ea typeface="NSimSun" panose="02010609030101010101" pitchFamily="49" charset="-122"/>
              <a:cs typeface="Arial" panose="020B0604020202020204" pitchFamily="34" charset="0"/>
            </a:endParaRPr>
          </a:p>
          <a:p>
            <a:pPr marL="0" marR="0" algn="ctr" hangingPunct="0">
              <a:spcBef>
                <a:spcPts val="0"/>
              </a:spcBef>
              <a:spcAft>
                <a:spcPts val="0"/>
              </a:spcAft>
            </a:pPr>
            <a:r>
              <a:rPr lang="en-US" b="1" i="1" kern="100" dirty="0">
                <a:solidFill>
                  <a:srgbClr val="61B345"/>
                </a:solidFill>
                <a:effectLst/>
                <a:latin typeface="Century Gothic" panose="020B0502020202020204" pitchFamily="34" charset="0"/>
                <a:ea typeface="NSimSun" panose="02010609030101010101" pitchFamily="49" charset="-122"/>
                <a:cs typeface="Arial" panose="020B0604020202020204" pitchFamily="34" charset="0"/>
              </a:rPr>
              <a:t>“Safety culture is how the organization behaves…</a:t>
            </a:r>
          </a:p>
          <a:p>
            <a:pPr marL="0" marR="0" algn="ctr" hangingPunct="0">
              <a:spcBef>
                <a:spcPts val="0"/>
              </a:spcBef>
              <a:spcAft>
                <a:spcPts val="0"/>
              </a:spcAft>
            </a:pPr>
            <a:r>
              <a:rPr lang="en-US" b="1" i="1" kern="100" dirty="0">
                <a:solidFill>
                  <a:srgbClr val="61B345"/>
                </a:solidFill>
                <a:latin typeface="Century Gothic" panose="020B0502020202020204" pitchFamily="34" charset="0"/>
                <a:ea typeface="NSimSun" panose="02010609030101010101" pitchFamily="49" charset="-122"/>
                <a:cs typeface="Arial" panose="020B0604020202020204" pitchFamily="34" charset="0"/>
              </a:rPr>
              <a:t>…</a:t>
            </a:r>
            <a:r>
              <a:rPr lang="en-US" b="1" i="1" kern="100" dirty="0">
                <a:solidFill>
                  <a:srgbClr val="61B345"/>
                </a:solidFill>
                <a:effectLst/>
                <a:latin typeface="Century Gothic" panose="020B0502020202020204" pitchFamily="34" charset="0"/>
                <a:ea typeface="NSimSun" panose="02010609030101010101" pitchFamily="49" charset="-122"/>
                <a:cs typeface="Arial" panose="020B0604020202020204" pitchFamily="34" charset="0"/>
              </a:rPr>
              <a:t>when no one is watching.”</a:t>
            </a:r>
            <a:endParaRPr lang="en-US" sz="1100" kern="100" dirty="0">
              <a:solidFill>
                <a:srgbClr val="61B345"/>
              </a:solidFill>
              <a:effectLst/>
              <a:latin typeface="Century Gothic" panose="020B0502020202020204" pitchFamily="34" charset="0"/>
              <a:ea typeface="NSimSun" panose="02010609030101010101" pitchFamily="49" charset="-122"/>
              <a:cs typeface="Arial" panose="020B0604020202020204" pitchFamily="34" charset="0"/>
            </a:endParaRPr>
          </a:p>
          <a:p>
            <a:pPr marL="0" marR="0" hangingPunct="0">
              <a:spcBef>
                <a:spcPts val="0"/>
              </a:spcBef>
              <a:spcAft>
                <a:spcPts val="0"/>
              </a:spcAft>
            </a:pPr>
            <a:r>
              <a:rPr lang="en-US" sz="1200" kern="100" dirty="0">
                <a:effectLst/>
                <a:latin typeface="Century Gothic" panose="020B0502020202020204" pitchFamily="34" charset="0"/>
                <a:ea typeface="NSimSun" panose="02010609030101010101" pitchFamily="49" charset="-122"/>
                <a:cs typeface="Arial" panose="020B0604020202020204" pitchFamily="34" charset="0"/>
              </a:rPr>
              <a:t> </a:t>
            </a:r>
          </a:p>
          <a:p>
            <a:pPr marL="0" marR="0" hangingPunct="0">
              <a:spcBef>
                <a:spcPts val="0"/>
              </a:spcBef>
              <a:spcAft>
                <a:spcPts val="0"/>
              </a:spcAft>
            </a:pPr>
            <a:endParaRPr lang="en-US" sz="900" kern="100" dirty="0">
              <a:latin typeface="Century Gothic" panose="020B0502020202020204" pitchFamily="34" charset="0"/>
              <a:ea typeface="NSimSun" panose="02010609030101010101" pitchFamily="49" charset="-122"/>
              <a:cs typeface="Arial" panose="020B0604020202020204" pitchFamily="34" charset="0"/>
            </a:endParaRPr>
          </a:p>
          <a:p>
            <a:pPr marR="0" hangingPunct="0">
              <a:spcBef>
                <a:spcPts val="0"/>
              </a:spcBef>
              <a:spcAft>
                <a:spcPts val="600"/>
              </a:spcAft>
              <a:tabLst>
                <a:tab pos="339725" algn="l"/>
              </a:tabLst>
            </a:pPr>
            <a:r>
              <a:rPr lang="en-US" sz="1600" b="1" kern="100" dirty="0">
                <a:solidFill>
                  <a:srgbClr val="1B5371"/>
                </a:solidFill>
                <a:effectLst/>
                <a:latin typeface="Century Gothic" panose="020B0502020202020204" pitchFamily="34" charset="0"/>
                <a:ea typeface="NSimSun" panose="02010609030101010101" pitchFamily="49" charset="-122"/>
                <a:cs typeface="Arial" panose="020B0604020202020204" pitchFamily="34" charset="0"/>
              </a:rPr>
              <a:t>	Safety Culture Framework</a:t>
            </a:r>
            <a:endParaRPr lang="en-US" sz="1600" kern="100" dirty="0">
              <a:effectLst/>
              <a:latin typeface="Century Gothic" panose="020B0502020202020204" pitchFamily="34" charset="0"/>
              <a:ea typeface="NSimSun" panose="02010609030101010101" pitchFamily="49" charset="-122"/>
              <a:cs typeface="Arial" panose="020B0604020202020204" pitchFamily="34" charset="0"/>
            </a:endParaRPr>
          </a:p>
          <a:p>
            <a:pPr marL="687388" marR="0" lvl="0" indent="-339725" hangingPunct="0">
              <a:spcBef>
                <a:spcPts val="0"/>
              </a:spcBef>
              <a:spcAft>
                <a:spcPts val="0"/>
              </a:spcAft>
              <a:buClr>
                <a:srgbClr val="61B345"/>
              </a:buClr>
              <a:buSzPct val="90000"/>
              <a:buFont typeface="System Font Regular"/>
              <a:buChar char="►"/>
              <a:tabLst>
                <a:tab pos="457200" algn="l"/>
              </a:tabLst>
            </a:pPr>
            <a:r>
              <a:rPr lang="en-US" sz="1400" kern="100" dirty="0">
                <a:effectLst/>
                <a:latin typeface="Century Gothic" panose="020B0502020202020204" pitchFamily="34" charset="0"/>
                <a:ea typeface="NSimSun" panose="02010609030101010101" pitchFamily="49" charset="-122"/>
                <a:cs typeface="Wingdings" pitchFamily="2" charset="2"/>
              </a:rPr>
              <a:t>Safety is everyone’s responsibility</a:t>
            </a:r>
          </a:p>
          <a:p>
            <a:pPr marL="687388" marR="0" lvl="0" indent="-339725" hangingPunct="0">
              <a:spcBef>
                <a:spcPts val="0"/>
              </a:spcBef>
              <a:spcAft>
                <a:spcPts val="0"/>
              </a:spcAft>
              <a:buClr>
                <a:srgbClr val="61B345"/>
              </a:buClr>
              <a:buSzPct val="90000"/>
              <a:buFont typeface="System Font Regular"/>
              <a:buChar char="►"/>
              <a:tabLst>
                <a:tab pos="457200" algn="l"/>
              </a:tabLst>
            </a:pPr>
            <a:r>
              <a:rPr lang="en-US" sz="1400" kern="100" dirty="0">
                <a:effectLst/>
                <a:latin typeface="Century Gothic" panose="020B0502020202020204" pitchFamily="34" charset="0"/>
                <a:ea typeface="NSimSun" panose="02010609030101010101" pitchFamily="49" charset="-122"/>
                <a:cs typeface="Wingdings" pitchFamily="2" charset="2"/>
              </a:rPr>
              <a:t>Strong leadership support</a:t>
            </a:r>
          </a:p>
          <a:p>
            <a:pPr marL="687388" marR="0" lvl="0" indent="-339725" hangingPunct="0">
              <a:spcBef>
                <a:spcPts val="0"/>
              </a:spcBef>
              <a:spcAft>
                <a:spcPts val="0"/>
              </a:spcAft>
              <a:buClr>
                <a:srgbClr val="61B345"/>
              </a:buClr>
              <a:buSzPct val="90000"/>
              <a:buFont typeface="System Font Regular"/>
              <a:buChar char="►"/>
              <a:tabLst>
                <a:tab pos="457200" algn="l"/>
              </a:tabLst>
            </a:pPr>
            <a:r>
              <a:rPr lang="en-US" sz="1400" kern="100" dirty="0">
                <a:effectLst/>
                <a:latin typeface="Century Gothic" panose="020B0502020202020204" pitchFamily="34" charset="0"/>
                <a:ea typeface="NSimSun" panose="02010609030101010101" pitchFamily="49" charset="-122"/>
                <a:cs typeface="Wingdings" pitchFamily="2" charset="2"/>
              </a:rPr>
              <a:t>Integrated into all activities</a:t>
            </a:r>
          </a:p>
          <a:p>
            <a:pPr marL="687388" marR="0" lvl="0" indent="-339725" hangingPunct="0">
              <a:spcBef>
                <a:spcPts val="0"/>
              </a:spcBef>
              <a:spcAft>
                <a:spcPts val="0"/>
              </a:spcAft>
              <a:buClr>
                <a:srgbClr val="61B345"/>
              </a:buClr>
              <a:buSzPct val="90000"/>
              <a:buFont typeface="System Font Regular"/>
              <a:buChar char="►"/>
              <a:tabLst>
                <a:tab pos="457200" algn="l"/>
              </a:tabLst>
            </a:pPr>
            <a:r>
              <a:rPr lang="en-US" sz="1400" kern="100" dirty="0">
                <a:effectLst/>
                <a:latin typeface="Century Gothic" panose="020B0502020202020204" pitchFamily="34" charset="0"/>
                <a:ea typeface="NSimSun" panose="02010609030101010101" pitchFamily="49" charset="-122"/>
                <a:cs typeface="Wingdings" pitchFamily="2" charset="2"/>
              </a:rPr>
              <a:t>Open, timely, effective communications</a:t>
            </a:r>
          </a:p>
          <a:p>
            <a:pPr marL="687388" marR="0" lvl="0" indent="-339725" hangingPunct="0">
              <a:spcBef>
                <a:spcPts val="0"/>
              </a:spcBef>
              <a:spcAft>
                <a:spcPts val="0"/>
              </a:spcAft>
              <a:buClr>
                <a:srgbClr val="61B345"/>
              </a:buClr>
              <a:buSzPct val="90000"/>
              <a:buFont typeface="System Font Regular"/>
              <a:buChar char="►"/>
              <a:tabLst>
                <a:tab pos="457200" algn="l"/>
              </a:tabLst>
            </a:pPr>
            <a:r>
              <a:rPr lang="en-US" sz="1400" kern="100" dirty="0">
                <a:effectLst/>
                <a:latin typeface="Century Gothic" panose="020B0502020202020204" pitchFamily="34" charset="0"/>
                <a:ea typeface="NSimSun" panose="02010609030101010101" pitchFamily="49" charset="-122"/>
                <a:cs typeface="Wingdings" pitchFamily="2" charset="2"/>
              </a:rPr>
              <a:t>Questioning/learning environment</a:t>
            </a:r>
          </a:p>
          <a:p>
            <a:pPr marL="687388" marR="0" lvl="0" indent="-339725" hangingPunct="0">
              <a:spcBef>
                <a:spcPts val="0"/>
              </a:spcBef>
              <a:spcAft>
                <a:spcPts val="0"/>
              </a:spcAft>
              <a:buClr>
                <a:srgbClr val="61B345"/>
              </a:buClr>
              <a:buSzPct val="90000"/>
              <a:buFont typeface="System Font Regular"/>
              <a:buChar char="►"/>
              <a:tabLst>
                <a:tab pos="457200" algn="l"/>
              </a:tabLst>
            </a:pPr>
            <a:r>
              <a:rPr lang="en-US" sz="1400" kern="100" dirty="0">
                <a:effectLst/>
                <a:latin typeface="Century Gothic" panose="020B0502020202020204" pitchFamily="34" charset="0"/>
                <a:ea typeface="NSimSun" panose="02010609030101010101" pitchFamily="49" charset="-122"/>
                <a:cs typeface="Wingdings" pitchFamily="2" charset="2"/>
              </a:rPr>
              <a:t>Mutual trust</a:t>
            </a:r>
          </a:p>
          <a:p>
            <a:pPr marL="687388" marR="0" lvl="0" indent="-339725" hangingPunct="0">
              <a:spcBef>
                <a:spcPts val="0"/>
              </a:spcBef>
              <a:spcAft>
                <a:spcPts val="0"/>
              </a:spcAft>
              <a:buClr>
                <a:srgbClr val="61B345"/>
              </a:buClr>
              <a:buSzPct val="90000"/>
              <a:buFont typeface="System Font Regular"/>
              <a:buChar char="►"/>
              <a:tabLst>
                <a:tab pos="457200" algn="l"/>
              </a:tabLst>
            </a:pPr>
            <a:r>
              <a:rPr lang="en-US" sz="1400" kern="100" dirty="0">
                <a:effectLst/>
                <a:latin typeface="Century Gothic" panose="020B0502020202020204" pitchFamily="34" charset="0"/>
                <a:ea typeface="NSimSun" panose="02010609030101010101" pitchFamily="49" charset="-122"/>
                <a:cs typeface="Wingdings" pitchFamily="2" charset="2"/>
              </a:rPr>
              <a:t>Continuous improvement</a:t>
            </a:r>
            <a:endParaRPr lang="en-US" sz="900" kern="100" dirty="0">
              <a:effectLst/>
              <a:latin typeface="Century Gothic" panose="020B0502020202020204" pitchFamily="34" charset="0"/>
              <a:ea typeface="NSimSun" panose="02010609030101010101" pitchFamily="49" charset="-122"/>
              <a:cs typeface="Arial" panose="020B0604020202020204" pitchFamily="34" charset="0"/>
            </a:endParaRPr>
          </a:p>
          <a:p>
            <a:pPr marL="347663" marR="0" hangingPunct="0">
              <a:spcBef>
                <a:spcPts val="1800"/>
              </a:spcBef>
              <a:spcAft>
                <a:spcPts val="600"/>
              </a:spcAft>
            </a:pPr>
            <a:r>
              <a:rPr lang="en-US" sz="1600" b="1" kern="100" dirty="0">
                <a:solidFill>
                  <a:srgbClr val="1B5371"/>
                </a:solidFill>
                <a:latin typeface="Century Gothic" panose="020B0502020202020204" pitchFamily="34" charset="0"/>
                <a:ea typeface="NSimSun" panose="02010609030101010101" pitchFamily="49" charset="-122"/>
                <a:cs typeface="Arial" panose="020B0604020202020204" pitchFamily="34" charset="0"/>
              </a:rPr>
              <a:t>What are the benefits?</a:t>
            </a:r>
            <a:endParaRPr lang="en-US" sz="900" kern="100" dirty="0">
              <a:effectLst/>
              <a:latin typeface="Century Gothic" panose="020B0502020202020204" pitchFamily="34" charset="0"/>
              <a:ea typeface="NSimSun" panose="02010609030101010101" pitchFamily="49" charset="-122"/>
              <a:cs typeface="Arial" panose="020B0604020202020204" pitchFamily="34" charset="0"/>
            </a:endParaRPr>
          </a:p>
          <a:p>
            <a:pPr marL="746125" marR="0" lvl="0" indent="-339725" hangingPunct="0">
              <a:spcBef>
                <a:spcPts val="0"/>
              </a:spcBef>
              <a:spcAft>
                <a:spcPts val="0"/>
              </a:spcAft>
              <a:buClr>
                <a:srgbClr val="61B345"/>
              </a:buClr>
              <a:buSzPct val="90000"/>
              <a:buFont typeface="System Font Regular"/>
              <a:buChar char="✓"/>
              <a:tabLst>
                <a:tab pos="457200" algn="l"/>
              </a:tabLst>
            </a:pPr>
            <a:r>
              <a:rPr lang="en-US" sz="1400" kern="100" dirty="0">
                <a:latin typeface="Century Gothic" panose="020B0502020202020204" pitchFamily="34" charset="0"/>
                <a:ea typeface="NSimSun" panose="02010609030101010101" pitchFamily="49" charset="-122"/>
              </a:rPr>
              <a:t>Eliminates common weaknesses identified as contributing factors to catastrophic events.</a:t>
            </a:r>
          </a:p>
          <a:p>
            <a:pPr marL="746125" marR="0" lvl="0" indent="-339725" hangingPunct="0">
              <a:spcBef>
                <a:spcPts val="0"/>
              </a:spcBef>
              <a:spcAft>
                <a:spcPts val="0"/>
              </a:spcAft>
              <a:buClr>
                <a:srgbClr val="61B345"/>
              </a:buClr>
              <a:buSzPct val="90000"/>
              <a:buFont typeface="System Font Regular"/>
              <a:buChar char="✓"/>
              <a:tabLst>
                <a:tab pos="457200" algn="l"/>
              </a:tabLst>
            </a:pPr>
            <a:r>
              <a:rPr lang="en-US" sz="1400" kern="100" dirty="0">
                <a:latin typeface="Century Gothic" panose="020B0502020202020204" pitchFamily="34" charset="0"/>
                <a:ea typeface="NSimSun" panose="02010609030101010101" pitchFamily="49" charset="-122"/>
              </a:rPr>
              <a:t>Promotes trust in the hydrogen energy industry’s ability to deliver safe, reliable, quality products and services.</a:t>
            </a:r>
          </a:p>
          <a:p>
            <a:pPr marL="746125" marR="0" lvl="0" indent="-339725" hangingPunct="0">
              <a:spcBef>
                <a:spcPts val="0"/>
              </a:spcBef>
              <a:spcAft>
                <a:spcPts val="0"/>
              </a:spcAft>
              <a:buClr>
                <a:srgbClr val="61B345"/>
              </a:buClr>
              <a:buSzPct val="90000"/>
              <a:buFont typeface="System Font Regular"/>
              <a:buChar char="✓"/>
              <a:tabLst>
                <a:tab pos="457200" algn="l"/>
              </a:tabLst>
            </a:pPr>
            <a:r>
              <a:rPr lang="en-US" sz="1400" kern="100" dirty="0">
                <a:latin typeface="Century Gothic" panose="020B0502020202020204" pitchFamily="34" charset="0"/>
                <a:ea typeface="NSimSun" panose="02010609030101010101" pitchFamily="49" charset="-122"/>
              </a:rPr>
              <a:t>Supports a sustainable legacy for companies and the hydrogen industry.</a:t>
            </a:r>
          </a:p>
          <a:p>
            <a:pPr marL="746125" marR="0" lvl="0" indent="-339725" hangingPunct="0">
              <a:spcBef>
                <a:spcPts val="0"/>
              </a:spcBef>
              <a:spcAft>
                <a:spcPts val="0"/>
              </a:spcAft>
              <a:buClr>
                <a:srgbClr val="61B345"/>
              </a:buClr>
              <a:buSzPct val="90000"/>
              <a:buFont typeface="System Font Regular"/>
              <a:buChar char="✓"/>
              <a:tabLst>
                <a:tab pos="457200" algn="l"/>
              </a:tabLst>
            </a:pPr>
            <a:r>
              <a:rPr lang="en-US" sz="1400" kern="100" dirty="0">
                <a:latin typeface="Century Gothic" panose="020B0502020202020204" pitchFamily="34" charset="0"/>
                <a:ea typeface="NSimSun" panose="02010609030101010101" pitchFamily="49" charset="-122"/>
              </a:rPr>
              <a:t>Fosters efficiency and productivity in the workplace.</a:t>
            </a:r>
          </a:p>
          <a:p>
            <a:pPr marL="347663" marR="0" hangingPunct="0">
              <a:spcBef>
                <a:spcPts val="1800"/>
              </a:spcBef>
              <a:spcAft>
                <a:spcPts val="600"/>
              </a:spcAft>
            </a:pPr>
            <a:r>
              <a:rPr lang="en-US" sz="1600" b="1" kern="100" dirty="0">
                <a:solidFill>
                  <a:srgbClr val="1B5371"/>
                </a:solidFill>
                <a:latin typeface="Century Gothic" panose="020B0502020202020204" pitchFamily="34" charset="0"/>
                <a:ea typeface="NSimSun" panose="02010609030101010101" pitchFamily="49" charset="-122"/>
                <a:cs typeface="Arial" panose="020B0604020202020204" pitchFamily="34" charset="0"/>
              </a:rPr>
              <a:t>Resources</a:t>
            </a:r>
            <a:endParaRPr lang="en-US" sz="900" kern="100" dirty="0">
              <a:effectLst/>
              <a:latin typeface="Century Gothic" panose="020B0502020202020204" pitchFamily="34" charset="0"/>
              <a:ea typeface="NSimSun" panose="02010609030101010101" pitchFamily="49" charset="-122"/>
              <a:cs typeface="Arial" panose="020B0604020202020204" pitchFamily="34" charset="0"/>
            </a:endParaRPr>
          </a:p>
          <a:p>
            <a:pPr marL="746125" marR="0" lvl="0" indent="-339725" hangingPunct="0">
              <a:spcBef>
                <a:spcPts val="0"/>
              </a:spcBef>
              <a:spcAft>
                <a:spcPts val="0"/>
              </a:spcAft>
              <a:buClr>
                <a:srgbClr val="61B345"/>
              </a:buClr>
              <a:buSzPct val="90000"/>
              <a:buFont typeface="System Font Regular"/>
              <a:buChar char="✓"/>
              <a:tabLst>
                <a:tab pos="457200" algn="l"/>
              </a:tabLst>
            </a:pPr>
            <a:r>
              <a:rPr lang="en-US" sz="1400" kern="100" dirty="0">
                <a:latin typeface="Century Gothic" panose="020B0502020202020204" pitchFamily="34" charset="0"/>
                <a:ea typeface="NSimSun" panose="02010609030101010101" pitchFamily="49" charset="-122"/>
              </a:rPr>
              <a:t>For further information and resources on safety culture, see: </a:t>
            </a:r>
            <a:r>
              <a:rPr lang="en-US" sz="1400" kern="100" dirty="0">
                <a:latin typeface="Century Gothic" panose="020B0502020202020204" pitchFamily="34" charset="0"/>
                <a:ea typeface="NSimSun" panose="02010609030101010101" pitchFamily="49" charset="-122"/>
                <a:hlinkClick r:id="rId2"/>
              </a:rPr>
              <a:t>https://www.aiche.org/ccps/safety-culture-what-stake</a:t>
            </a:r>
            <a:endParaRPr lang="en-US" sz="1400" kern="100" dirty="0">
              <a:latin typeface="Century Gothic" panose="020B0502020202020204" pitchFamily="34" charset="0"/>
              <a:ea typeface="NSimSun" panose="02010609030101010101" pitchFamily="49" charset="-122"/>
            </a:endParaRPr>
          </a:p>
          <a:p>
            <a:pPr marL="746125" marR="0" lvl="0" indent="-339725" hangingPunct="0">
              <a:spcBef>
                <a:spcPts val="0"/>
              </a:spcBef>
              <a:spcAft>
                <a:spcPts val="0"/>
              </a:spcAft>
              <a:buClr>
                <a:srgbClr val="61B345"/>
              </a:buClr>
              <a:buSzPct val="90000"/>
              <a:buFont typeface="System Font Regular"/>
              <a:buChar char="✓"/>
              <a:tabLst>
                <a:tab pos="457200" algn="l"/>
              </a:tabLst>
            </a:pPr>
            <a:r>
              <a:rPr lang="en-US" sz="1400" kern="100" dirty="0">
                <a:latin typeface="Century Gothic" panose="020B0502020202020204" pitchFamily="34" charset="0"/>
                <a:ea typeface="NSimSun" panose="02010609030101010101" pitchFamily="49" charset="-122"/>
              </a:rPr>
              <a:t>For further case studies on safety culture, see: </a:t>
            </a:r>
            <a:r>
              <a:rPr lang="en-US" sz="1400" kern="100" dirty="0">
                <a:latin typeface="Century Gothic" panose="020B0502020202020204" pitchFamily="34" charset="0"/>
                <a:ea typeface="NSimSun" panose="02010609030101010101" pitchFamily="49" charset="-122"/>
                <a:hlinkClick r:id="rId3"/>
              </a:rPr>
              <a:t>https://h2tools.org</a:t>
            </a:r>
            <a:r>
              <a:rPr lang="en-US" sz="1400" kern="100" dirty="0">
                <a:latin typeface="Century Gothic" panose="020B0502020202020204" pitchFamily="34" charset="0"/>
                <a:ea typeface="NSimSun" panose="02010609030101010101" pitchFamily="49" charset="-122"/>
              </a:rPr>
              <a:t> </a:t>
            </a:r>
            <a:r>
              <a:rPr lang="en-US" sz="1200" kern="100" dirty="0">
                <a:effectLst/>
                <a:latin typeface="Century Gothic" panose="020B0502020202020204" pitchFamily="34" charset="0"/>
                <a:ea typeface="NSimSun" panose="02010609030101010101" pitchFamily="49" charset="-122"/>
                <a:cs typeface="Arial" panose="020B0604020202020204" pitchFamily="34" charset="0"/>
              </a:rPr>
              <a:t> </a:t>
            </a:r>
            <a:endParaRPr lang="en-US" sz="900" kern="100" dirty="0">
              <a:effectLst/>
              <a:latin typeface="Century Gothic" panose="020B0502020202020204" pitchFamily="34" charset="0"/>
              <a:ea typeface="NSimSun" panose="02010609030101010101" pitchFamily="49" charset="-122"/>
              <a:cs typeface="Arial" panose="020B0604020202020204" pitchFamily="34" charset="0"/>
            </a:endParaRPr>
          </a:p>
          <a:p>
            <a:pPr marL="0" marR="0" hangingPunct="0">
              <a:spcBef>
                <a:spcPts val="0"/>
              </a:spcBef>
              <a:spcAft>
                <a:spcPts val="0"/>
              </a:spcAft>
            </a:pPr>
            <a:r>
              <a:rPr lang="en-US" sz="1200" kern="100" dirty="0">
                <a:effectLst/>
                <a:latin typeface="Century Gothic" panose="020B0502020202020204" pitchFamily="34" charset="0"/>
                <a:ea typeface="NSimSun" panose="02010609030101010101" pitchFamily="49" charset="-122"/>
                <a:cs typeface="Arial" panose="020B0604020202020204" pitchFamily="34" charset="0"/>
              </a:rPr>
              <a:t> </a:t>
            </a:r>
            <a:endParaRPr lang="en-US" sz="900" kern="100" dirty="0">
              <a:effectLst/>
              <a:latin typeface="Century Gothic" panose="020B0502020202020204" pitchFamily="34" charset="0"/>
              <a:ea typeface="NSimSun" panose="02010609030101010101" pitchFamily="49" charset="-122"/>
              <a:cs typeface="Arial" panose="020B0604020202020204" pitchFamily="34" charset="0"/>
            </a:endParaRPr>
          </a:p>
          <a:p>
            <a:pPr marL="0" marR="0" hangingPunct="0">
              <a:spcBef>
                <a:spcPts val="0"/>
              </a:spcBef>
              <a:spcAft>
                <a:spcPts val="0"/>
              </a:spcAft>
            </a:pPr>
            <a:r>
              <a:rPr lang="en-US" sz="1200" kern="100" dirty="0">
                <a:solidFill>
                  <a:srgbClr val="000000"/>
                </a:solidFill>
                <a:effectLst/>
                <a:latin typeface="Century Gothic" panose="020B0502020202020204" pitchFamily="34" charset="0"/>
                <a:ea typeface="NSimSun" panose="02010609030101010101" pitchFamily="49" charset="-122"/>
                <a:cs typeface="Arial" panose="020B0604020202020204" pitchFamily="34" charset="0"/>
              </a:rPr>
              <a:t> </a:t>
            </a:r>
            <a:endParaRPr lang="en-US" sz="900" kern="100" dirty="0">
              <a:effectLst/>
              <a:latin typeface="Century Gothic" panose="020B0502020202020204" pitchFamily="34" charset="0"/>
              <a:ea typeface="NSimSun" panose="02010609030101010101" pitchFamily="49" charset="-122"/>
              <a:cs typeface="Arial" panose="020B0604020202020204" pitchFamily="34" charset="0"/>
            </a:endParaRPr>
          </a:p>
          <a:p>
            <a:pPr marL="0" marR="0" hangingPunct="0">
              <a:spcBef>
                <a:spcPts val="0"/>
              </a:spcBef>
              <a:spcAft>
                <a:spcPts val="0"/>
              </a:spcAft>
            </a:pPr>
            <a:r>
              <a:rPr lang="en-US" sz="1200" kern="100" dirty="0">
                <a:solidFill>
                  <a:srgbClr val="000000"/>
                </a:solidFill>
                <a:effectLst/>
                <a:latin typeface="Century Gothic" panose="020B0502020202020204" pitchFamily="34" charset="0"/>
                <a:ea typeface="NSimSun" panose="02010609030101010101" pitchFamily="49" charset="-122"/>
                <a:cs typeface="Arial" panose="020B0604020202020204" pitchFamily="34" charset="0"/>
              </a:rPr>
              <a:t> </a:t>
            </a:r>
            <a:endParaRPr lang="en-US" sz="900" kern="100" dirty="0">
              <a:effectLst/>
              <a:latin typeface="Century Gothic" panose="020B0502020202020204" pitchFamily="34" charset="0"/>
              <a:ea typeface="NSimSun" panose="02010609030101010101" pitchFamily="49" charset="-122"/>
              <a:cs typeface="Arial" panose="020B0604020202020204" pitchFamily="34" charset="0"/>
            </a:endParaRPr>
          </a:p>
          <a:p>
            <a:pPr marL="0" marR="0" hangingPunct="0">
              <a:spcBef>
                <a:spcPts val="0"/>
              </a:spcBef>
              <a:spcAft>
                <a:spcPts val="0"/>
              </a:spcAft>
            </a:pPr>
            <a:r>
              <a:rPr lang="en-US" sz="1200" kern="100" dirty="0">
                <a:solidFill>
                  <a:srgbClr val="000000"/>
                </a:solidFill>
                <a:effectLst/>
                <a:latin typeface="Century Gothic" panose="020B0502020202020204" pitchFamily="34" charset="0"/>
                <a:ea typeface="NSimSun" panose="02010609030101010101" pitchFamily="49" charset="-122"/>
                <a:cs typeface="Arial" panose="020B0604020202020204" pitchFamily="34" charset="0"/>
              </a:rPr>
              <a:t> </a:t>
            </a:r>
            <a:endParaRPr lang="en-US" sz="900" kern="100" dirty="0">
              <a:effectLst/>
              <a:latin typeface="Century Gothic" panose="020B0502020202020204" pitchFamily="34" charset="0"/>
              <a:ea typeface="NSimSun" panose="02010609030101010101" pitchFamily="49" charset="-122"/>
              <a:cs typeface="Arial" panose="020B0604020202020204" pitchFamily="34" charset="0"/>
            </a:endParaRPr>
          </a:p>
          <a:p>
            <a:pPr marL="0" marR="0" hangingPunct="0">
              <a:spcBef>
                <a:spcPts val="0"/>
              </a:spcBef>
              <a:spcAft>
                <a:spcPts val="0"/>
              </a:spcAft>
            </a:pPr>
            <a:r>
              <a:rPr lang="en-US" sz="1200" kern="100" dirty="0">
                <a:solidFill>
                  <a:srgbClr val="000000"/>
                </a:solidFill>
                <a:effectLst/>
                <a:latin typeface="Century Gothic" panose="020B0502020202020204" pitchFamily="34" charset="0"/>
                <a:ea typeface="NSimSun" panose="02010609030101010101" pitchFamily="49" charset="-122"/>
                <a:cs typeface="Arial" panose="020B0604020202020204" pitchFamily="34" charset="0"/>
              </a:rPr>
              <a:t> </a:t>
            </a:r>
            <a:endParaRPr lang="en-US" sz="900" kern="100" dirty="0">
              <a:effectLst/>
              <a:latin typeface="Century Gothic" panose="020B0502020202020204" pitchFamily="34" charset="0"/>
              <a:ea typeface="NSimSun" panose="02010609030101010101" pitchFamily="49" charset="-122"/>
              <a:cs typeface="Arial" panose="020B0604020202020204" pitchFamily="34" charset="0"/>
            </a:endParaRPr>
          </a:p>
          <a:p>
            <a:endParaRPr lang="en-US" sz="1200" dirty="0">
              <a:effectLst/>
              <a:latin typeface="Century Gothic" panose="020B0502020202020204" pitchFamily="34" charset="0"/>
              <a:ea typeface="NSimSun" panose="02010609030101010101" pitchFamily="49" charset="-122"/>
            </a:endParaRPr>
          </a:p>
          <a:p>
            <a:endParaRPr lang="en-US" sz="1200" dirty="0">
              <a:latin typeface="Century Gothic" panose="020B0502020202020204" pitchFamily="34" charset="0"/>
              <a:ea typeface="NSimSun" panose="02010609030101010101" pitchFamily="49" charset="-122"/>
            </a:endParaRPr>
          </a:p>
          <a:p>
            <a:endParaRPr lang="en-US" sz="1200" dirty="0">
              <a:effectLst/>
              <a:latin typeface="Century Gothic" panose="020B0502020202020204" pitchFamily="34" charset="0"/>
              <a:ea typeface="NSimSun" panose="02010609030101010101" pitchFamily="49" charset="-122"/>
            </a:endParaRPr>
          </a:p>
          <a:p>
            <a:endParaRPr lang="en-US" sz="1200" dirty="0">
              <a:latin typeface="Century Gothic" panose="020B0502020202020204" pitchFamily="34" charset="0"/>
              <a:ea typeface="NSimSun" panose="02010609030101010101" pitchFamily="49" charset="-122"/>
            </a:endParaRPr>
          </a:p>
          <a:p>
            <a:endParaRPr lang="en-US" sz="1200" dirty="0">
              <a:effectLst/>
              <a:latin typeface="Century Gothic" panose="020B0502020202020204" pitchFamily="34" charset="0"/>
              <a:ea typeface="NSimSun" panose="02010609030101010101" pitchFamily="49" charset="-122"/>
            </a:endParaRPr>
          </a:p>
          <a:p>
            <a:endParaRPr lang="en-US" sz="1200" dirty="0">
              <a:latin typeface="Century Gothic" panose="020B0502020202020204" pitchFamily="34" charset="0"/>
              <a:ea typeface="NSimSun" panose="02010609030101010101" pitchFamily="49" charset="-122"/>
            </a:endParaRPr>
          </a:p>
          <a:p>
            <a:endParaRPr lang="en-US" sz="1200" dirty="0">
              <a:effectLst/>
              <a:latin typeface="Century Gothic" panose="020B0502020202020204" pitchFamily="34" charset="0"/>
              <a:ea typeface="NSimSun" panose="02010609030101010101" pitchFamily="49" charset="-122"/>
            </a:endParaRPr>
          </a:p>
          <a:p>
            <a:endParaRPr lang="en-US" sz="1200" dirty="0">
              <a:latin typeface="Century Gothic" panose="020B0502020202020204" pitchFamily="34" charset="0"/>
              <a:ea typeface="NSimSun" panose="02010609030101010101" pitchFamily="49" charset="-122"/>
            </a:endParaRPr>
          </a:p>
          <a:p>
            <a:endParaRPr lang="en-US" sz="1200" dirty="0">
              <a:latin typeface="Century Gothic" panose="020B0502020202020204" pitchFamily="34" charset="0"/>
              <a:ea typeface="NSimSun" panose="02010609030101010101" pitchFamily="49" charset="-122"/>
            </a:endParaRPr>
          </a:p>
          <a:p>
            <a:endParaRPr lang="en-US" sz="1200" dirty="0">
              <a:effectLst/>
              <a:latin typeface="Century Gothic" panose="020B0502020202020204" pitchFamily="34" charset="0"/>
              <a:ea typeface="NSimSun" panose="02010609030101010101" pitchFamily="49" charset="-122"/>
            </a:endParaRPr>
          </a:p>
          <a:p>
            <a:endParaRPr lang="en-US" sz="1200" dirty="0">
              <a:effectLst/>
              <a:latin typeface="Century Gothic" panose="020B0502020202020204" pitchFamily="34" charset="0"/>
              <a:ea typeface="NSimSun" panose="02010609030101010101" pitchFamily="49" charset="-122"/>
            </a:endParaRPr>
          </a:p>
          <a:p>
            <a:endParaRPr lang="en-US" sz="1200" dirty="0">
              <a:effectLst/>
              <a:latin typeface="Century Gothic" panose="020B0502020202020204" pitchFamily="34" charset="0"/>
              <a:ea typeface="NSimSun" panose="02010609030101010101" pitchFamily="49" charset="-122"/>
            </a:endParaRPr>
          </a:p>
          <a:p>
            <a:endParaRPr lang="en-US" sz="1200" dirty="0">
              <a:effectLst/>
              <a:latin typeface="Century Gothic" panose="020B0502020202020204" pitchFamily="34" charset="0"/>
              <a:ea typeface="NSimSun" panose="02010609030101010101" pitchFamily="49" charset="-122"/>
            </a:endParaRPr>
          </a:p>
          <a:p>
            <a:endParaRPr lang="en-US" sz="1200" dirty="0">
              <a:effectLst/>
              <a:latin typeface="Century Gothic" panose="020B0502020202020204" pitchFamily="34" charset="0"/>
              <a:ea typeface="NSimSun" panose="02010609030101010101" pitchFamily="49" charset="-122"/>
            </a:endParaRPr>
          </a:p>
          <a:p>
            <a:r>
              <a:rPr lang="en-US" sz="1200" dirty="0">
                <a:effectLst/>
                <a:latin typeface="Century Gothic" panose="020B0502020202020204" pitchFamily="34" charset="0"/>
                <a:ea typeface="NSimSun" panose="02010609030101010101" pitchFamily="49" charset="-122"/>
              </a:rPr>
              <a:t>	Keywords: weak, poor, minimum, regulations, flammable, chemical, checklists, compliance</a:t>
            </a:r>
            <a:endParaRPr lang="en-US" sz="1200" dirty="0">
              <a:latin typeface="Century Gothic" panose="020B0502020202020204" pitchFamily="34" charset="0"/>
            </a:endParaRPr>
          </a:p>
        </p:txBody>
      </p:sp>
    </p:spTree>
    <p:extLst>
      <p:ext uri="{BB962C8B-B14F-4D97-AF65-F5344CB8AC3E}">
        <p14:creationId xmlns:p14="http://schemas.microsoft.com/office/powerpoint/2010/main" val="4749987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0222070-0436-3541-B5CF-4AFB07F06FD4}" type="datetimeFigureOut">
              <a:rPr lang="en-US" smtClean="0"/>
              <a:t>6/7/2024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5E84E5A-7E0A-0345-999C-398D898331D6}" type="slidenum">
              <a:rPr lang="en-US" smtClean="0"/>
              <a:t>‹#›</a:t>
            </a:fld>
            <a:endParaRPr lang="en-US"/>
          </a:p>
        </p:txBody>
      </p:sp>
    </p:spTree>
    <p:extLst>
      <p:ext uri="{BB962C8B-B14F-4D97-AF65-F5344CB8AC3E}">
        <p14:creationId xmlns:p14="http://schemas.microsoft.com/office/powerpoint/2010/main" val="311389746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353" y="535519"/>
            <a:ext cx="6703695" cy="1944159"/>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34353" y="2677584"/>
            <a:ext cx="6703695" cy="638196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34353" y="9322649"/>
            <a:ext cx="1748790" cy="535517"/>
          </a:xfrm>
          <a:prstGeom prst="rect">
            <a:avLst/>
          </a:prstGeom>
        </p:spPr>
        <p:txBody>
          <a:bodyPr vert="horz" lIns="91440" tIns="45720" rIns="91440" bIns="45720" rtlCol="0" anchor="ctr"/>
          <a:lstStyle>
            <a:lvl1pPr algn="l">
              <a:defRPr sz="1020">
                <a:solidFill>
                  <a:schemeClr val="tx1">
                    <a:tint val="82000"/>
                  </a:schemeClr>
                </a:solidFill>
              </a:defRPr>
            </a:lvl1pPr>
          </a:lstStyle>
          <a:p>
            <a:fld id="{50222070-0436-3541-B5CF-4AFB07F06FD4}" type="datetimeFigureOut">
              <a:rPr lang="en-US" smtClean="0"/>
              <a:t>6/7/2024</a:t>
            </a:fld>
            <a:endParaRPr lang="en-US"/>
          </a:p>
        </p:txBody>
      </p:sp>
      <p:sp>
        <p:nvSpPr>
          <p:cNvPr id="5" name="Footer Placeholder 4"/>
          <p:cNvSpPr>
            <a:spLocks noGrp="1"/>
          </p:cNvSpPr>
          <p:nvPr>
            <p:ph type="ftr" sz="quarter" idx="3"/>
          </p:nvPr>
        </p:nvSpPr>
        <p:spPr>
          <a:xfrm>
            <a:off x="2574608" y="9322649"/>
            <a:ext cx="2623185" cy="535517"/>
          </a:xfrm>
          <a:prstGeom prst="rect">
            <a:avLst/>
          </a:prstGeom>
        </p:spPr>
        <p:txBody>
          <a:bodyPr vert="horz" lIns="91440" tIns="45720" rIns="91440" bIns="45720" rtlCol="0" anchor="ctr"/>
          <a:lstStyle>
            <a:lvl1pPr algn="ctr">
              <a:defRPr sz="1020">
                <a:solidFill>
                  <a:schemeClr val="tx1">
                    <a:tint val="82000"/>
                  </a:schemeClr>
                </a:solidFill>
              </a:defRPr>
            </a:lvl1pPr>
          </a:lstStyle>
          <a:p>
            <a:endParaRPr lang="en-US"/>
          </a:p>
        </p:txBody>
      </p:sp>
      <p:sp>
        <p:nvSpPr>
          <p:cNvPr id="6" name="Slide Number Placeholder 5"/>
          <p:cNvSpPr>
            <a:spLocks noGrp="1"/>
          </p:cNvSpPr>
          <p:nvPr>
            <p:ph type="sldNum" sz="quarter" idx="4"/>
          </p:nvPr>
        </p:nvSpPr>
        <p:spPr>
          <a:xfrm>
            <a:off x="5489258" y="9322649"/>
            <a:ext cx="1748790" cy="535517"/>
          </a:xfrm>
          <a:prstGeom prst="rect">
            <a:avLst/>
          </a:prstGeom>
        </p:spPr>
        <p:txBody>
          <a:bodyPr vert="horz" lIns="91440" tIns="45720" rIns="91440" bIns="45720" rtlCol="0" anchor="ctr"/>
          <a:lstStyle>
            <a:lvl1pPr algn="r">
              <a:defRPr sz="1020">
                <a:solidFill>
                  <a:schemeClr val="tx1">
                    <a:tint val="82000"/>
                  </a:schemeClr>
                </a:solidFill>
              </a:defRPr>
            </a:lvl1pPr>
          </a:lstStyle>
          <a:p>
            <a:fld id="{25E84E5A-7E0A-0345-999C-398D898331D6}" type="slidenum">
              <a:rPr lang="en-US" smtClean="0"/>
              <a:t>‹#›</a:t>
            </a:fld>
            <a:endParaRPr lang="en-US"/>
          </a:p>
        </p:txBody>
      </p:sp>
    </p:spTree>
    <p:extLst>
      <p:ext uri="{BB962C8B-B14F-4D97-AF65-F5344CB8AC3E}">
        <p14:creationId xmlns:p14="http://schemas.microsoft.com/office/powerpoint/2010/main" val="1673638104"/>
      </p:ext>
    </p:extLst>
  </p:cSld>
  <p:clrMap bg1="lt1" tx1="dk1" bg2="lt2" tx2="dk2" accent1="accent1" accent2="accent2" accent3="accent3" accent4="accent4" accent5="accent5" accent6="accent6" hlink="hlink" folHlink="folHlink"/>
  <p:sldLayoutIdLst>
    <p:sldLayoutId id="2147483673" r:id="rId1"/>
    <p:sldLayoutId id="2147483675" r:id="rId2"/>
    <p:sldLayoutId id="2147483679" r:id="rId3"/>
  </p:sldLayoutIdLst>
  <p:txStyles>
    <p:titleStyle>
      <a:lvl1pPr algn="l" defTabSz="777240" rtl="0" eaLnBrk="1" latinLnBrk="0" hangingPunct="1">
        <a:lnSpc>
          <a:spcPct val="90000"/>
        </a:lnSpc>
        <a:spcBef>
          <a:spcPct val="0"/>
        </a:spcBef>
        <a:buNone/>
        <a:defRPr sz="3740" kern="1200">
          <a:solidFill>
            <a:schemeClr val="tx1"/>
          </a:solidFill>
          <a:latin typeface="+mj-lt"/>
          <a:ea typeface="+mj-ea"/>
          <a:cs typeface="+mj-cs"/>
        </a:defRPr>
      </a:lvl1pPr>
    </p:titleStyle>
    <p:bodyStyle>
      <a:lvl1pPr marL="194310" indent="-194310" algn="l" defTabSz="777240" rtl="0" eaLnBrk="1" latinLnBrk="0" hangingPunct="1">
        <a:lnSpc>
          <a:spcPct val="90000"/>
        </a:lnSpc>
        <a:spcBef>
          <a:spcPts val="850"/>
        </a:spcBef>
        <a:buFont typeface="Arial" panose="020B0604020202020204" pitchFamily="34" charset="0"/>
        <a:buChar char="•"/>
        <a:defRPr sz="2380" kern="1200">
          <a:solidFill>
            <a:schemeClr val="tx1"/>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sz="2040" kern="120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sz="1700" kern="120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p:bodyStyle>
    <p:otherStyle>
      <a:defPPr>
        <a:defRPr lang="en-US"/>
      </a:defPPr>
      <a:lvl1pPr marL="0" algn="l" defTabSz="777240" rtl="0" eaLnBrk="1" latinLnBrk="0" hangingPunct="1">
        <a:defRPr sz="1530" kern="1200">
          <a:solidFill>
            <a:schemeClr val="tx1"/>
          </a:solidFill>
          <a:latin typeface="+mn-lt"/>
          <a:ea typeface="+mn-ea"/>
          <a:cs typeface="+mn-cs"/>
        </a:defRPr>
      </a:lvl1pPr>
      <a:lvl2pPr marL="388620" algn="l" defTabSz="777240" rtl="0" eaLnBrk="1" latinLnBrk="0" hangingPunct="1">
        <a:defRPr sz="1530" kern="1200">
          <a:solidFill>
            <a:schemeClr val="tx1"/>
          </a:solidFill>
          <a:latin typeface="+mn-lt"/>
          <a:ea typeface="+mn-ea"/>
          <a:cs typeface="+mn-cs"/>
        </a:defRPr>
      </a:lvl2pPr>
      <a:lvl3pPr marL="777240" algn="l" defTabSz="777240" rtl="0" eaLnBrk="1" latinLnBrk="0" hangingPunct="1">
        <a:defRPr sz="1530" kern="1200">
          <a:solidFill>
            <a:schemeClr val="tx1"/>
          </a:solidFill>
          <a:latin typeface="+mn-lt"/>
          <a:ea typeface="+mn-ea"/>
          <a:cs typeface="+mn-cs"/>
        </a:defRPr>
      </a:lvl3pPr>
      <a:lvl4pPr marL="1165860" algn="l" defTabSz="777240" rtl="0" eaLnBrk="1" latinLnBrk="0" hangingPunct="1">
        <a:defRPr sz="1530" kern="1200">
          <a:solidFill>
            <a:schemeClr val="tx1"/>
          </a:solidFill>
          <a:latin typeface="+mn-lt"/>
          <a:ea typeface="+mn-ea"/>
          <a:cs typeface="+mn-cs"/>
        </a:defRPr>
      </a:lvl4pPr>
      <a:lvl5pPr marL="1554480" algn="l" defTabSz="777240" rtl="0" eaLnBrk="1" latinLnBrk="0" hangingPunct="1">
        <a:defRPr sz="1530" kern="1200">
          <a:solidFill>
            <a:schemeClr val="tx1"/>
          </a:solidFill>
          <a:latin typeface="+mn-lt"/>
          <a:ea typeface="+mn-ea"/>
          <a:cs typeface="+mn-cs"/>
        </a:defRPr>
      </a:lvl5pPr>
      <a:lvl6pPr marL="1943100" algn="l" defTabSz="777240" rtl="0" eaLnBrk="1" latinLnBrk="0" hangingPunct="1">
        <a:defRPr sz="1530" kern="1200">
          <a:solidFill>
            <a:schemeClr val="tx1"/>
          </a:solidFill>
          <a:latin typeface="+mn-lt"/>
          <a:ea typeface="+mn-ea"/>
          <a:cs typeface="+mn-cs"/>
        </a:defRPr>
      </a:lvl6pPr>
      <a:lvl7pPr marL="2331720" algn="l" defTabSz="777240" rtl="0" eaLnBrk="1" latinLnBrk="0" hangingPunct="1">
        <a:defRPr sz="1530" kern="1200">
          <a:solidFill>
            <a:schemeClr val="tx1"/>
          </a:solidFill>
          <a:latin typeface="+mn-lt"/>
          <a:ea typeface="+mn-ea"/>
          <a:cs typeface="+mn-cs"/>
        </a:defRPr>
      </a:lvl7pPr>
      <a:lvl8pPr marL="2720340" algn="l" defTabSz="777240" rtl="0" eaLnBrk="1" latinLnBrk="0" hangingPunct="1">
        <a:defRPr sz="1530" kern="1200">
          <a:solidFill>
            <a:schemeClr val="tx1"/>
          </a:solidFill>
          <a:latin typeface="+mn-lt"/>
          <a:ea typeface="+mn-ea"/>
          <a:cs typeface="+mn-cs"/>
        </a:defRPr>
      </a:lvl8pPr>
      <a:lvl9pPr marL="3108960" algn="l" defTabSz="777240" rtl="0" eaLnBrk="1" latinLnBrk="0" hangingPunct="1">
        <a:defRPr sz="153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DE202A5-4FF0-F33A-6682-3671A8E7E7C1}"/>
              </a:ext>
            </a:extLst>
          </p:cNvPr>
          <p:cNvSpPr>
            <a:spLocks noGrp="1"/>
          </p:cNvSpPr>
          <p:nvPr>
            <p:ph sz="quarter" idx="13"/>
          </p:nvPr>
        </p:nvSpPr>
        <p:spPr/>
        <p:txBody>
          <a:bodyPr/>
          <a:lstStyle/>
          <a:p>
            <a:r>
              <a:rPr lang="en-US" dirty="0"/>
              <a:t>Failure to question business as usual</a:t>
            </a:r>
          </a:p>
          <a:p>
            <a:r>
              <a:rPr lang="en-US" dirty="0"/>
              <a:t>Inadequate review process results in potential </a:t>
            </a:r>
            <a:r>
              <a:rPr lang="en-US" dirty="0" smtClean="0"/>
              <a:t>risks</a:t>
            </a:r>
            <a:endParaRPr lang="en-US" dirty="0"/>
          </a:p>
        </p:txBody>
      </p:sp>
      <p:sp>
        <p:nvSpPr>
          <p:cNvPr id="3" name="Text Placeholder 2">
            <a:extLst>
              <a:ext uri="{FF2B5EF4-FFF2-40B4-BE49-F238E27FC236}">
                <a16:creationId xmlns:a16="http://schemas.microsoft.com/office/drawing/2014/main" id="{D8C7D91C-ED39-F1F2-DBAA-C9BA583BAFB2}"/>
              </a:ext>
            </a:extLst>
          </p:cNvPr>
          <p:cNvSpPr>
            <a:spLocks noGrp="1"/>
          </p:cNvSpPr>
          <p:nvPr>
            <p:ph type="body" sz="quarter" idx="14"/>
          </p:nvPr>
        </p:nvSpPr>
        <p:spPr>
          <a:xfrm>
            <a:off x="78379" y="2710149"/>
            <a:ext cx="2661920" cy="4004160"/>
          </a:xfrm>
        </p:spPr>
        <p:txBody>
          <a:bodyPr/>
          <a:lstStyle/>
          <a:p>
            <a:r>
              <a:rPr lang="en-US" sz="1100" dirty="0"/>
              <a:t>A specialty chemical facility had several reactors that make various products. When the research group needs to trial a new product or when a new product is launched, a Management Of Change (MOC) was written addressing the introduction of the new products</a:t>
            </a:r>
          </a:p>
          <a:p>
            <a:endParaRPr lang="en-US" sz="1100" dirty="0"/>
          </a:p>
        </p:txBody>
      </p:sp>
      <p:sp>
        <p:nvSpPr>
          <p:cNvPr id="4" name="Text Placeholder 3">
            <a:extLst>
              <a:ext uri="{FF2B5EF4-FFF2-40B4-BE49-F238E27FC236}">
                <a16:creationId xmlns:a16="http://schemas.microsoft.com/office/drawing/2014/main" id="{67A3A48A-7ABD-FB98-D1F5-4F6F0FCA6EF0}"/>
              </a:ext>
            </a:extLst>
          </p:cNvPr>
          <p:cNvSpPr>
            <a:spLocks noGrp="1"/>
          </p:cNvSpPr>
          <p:nvPr>
            <p:ph type="body" sz="quarter" idx="15"/>
          </p:nvPr>
        </p:nvSpPr>
        <p:spPr/>
        <p:txBody>
          <a:bodyPr/>
          <a:lstStyle/>
          <a:p>
            <a:r>
              <a:rPr lang="en-US" sz="1100" dirty="0"/>
              <a:t>The MOC considered the new feed materials and the processing conditions would be examined. However, it did not normally require the rupture disks be verified to ensure they would adequately relieve the pressure excursions that could occur with the new chemistry. This would only happen when a Process Hazards Analysis was performed and a high-pressure deviation was identified.</a:t>
            </a:r>
          </a:p>
          <a:p>
            <a:r>
              <a:rPr lang="en-US" sz="1100" dirty="0"/>
              <a:t>What holes exist in this approach</a:t>
            </a:r>
            <a:r>
              <a:rPr lang="en-US" sz="1100" dirty="0" smtClean="0"/>
              <a:t>?</a:t>
            </a:r>
            <a:endParaRPr lang="en-US" sz="1100" dirty="0"/>
          </a:p>
        </p:txBody>
      </p:sp>
      <p:sp>
        <p:nvSpPr>
          <p:cNvPr id="5" name="Text Placeholder 4">
            <a:extLst>
              <a:ext uri="{FF2B5EF4-FFF2-40B4-BE49-F238E27FC236}">
                <a16:creationId xmlns:a16="http://schemas.microsoft.com/office/drawing/2014/main" id="{61286517-F771-3693-0AC2-4926FFF8328E}"/>
              </a:ext>
            </a:extLst>
          </p:cNvPr>
          <p:cNvSpPr>
            <a:spLocks noGrp="1"/>
          </p:cNvSpPr>
          <p:nvPr>
            <p:ph type="body" sz="quarter" idx="16"/>
          </p:nvPr>
        </p:nvSpPr>
        <p:spPr>
          <a:xfrm>
            <a:off x="81279" y="7052993"/>
            <a:ext cx="7609839" cy="1755707"/>
          </a:xfrm>
        </p:spPr>
        <p:txBody>
          <a:bodyPr/>
          <a:lstStyle/>
          <a:p>
            <a:pPr>
              <a:lnSpc>
                <a:spcPct val="100000"/>
              </a:lnSpc>
            </a:pPr>
            <a:r>
              <a:rPr lang="en-US" dirty="0"/>
              <a:t>A questioning environment is essential when managing change to identify potential risks</a:t>
            </a:r>
            <a:r>
              <a:rPr lang="en-US" dirty="0" smtClean="0"/>
              <a:t>.</a:t>
            </a:r>
            <a:endParaRPr lang="en-US" dirty="0"/>
          </a:p>
          <a:p>
            <a:pPr>
              <a:lnSpc>
                <a:spcPct val="100000"/>
              </a:lnSpc>
            </a:pPr>
            <a:r>
              <a:rPr lang="en-US" dirty="0"/>
              <a:t>Integration of review/analysis processes are necessary to effectively mitigate risk</a:t>
            </a:r>
            <a:r>
              <a:rPr lang="en-US" dirty="0" smtClean="0"/>
              <a:t>.</a:t>
            </a:r>
            <a:endParaRPr lang="en-US" dirty="0"/>
          </a:p>
          <a:p>
            <a:pPr marL="0" indent="0">
              <a:lnSpc>
                <a:spcPct val="100000"/>
              </a:lnSpc>
              <a:buNone/>
            </a:pPr>
            <a:r>
              <a:rPr lang="en-US" b="1" dirty="0"/>
              <a:t>                  **Only 54% of those surveyed indicated risk planning was a strength in their organization.**</a:t>
            </a:r>
          </a:p>
        </p:txBody>
      </p:sp>
      <p:sp>
        <p:nvSpPr>
          <p:cNvPr id="6" name="Text Placeholder 5">
            <a:extLst>
              <a:ext uri="{FF2B5EF4-FFF2-40B4-BE49-F238E27FC236}">
                <a16:creationId xmlns:a16="http://schemas.microsoft.com/office/drawing/2014/main" id="{197E0792-4CBC-CBCE-FD22-CF61CEE33667}"/>
              </a:ext>
            </a:extLst>
          </p:cNvPr>
          <p:cNvSpPr>
            <a:spLocks noGrp="1"/>
          </p:cNvSpPr>
          <p:nvPr>
            <p:ph type="body" sz="quarter" idx="17"/>
          </p:nvPr>
        </p:nvSpPr>
        <p:spPr/>
        <p:txBody>
          <a:bodyPr/>
          <a:lstStyle/>
          <a:p>
            <a:pPr>
              <a:spcBef>
                <a:spcPts val="1417"/>
              </a:spcBef>
            </a:pPr>
            <a:r>
              <a:rPr lang="en-US" spc="-1" dirty="0"/>
              <a:t>Management Of Change Not Managed—Procedures </a:t>
            </a:r>
          </a:p>
        </p:txBody>
      </p:sp>
    </p:spTree>
    <p:extLst>
      <p:ext uri="{BB962C8B-B14F-4D97-AF65-F5344CB8AC3E}">
        <p14:creationId xmlns:p14="http://schemas.microsoft.com/office/powerpoint/2010/main" val="35449620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6019540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Office Theme</Template>
  <TotalTime>4275</TotalTime>
  <Words>175</Words>
  <Application>Microsoft Office PowerPoint</Application>
  <PresentationFormat>Custom</PresentationFormat>
  <Paragraphs>9</Paragraphs>
  <Slides>2</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vt:i4>
      </vt:variant>
    </vt:vector>
  </HeadingPairs>
  <TitlesOfParts>
    <vt:vector size="9" baseType="lpstr">
      <vt:lpstr>NSimSun</vt:lpstr>
      <vt:lpstr>Aptos</vt:lpstr>
      <vt:lpstr>Arial</vt:lpstr>
      <vt:lpstr>Century Gothic</vt:lpstr>
      <vt:lpstr>System Font Regular</vt:lpstr>
      <vt:lpstr>Wingdings</vt:lpstr>
      <vt:lpstr>Office Theme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Nick Barilo</dc:creator>
  <cp:lastModifiedBy>Sisanda Ntlantsana</cp:lastModifiedBy>
  <cp:revision>40</cp:revision>
  <cp:lastPrinted>2024-04-19T15:01:04Z</cp:lastPrinted>
  <dcterms:created xsi:type="dcterms:W3CDTF">2024-04-13T20:12:03Z</dcterms:created>
  <dcterms:modified xsi:type="dcterms:W3CDTF">2024-06-07T22:47:50Z</dcterms:modified>
</cp:coreProperties>
</file>