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Management failure to support stop work authority</a:t>
            </a:r>
          </a:p>
          <a:p>
            <a:r>
              <a:rPr lang="en-US" dirty="0"/>
              <a:t>Investigations undermine emergency shutdown process</a:t>
            </a:r>
          </a:p>
          <a:p>
            <a:r>
              <a:rPr lang="en-US" dirty="0"/>
              <a:t>Explosion causes personnel injuries and property </a:t>
            </a:r>
            <a:r>
              <a:rPr lang="en-US" dirty="0" smtClean="0"/>
              <a:t>damage</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high-risk facility had clearly written procedures giving on-duty operators the authority to initiate an emergency shutdown when the conditions warrant, without obtaining any other approval. A review of operator training materials showed this authority was clearly and explicitly stated.</a:t>
            </a:r>
          </a:p>
          <a:p>
            <a:r>
              <a:rPr lang="en-US" sz="1100" dirty="0"/>
              <a:t>Operators have stated in interviews  the procedures were known and understood and confirmed the training was given as it appears.</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Despite this policy, an operator on duty in the control room did not initiate an emergency shutdown during a significant transient event in which the process pressure and temperature rose rapidly due to a runaway reaction. This incident resulted in a significant release of flammable materials and a vapor cloud explosion that resulted in injuries to personnel and significant property damage to the facility.</a:t>
            </a:r>
          </a:p>
          <a:p>
            <a:r>
              <a:rPr lang="en-US" sz="1100" dirty="0"/>
              <a:t>In the investigation that followed, the operator stated he did not feel comfortable taking Stop Work Authority (SWA) action and that a supervisor should have been there to make that call. When asked why he was not comfortable, the operator responded that over the years, when SWA was used, there had been a lot of second-guessing by investigators after the fact.</a:t>
            </a:r>
          </a:p>
          <a:p>
            <a:r>
              <a:rPr lang="en-US" sz="1100" dirty="0"/>
              <a:t>Further review showed the incident investigation reports described alternative actions that the operators could have taken in response to the indications they were receiving at the control board that would have abated the transient but kept the process running. Some reports also suggested disciplinary action, although none was taken.</a:t>
            </a:r>
          </a:p>
          <a:p>
            <a:r>
              <a:rPr lang="en-US" sz="1100" dirty="0"/>
              <a:t>When operators exercise SWA, it is certainly possible that options existed for them to bring the process under control. But under duress, it is hard to know if such an option exists or not, which is why SWA is so important. How can incident investigators address potential alternative actions without undermining SWA</a:t>
            </a:r>
            <a:r>
              <a:rPr lang="en-US" sz="1100" dirty="0" smtClean="0"/>
              <a:t>?</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Leadership must support employees implementing the safety policies and procedures in place. </a:t>
            </a:r>
          </a:p>
          <a:p>
            <a:pPr>
              <a:lnSpc>
                <a:spcPct val="100000"/>
              </a:lnSpc>
            </a:pPr>
            <a:r>
              <a:rPr lang="en-US" dirty="0"/>
              <a:t>Effective and open communication between management and personnel can help address inconsistencies in the safety culture</a:t>
            </a:r>
            <a:r>
              <a:rPr lang="en-US" dirty="0" smtClean="0"/>
              <a:t>.</a:t>
            </a:r>
            <a:endParaRPr lang="en-US" dirty="0"/>
          </a:p>
          <a:p>
            <a:pPr>
              <a:lnSpc>
                <a:spcPct val="100000"/>
              </a:lnSpc>
            </a:pPr>
            <a:r>
              <a:rPr lang="en-US" dirty="0"/>
              <a:t>Mutual trust is essential to establishing and maintaining a strong safety culture.  </a:t>
            </a:r>
          </a:p>
          <a:p>
            <a:pPr marL="0" indent="0">
              <a:lnSpc>
                <a:spcPct val="100000"/>
              </a:lnSpc>
              <a:buNone/>
            </a:pPr>
            <a:r>
              <a:rPr lang="en-US" b="1" dirty="0" smtClean="0"/>
              <a:t>              **</a:t>
            </a:r>
            <a:r>
              <a:rPr lang="en-US" b="1" dirty="0"/>
              <a:t>Only 26% of those surveyed indicated communication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Emergency Shutdown Authority Negated—Procedures </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4265</TotalTime>
  <Words>393</Words>
  <Application>Microsoft Office PowerPoint</Application>
  <PresentationFormat>Custom</PresentationFormat>
  <Paragraphs>14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38</cp:revision>
  <cp:lastPrinted>2024-04-19T15:01:04Z</cp:lastPrinted>
  <dcterms:created xsi:type="dcterms:W3CDTF">2024-04-13T20:12:03Z</dcterms:created>
  <dcterms:modified xsi:type="dcterms:W3CDTF">2024-06-07T22:37:58Z</dcterms:modified>
</cp:coreProperties>
</file>