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58"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53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65"/>
    <p:restoredTop sz="94694"/>
  </p:normalViewPr>
  <p:slideViewPr>
    <p:cSldViewPr snapToGrid="0">
      <p:cViewPr varScale="1">
        <p:scale>
          <a:sx n="37" d="100"/>
          <a:sy n="37" d="100"/>
        </p:scale>
        <p:origin x="660" y="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7D801-C858-D24A-9525-F8A85DF08F1A}" type="datetimeFigureOut">
              <a:rPr lang="en-US" smtClean="0"/>
              <a:t>6/7/2024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FA200-8D06-9E42-A0D4-16EADC4E979D}" type="slidenum">
              <a:rPr lang="en-US" smtClean="0"/>
              <a:t>‹#›</a:t>
            </a:fld>
            <a:endParaRPr lang="en-US"/>
          </a:p>
        </p:txBody>
      </p:sp>
    </p:spTree>
    <p:extLst>
      <p:ext uri="{BB962C8B-B14F-4D97-AF65-F5344CB8AC3E}">
        <p14:creationId xmlns:p14="http://schemas.microsoft.com/office/powerpoint/2010/main" val="3227514027"/>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h2tools.org/" TargetMode="External"/><Relationship Id="rId2" Type="http://schemas.openxmlformats.org/officeDocument/2006/relationships/hyperlink" Target="https://www.aiche.org/ccps/safety-culture-what-stake"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9" name="Picture 18" descr="A white and green rectangular object with blue text&#10;&#10;Description automatically generated">
            <a:extLst>
              <a:ext uri="{FF2B5EF4-FFF2-40B4-BE49-F238E27FC236}">
                <a16:creationId xmlns:a16="http://schemas.microsoft.com/office/drawing/2014/main" id="{545914BA-EBFC-EF52-EC59-F0A6A809FE13}"/>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9" name="Content Placeholder 8">
            <a:extLst>
              <a:ext uri="{FF2B5EF4-FFF2-40B4-BE49-F238E27FC236}">
                <a16:creationId xmlns:a16="http://schemas.microsoft.com/office/drawing/2014/main" id="{3B961E1A-0016-F35B-61C1-10A9A8DD2B63}"/>
              </a:ext>
            </a:extLst>
          </p:cNvPr>
          <p:cNvSpPr>
            <a:spLocks noGrp="1"/>
          </p:cNvSpPr>
          <p:nvPr>
            <p:ph sz="quarter" idx="13"/>
          </p:nvPr>
        </p:nvSpPr>
        <p:spPr>
          <a:xfrm>
            <a:off x="78379" y="1438336"/>
            <a:ext cx="7614507" cy="988768"/>
          </a:xfrm>
        </p:spPr>
        <p:txBody>
          <a:bodyPr lIns="0" tIns="0" rIns="0" bIns="0">
            <a:noAutofit/>
          </a:bodyPr>
          <a:lstStyle>
            <a:lvl1pPr marL="115888" indent="-115888">
              <a:buClr>
                <a:srgbClr val="61B345"/>
              </a:buClr>
              <a:tabLst/>
              <a:defRPr sz="1100"/>
            </a:lvl1pPr>
            <a:lvl2pPr>
              <a:buClr>
                <a:srgbClr val="61B345"/>
              </a:buClr>
              <a:defRPr sz="1100"/>
            </a:lvl2pPr>
            <a:lvl3pPr>
              <a:defRPr sz="1100"/>
            </a:lvl3pPr>
            <a:lvl4pPr>
              <a:defRPr sz="1100"/>
            </a:lvl4pPr>
            <a:lvl5pPr>
              <a:defRPr sz="1100"/>
            </a:lvl5pPr>
          </a:lstStyle>
          <a:p>
            <a:pPr lvl="0"/>
            <a:r>
              <a:rPr lang="en-US" dirty="0"/>
              <a:t>Click to edit Master text styles</a:t>
            </a:r>
          </a:p>
        </p:txBody>
      </p:sp>
      <p:sp>
        <p:nvSpPr>
          <p:cNvPr id="12" name="Text Placeholder 11">
            <a:extLst>
              <a:ext uri="{FF2B5EF4-FFF2-40B4-BE49-F238E27FC236}">
                <a16:creationId xmlns:a16="http://schemas.microsoft.com/office/drawing/2014/main" id="{5D5FF04F-E7C1-C167-71B1-4A2E6CD67A5E}"/>
              </a:ext>
            </a:extLst>
          </p:cNvPr>
          <p:cNvSpPr>
            <a:spLocks noGrp="1"/>
          </p:cNvSpPr>
          <p:nvPr>
            <p:ph type="body" sz="quarter" idx="14"/>
          </p:nvPr>
        </p:nvSpPr>
        <p:spPr>
          <a:xfrm>
            <a:off x="81281" y="2710150"/>
            <a:ext cx="2661920" cy="4004160"/>
          </a:xfrm>
        </p:spPr>
        <p:txBody>
          <a:bodyPr lIns="0" tIns="0" rIns="0" bIns="0">
            <a:noAutofit/>
          </a:bodyPr>
          <a:lstStyle>
            <a:lvl1pPr marL="0" indent="0">
              <a:buNone/>
              <a:defRPr sz="1050" b="0"/>
            </a:lvl1pPr>
            <a:lvl2pPr>
              <a:defRPr sz="1100"/>
            </a:lvl2pPr>
            <a:lvl3pPr>
              <a:defRPr sz="1100"/>
            </a:lvl3pPr>
            <a:lvl4pPr>
              <a:defRPr sz="1100"/>
            </a:lvl4pPr>
            <a:lvl5pPr>
              <a:defRPr sz="1100"/>
            </a:lvl5pPr>
          </a:lstStyle>
          <a:p>
            <a:pPr lvl="0"/>
            <a:r>
              <a:rPr lang="en-US" dirty="0"/>
              <a:t>Click to edit Master text styles</a:t>
            </a:r>
          </a:p>
        </p:txBody>
      </p:sp>
      <p:sp>
        <p:nvSpPr>
          <p:cNvPr id="16" name="Text Placeholder 15">
            <a:extLst>
              <a:ext uri="{FF2B5EF4-FFF2-40B4-BE49-F238E27FC236}">
                <a16:creationId xmlns:a16="http://schemas.microsoft.com/office/drawing/2014/main" id="{93F0A350-73E6-BF9F-AE4A-972484906507}"/>
              </a:ext>
            </a:extLst>
          </p:cNvPr>
          <p:cNvSpPr>
            <a:spLocks noGrp="1"/>
          </p:cNvSpPr>
          <p:nvPr>
            <p:ph type="body" sz="quarter" idx="15"/>
          </p:nvPr>
        </p:nvSpPr>
        <p:spPr>
          <a:xfrm>
            <a:off x="2939142" y="2710149"/>
            <a:ext cx="4751977" cy="4004159"/>
          </a:xfrm>
        </p:spPr>
        <p:txBody>
          <a:bodyPr lIns="0" tIns="0" rIns="0" bIns="0">
            <a:noAutofit/>
          </a:bodyPr>
          <a:lstStyle>
            <a:lvl1pPr marL="0" indent="0">
              <a:buNone/>
              <a:defRPr sz="1050"/>
            </a:lvl1pPr>
            <a:lvl2pPr marL="388620" indent="0">
              <a:buNone/>
              <a:defRPr sz="1100"/>
            </a:lvl2pPr>
            <a:lvl3pPr marL="777240" indent="0">
              <a:buNone/>
              <a:defRPr sz="1100"/>
            </a:lvl3pPr>
            <a:lvl4pPr marL="1165860" indent="0">
              <a:buNone/>
              <a:defRPr sz="1100"/>
            </a:lvl4pPr>
            <a:lvl5pPr marL="1554480" indent="0">
              <a:buNone/>
              <a:defRPr sz="1100"/>
            </a:lvl5pPr>
          </a:lstStyle>
          <a:p>
            <a:pPr lvl="0"/>
            <a:r>
              <a:rPr lang="en-US" dirty="0"/>
              <a:t>Click to edit Master text styles</a:t>
            </a:r>
          </a:p>
        </p:txBody>
      </p:sp>
      <p:sp>
        <p:nvSpPr>
          <p:cNvPr id="20" name="Text Placeholder 19">
            <a:extLst>
              <a:ext uri="{FF2B5EF4-FFF2-40B4-BE49-F238E27FC236}">
                <a16:creationId xmlns:a16="http://schemas.microsoft.com/office/drawing/2014/main" id="{C4640FCC-C3FD-2F38-2D19-D1849471533F}"/>
              </a:ext>
            </a:extLst>
          </p:cNvPr>
          <p:cNvSpPr>
            <a:spLocks noGrp="1"/>
          </p:cNvSpPr>
          <p:nvPr>
            <p:ph type="body" sz="quarter" idx="16"/>
          </p:nvPr>
        </p:nvSpPr>
        <p:spPr>
          <a:xfrm>
            <a:off x="81280" y="7040563"/>
            <a:ext cx="7609839" cy="1547812"/>
          </a:xfrm>
        </p:spPr>
        <p:txBody>
          <a:bodyPr lIns="0" tIns="0" rIns="0" bIns="0">
            <a:noAutofit/>
          </a:bodyPr>
          <a:lstStyle>
            <a:lvl1pPr marL="194310" indent="-194310">
              <a:buClr>
                <a:srgbClr val="61B345"/>
              </a:buClr>
              <a:buFont typeface="Wingdings" pitchFamily="2" charset="2"/>
              <a:buChar char="ü"/>
              <a:defRPr sz="1100"/>
            </a:lvl1pPr>
          </a:lstStyle>
          <a:p>
            <a:pPr lvl="0"/>
            <a:r>
              <a:rPr lang="en-US" dirty="0"/>
              <a:t>C</a:t>
            </a:r>
          </a:p>
        </p:txBody>
      </p:sp>
      <p:sp>
        <p:nvSpPr>
          <p:cNvPr id="22" name="Text Placeholder 21">
            <a:extLst>
              <a:ext uri="{FF2B5EF4-FFF2-40B4-BE49-F238E27FC236}">
                <a16:creationId xmlns:a16="http://schemas.microsoft.com/office/drawing/2014/main" id="{C9B2C453-65CE-8773-8D79-3C1C57993F4B}"/>
              </a:ext>
            </a:extLst>
          </p:cNvPr>
          <p:cNvSpPr>
            <a:spLocks noGrp="1"/>
          </p:cNvSpPr>
          <p:nvPr>
            <p:ph type="body" sz="quarter" idx="17" hasCustomPrompt="1"/>
          </p:nvPr>
        </p:nvSpPr>
        <p:spPr>
          <a:xfrm>
            <a:off x="78379" y="1196356"/>
            <a:ext cx="7612739" cy="241979"/>
          </a:xfrm>
        </p:spPr>
        <p:txBody>
          <a:bodyPr lIns="0" rIns="0">
            <a:noAutofit/>
          </a:bodyPr>
          <a:lstStyle>
            <a:lvl1pPr marL="0" indent="0">
              <a:buNone/>
              <a:defRPr sz="1100" b="1">
                <a:solidFill>
                  <a:srgbClr val="1B5371"/>
                </a:solidFill>
              </a:defRPr>
            </a:lvl1pPr>
          </a:lstStyle>
          <a:p>
            <a:pPr lvl="0"/>
            <a:r>
              <a:rPr lang="en-US" sz="1100" b="1" dirty="0"/>
              <a:t>Title</a:t>
            </a:r>
            <a:endParaRPr lang="en-US" dirty="0"/>
          </a:p>
        </p:txBody>
      </p:sp>
      <p:sp>
        <p:nvSpPr>
          <p:cNvPr id="3" name="TextBox 2">
            <a:extLst>
              <a:ext uri="{FF2B5EF4-FFF2-40B4-BE49-F238E27FC236}">
                <a16:creationId xmlns:a16="http://schemas.microsoft.com/office/drawing/2014/main" id="{5913C28E-4982-C73E-0524-6573DA8B04BF}"/>
              </a:ext>
            </a:extLst>
          </p:cNvPr>
          <p:cNvSpPr txBox="1"/>
          <p:nvPr userDrawn="1"/>
        </p:nvSpPr>
        <p:spPr>
          <a:xfrm>
            <a:off x="81280" y="9633879"/>
            <a:ext cx="7609839" cy="400110"/>
          </a:xfrm>
          <a:prstGeom prst="rect">
            <a:avLst/>
          </a:prstGeom>
          <a:noFill/>
        </p:spPr>
        <p:txBody>
          <a:bodyPr wrap="square">
            <a:spAutoFit/>
          </a:bodyPr>
          <a:lstStyle/>
          <a:p>
            <a:pPr marL="0" marR="0" hangingPunct="0">
              <a:spcBef>
                <a:spcPts val="0"/>
              </a:spcBef>
              <a:spcAft>
                <a:spcPts val="0"/>
              </a:spcAft>
            </a:pPr>
            <a:r>
              <a:rPr lang="en-US" sz="1000" kern="100" dirty="0">
                <a:solidFill>
                  <a:srgbClr val="000000"/>
                </a:solidFill>
                <a:effectLst/>
                <a:latin typeface="+mn-lt"/>
                <a:ea typeface="NSimSun" panose="02010609030101010101" pitchFamily="49" charset="-122"/>
                <a:cs typeface="Arial" panose="020B0604020202020204" pitchFamily="34" charset="0"/>
              </a:rPr>
              <a:t>This record is taken from “Essential Practices for Creating, Strengthening, and Sustaining Process Safety Culture,” CCPS, ©2018, AIChE and John Wiley &amp; Sons, Ltd. </a:t>
            </a:r>
            <a:endParaRPr lang="en-US" sz="1000" kern="100" dirty="0">
              <a:effectLst/>
              <a:latin typeface="+mn-lt"/>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310181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04E7942-AE59-3AA0-238C-8CE965207B5D}"/>
              </a:ext>
            </a:extLst>
          </p:cNvPr>
          <p:cNvSpPr txBox="1"/>
          <p:nvPr userDrawn="1"/>
        </p:nvSpPr>
        <p:spPr>
          <a:xfrm>
            <a:off x="60959" y="0"/>
            <a:ext cx="7613228" cy="9818072"/>
          </a:xfrm>
          <a:prstGeom prst="rect">
            <a:avLst/>
          </a:prstGeom>
          <a:noFill/>
        </p:spPr>
        <p:txBody>
          <a:bodyPr wrap="square">
            <a:spAutoFit/>
          </a:bodyPr>
          <a:lstStyle/>
          <a:p>
            <a:pPr marL="0" marR="0" algn="ctr" hangingPunct="0">
              <a:spcBef>
                <a:spcPts val="0"/>
              </a:spcBef>
              <a:spcAft>
                <a:spcPts val="0"/>
              </a:spcAft>
            </a:pPr>
            <a:endPar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algn="ctr" hangingPunct="0">
              <a:spcBef>
                <a:spcPts val="0"/>
              </a:spcBef>
              <a:spcAft>
                <a:spcPts val="0"/>
              </a:spcAft>
            </a:pP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“Safety culture is how the organization behaves…</a:t>
            </a:r>
          </a:p>
          <a:p>
            <a:pPr marL="0" marR="0" algn="ctr" hangingPunct="0">
              <a:spcBef>
                <a:spcPts val="0"/>
              </a:spcBef>
              <a:spcAft>
                <a:spcPts val="0"/>
              </a:spcAft>
            </a:pPr>
            <a:r>
              <a:rPr lang="en-US" b="1" i="1" kern="100" dirty="0">
                <a:solidFill>
                  <a:srgbClr val="61B345"/>
                </a:solidFill>
                <a:latin typeface="Century Gothic" panose="020B0502020202020204" pitchFamily="34" charset="0"/>
                <a:ea typeface="NSimSun" panose="02010609030101010101" pitchFamily="49" charset="-122"/>
                <a:cs typeface="Arial" panose="020B0604020202020204" pitchFamily="34" charset="0"/>
              </a:rPr>
              <a:t>…</a:t>
            </a: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when no one is watching.”</a:t>
            </a:r>
            <a:endParaRPr lang="en-US" sz="1100"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p>
          <a:p>
            <a:pPr marL="0" marR="0" hangingPunct="0">
              <a:spcBef>
                <a:spcPts val="0"/>
              </a:spcBef>
              <a:spcAft>
                <a:spcPts val="0"/>
              </a:spcAft>
            </a:pPr>
            <a:endParaRPr lang="en-US" sz="900" kern="100" dirty="0">
              <a:latin typeface="Century Gothic" panose="020B0502020202020204" pitchFamily="34" charset="0"/>
              <a:ea typeface="NSimSun" panose="02010609030101010101" pitchFamily="49" charset="-122"/>
              <a:cs typeface="Arial" panose="020B0604020202020204" pitchFamily="34" charset="0"/>
            </a:endParaRPr>
          </a:p>
          <a:p>
            <a:pPr marR="0" hangingPunct="0">
              <a:spcBef>
                <a:spcPts val="0"/>
              </a:spcBef>
              <a:spcAft>
                <a:spcPts val="600"/>
              </a:spcAft>
              <a:tabLst>
                <a:tab pos="339725" algn="l"/>
              </a:tabLst>
            </a:pPr>
            <a:r>
              <a:rPr lang="en-US" sz="1600" b="1" kern="100" dirty="0">
                <a:solidFill>
                  <a:srgbClr val="1B5371"/>
                </a:solidFill>
                <a:effectLst/>
                <a:latin typeface="Century Gothic" panose="020B0502020202020204" pitchFamily="34" charset="0"/>
                <a:ea typeface="NSimSun" panose="02010609030101010101" pitchFamily="49" charset="-122"/>
                <a:cs typeface="Arial" panose="020B0604020202020204" pitchFamily="34" charset="0"/>
              </a:rPr>
              <a:t>	Safety Culture Framework</a:t>
            </a:r>
            <a:endParaRPr lang="en-US" sz="1600" kern="100" dirty="0">
              <a:effectLst/>
              <a:latin typeface="Century Gothic" panose="020B0502020202020204" pitchFamily="34" charset="0"/>
              <a:ea typeface="NSimSun" panose="02010609030101010101" pitchFamily="49" charset="-122"/>
              <a:cs typeface="Arial" panose="020B0604020202020204" pitchFamily="34" charset="0"/>
            </a:endParaRP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Safety is everyone’s responsibility</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Strong leadership support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Integrated into all activities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Open, timely, effective communications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Questioning/learning environment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Mutual trust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Continuous improvement</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What are the benefits?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Eliminates common weaknesses identified as contributing factors to catastrophic events.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Promotes trust in the hydrogen energy industry’s ability to deliver safe, reliable, quality products and services.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Supports a sustainable legacy for companies and the hydrogen industry.</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Fosters efficiency and productivity in the workplace.</a:t>
            </a: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Resources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information and resources on safety culture, see: </a:t>
            </a:r>
            <a:r>
              <a:rPr lang="en-US" sz="1400" kern="100" dirty="0">
                <a:latin typeface="Century Gothic" panose="020B0502020202020204" pitchFamily="34" charset="0"/>
                <a:ea typeface="NSimSun" panose="02010609030101010101" pitchFamily="49" charset="-122"/>
                <a:hlinkClick r:id="rId2"/>
              </a:rPr>
              <a:t>https://www.aiche.org/ccps/safety-culture-what-stake</a:t>
            </a:r>
            <a:endParaRPr lang="en-US" sz="1400" kern="100" dirty="0">
              <a:latin typeface="Century Gothic" panose="020B0502020202020204" pitchFamily="34" charset="0"/>
              <a:ea typeface="NSimSun" panose="02010609030101010101" pitchFamily="49" charset="-122"/>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case studies on safety culture, see: </a:t>
            </a:r>
            <a:r>
              <a:rPr lang="en-US" sz="1400" kern="100" dirty="0">
                <a:latin typeface="Century Gothic" panose="020B0502020202020204" pitchFamily="34" charset="0"/>
                <a:ea typeface="NSimSun" panose="02010609030101010101" pitchFamily="49" charset="-122"/>
                <a:hlinkClick r:id="rId3"/>
              </a:rPr>
              <a:t>https://h2tools.org</a:t>
            </a:r>
            <a:r>
              <a:rPr lang="en-US" sz="1400" kern="100" dirty="0">
                <a:latin typeface="Century Gothic" panose="020B0502020202020204" pitchFamily="34" charset="0"/>
                <a:ea typeface="NSimSun" panose="02010609030101010101" pitchFamily="49" charset="-122"/>
              </a:rPr>
              <a:t> </a:t>
            </a: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r>
              <a:rPr lang="en-US" sz="1200" dirty="0">
                <a:effectLst/>
                <a:latin typeface="Century Gothic" panose="020B0502020202020204" pitchFamily="34" charset="0"/>
                <a:ea typeface="NSimSun" panose="02010609030101010101" pitchFamily="49" charset="-122"/>
              </a:rPr>
              <a:t>	Keywords: weak, poor, minimum, regulations, flammable, chemical, checklists, compliance</a:t>
            </a:r>
            <a:endParaRPr lang="en-US" sz="1200" dirty="0">
              <a:latin typeface="Century Gothic" panose="020B0502020202020204" pitchFamily="34" charset="0"/>
            </a:endParaRPr>
          </a:p>
        </p:txBody>
      </p:sp>
    </p:spTree>
    <p:extLst>
      <p:ext uri="{BB962C8B-B14F-4D97-AF65-F5344CB8AC3E}">
        <p14:creationId xmlns:p14="http://schemas.microsoft.com/office/powerpoint/2010/main" val="474998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22070-0436-3541-B5CF-4AFB07F06FD4}" type="datetimeFigureOut">
              <a:rPr lang="en-US" smtClean="0"/>
              <a:t>6/7/2024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E84E5A-7E0A-0345-999C-398D898331D6}" type="slidenum">
              <a:rPr lang="en-US" smtClean="0"/>
              <a:t>‹#›</a:t>
            </a:fld>
            <a:endParaRPr lang="en-US"/>
          </a:p>
        </p:txBody>
      </p:sp>
    </p:spTree>
    <p:extLst>
      <p:ext uri="{BB962C8B-B14F-4D97-AF65-F5344CB8AC3E}">
        <p14:creationId xmlns:p14="http://schemas.microsoft.com/office/powerpoint/2010/main" val="31138974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50222070-0436-3541-B5CF-4AFB07F06FD4}" type="datetimeFigureOut">
              <a:rPr lang="en-US" smtClean="0"/>
              <a:t>6/7/2024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25E84E5A-7E0A-0345-999C-398D898331D6}" type="slidenum">
              <a:rPr lang="en-US" smtClean="0"/>
              <a:t>‹#›</a:t>
            </a:fld>
            <a:endParaRPr lang="en-US"/>
          </a:p>
        </p:txBody>
      </p:sp>
    </p:spTree>
    <p:extLst>
      <p:ext uri="{BB962C8B-B14F-4D97-AF65-F5344CB8AC3E}">
        <p14:creationId xmlns:p14="http://schemas.microsoft.com/office/powerpoint/2010/main" val="1673638104"/>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9" r:id="rId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E202A5-4FF0-F33A-6682-3671A8E7E7C1}"/>
              </a:ext>
            </a:extLst>
          </p:cNvPr>
          <p:cNvSpPr>
            <a:spLocks noGrp="1"/>
          </p:cNvSpPr>
          <p:nvPr>
            <p:ph sz="quarter" idx="13"/>
          </p:nvPr>
        </p:nvSpPr>
        <p:spPr/>
        <p:txBody>
          <a:bodyPr/>
          <a:lstStyle/>
          <a:p>
            <a:r>
              <a:rPr lang="en-US" dirty="0"/>
              <a:t>Failure to communicate critical safety information to contractors</a:t>
            </a:r>
          </a:p>
          <a:p>
            <a:r>
              <a:rPr lang="en-US" dirty="0"/>
              <a:t>Legal concepts of contractors undermines safety</a:t>
            </a:r>
          </a:p>
          <a:p>
            <a:r>
              <a:rPr lang="en-US" dirty="0"/>
              <a:t>Failure to integrate facility Human Resource policies with safety</a:t>
            </a:r>
          </a:p>
        </p:txBody>
      </p:sp>
      <p:sp>
        <p:nvSpPr>
          <p:cNvPr id="3" name="Text Placeholder 2">
            <a:extLst>
              <a:ext uri="{FF2B5EF4-FFF2-40B4-BE49-F238E27FC236}">
                <a16:creationId xmlns:a16="http://schemas.microsoft.com/office/drawing/2014/main" id="{D8C7D91C-ED39-F1F2-DBAA-C9BA583BAFB2}"/>
              </a:ext>
            </a:extLst>
          </p:cNvPr>
          <p:cNvSpPr>
            <a:spLocks noGrp="1"/>
          </p:cNvSpPr>
          <p:nvPr>
            <p:ph type="body" sz="quarter" idx="14"/>
          </p:nvPr>
        </p:nvSpPr>
        <p:spPr>
          <a:xfrm>
            <a:off x="78379" y="2710149"/>
            <a:ext cx="2661920" cy="4004160"/>
          </a:xfrm>
        </p:spPr>
        <p:txBody>
          <a:bodyPr/>
          <a:lstStyle/>
          <a:p>
            <a:r>
              <a:rPr lang="en-US" sz="1100" dirty="0"/>
              <a:t>The legal concept of co-employment was developed to prevent long-term contractors who act essentially as employees from being denied the same benefits available to employees. While a complex concept, co-employment occurs when contractors are treated the same as employees, except in the benefits available to them.</a:t>
            </a:r>
          </a:p>
        </p:txBody>
      </p:sp>
      <p:sp>
        <p:nvSpPr>
          <p:cNvPr id="4" name="Text Placeholder 3">
            <a:extLst>
              <a:ext uri="{FF2B5EF4-FFF2-40B4-BE49-F238E27FC236}">
                <a16:creationId xmlns:a16="http://schemas.microsoft.com/office/drawing/2014/main" id="{67A3A48A-7ABD-FB98-D1F5-4F6F0FCA6EF0}"/>
              </a:ext>
            </a:extLst>
          </p:cNvPr>
          <p:cNvSpPr>
            <a:spLocks noGrp="1"/>
          </p:cNvSpPr>
          <p:nvPr>
            <p:ph type="body" sz="quarter" idx="15"/>
          </p:nvPr>
        </p:nvSpPr>
        <p:spPr/>
        <p:txBody>
          <a:bodyPr/>
          <a:lstStyle/>
          <a:p>
            <a:r>
              <a:rPr lang="en-US" sz="1100" dirty="0"/>
              <a:t>To steer wide of co-employment concerns in a facility, contractors, including even resident contractors, were excluded from all employee activities. Contractors could not attend daily production meetings, toolbox meetings, training or safety meetings.</a:t>
            </a:r>
          </a:p>
          <a:p>
            <a:r>
              <a:rPr lang="en-US" sz="1100" dirty="0"/>
              <a:t>The facility used many resident contractors to supplement facility personnel. These contractors worked at the facility every day, in the same group as employees, and doing similar jobs. The only difference was their paychecks and benefits came from their own employer, not the host facility’s company.</a:t>
            </a:r>
          </a:p>
          <a:p>
            <a:r>
              <a:rPr lang="en-US" sz="1100" dirty="0"/>
              <a:t>Because of this strict policy, the resident contractors in the instrument shop did not attend the daily toolbox meeting and did not receive some key process safety related information. </a:t>
            </a:r>
          </a:p>
          <a:p>
            <a:r>
              <a:rPr lang="en-US" sz="1100" dirty="0"/>
              <a:t>Consequently, a resident contractor instrument technician made an error performing a proof test, and a minor incident resulted. The root cause analysis revealed facility instrument technicians received the specific knowledge that was given at the toolbox meeting, but contract instrument technicians did not. The company expected this information would be relayed through the contractors’ employer, but it was not.</a:t>
            </a:r>
          </a:p>
          <a:p>
            <a:r>
              <a:rPr lang="en-US" sz="1100" dirty="0"/>
              <a:t>How can leaders work with the Human Resources function to assure contractors receive needed process safety information?</a:t>
            </a:r>
          </a:p>
          <a:p>
            <a:endParaRPr lang="en-US" sz="1100" dirty="0"/>
          </a:p>
        </p:txBody>
      </p:sp>
      <p:sp>
        <p:nvSpPr>
          <p:cNvPr id="5" name="Text Placeholder 4">
            <a:extLst>
              <a:ext uri="{FF2B5EF4-FFF2-40B4-BE49-F238E27FC236}">
                <a16:creationId xmlns:a16="http://schemas.microsoft.com/office/drawing/2014/main" id="{61286517-F771-3693-0AC2-4926FFF8328E}"/>
              </a:ext>
            </a:extLst>
          </p:cNvPr>
          <p:cNvSpPr>
            <a:spLocks noGrp="1"/>
          </p:cNvSpPr>
          <p:nvPr>
            <p:ph type="body" sz="quarter" idx="16"/>
          </p:nvPr>
        </p:nvSpPr>
        <p:spPr>
          <a:xfrm>
            <a:off x="81279" y="7052993"/>
            <a:ext cx="7609839" cy="1755707"/>
          </a:xfrm>
        </p:spPr>
        <p:txBody>
          <a:bodyPr/>
          <a:lstStyle/>
          <a:p>
            <a:pPr>
              <a:lnSpc>
                <a:spcPct val="100000"/>
              </a:lnSpc>
            </a:pPr>
            <a:r>
              <a:rPr lang="en-US" dirty="0"/>
              <a:t>Safety is everyone’s responsibility including contractors supporting the operations</a:t>
            </a:r>
            <a:r>
              <a:rPr lang="en-US" dirty="0" smtClean="0"/>
              <a:t>.</a:t>
            </a:r>
            <a:endParaRPr lang="en-US" dirty="0"/>
          </a:p>
          <a:p>
            <a:pPr>
              <a:lnSpc>
                <a:spcPct val="100000"/>
              </a:lnSpc>
            </a:pPr>
            <a:r>
              <a:rPr lang="en-US" dirty="0"/>
              <a:t>Human Resources policies should include processes to facilitate effective, timely communication of needed process safety information to contractors</a:t>
            </a:r>
            <a:r>
              <a:rPr lang="en-US" dirty="0" smtClean="0"/>
              <a:t>.</a:t>
            </a:r>
            <a:endParaRPr lang="en-US" dirty="0"/>
          </a:p>
          <a:p>
            <a:pPr>
              <a:lnSpc>
                <a:spcPct val="100000"/>
              </a:lnSpc>
            </a:pPr>
            <a:r>
              <a:rPr lang="en-US" dirty="0"/>
              <a:t>Removing policy barriers with contractors can facilitate mutual trust among workers.</a:t>
            </a:r>
          </a:p>
          <a:p>
            <a:pPr marL="0" indent="0">
              <a:lnSpc>
                <a:spcPct val="100000"/>
              </a:lnSpc>
              <a:buNone/>
            </a:pPr>
            <a:r>
              <a:rPr lang="en-US" dirty="0" smtClean="0"/>
              <a:t>             </a:t>
            </a:r>
            <a:r>
              <a:rPr lang="en-US" b="1" dirty="0"/>
              <a:t>**Only 26% of those surveyed indicated communication was a strength in their organization.**</a:t>
            </a:r>
          </a:p>
        </p:txBody>
      </p:sp>
      <p:sp>
        <p:nvSpPr>
          <p:cNvPr id="6" name="Text Placeholder 5">
            <a:extLst>
              <a:ext uri="{FF2B5EF4-FFF2-40B4-BE49-F238E27FC236}">
                <a16:creationId xmlns:a16="http://schemas.microsoft.com/office/drawing/2014/main" id="{197E0792-4CBC-CBCE-FD22-CF61CEE33667}"/>
              </a:ext>
            </a:extLst>
          </p:cNvPr>
          <p:cNvSpPr>
            <a:spLocks noGrp="1"/>
          </p:cNvSpPr>
          <p:nvPr>
            <p:ph type="body" sz="quarter" idx="17"/>
          </p:nvPr>
        </p:nvSpPr>
        <p:spPr/>
        <p:txBody>
          <a:bodyPr/>
          <a:lstStyle/>
          <a:p>
            <a:pPr>
              <a:spcBef>
                <a:spcPts val="1417"/>
              </a:spcBef>
            </a:pPr>
            <a:r>
              <a:rPr lang="en-US" spc="-1" dirty="0"/>
              <a:t>The Co-Employment Trap—Safety Procedures</a:t>
            </a:r>
          </a:p>
        </p:txBody>
      </p:sp>
    </p:spTree>
    <p:extLst>
      <p:ext uri="{BB962C8B-B14F-4D97-AF65-F5344CB8AC3E}">
        <p14:creationId xmlns:p14="http://schemas.microsoft.com/office/powerpoint/2010/main" val="354496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1954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4254</TotalTime>
  <Words>344</Words>
  <Application>Microsoft Office PowerPoint</Application>
  <PresentationFormat>Custom</PresentationFormat>
  <Paragraphs>14</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NSimSun</vt:lpstr>
      <vt:lpstr>Aptos</vt:lpstr>
      <vt:lpstr>Arial</vt:lpstr>
      <vt:lpstr>Century Gothic</vt:lpstr>
      <vt:lpstr>System Font Regular</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Barilo</dc:creator>
  <cp:lastModifiedBy>Sisanda Ntlantsana</cp:lastModifiedBy>
  <cp:revision>37</cp:revision>
  <cp:lastPrinted>2024-04-19T15:01:04Z</cp:lastPrinted>
  <dcterms:created xsi:type="dcterms:W3CDTF">2024-04-13T20:12:03Z</dcterms:created>
  <dcterms:modified xsi:type="dcterms:W3CDTF">2024-06-07T22:27:30Z</dcterms:modified>
</cp:coreProperties>
</file>