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8"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53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65"/>
    <p:restoredTop sz="94694"/>
  </p:normalViewPr>
  <p:slideViewPr>
    <p:cSldViewPr snapToGrid="0">
      <p:cViewPr varScale="1">
        <p:scale>
          <a:sx n="37" d="100"/>
          <a:sy n="37" d="100"/>
        </p:scale>
        <p:origin x="660" y="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7D801-C858-D24A-9525-F8A85DF08F1A}" type="datetimeFigureOut">
              <a:rPr lang="en-US" smtClean="0"/>
              <a:t>6/7/2024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AFA200-8D06-9E42-A0D4-16EADC4E979D}" type="slidenum">
              <a:rPr lang="en-US" smtClean="0"/>
              <a:t>‹#›</a:t>
            </a:fld>
            <a:endParaRPr lang="en-US"/>
          </a:p>
        </p:txBody>
      </p:sp>
    </p:spTree>
    <p:extLst>
      <p:ext uri="{BB962C8B-B14F-4D97-AF65-F5344CB8AC3E}">
        <p14:creationId xmlns:p14="http://schemas.microsoft.com/office/powerpoint/2010/main" val="3227514027"/>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h2tools.org/" TargetMode="External"/><Relationship Id="rId2" Type="http://schemas.openxmlformats.org/officeDocument/2006/relationships/hyperlink" Target="https://www.aiche.org/ccps/safety-culture-what-stake"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9" name="Picture 18" descr="A white and green rectangular object with blue text&#10;&#10;Description automatically generated">
            <a:extLst>
              <a:ext uri="{FF2B5EF4-FFF2-40B4-BE49-F238E27FC236}">
                <a16:creationId xmlns:a16="http://schemas.microsoft.com/office/drawing/2014/main" id="{545914BA-EBFC-EF52-EC59-F0A6A809FE13}"/>
              </a:ext>
            </a:extLst>
          </p:cNvPr>
          <p:cNvPicPr>
            <a:picLocks noChangeAspect="1"/>
          </p:cNvPicPr>
          <p:nvPr userDrawn="1"/>
        </p:nvPicPr>
        <p:blipFill>
          <a:blip r:embed="rId2"/>
          <a:stretch>
            <a:fillRect/>
          </a:stretch>
        </p:blipFill>
        <p:spPr>
          <a:xfrm>
            <a:off x="0" y="0"/>
            <a:ext cx="7772400" cy="10058400"/>
          </a:xfrm>
          <a:prstGeom prst="rect">
            <a:avLst/>
          </a:prstGeom>
        </p:spPr>
      </p:pic>
      <p:sp>
        <p:nvSpPr>
          <p:cNvPr id="9" name="Content Placeholder 8">
            <a:extLst>
              <a:ext uri="{FF2B5EF4-FFF2-40B4-BE49-F238E27FC236}">
                <a16:creationId xmlns:a16="http://schemas.microsoft.com/office/drawing/2014/main" id="{3B961E1A-0016-F35B-61C1-10A9A8DD2B63}"/>
              </a:ext>
            </a:extLst>
          </p:cNvPr>
          <p:cNvSpPr>
            <a:spLocks noGrp="1"/>
          </p:cNvSpPr>
          <p:nvPr>
            <p:ph sz="quarter" idx="13"/>
          </p:nvPr>
        </p:nvSpPr>
        <p:spPr>
          <a:xfrm>
            <a:off x="78379" y="1438336"/>
            <a:ext cx="7614507" cy="988768"/>
          </a:xfrm>
        </p:spPr>
        <p:txBody>
          <a:bodyPr lIns="0" tIns="0" rIns="0" bIns="0">
            <a:noAutofit/>
          </a:bodyPr>
          <a:lstStyle>
            <a:lvl1pPr marL="115888" indent="-115888">
              <a:buClr>
                <a:srgbClr val="61B345"/>
              </a:buClr>
              <a:tabLst/>
              <a:defRPr sz="1100"/>
            </a:lvl1pPr>
            <a:lvl2pPr>
              <a:buClr>
                <a:srgbClr val="61B345"/>
              </a:buClr>
              <a:defRPr sz="1100"/>
            </a:lvl2pPr>
            <a:lvl3pPr>
              <a:defRPr sz="1100"/>
            </a:lvl3pPr>
            <a:lvl4pPr>
              <a:defRPr sz="1100"/>
            </a:lvl4pPr>
            <a:lvl5pPr>
              <a:defRPr sz="1100"/>
            </a:lvl5pPr>
          </a:lstStyle>
          <a:p>
            <a:pPr lvl="0"/>
            <a:r>
              <a:rPr lang="en-US" dirty="0"/>
              <a:t>Click to edit Master text styles</a:t>
            </a:r>
          </a:p>
        </p:txBody>
      </p:sp>
      <p:sp>
        <p:nvSpPr>
          <p:cNvPr id="12" name="Text Placeholder 11">
            <a:extLst>
              <a:ext uri="{FF2B5EF4-FFF2-40B4-BE49-F238E27FC236}">
                <a16:creationId xmlns:a16="http://schemas.microsoft.com/office/drawing/2014/main" id="{5D5FF04F-E7C1-C167-71B1-4A2E6CD67A5E}"/>
              </a:ext>
            </a:extLst>
          </p:cNvPr>
          <p:cNvSpPr>
            <a:spLocks noGrp="1"/>
          </p:cNvSpPr>
          <p:nvPr>
            <p:ph type="body" sz="quarter" idx="14"/>
          </p:nvPr>
        </p:nvSpPr>
        <p:spPr>
          <a:xfrm>
            <a:off x="81281" y="2710150"/>
            <a:ext cx="2661920" cy="4004160"/>
          </a:xfrm>
        </p:spPr>
        <p:txBody>
          <a:bodyPr lIns="0" tIns="0" rIns="0" bIns="0">
            <a:noAutofit/>
          </a:bodyPr>
          <a:lstStyle>
            <a:lvl1pPr marL="0" indent="0">
              <a:buNone/>
              <a:defRPr sz="1050" b="0"/>
            </a:lvl1pPr>
            <a:lvl2pPr>
              <a:defRPr sz="1100"/>
            </a:lvl2pPr>
            <a:lvl3pPr>
              <a:defRPr sz="1100"/>
            </a:lvl3pPr>
            <a:lvl4pPr>
              <a:defRPr sz="1100"/>
            </a:lvl4pPr>
            <a:lvl5pPr>
              <a:defRPr sz="1100"/>
            </a:lvl5pPr>
          </a:lstStyle>
          <a:p>
            <a:pPr lvl="0"/>
            <a:r>
              <a:rPr lang="en-US" dirty="0"/>
              <a:t>Click to edit Master text styles</a:t>
            </a:r>
          </a:p>
        </p:txBody>
      </p:sp>
      <p:sp>
        <p:nvSpPr>
          <p:cNvPr id="16" name="Text Placeholder 15">
            <a:extLst>
              <a:ext uri="{FF2B5EF4-FFF2-40B4-BE49-F238E27FC236}">
                <a16:creationId xmlns:a16="http://schemas.microsoft.com/office/drawing/2014/main" id="{93F0A350-73E6-BF9F-AE4A-972484906507}"/>
              </a:ext>
            </a:extLst>
          </p:cNvPr>
          <p:cNvSpPr>
            <a:spLocks noGrp="1"/>
          </p:cNvSpPr>
          <p:nvPr>
            <p:ph type="body" sz="quarter" idx="15"/>
          </p:nvPr>
        </p:nvSpPr>
        <p:spPr>
          <a:xfrm>
            <a:off x="2939142" y="2710149"/>
            <a:ext cx="4751977" cy="4004159"/>
          </a:xfrm>
        </p:spPr>
        <p:txBody>
          <a:bodyPr lIns="0" tIns="0" rIns="0" bIns="0">
            <a:noAutofit/>
          </a:bodyPr>
          <a:lstStyle>
            <a:lvl1pPr marL="0" indent="0">
              <a:buNone/>
              <a:defRPr sz="1050"/>
            </a:lvl1pPr>
            <a:lvl2pPr marL="388620" indent="0">
              <a:buNone/>
              <a:defRPr sz="1100"/>
            </a:lvl2pPr>
            <a:lvl3pPr marL="777240" indent="0">
              <a:buNone/>
              <a:defRPr sz="1100"/>
            </a:lvl3pPr>
            <a:lvl4pPr marL="1165860" indent="0">
              <a:buNone/>
              <a:defRPr sz="1100"/>
            </a:lvl4pPr>
            <a:lvl5pPr marL="1554480" indent="0">
              <a:buNone/>
              <a:defRPr sz="1100"/>
            </a:lvl5pPr>
          </a:lstStyle>
          <a:p>
            <a:pPr lvl="0"/>
            <a:r>
              <a:rPr lang="en-US" dirty="0"/>
              <a:t>Click to edit Master text styles</a:t>
            </a:r>
          </a:p>
        </p:txBody>
      </p:sp>
      <p:sp>
        <p:nvSpPr>
          <p:cNvPr id="20" name="Text Placeholder 19">
            <a:extLst>
              <a:ext uri="{FF2B5EF4-FFF2-40B4-BE49-F238E27FC236}">
                <a16:creationId xmlns:a16="http://schemas.microsoft.com/office/drawing/2014/main" id="{C4640FCC-C3FD-2F38-2D19-D1849471533F}"/>
              </a:ext>
            </a:extLst>
          </p:cNvPr>
          <p:cNvSpPr>
            <a:spLocks noGrp="1"/>
          </p:cNvSpPr>
          <p:nvPr>
            <p:ph type="body" sz="quarter" idx="16"/>
          </p:nvPr>
        </p:nvSpPr>
        <p:spPr>
          <a:xfrm>
            <a:off x="81280" y="7040563"/>
            <a:ext cx="7609839" cy="1547812"/>
          </a:xfrm>
        </p:spPr>
        <p:txBody>
          <a:bodyPr lIns="0" tIns="0" rIns="0" bIns="0">
            <a:noAutofit/>
          </a:bodyPr>
          <a:lstStyle>
            <a:lvl1pPr marL="194310" indent="-194310">
              <a:buClr>
                <a:srgbClr val="61B345"/>
              </a:buClr>
              <a:buFont typeface="Wingdings" pitchFamily="2" charset="2"/>
              <a:buChar char="ü"/>
              <a:defRPr sz="1100"/>
            </a:lvl1pPr>
          </a:lstStyle>
          <a:p>
            <a:pPr lvl="0"/>
            <a:r>
              <a:rPr lang="en-US" dirty="0"/>
              <a:t>C</a:t>
            </a:r>
          </a:p>
        </p:txBody>
      </p:sp>
      <p:sp>
        <p:nvSpPr>
          <p:cNvPr id="22" name="Text Placeholder 21">
            <a:extLst>
              <a:ext uri="{FF2B5EF4-FFF2-40B4-BE49-F238E27FC236}">
                <a16:creationId xmlns:a16="http://schemas.microsoft.com/office/drawing/2014/main" id="{C9B2C453-65CE-8773-8D79-3C1C57993F4B}"/>
              </a:ext>
            </a:extLst>
          </p:cNvPr>
          <p:cNvSpPr>
            <a:spLocks noGrp="1"/>
          </p:cNvSpPr>
          <p:nvPr>
            <p:ph type="body" sz="quarter" idx="17" hasCustomPrompt="1"/>
          </p:nvPr>
        </p:nvSpPr>
        <p:spPr>
          <a:xfrm>
            <a:off x="78379" y="1196356"/>
            <a:ext cx="7612739" cy="241979"/>
          </a:xfrm>
        </p:spPr>
        <p:txBody>
          <a:bodyPr lIns="0" rIns="0">
            <a:noAutofit/>
          </a:bodyPr>
          <a:lstStyle>
            <a:lvl1pPr marL="0" indent="0">
              <a:buNone/>
              <a:defRPr sz="1100" b="1">
                <a:solidFill>
                  <a:srgbClr val="1B5371"/>
                </a:solidFill>
              </a:defRPr>
            </a:lvl1pPr>
          </a:lstStyle>
          <a:p>
            <a:pPr lvl="0"/>
            <a:r>
              <a:rPr lang="en-US" sz="1100" b="1" dirty="0"/>
              <a:t>Title</a:t>
            </a:r>
            <a:endParaRPr lang="en-US" dirty="0"/>
          </a:p>
        </p:txBody>
      </p:sp>
      <p:sp>
        <p:nvSpPr>
          <p:cNvPr id="3" name="TextBox 2">
            <a:extLst>
              <a:ext uri="{FF2B5EF4-FFF2-40B4-BE49-F238E27FC236}">
                <a16:creationId xmlns:a16="http://schemas.microsoft.com/office/drawing/2014/main" id="{5913C28E-4982-C73E-0524-6573DA8B04BF}"/>
              </a:ext>
            </a:extLst>
          </p:cNvPr>
          <p:cNvSpPr txBox="1"/>
          <p:nvPr userDrawn="1"/>
        </p:nvSpPr>
        <p:spPr>
          <a:xfrm>
            <a:off x="81280" y="9633879"/>
            <a:ext cx="7609839" cy="400110"/>
          </a:xfrm>
          <a:prstGeom prst="rect">
            <a:avLst/>
          </a:prstGeom>
          <a:noFill/>
        </p:spPr>
        <p:txBody>
          <a:bodyPr wrap="square">
            <a:spAutoFit/>
          </a:bodyPr>
          <a:lstStyle/>
          <a:p>
            <a:pPr marL="0" marR="0" hangingPunct="0">
              <a:spcBef>
                <a:spcPts val="0"/>
              </a:spcBef>
              <a:spcAft>
                <a:spcPts val="0"/>
              </a:spcAft>
            </a:pPr>
            <a:r>
              <a:rPr lang="en-US" sz="1000" kern="100" dirty="0">
                <a:solidFill>
                  <a:srgbClr val="000000"/>
                </a:solidFill>
                <a:effectLst/>
                <a:latin typeface="+mn-lt"/>
                <a:ea typeface="NSimSun" panose="02010609030101010101" pitchFamily="49" charset="-122"/>
                <a:cs typeface="Arial" panose="020B0604020202020204" pitchFamily="34" charset="0"/>
              </a:rPr>
              <a:t>This record is taken from “Essential Practices for Creating, Strengthening, and Sustaining Process Safety Culture,” CCPS, ©2018, AIChE and John Wiley &amp; Sons, Ltd. </a:t>
            </a:r>
            <a:endParaRPr lang="en-US" sz="1000" kern="100" dirty="0">
              <a:effectLst/>
              <a:latin typeface="+mn-lt"/>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3101815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04E7942-AE59-3AA0-238C-8CE965207B5D}"/>
              </a:ext>
            </a:extLst>
          </p:cNvPr>
          <p:cNvSpPr txBox="1"/>
          <p:nvPr userDrawn="1"/>
        </p:nvSpPr>
        <p:spPr>
          <a:xfrm>
            <a:off x="60959" y="0"/>
            <a:ext cx="7613228" cy="9818072"/>
          </a:xfrm>
          <a:prstGeom prst="rect">
            <a:avLst/>
          </a:prstGeom>
          <a:noFill/>
        </p:spPr>
        <p:txBody>
          <a:bodyPr wrap="square">
            <a:spAutoFit/>
          </a:bodyPr>
          <a:lstStyle/>
          <a:p>
            <a:pPr marL="0" marR="0" algn="ctr" hangingPunct="0">
              <a:spcBef>
                <a:spcPts val="0"/>
              </a:spcBef>
              <a:spcAft>
                <a:spcPts val="0"/>
              </a:spcAft>
            </a:pPr>
            <a:endPar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algn="ctr" hangingPunct="0">
              <a:spcBef>
                <a:spcPts val="0"/>
              </a:spcBef>
              <a:spcAft>
                <a:spcPts val="0"/>
              </a:spcAft>
            </a:pP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“Safety culture is how the organization behaves…</a:t>
            </a:r>
          </a:p>
          <a:p>
            <a:pPr marL="0" marR="0" algn="ctr" hangingPunct="0">
              <a:spcBef>
                <a:spcPts val="0"/>
              </a:spcBef>
              <a:spcAft>
                <a:spcPts val="0"/>
              </a:spcAft>
            </a:pPr>
            <a:r>
              <a:rPr lang="en-US" b="1" i="1" kern="100" dirty="0">
                <a:solidFill>
                  <a:srgbClr val="61B345"/>
                </a:solidFill>
                <a:latin typeface="Century Gothic" panose="020B0502020202020204" pitchFamily="34" charset="0"/>
                <a:ea typeface="NSimSun" panose="02010609030101010101" pitchFamily="49" charset="-122"/>
                <a:cs typeface="Arial" panose="020B0604020202020204" pitchFamily="34" charset="0"/>
              </a:rPr>
              <a:t>…</a:t>
            </a: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when no one is watching.”</a:t>
            </a:r>
            <a:endParaRPr lang="en-US" sz="1100"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p>
          <a:p>
            <a:pPr marL="0" marR="0" hangingPunct="0">
              <a:spcBef>
                <a:spcPts val="0"/>
              </a:spcBef>
              <a:spcAft>
                <a:spcPts val="0"/>
              </a:spcAft>
            </a:pPr>
            <a:endParaRPr lang="en-US" sz="900" kern="100" dirty="0">
              <a:latin typeface="Century Gothic" panose="020B0502020202020204" pitchFamily="34" charset="0"/>
              <a:ea typeface="NSimSun" panose="02010609030101010101" pitchFamily="49" charset="-122"/>
              <a:cs typeface="Arial" panose="020B0604020202020204" pitchFamily="34" charset="0"/>
            </a:endParaRPr>
          </a:p>
          <a:p>
            <a:pPr marR="0" hangingPunct="0">
              <a:spcBef>
                <a:spcPts val="0"/>
              </a:spcBef>
              <a:spcAft>
                <a:spcPts val="600"/>
              </a:spcAft>
              <a:tabLst>
                <a:tab pos="339725" algn="l"/>
              </a:tabLst>
            </a:pPr>
            <a:r>
              <a:rPr lang="en-US" sz="1600" b="1" kern="100" dirty="0">
                <a:solidFill>
                  <a:srgbClr val="1B5371"/>
                </a:solidFill>
                <a:effectLst/>
                <a:latin typeface="Century Gothic" panose="020B0502020202020204" pitchFamily="34" charset="0"/>
                <a:ea typeface="NSimSun" panose="02010609030101010101" pitchFamily="49" charset="-122"/>
                <a:cs typeface="Arial" panose="020B0604020202020204" pitchFamily="34" charset="0"/>
              </a:rPr>
              <a:t>	Safety Culture Framework</a:t>
            </a:r>
            <a:endParaRPr lang="en-US" sz="1600" kern="100" dirty="0">
              <a:effectLst/>
              <a:latin typeface="Century Gothic" panose="020B0502020202020204" pitchFamily="34" charset="0"/>
              <a:ea typeface="NSimSun" panose="02010609030101010101" pitchFamily="49" charset="-122"/>
              <a:cs typeface="Arial" panose="020B0604020202020204" pitchFamily="34" charset="0"/>
            </a:endParaRP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Safety is everyone’s responsibility</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Strong leadership support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Integrated into all activities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Open, timely, effective communications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Questioning/learning environment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Mutual trust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Continuous improvement</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What are the benefits?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Eliminates common weaknesses identified as contributing factors to catastrophic events.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Promotes trust in the hydrogen energy industry’s ability to deliver safe, reliable, quality products and services.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Supports a sustainable legacy for companies and the hydrogen industry.</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Fosters efficiency and productivity in the workplace.</a:t>
            </a: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Resources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information and resources on safety culture, see: </a:t>
            </a:r>
            <a:r>
              <a:rPr lang="en-US" sz="1400" kern="100" dirty="0">
                <a:latin typeface="Century Gothic" panose="020B0502020202020204" pitchFamily="34" charset="0"/>
                <a:ea typeface="NSimSun" panose="02010609030101010101" pitchFamily="49" charset="-122"/>
                <a:hlinkClick r:id="rId2"/>
              </a:rPr>
              <a:t>https://www.aiche.org/ccps/safety-culture-what-stake</a:t>
            </a:r>
            <a:endParaRPr lang="en-US" sz="1400" kern="100" dirty="0">
              <a:latin typeface="Century Gothic" panose="020B0502020202020204" pitchFamily="34" charset="0"/>
              <a:ea typeface="NSimSun" panose="02010609030101010101" pitchFamily="49" charset="-122"/>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case studies on safety culture, see: </a:t>
            </a:r>
            <a:r>
              <a:rPr lang="en-US" sz="1400" kern="100" dirty="0">
                <a:latin typeface="Century Gothic" panose="020B0502020202020204" pitchFamily="34" charset="0"/>
                <a:ea typeface="NSimSun" panose="02010609030101010101" pitchFamily="49" charset="-122"/>
                <a:hlinkClick r:id="rId3"/>
              </a:rPr>
              <a:t>https://h2tools.org</a:t>
            </a:r>
            <a:r>
              <a:rPr lang="en-US" sz="1400" kern="100" dirty="0">
                <a:latin typeface="Century Gothic" panose="020B0502020202020204" pitchFamily="34" charset="0"/>
                <a:ea typeface="NSimSun" panose="02010609030101010101" pitchFamily="49" charset="-122"/>
              </a:rPr>
              <a:t> </a:t>
            </a: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r>
              <a:rPr lang="en-US" sz="1200" dirty="0">
                <a:effectLst/>
                <a:latin typeface="Century Gothic" panose="020B0502020202020204" pitchFamily="34" charset="0"/>
                <a:ea typeface="NSimSun" panose="02010609030101010101" pitchFamily="49" charset="-122"/>
              </a:rPr>
              <a:t>	Keywords: weak, poor, minimum, regulations, flammable, chemical, checklists, compliance</a:t>
            </a:r>
            <a:endParaRPr lang="en-US" sz="1200" dirty="0">
              <a:latin typeface="Century Gothic" panose="020B0502020202020204" pitchFamily="34" charset="0"/>
            </a:endParaRPr>
          </a:p>
        </p:txBody>
      </p:sp>
    </p:spTree>
    <p:extLst>
      <p:ext uri="{BB962C8B-B14F-4D97-AF65-F5344CB8AC3E}">
        <p14:creationId xmlns:p14="http://schemas.microsoft.com/office/powerpoint/2010/main" val="474998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22070-0436-3541-B5CF-4AFB07F06FD4}" type="datetimeFigureOut">
              <a:rPr lang="en-US" smtClean="0"/>
              <a:t>6/7/2024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E84E5A-7E0A-0345-999C-398D898331D6}" type="slidenum">
              <a:rPr lang="en-US" smtClean="0"/>
              <a:t>‹#›</a:t>
            </a:fld>
            <a:endParaRPr lang="en-US"/>
          </a:p>
        </p:txBody>
      </p:sp>
    </p:spTree>
    <p:extLst>
      <p:ext uri="{BB962C8B-B14F-4D97-AF65-F5344CB8AC3E}">
        <p14:creationId xmlns:p14="http://schemas.microsoft.com/office/powerpoint/2010/main" val="31138974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82000"/>
                  </a:schemeClr>
                </a:solidFill>
              </a:defRPr>
            </a:lvl1pPr>
          </a:lstStyle>
          <a:p>
            <a:fld id="{50222070-0436-3541-B5CF-4AFB07F06FD4}" type="datetimeFigureOut">
              <a:rPr lang="en-US" smtClean="0"/>
              <a:t>6/7/2024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82000"/>
                  </a:schemeClr>
                </a:solidFill>
              </a:defRPr>
            </a:lvl1pPr>
          </a:lstStyle>
          <a:p>
            <a:fld id="{25E84E5A-7E0A-0345-999C-398D898331D6}" type="slidenum">
              <a:rPr lang="en-US" smtClean="0"/>
              <a:t>‹#›</a:t>
            </a:fld>
            <a:endParaRPr lang="en-US"/>
          </a:p>
        </p:txBody>
      </p:sp>
    </p:spTree>
    <p:extLst>
      <p:ext uri="{BB962C8B-B14F-4D97-AF65-F5344CB8AC3E}">
        <p14:creationId xmlns:p14="http://schemas.microsoft.com/office/powerpoint/2010/main" val="1673638104"/>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9" r:id="rId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E202A5-4FF0-F33A-6682-3671A8E7E7C1}"/>
              </a:ext>
            </a:extLst>
          </p:cNvPr>
          <p:cNvSpPr>
            <a:spLocks noGrp="1"/>
          </p:cNvSpPr>
          <p:nvPr>
            <p:ph sz="quarter" idx="13"/>
          </p:nvPr>
        </p:nvSpPr>
        <p:spPr/>
        <p:txBody>
          <a:bodyPr/>
          <a:lstStyle/>
          <a:p>
            <a:r>
              <a:rPr lang="en-US" dirty="0"/>
              <a:t>Dictatorial leadership leads to isolationism</a:t>
            </a:r>
          </a:p>
          <a:p>
            <a:r>
              <a:rPr lang="en-US" dirty="0"/>
              <a:t>Direct reports dread meetings</a:t>
            </a:r>
          </a:p>
          <a:p>
            <a:r>
              <a:rPr lang="en-US" dirty="0"/>
              <a:t>Near-misses </a:t>
            </a:r>
            <a:r>
              <a:rPr lang="en-US" dirty="0" smtClean="0"/>
              <a:t>result</a:t>
            </a:r>
            <a:endParaRPr lang="en-US" dirty="0"/>
          </a:p>
        </p:txBody>
      </p:sp>
      <p:sp>
        <p:nvSpPr>
          <p:cNvPr id="3" name="Text Placeholder 2">
            <a:extLst>
              <a:ext uri="{FF2B5EF4-FFF2-40B4-BE49-F238E27FC236}">
                <a16:creationId xmlns:a16="http://schemas.microsoft.com/office/drawing/2014/main" id="{D8C7D91C-ED39-F1F2-DBAA-C9BA583BAFB2}"/>
              </a:ext>
            </a:extLst>
          </p:cNvPr>
          <p:cNvSpPr>
            <a:spLocks noGrp="1"/>
          </p:cNvSpPr>
          <p:nvPr>
            <p:ph type="body" sz="quarter" idx="14"/>
          </p:nvPr>
        </p:nvSpPr>
        <p:spPr>
          <a:xfrm>
            <a:off x="78379" y="2710149"/>
            <a:ext cx="2661920" cy="4004160"/>
          </a:xfrm>
        </p:spPr>
        <p:txBody>
          <a:bodyPr/>
          <a:lstStyle/>
          <a:p>
            <a:r>
              <a:rPr lang="en-US" sz="1100" dirty="0"/>
              <a:t>A Facility Manager prided himself on running a very tight ship. He had a bad temper and did not react calmly to negative events or people who disagreed with him. His direct reports dreaded the daily operations meetings because even minor problems led to harsh interrogation.</a:t>
            </a:r>
          </a:p>
          <a:p>
            <a:endParaRPr lang="en-US" sz="1100" dirty="0"/>
          </a:p>
        </p:txBody>
      </p:sp>
      <p:sp>
        <p:nvSpPr>
          <p:cNvPr id="4" name="Text Placeholder 3">
            <a:extLst>
              <a:ext uri="{FF2B5EF4-FFF2-40B4-BE49-F238E27FC236}">
                <a16:creationId xmlns:a16="http://schemas.microsoft.com/office/drawing/2014/main" id="{67A3A48A-7ABD-FB98-D1F5-4F6F0FCA6EF0}"/>
              </a:ext>
            </a:extLst>
          </p:cNvPr>
          <p:cNvSpPr>
            <a:spLocks noGrp="1"/>
          </p:cNvSpPr>
          <p:nvPr>
            <p:ph type="body" sz="quarter" idx="15"/>
          </p:nvPr>
        </p:nvSpPr>
        <p:spPr/>
        <p:txBody>
          <a:bodyPr/>
          <a:lstStyle/>
          <a:p>
            <a:r>
              <a:rPr lang="en-US" sz="1100" dirty="0"/>
              <a:t>Although bad news cannot remain hidden for long, the Manager’s direct reports went out of their way to avoid bringing bad news to these meetings. Instead, they attempted to solve problems offline, usually alone to avoid having anyone who might leak the news from being aware. Root cause analyses of several incidents and near misses uncovered this lack of broad discussion as a contributing factor.</a:t>
            </a:r>
          </a:p>
          <a:p>
            <a:r>
              <a:rPr lang="en-US" sz="1100" dirty="0"/>
              <a:t>What recommendations could the incident investigation team make to address this contributing factor?</a:t>
            </a:r>
          </a:p>
          <a:p>
            <a:endParaRPr lang="en-US" sz="1100" dirty="0"/>
          </a:p>
        </p:txBody>
      </p:sp>
      <p:sp>
        <p:nvSpPr>
          <p:cNvPr id="5" name="Text Placeholder 4">
            <a:extLst>
              <a:ext uri="{FF2B5EF4-FFF2-40B4-BE49-F238E27FC236}">
                <a16:creationId xmlns:a16="http://schemas.microsoft.com/office/drawing/2014/main" id="{61286517-F771-3693-0AC2-4926FFF8328E}"/>
              </a:ext>
            </a:extLst>
          </p:cNvPr>
          <p:cNvSpPr>
            <a:spLocks noGrp="1"/>
          </p:cNvSpPr>
          <p:nvPr>
            <p:ph type="body" sz="quarter" idx="16"/>
          </p:nvPr>
        </p:nvSpPr>
        <p:spPr>
          <a:xfrm>
            <a:off x="81279" y="7052993"/>
            <a:ext cx="7609839" cy="1755707"/>
          </a:xfrm>
        </p:spPr>
        <p:txBody>
          <a:bodyPr/>
          <a:lstStyle/>
          <a:p>
            <a:pPr>
              <a:lnSpc>
                <a:spcPct val="100000"/>
              </a:lnSpc>
            </a:pPr>
            <a:r>
              <a:rPr lang="en-US" dirty="0"/>
              <a:t>Strong leadership invites an open, questioning environment so potential risks can be identified, discussed, and mitigated</a:t>
            </a:r>
            <a:r>
              <a:rPr lang="en-US" dirty="0" smtClean="0"/>
              <a:t>.</a:t>
            </a:r>
          </a:p>
          <a:p>
            <a:pPr>
              <a:lnSpc>
                <a:spcPct val="100000"/>
              </a:lnSpc>
            </a:pPr>
            <a:r>
              <a:rPr lang="en-US" dirty="0" smtClean="0"/>
              <a:t>Effective </a:t>
            </a:r>
            <a:r>
              <a:rPr lang="en-US" dirty="0"/>
              <a:t>communications encourages and promotes worker input and feedback with no fear of reprisal</a:t>
            </a:r>
            <a:r>
              <a:rPr lang="en-US" dirty="0" smtClean="0"/>
              <a:t>.</a:t>
            </a:r>
            <a:endParaRPr lang="en-US" dirty="0"/>
          </a:p>
          <a:p>
            <a:pPr>
              <a:lnSpc>
                <a:spcPct val="100000"/>
              </a:lnSpc>
            </a:pPr>
            <a:r>
              <a:rPr lang="en-US" dirty="0"/>
              <a:t>Mutual trust among management and workers is essential to employee involvement and continuous improvement</a:t>
            </a:r>
            <a:r>
              <a:rPr lang="en-US" dirty="0" smtClean="0"/>
              <a:t>.</a:t>
            </a:r>
            <a:endParaRPr lang="en-US" dirty="0"/>
          </a:p>
          <a:p>
            <a:pPr marL="0" indent="0">
              <a:lnSpc>
                <a:spcPct val="100000"/>
              </a:lnSpc>
              <a:buNone/>
            </a:pPr>
            <a:r>
              <a:rPr lang="en-US" dirty="0"/>
              <a:t>            </a:t>
            </a:r>
            <a:r>
              <a:rPr lang="en-US" b="1" dirty="0"/>
              <a:t> **Only 26% of those surveyed indicated communication was a strength in their organization</a:t>
            </a:r>
            <a:r>
              <a:rPr lang="en-US" b="1" dirty="0" smtClean="0"/>
              <a:t>.**</a:t>
            </a:r>
            <a:endParaRPr lang="en-US" b="1" dirty="0"/>
          </a:p>
        </p:txBody>
      </p:sp>
      <p:sp>
        <p:nvSpPr>
          <p:cNvPr id="6" name="Text Placeholder 5">
            <a:extLst>
              <a:ext uri="{FF2B5EF4-FFF2-40B4-BE49-F238E27FC236}">
                <a16:creationId xmlns:a16="http://schemas.microsoft.com/office/drawing/2014/main" id="{197E0792-4CBC-CBCE-FD22-CF61CEE33667}"/>
              </a:ext>
            </a:extLst>
          </p:cNvPr>
          <p:cNvSpPr>
            <a:spLocks noGrp="1"/>
          </p:cNvSpPr>
          <p:nvPr>
            <p:ph type="body" sz="quarter" idx="17"/>
          </p:nvPr>
        </p:nvSpPr>
        <p:spPr/>
        <p:txBody>
          <a:bodyPr/>
          <a:lstStyle/>
          <a:p>
            <a:pPr>
              <a:spcBef>
                <a:spcPts val="1417"/>
              </a:spcBef>
            </a:pPr>
            <a:r>
              <a:rPr lang="en-US" spc="-1" dirty="0"/>
              <a:t>Bad News Is Bad—Communications</a:t>
            </a:r>
          </a:p>
        </p:txBody>
      </p:sp>
    </p:spTree>
    <p:extLst>
      <p:ext uri="{BB962C8B-B14F-4D97-AF65-F5344CB8AC3E}">
        <p14:creationId xmlns:p14="http://schemas.microsoft.com/office/powerpoint/2010/main" val="354496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01954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4252</TotalTime>
  <Words>216</Words>
  <Application>Microsoft Office PowerPoint</Application>
  <PresentationFormat>Custom</PresentationFormat>
  <Paragraphs>11</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NSimSun</vt:lpstr>
      <vt:lpstr>Aptos</vt:lpstr>
      <vt:lpstr>Arial</vt:lpstr>
      <vt:lpstr>Century Gothic</vt:lpstr>
      <vt:lpstr>System Font Regular</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Barilo</dc:creator>
  <cp:lastModifiedBy>Sisanda Ntlantsana</cp:lastModifiedBy>
  <cp:revision>36</cp:revision>
  <cp:lastPrinted>2024-04-19T15:01:04Z</cp:lastPrinted>
  <dcterms:created xsi:type="dcterms:W3CDTF">2024-04-13T20:12:03Z</dcterms:created>
  <dcterms:modified xsi:type="dcterms:W3CDTF">2024-06-07T22:24:57Z</dcterms:modified>
</cp:coreProperties>
</file>