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Delete Recommendations considered unacceptable</a:t>
            </a:r>
          </a:p>
          <a:p>
            <a:r>
              <a:rPr lang="en-US" dirty="0"/>
              <a:t>Failure to communicate with management</a:t>
            </a:r>
          </a:p>
          <a:p>
            <a:r>
              <a:rPr lang="en-US" dirty="0"/>
              <a:t>Process Hazards Analysis (PHA) process undermined by </a:t>
            </a:r>
            <a:r>
              <a:rPr lang="en-US" dirty="0" smtClean="0"/>
              <a:t>assumptions</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dirty="0"/>
              <a:t>During PHA’s at a facility, team leaders typically screened the recommendations made by the team for their potential acceptance/reaction by management. They deleted any recommendation thought to be too expensive, time consuming, or difficult. Occasionally, the risk rankings were reassigned so  recommendations would not be necessary.</a:t>
            </a:r>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dirty="0"/>
              <a:t>During an audit, interviews with some of the team leaders revealed  they believed it was their responsibility to make the recommendations addressing problems identified in the PHA go away. When pressed further about why not make the problems go away by truly addressing them, each responded “There’s no energy for that here.” The team leaders believed management did not want to be the ones to decide not to address a recommendation. Some believed that their performance would be adversely evaluated if they submitted PHA reports with major recommendations.</a:t>
            </a:r>
          </a:p>
          <a:p>
            <a:r>
              <a:rPr lang="en-US" dirty="0"/>
              <a:t>In several cases, PHA’s were re-convened to revise the risk rankings and recommendations to make them less onerous or unnecessary.</a:t>
            </a:r>
          </a:p>
          <a:p>
            <a:r>
              <a:rPr lang="en-US" dirty="0"/>
              <a:t>Who has the responsibility to choose between implementing recommendations or accepting risk?</a:t>
            </a:r>
          </a:p>
          <a:p>
            <a:endParaRPr lang="en-US"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80" y="7040562"/>
            <a:ext cx="7609839" cy="1755707"/>
          </a:xfrm>
        </p:spPr>
        <p:txBody>
          <a:bodyPr/>
          <a:lstStyle/>
          <a:p>
            <a:pPr>
              <a:lnSpc>
                <a:spcPct val="100000"/>
              </a:lnSpc>
            </a:pPr>
            <a:r>
              <a:rPr lang="en-US" dirty="0"/>
              <a:t>Strong leadership clearly defines responsibilities and the priority of safety in the operations</a:t>
            </a:r>
            <a:r>
              <a:rPr lang="en-US" dirty="0" smtClean="0"/>
              <a:t>.</a:t>
            </a:r>
            <a:endParaRPr lang="en-US" dirty="0"/>
          </a:p>
          <a:p>
            <a:pPr>
              <a:lnSpc>
                <a:spcPct val="100000"/>
              </a:lnSpc>
            </a:pPr>
            <a:r>
              <a:rPr lang="en-US" dirty="0"/>
              <a:t>Open, effective communication between management and employees is essential to avoid erroneous assumptions or perceptions about safety</a:t>
            </a:r>
            <a:r>
              <a:rPr lang="en-US" dirty="0" smtClean="0"/>
              <a:t>.</a:t>
            </a:r>
            <a:endParaRPr lang="en-US" dirty="0"/>
          </a:p>
          <a:p>
            <a:pPr>
              <a:lnSpc>
                <a:spcPct val="100000"/>
              </a:lnSpc>
            </a:pPr>
            <a:r>
              <a:rPr lang="en-US" dirty="0"/>
              <a:t>Mutual trust can be established through a questioning environment without fear of reprisal and enhance the safety culture</a:t>
            </a:r>
            <a:r>
              <a:rPr lang="en-US" dirty="0" smtClean="0"/>
              <a:t>.</a:t>
            </a:r>
            <a:endParaRPr lang="en-US" dirty="0"/>
          </a:p>
          <a:p>
            <a:pPr marL="0" indent="0">
              <a:lnSpc>
                <a:spcPct val="100000"/>
              </a:lnSpc>
              <a:buNone/>
            </a:pPr>
            <a:r>
              <a:rPr lang="en-US" b="1" dirty="0" smtClean="0"/>
              <a:t>             </a:t>
            </a:r>
            <a:r>
              <a:rPr lang="en-US" b="1" dirty="0"/>
              <a:t>**Only 26% of those surveyed indicated communication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Assumptions Defeat The Purpose—Hazards Analysis</a:t>
            </a:r>
            <a:endParaRPr lang="en-US" spc="-1" dirty="0"/>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4232</TotalTime>
  <Words>276</Words>
  <Application>Microsoft Office PowerPoint</Application>
  <PresentationFormat>Custom</PresentationFormat>
  <Paragraphs>12</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31</cp:revision>
  <cp:lastPrinted>2024-04-19T15:01:04Z</cp:lastPrinted>
  <dcterms:created xsi:type="dcterms:W3CDTF">2024-04-13T20:12:03Z</dcterms:created>
  <dcterms:modified xsi:type="dcterms:W3CDTF">2024-06-07T22:05:20Z</dcterms:modified>
</cp:coreProperties>
</file>