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8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3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5"/>
    <p:restoredTop sz="94694"/>
  </p:normalViewPr>
  <p:slideViewPr>
    <p:cSldViewPr snapToGrid="0">
      <p:cViewPr varScale="1">
        <p:scale>
          <a:sx n="37" d="100"/>
          <a:sy n="37" d="100"/>
        </p:scale>
        <p:origin x="660" y="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7D801-C858-D24A-9525-F8A85DF08F1A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FA200-8D06-9E42-A0D4-16EADC4E9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1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h2tools.org/" TargetMode="External"/><Relationship Id="rId2" Type="http://schemas.openxmlformats.org/officeDocument/2006/relationships/hyperlink" Target="https://www.aiche.org/ccps/safety-culture-what-stake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white and green rectangular object with blue text&#10;&#10;Description automatically generated">
            <a:extLst>
              <a:ext uri="{FF2B5EF4-FFF2-40B4-BE49-F238E27FC236}">
                <a16:creationId xmlns:a16="http://schemas.microsoft.com/office/drawing/2014/main" id="{545914BA-EBFC-EF52-EC59-F0A6A809FE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B961E1A-0016-F35B-61C1-10A9A8DD2B6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8379" y="1438336"/>
            <a:ext cx="7614507" cy="988768"/>
          </a:xfrm>
        </p:spPr>
        <p:txBody>
          <a:bodyPr lIns="0" tIns="0" rIns="0" bIns="0">
            <a:noAutofit/>
          </a:bodyPr>
          <a:lstStyle>
            <a:lvl1pPr marL="115888" indent="-115888">
              <a:buClr>
                <a:srgbClr val="61B345"/>
              </a:buClr>
              <a:tabLst/>
              <a:defRPr sz="1100"/>
            </a:lvl1pPr>
            <a:lvl2pPr>
              <a:buClr>
                <a:srgbClr val="61B345"/>
              </a:buCl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D5FF04F-E7C1-C167-71B1-4A2E6CD67A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281" y="2710150"/>
            <a:ext cx="2661920" cy="400416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050" b="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3F0A350-73E6-BF9F-AE4A-9724849065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939142" y="2710149"/>
            <a:ext cx="4751977" cy="4004159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050"/>
            </a:lvl1pPr>
            <a:lvl2pPr marL="388620" indent="0">
              <a:buNone/>
              <a:defRPr sz="1100"/>
            </a:lvl2pPr>
            <a:lvl3pPr marL="777240" indent="0">
              <a:buNone/>
              <a:defRPr sz="1100"/>
            </a:lvl3pPr>
            <a:lvl4pPr marL="1165860" indent="0">
              <a:buNone/>
              <a:defRPr sz="1100"/>
            </a:lvl4pPr>
            <a:lvl5pPr marL="1554480" indent="0"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4640FCC-C3FD-2F38-2D19-D1849471533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1280" y="7040563"/>
            <a:ext cx="7609839" cy="1547812"/>
          </a:xfrm>
        </p:spPr>
        <p:txBody>
          <a:bodyPr lIns="0" tIns="0" rIns="0" bIns="0">
            <a:noAutofit/>
          </a:bodyPr>
          <a:lstStyle>
            <a:lvl1pPr marL="194310" indent="-194310">
              <a:buClr>
                <a:srgbClr val="61B345"/>
              </a:buClr>
              <a:buFont typeface="Wingdings" pitchFamily="2" charset="2"/>
              <a:buChar char="ü"/>
              <a:defRPr sz="1100"/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C9B2C453-65CE-8773-8D79-3C1C57993F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379" y="1196356"/>
            <a:ext cx="7612739" cy="241979"/>
          </a:xfrm>
        </p:spPr>
        <p:txBody>
          <a:bodyPr lIns="0" rIns="0">
            <a:noAutofit/>
          </a:bodyPr>
          <a:lstStyle>
            <a:lvl1pPr marL="0" indent="0">
              <a:buNone/>
              <a:defRPr sz="1100" b="1">
                <a:solidFill>
                  <a:srgbClr val="1B5371"/>
                </a:solidFill>
              </a:defRPr>
            </a:lvl1pPr>
          </a:lstStyle>
          <a:p>
            <a:pPr lvl="0"/>
            <a:r>
              <a:rPr lang="en-US" sz="1100" b="1" dirty="0"/>
              <a:t>Title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13C28E-4982-C73E-0524-6573DA8B04BF}"/>
              </a:ext>
            </a:extLst>
          </p:cNvPr>
          <p:cNvSpPr txBox="1"/>
          <p:nvPr userDrawn="1"/>
        </p:nvSpPr>
        <p:spPr>
          <a:xfrm>
            <a:off x="81280" y="9633879"/>
            <a:ext cx="760983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hangingPunct="0">
              <a:spcBef>
                <a:spcPts val="0"/>
              </a:spcBef>
              <a:spcAft>
                <a:spcPts val="0"/>
              </a:spcAft>
            </a:pPr>
            <a:r>
              <a:rPr lang="en-US" sz="1000" kern="100" dirty="0">
                <a:solidFill>
                  <a:srgbClr val="000000"/>
                </a:solidFill>
                <a:effectLst/>
                <a:latin typeface="+mn-lt"/>
                <a:ea typeface="NSimSun" panose="02010609030101010101" pitchFamily="49" charset="-122"/>
                <a:cs typeface="Arial" panose="020B0604020202020204" pitchFamily="34" charset="0"/>
              </a:rPr>
              <a:t>This record is taken from “Essential Practices for Creating, Strengthening, and Sustaining Process Safety Culture,” CCPS, ©2018, AIChE and John Wiley &amp; Sons, Ltd. </a:t>
            </a:r>
            <a:endParaRPr lang="en-US" sz="1000" kern="100" dirty="0">
              <a:effectLst/>
              <a:latin typeface="+mn-lt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815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04E7942-AE59-3AA0-238C-8CE965207B5D}"/>
              </a:ext>
            </a:extLst>
          </p:cNvPr>
          <p:cNvSpPr txBox="1"/>
          <p:nvPr userDrawn="1"/>
        </p:nvSpPr>
        <p:spPr>
          <a:xfrm>
            <a:off x="60959" y="0"/>
            <a:ext cx="7613228" cy="98180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endParaRPr lang="en-US" b="1" i="1" kern="100" dirty="0">
              <a:solidFill>
                <a:srgbClr val="61B345"/>
              </a:solidFill>
              <a:effectLst/>
              <a:latin typeface="Century Gothic" panose="020B050202020202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b="1" i="1" kern="100" dirty="0">
                <a:solidFill>
                  <a:srgbClr val="61B345"/>
                </a:solidFill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“Safety culture is how the organization behaves…</a:t>
            </a:r>
          </a:p>
          <a:p>
            <a:pPr marL="0" marR="0" algn="ctr" hangingPunct="0">
              <a:spcBef>
                <a:spcPts val="0"/>
              </a:spcBef>
              <a:spcAft>
                <a:spcPts val="0"/>
              </a:spcAft>
            </a:pPr>
            <a:r>
              <a:rPr lang="en-US" b="1" i="1" kern="100" dirty="0">
                <a:solidFill>
                  <a:srgbClr val="61B345"/>
                </a:solidFill>
                <a:latin typeface="Century Gothic" panose="020B0502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…</a:t>
            </a:r>
            <a:r>
              <a:rPr lang="en-US" b="1" i="1" kern="100" dirty="0">
                <a:solidFill>
                  <a:srgbClr val="61B345"/>
                </a:solidFill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when no one is watching.”</a:t>
            </a:r>
            <a:endParaRPr lang="en-US" sz="1100" kern="100" dirty="0">
              <a:solidFill>
                <a:srgbClr val="61B345"/>
              </a:solidFill>
              <a:effectLst/>
              <a:latin typeface="Century Gothic" panose="020B050202020202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 hangingPunct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 </a:t>
            </a:r>
          </a:p>
          <a:p>
            <a:pPr marL="0" marR="0" hangingPunct="0">
              <a:spcBef>
                <a:spcPts val="0"/>
              </a:spcBef>
              <a:spcAft>
                <a:spcPts val="0"/>
              </a:spcAft>
            </a:pPr>
            <a:endParaRPr lang="en-US" sz="900" kern="100" dirty="0">
              <a:latin typeface="Century Gothic" panose="020B050202020202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R="0" hangingPunct="0">
              <a:spcBef>
                <a:spcPts val="0"/>
              </a:spcBef>
              <a:spcAft>
                <a:spcPts val="600"/>
              </a:spcAft>
              <a:tabLst>
                <a:tab pos="339725" algn="l"/>
              </a:tabLst>
            </a:pPr>
            <a:r>
              <a:rPr lang="en-US" sz="1600" b="1" kern="100" dirty="0">
                <a:solidFill>
                  <a:srgbClr val="1B5371"/>
                </a:solidFill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	Safety Culture Framework</a:t>
            </a:r>
            <a:endParaRPr lang="en-US" sz="1600" kern="100" dirty="0">
              <a:effectLst/>
              <a:latin typeface="Century Gothic" panose="020B050202020202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687388" marR="0" lvl="0" indent="-339725" hangingPunct="0">
              <a:spcBef>
                <a:spcPts val="0"/>
              </a:spcBef>
              <a:spcAft>
                <a:spcPts val="0"/>
              </a:spcAft>
              <a:buClr>
                <a:srgbClr val="61B345"/>
              </a:buClr>
              <a:buSzPct val="90000"/>
              <a:buFont typeface="System Font Regular"/>
              <a:buChar char="►"/>
              <a:tabLst>
                <a:tab pos="457200" algn="l"/>
              </a:tabLst>
            </a:pPr>
            <a:r>
              <a:rPr lang="en-US" sz="1400" kern="100" dirty="0"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Wingdings" pitchFamily="2" charset="2"/>
              </a:rPr>
              <a:t>Safety is everyone’s responsibility</a:t>
            </a:r>
          </a:p>
          <a:p>
            <a:pPr marL="687388" marR="0" lvl="0" indent="-339725" hangingPunct="0">
              <a:spcBef>
                <a:spcPts val="0"/>
              </a:spcBef>
              <a:spcAft>
                <a:spcPts val="0"/>
              </a:spcAft>
              <a:buClr>
                <a:srgbClr val="61B345"/>
              </a:buClr>
              <a:buSzPct val="90000"/>
              <a:buFont typeface="System Font Regular"/>
              <a:buChar char="►"/>
              <a:tabLst>
                <a:tab pos="457200" algn="l"/>
              </a:tabLst>
            </a:pPr>
            <a:r>
              <a:rPr lang="en-US" sz="1400" kern="100" dirty="0"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Wingdings" pitchFamily="2" charset="2"/>
              </a:rPr>
              <a:t>Strong leadership support</a:t>
            </a:r>
          </a:p>
          <a:p>
            <a:pPr marL="687388" marR="0" lvl="0" indent="-339725" hangingPunct="0">
              <a:spcBef>
                <a:spcPts val="0"/>
              </a:spcBef>
              <a:spcAft>
                <a:spcPts val="0"/>
              </a:spcAft>
              <a:buClr>
                <a:srgbClr val="61B345"/>
              </a:buClr>
              <a:buSzPct val="90000"/>
              <a:buFont typeface="System Font Regular"/>
              <a:buChar char="►"/>
              <a:tabLst>
                <a:tab pos="457200" algn="l"/>
              </a:tabLst>
            </a:pPr>
            <a:r>
              <a:rPr lang="en-US" sz="1400" kern="100" dirty="0"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Wingdings" pitchFamily="2" charset="2"/>
              </a:rPr>
              <a:t>Integrated into all activities</a:t>
            </a:r>
          </a:p>
          <a:p>
            <a:pPr marL="687388" marR="0" lvl="0" indent="-339725" hangingPunct="0">
              <a:spcBef>
                <a:spcPts val="0"/>
              </a:spcBef>
              <a:spcAft>
                <a:spcPts val="0"/>
              </a:spcAft>
              <a:buClr>
                <a:srgbClr val="61B345"/>
              </a:buClr>
              <a:buSzPct val="90000"/>
              <a:buFont typeface="System Font Regular"/>
              <a:buChar char="►"/>
              <a:tabLst>
                <a:tab pos="457200" algn="l"/>
              </a:tabLst>
            </a:pPr>
            <a:r>
              <a:rPr lang="en-US" sz="1400" kern="100" dirty="0"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Wingdings" pitchFamily="2" charset="2"/>
              </a:rPr>
              <a:t>Open, timely, effective communications</a:t>
            </a:r>
          </a:p>
          <a:p>
            <a:pPr marL="687388" marR="0" lvl="0" indent="-339725" hangingPunct="0">
              <a:spcBef>
                <a:spcPts val="0"/>
              </a:spcBef>
              <a:spcAft>
                <a:spcPts val="0"/>
              </a:spcAft>
              <a:buClr>
                <a:srgbClr val="61B345"/>
              </a:buClr>
              <a:buSzPct val="90000"/>
              <a:buFont typeface="System Font Regular"/>
              <a:buChar char="►"/>
              <a:tabLst>
                <a:tab pos="457200" algn="l"/>
              </a:tabLst>
            </a:pPr>
            <a:r>
              <a:rPr lang="en-US" sz="1400" kern="100" dirty="0"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Wingdings" pitchFamily="2" charset="2"/>
              </a:rPr>
              <a:t>Questioning/learning environment</a:t>
            </a:r>
          </a:p>
          <a:p>
            <a:pPr marL="687388" marR="0" lvl="0" indent="-339725" hangingPunct="0">
              <a:spcBef>
                <a:spcPts val="0"/>
              </a:spcBef>
              <a:spcAft>
                <a:spcPts val="0"/>
              </a:spcAft>
              <a:buClr>
                <a:srgbClr val="61B345"/>
              </a:buClr>
              <a:buSzPct val="90000"/>
              <a:buFont typeface="System Font Regular"/>
              <a:buChar char="►"/>
              <a:tabLst>
                <a:tab pos="457200" algn="l"/>
              </a:tabLst>
            </a:pPr>
            <a:r>
              <a:rPr lang="en-US" sz="1400" kern="100" dirty="0"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Wingdings" pitchFamily="2" charset="2"/>
              </a:rPr>
              <a:t>Mutual trust</a:t>
            </a:r>
          </a:p>
          <a:p>
            <a:pPr marL="687388" marR="0" lvl="0" indent="-339725" hangingPunct="0">
              <a:spcBef>
                <a:spcPts val="0"/>
              </a:spcBef>
              <a:spcAft>
                <a:spcPts val="0"/>
              </a:spcAft>
              <a:buClr>
                <a:srgbClr val="61B345"/>
              </a:buClr>
              <a:buSzPct val="90000"/>
              <a:buFont typeface="System Font Regular"/>
              <a:buChar char="►"/>
              <a:tabLst>
                <a:tab pos="457200" algn="l"/>
              </a:tabLst>
            </a:pPr>
            <a:r>
              <a:rPr lang="en-US" sz="1400" kern="100" dirty="0"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Wingdings" pitchFamily="2" charset="2"/>
              </a:rPr>
              <a:t>Continuous improvement</a:t>
            </a:r>
            <a:endParaRPr lang="en-US" sz="900" kern="100" dirty="0">
              <a:effectLst/>
              <a:latin typeface="Century Gothic" panose="020B050202020202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347663" marR="0" hangingPunct="0">
              <a:spcBef>
                <a:spcPts val="1800"/>
              </a:spcBef>
              <a:spcAft>
                <a:spcPts val="600"/>
              </a:spcAft>
            </a:pPr>
            <a:r>
              <a:rPr lang="en-US" sz="1600" b="1" kern="100" dirty="0">
                <a:solidFill>
                  <a:srgbClr val="1B5371"/>
                </a:solidFill>
                <a:latin typeface="Century Gothic" panose="020B0502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What are the benefits?</a:t>
            </a:r>
            <a:endParaRPr lang="en-US" sz="900" kern="100" dirty="0">
              <a:effectLst/>
              <a:latin typeface="Century Gothic" panose="020B050202020202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746125" marR="0" lvl="0" indent="-339725" hangingPunct="0">
              <a:spcBef>
                <a:spcPts val="0"/>
              </a:spcBef>
              <a:spcAft>
                <a:spcPts val="0"/>
              </a:spcAft>
              <a:buClr>
                <a:srgbClr val="61B345"/>
              </a:buClr>
              <a:buSzPct val="90000"/>
              <a:buFont typeface="System Font Regular"/>
              <a:buChar char="✓"/>
              <a:tabLst>
                <a:tab pos="457200" algn="l"/>
              </a:tabLst>
            </a:pPr>
            <a:r>
              <a:rPr lang="en-US" sz="1400" kern="100" dirty="0">
                <a:latin typeface="Century Gothic" panose="020B0502020202020204" pitchFamily="34" charset="0"/>
                <a:ea typeface="NSimSun" panose="02010609030101010101" pitchFamily="49" charset="-122"/>
              </a:rPr>
              <a:t>Eliminates common weaknesses identified as contributing factors to catastrophic events.</a:t>
            </a:r>
          </a:p>
          <a:p>
            <a:pPr marL="746125" marR="0" lvl="0" indent="-339725" hangingPunct="0">
              <a:spcBef>
                <a:spcPts val="0"/>
              </a:spcBef>
              <a:spcAft>
                <a:spcPts val="0"/>
              </a:spcAft>
              <a:buClr>
                <a:srgbClr val="61B345"/>
              </a:buClr>
              <a:buSzPct val="90000"/>
              <a:buFont typeface="System Font Regular"/>
              <a:buChar char="✓"/>
              <a:tabLst>
                <a:tab pos="457200" algn="l"/>
              </a:tabLst>
            </a:pPr>
            <a:r>
              <a:rPr lang="en-US" sz="1400" kern="100" dirty="0">
                <a:latin typeface="Century Gothic" panose="020B0502020202020204" pitchFamily="34" charset="0"/>
                <a:ea typeface="NSimSun" panose="02010609030101010101" pitchFamily="49" charset="-122"/>
              </a:rPr>
              <a:t>Promotes trust in the hydrogen energy industry’s ability to deliver safe, reliable, quality products and services.</a:t>
            </a:r>
          </a:p>
          <a:p>
            <a:pPr marL="746125" marR="0" lvl="0" indent="-339725" hangingPunct="0">
              <a:spcBef>
                <a:spcPts val="0"/>
              </a:spcBef>
              <a:spcAft>
                <a:spcPts val="0"/>
              </a:spcAft>
              <a:buClr>
                <a:srgbClr val="61B345"/>
              </a:buClr>
              <a:buSzPct val="90000"/>
              <a:buFont typeface="System Font Regular"/>
              <a:buChar char="✓"/>
              <a:tabLst>
                <a:tab pos="457200" algn="l"/>
              </a:tabLst>
            </a:pPr>
            <a:r>
              <a:rPr lang="en-US" sz="1400" kern="100" dirty="0">
                <a:latin typeface="Century Gothic" panose="020B0502020202020204" pitchFamily="34" charset="0"/>
                <a:ea typeface="NSimSun" panose="02010609030101010101" pitchFamily="49" charset="-122"/>
              </a:rPr>
              <a:t>Supports a sustainable legacy for companies and the hydrogen industry.</a:t>
            </a:r>
          </a:p>
          <a:p>
            <a:pPr marL="746125" marR="0" lvl="0" indent="-339725" hangingPunct="0">
              <a:spcBef>
                <a:spcPts val="0"/>
              </a:spcBef>
              <a:spcAft>
                <a:spcPts val="0"/>
              </a:spcAft>
              <a:buClr>
                <a:srgbClr val="61B345"/>
              </a:buClr>
              <a:buSzPct val="90000"/>
              <a:buFont typeface="System Font Regular"/>
              <a:buChar char="✓"/>
              <a:tabLst>
                <a:tab pos="457200" algn="l"/>
              </a:tabLst>
            </a:pPr>
            <a:r>
              <a:rPr lang="en-US" sz="1400" kern="100" dirty="0">
                <a:latin typeface="Century Gothic" panose="020B0502020202020204" pitchFamily="34" charset="0"/>
                <a:ea typeface="NSimSun" panose="02010609030101010101" pitchFamily="49" charset="-122"/>
              </a:rPr>
              <a:t>Fosters efficiency and productivity in the workplace.</a:t>
            </a:r>
          </a:p>
          <a:p>
            <a:pPr marL="347663" marR="0" hangingPunct="0">
              <a:spcBef>
                <a:spcPts val="1800"/>
              </a:spcBef>
              <a:spcAft>
                <a:spcPts val="600"/>
              </a:spcAft>
            </a:pPr>
            <a:r>
              <a:rPr lang="en-US" sz="1600" b="1" kern="100" dirty="0">
                <a:solidFill>
                  <a:srgbClr val="1B5371"/>
                </a:solidFill>
                <a:latin typeface="Century Gothic" panose="020B0502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Resources</a:t>
            </a:r>
            <a:endParaRPr lang="en-US" sz="900" kern="100" dirty="0">
              <a:effectLst/>
              <a:latin typeface="Century Gothic" panose="020B050202020202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746125" marR="0" lvl="0" indent="-339725" hangingPunct="0">
              <a:spcBef>
                <a:spcPts val="0"/>
              </a:spcBef>
              <a:spcAft>
                <a:spcPts val="0"/>
              </a:spcAft>
              <a:buClr>
                <a:srgbClr val="61B345"/>
              </a:buClr>
              <a:buSzPct val="90000"/>
              <a:buFont typeface="System Font Regular"/>
              <a:buChar char="✓"/>
              <a:tabLst>
                <a:tab pos="457200" algn="l"/>
              </a:tabLst>
            </a:pPr>
            <a:r>
              <a:rPr lang="en-US" sz="1400" kern="100" dirty="0">
                <a:latin typeface="Century Gothic" panose="020B0502020202020204" pitchFamily="34" charset="0"/>
                <a:ea typeface="NSimSun" panose="02010609030101010101" pitchFamily="49" charset="-122"/>
              </a:rPr>
              <a:t>For further information and resources on safety culture, see: </a:t>
            </a:r>
            <a:r>
              <a:rPr lang="en-US" sz="1400" kern="100" dirty="0">
                <a:latin typeface="Century Gothic" panose="020B0502020202020204" pitchFamily="34" charset="0"/>
                <a:ea typeface="NSimSun" panose="02010609030101010101" pitchFamily="49" charset="-122"/>
                <a:hlinkClick r:id="rId2"/>
              </a:rPr>
              <a:t>https://www.aiche.org/ccps/safety-culture-what-stake</a:t>
            </a:r>
            <a:endParaRPr lang="en-US" sz="1400" kern="100" dirty="0">
              <a:latin typeface="Century Gothic" panose="020B0502020202020204" pitchFamily="34" charset="0"/>
              <a:ea typeface="NSimSun" panose="02010609030101010101" pitchFamily="49" charset="-122"/>
            </a:endParaRPr>
          </a:p>
          <a:p>
            <a:pPr marL="746125" marR="0" lvl="0" indent="-339725" hangingPunct="0">
              <a:spcBef>
                <a:spcPts val="0"/>
              </a:spcBef>
              <a:spcAft>
                <a:spcPts val="0"/>
              </a:spcAft>
              <a:buClr>
                <a:srgbClr val="61B345"/>
              </a:buClr>
              <a:buSzPct val="90000"/>
              <a:buFont typeface="System Font Regular"/>
              <a:buChar char="✓"/>
              <a:tabLst>
                <a:tab pos="457200" algn="l"/>
              </a:tabLst>
            </a:pPr>
            <a:r>
              <a:rPr lang="en-US" sz="1400" kern="100" dirty="0">
                <a:latin typeface="Century Gothic" panose="020B0502020202020204" pitchFamily="34" charset="0"/>
                <a:ea typeface="NSimSun" panose="02010609030101010101" pitchFamily="49" charset="-122"/>
              </a:rPr>
              <a:t>For further case studies on safety culture, see: </a:t>
            </a:r>
            <a:r>
              <a:rPr lang="en-US" sz="1400" kern="100" dirty="0">
                <a:latin typeface="Century Gothic" panose="020B0502020202020204" pitchFamily="34" charset="0"/>
                <a:ea typeface="NSimSun" panose="02010609030101010101" pitchFamily="49" charset="-122"/>
                <a:hlinkClick r:id="rId3"/>
              </a:rPr>
              <a:t>https://h2tools.org</a:t>
            </a:r>
            <a:r>
              <a:rPr lang="en-US" sz="1400" kern="100" dirty="0">
                <a:latin typeface="Century Gothic" panose="020B0502020202020204" pitchFamily="34" charset="0"/>
                <a:ea typeface="NSimSun" panose="02010609030101010101" pitchFamily="49" charset="-122"/>
              </a:rPr>
              <a:t> </a:t>
            </a:r>
            <a:r>
              <a:rPr lang="en-US" sz="1200" kern="100" dirty="0"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 </a:t>
            </a:r>
            <a:endParaRPr lang="en-US" sz="900" kern="100" dirty="0">
              <a:effectLst/>
              <a:latin typeface="Century Gothic" panose="020B050202020202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 hangingPunct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 </a:t>
            </a:r>
            <a:endParaRPr lang="en-US" sz="900" kern="100" dirty="0">
              <a:effectLst/>
              <a:latin typeface="Century Gothic" panose="020B050202020202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 hangingPunct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 </a:t>
            </a:r>
            <a:endParaRPr lang="en-US" sz="900" kern="100" dirty="0">
              <a:effectLst/>
              <a:latin typeface="Century Gothic" panose="020B050202020202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 hangingPunct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 </a:t>
            </a:r>
            <a:endParaRPr lang="en-US" sz="900" kern="100" dirty="0">
              <a:effectLst/>
              <a:latin typeface="Century Gothic" panose="020B050202020202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 hangingPunct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 </a:t>
            </a:r>
            <a:endParaRPr lang="en-US" sz="900" kern="100" dirty="0">
              <a:effectLst/>
              <a:latin typeface="Century Gothic" panose="020B050202020202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marL="0" marR="0" hangingPunct="0">
              <a:spcBef>
                <a:spcPts val="0"/>
              </a:spcBef>
              <a:spcAft>
                <a:spcPts val="0"/>
              </a:spcAft>
            </a:pPr>
            <a:r>
              <a:rPr lang="en-US" sz="1200" kern="1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 </a:t>
            </a:r>
            <a:endParaRPr lang="en-US" sz="900" kern="100" dirty="0">
              <a:effectLst/>
              <a:latin typeface="Century Gothic" panose="020B0502020202020204" pitchFamily="34" charset="0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endParaRPr lang="en-US" sz="1200" dirty="0">
              <a:effectLst/>
              <a:latin typeface="Century Gothic" panose="020B0502020202020204" pitchFamily="34" charset="0"/>
              <a:ea typeface="NSimSun" panose="02010609030101010101" pitchFamily="49" charset="-122"/>
            </a:endParaRPr>
          </a:p>
          <a:p>
            <a:endParaRPr lang="en-US" sz="1200" dirty="0">
              <a:latin typeface="Century Gothic" panose="020B0502020202020204" pitchFamily="34" charset="0"/>
              <a:ea typeface="NSimSun" panose="02010609030101010101" pitchFamily="49" charset="-122"/>
            </a:endParaRPr>
          </a:p>
          <a:p>
            <a:endParaRPr lang="en-US" sz="1200" dirty="0">
              <a:effectLst/>
              <a:latin typeface="Century Gothic" panose="020B0502020202020204" pitchFamily="34" charset="0"/>
              <a:ea typeface="NSimSun" panose="02010609030101010101" pitchFamily="49" charset="-122"/>
            </a:endParaRPr>
          </a:p>
          <a:p>
            <a:endParaRPr lang="en-US" sz="1200" dirty="0">
              <a:latin typeface="Century Gothic" panose="020B0502020202020204" pitchFamily="34" charset="0"/>
              <a:ea typeface="NSimSun" panose="02010609030101010101" pitchFamily="49" charset="-122"/>
            </a:endParaRPr>
          </a:p>
          <a:p>
            <a:endParaRPr lang="en-US" sz="1200" dirty="0">
              <a:effectLst/>
              <a:latin typeface="Century Gothic" panose="020B0502020202020204" pitchFamily="34" charset="0"/>
              <a:ea typeface="NSimSun" panose="02010609030101010101" pitchFamily="49" charset="-122"/>
            </a:endParaRPr>
          </a:p>
          <a:p>
            <a:endParaRPr lang="en-US" sz="1200" dirty="0">
              <a:latin typeface="Century Gothic" panose="020B0502020202020204" pitchFamily="34" charset="0"/>
              <a:ea typeface="NSimSun" panose="02010609030101010101" pitchFamily="49" charset="-122"/>
            </a:endParaRPr>
          </a:p>
          <a:p>
            <a:endParaRPr lang="en-US" sz="1200" dirty="0">
              <a:effectLst/>
              <a:latin typeface="Century Gothic" panose="020B0502020202020204" pitchFamily="34" charset="0"/>
              <a:ea typeface="NSimSun" panose="02010609030101010101" pitchFamily="49" charset="-122"/>
            </a:endParaRPr>
          </a:p>
          <a:p>
            <a:endParaRPr lang="en-US" sz="1200" dirty="0">
              <a:latin typeface="Century Gothic" panose="020B0502020202020204" pitchFamily="34" charset="0"/>
              <a:ea typeface="NSimSun" panose="02010609030101010101" pitchFamily="49" charset="-122"/>
            </a:endParaRPr>
          </a:p>
          <a:p>
            <a:endParaRPr lang="en-US" sz="1200" dirty="0">
              <a:latin typeface="Century Gothic" panose="020B0502020202020204" pitchFamily="34" charset="0"/>
              <a:ea typeface="NSimSun" panose="02010609030101010101" pitchFamily="49" charset="-122"/>
            </a:endParaRPr>
          </a:p>
          <a:p>
            <a:endParaRPr lang="en-US" sz="1200" dirty="0">
              <a:effectLst/>
              <a:latin typeface="Century Gothic" panose="020B0502020202020204" pitchFamily="34" charset="0"/>
              <a:ea typeface="NSimSun" panose="02010609030101010101" pitchFamily="49" charset="-122"/>
            </a:endParaRPr>
          </a:p>
          <a:p>
            <a:endParaRPr lang="en-US" sz="1200" dirty="0">
              <a:effectLst/>
              <a:latin typeface="Century Gothic" panose="020B0502020202020204" pitchFamily="34" charset="0"/>
              <a:ea typeface="NSimSun" panose="02010609030101010101" pitchFamily="49" charset="-122"/>
            </a:endParaRPr>
          </a:p>
          <a:p>
            <a:endParaRPr lang="en-US" sz="1200" dirty="0">
              <a:effectLst/>
              <a:latin typeface="Century Gothic" panose="020B0502020202020204" pitchFamily="34" charset="0"/>
              <a:ea typeface="NSimSun" panose="02010609030101010101" pitchFamily="49" charset="-122"/>
            </a:endParaRPr>
          </a:p>
          <a:p>
            <a:endParaRPr lang="en-US" sz="1200" dirty="0">
              <a:effectLst/>
              <a:latin typeface="Century Gothic" panose="020B0502020202020204" pitchFamily="34" charset="0"/>
              <a:ea typeface="NSimSun" panose="02010609030101010101" pitchFamily="49" charset="-122"/>
            </a:endParaRPr>
          </a:p>
          <a:p>
            <a:endParaRPr lang="en-US" sz="1200" dirty="0">
              <a:effectLst/>
              <a:latin typeface="Century Gothic" panose="020B0502020202020204" pitchFamily="34" charset="0"/>
              <a:ea typeface="NSimSun" panose="02010609030101010101" pitchFamily="49" charset="-122"/>
            </a:endParaRPr>
          </a:p>
          <a:p>
            <a:r>
              <a:rPr lang="en-US" sz="1200" dirty="0">
                <a:effectLst/>
                <a:latin typeface="Century Gothic" panose="020B0502020202020204" pitchFamily="34" charset="0"/>
                <a:ea typeface="NSimSun" panose="02010609030101010101" pitchFamily="49" charset="-122"/>
              </a:rPr>
              <a:t>	Keywords: weak, poor, minimum, regulations, flammable, chemical, checklists, compliance</a:t>
            </a:r>
            <a:endParaRPr lang="en-US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99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2070-0436-3541-B5CF-4AFB07F06FD4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4E5A-7E0A-0345-999C-398D8983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9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222070-0436-3541-B5CF-4AFB07F06FD4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E84E5A-7E0A-0345-999C-398D89833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38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9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E202A5-4FF0-F33A-6682-3671A8E7E7C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Failure to go beyond the minimum requirements</a:t>
            </a:r>
          </a:p>
          <a:p>
            <a:r>
              <a:rPr lang="en-US" dirty="0"/>
              <a:t>Incomplete Process Hazards Analysis (PHA) documentation</a:t>
            </a:r>
          </a:p>
          <a:p>
            <a:r>
              <a:rPr lang="en-US" dirty="0"/>
              <a:t>Inadequate audits and investigation </a:t>
            </a:r>
            <a:r>
              <a:rPr lang="en-US" dirty="0" smtClean="0"/>
              <a:t>reports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7D91C-ED39-F1F2-DBAA-C9BA583BAF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379" y="2710149"/>
            <a:ext cx="2661920" cy="4004160"/>
          </a:xfrm>
        </p:spPr>
        <p:txBody>
          <a:bodyPr/>
          <a:lstStyle/>
          <a:p>
            <a:r>
              <a:rPr lang="en-US" dirty="0"/>
              <a:t>A corporate process safety audit found that the documentation for key process safety activities at a facility was extremely sparse. Previous internal audit reports consisted of 2-page memos. PHA reports of major process units contained 10 pages of worksheets and these contained many blanks. Incident investigation reports contained root cause analyses that were described in a brief paragraph.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A3A48A-7ABD-FB98-D1F5-4F6F0FCA6EF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Further interviews revealed these documents were created as the result of activities intended mainly to get activity off the facility’s to-do list. The auditors pointed out such practices and the thin documentation did not reflect typical industry practices for those Process Safety Management System elements.</a:t>
            </a:r>
          </a:p>
          <a:p>
            <a:r>
              <a:rPr lang="en-US" dirty="0"/>
              <a:t>The Facility Manager and members of his management team reacted angrily. They stated forcefully that the facility had never suffered a process safety incident and that their documentation met the minimum regulatory. This, they said, was proof enough that no additional effort was required or needed.</a:t>
            </a:r>
          </a:p>
          <a:p>
            <a:r>
              <a:rPr lang="en-US" dirty="0"/>
              <a:t>What other symptoms of weak process safety culture do you believe existed at this facility?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286517-F771-3693-0AC2-4926FFF8328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1280" y="7040562"/>
            <a:ext cx="7609839" cy="175570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 lack of incidents is not a true indicator of a strong safety culture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Performing only the minimum requirements does not support continuous improvement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Safety should be effectively integrated into all activities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Having a questioning environment is essential to a healthy safety culture.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/>
              <a:t>   </a:t>
            </a:r>
            <a:r>
              <a:rPr lang="en-US" b="1" dirty="0"/>
              <a:t>**Only 37% of those surveyed indicated management involvement was a strength in their organization</a:t>
            </a:r>
            <a:r>
              <a:rPr lang="en-US" b="1" dirty="0" smtClean="0"/>
              <a:t>.**</a:t>
            </a:r>
            <a:endParaRPr lang="en-US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97E0792-4CBC-CBCE-FD22-CF61CEE3366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Check-The-Box Safety Management System—Procedures</a:t>
            </a:r>
          </a:p>
        </p:txBody>
      </p:sp>
    </p:spTree>
    <p:extLst>
      <p:ext uri="{BB962C8B-B14F-4D97-AF65-F5344CB8AC3E}">
        <p14:creationId xmlns:p14="http://schemas.microsoft.com/office/powerpoint/2010/main" val="354496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0195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4177</TotalTime>
  <Words>265</Words>
  <Application>Microsoft Office PowerPoint</Application>
  <PresentationFormat>Custom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NSimSun</vt:lpstr>
      <vt:lpstr>Aptos</vt:lpstr>
      <vt:lpstr>Arial</vt:lpstr>
      <vt:lpstr>Century Gothic</vt:lpstr>
      <vt:lpstr>System Font Regular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Barilo</dc:creator>
  <cp:lastModifiedBy>Sisanda Ntlantsana</cp:lastModifiedBy>
  <cp:revision>29</cp:revision>
  <cp:lastPrinted>2024-04-19T15:01:04Z</cp:lastPrinted>
  <dcterms:created xsi:type="dcterms:W3CDTF">2024-04-13T20:12:03Z</dcterms:created>
  <dcterms:modified xsi:type="dcterms:W3CDTF">2024-06-07T21:10:02Z</dcterms:modified>
</cp:coreProperties>
</file>