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
  </p:notesMasterIdLst>
  <p:sldIdLst>
    <p:sldId id="258"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53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665"/>
    <p:restoredTop sz="94694"/>
  </p:normalViewPr>
  <p:slideViewPr>
    <p:cSldViewPr snapToGrid="0">
      <p:cViewPr varScale="1">
        <p:scale>
          <a:sx n="37" d="100"/>
          <a:sy n="37" d="100"/>
        </p:scale>
        <p:origin x="660" y="1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77D801-C858-D24A-9525-F8A85DF08F1A}" type="datetimeFigureOut">
              <a:rPr lang="en-US" smtClean="0"/>
              <a:t>6/7/2024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AFA200-8D06-9E42-A0D4-16EADC4E979D}" type="slidenum">
              <a:rPr lang="en-US" smtClean="0"/>
              <a:t>‹#›</a:t>
            </a:fld>
            <a:endParaRPr lang="en-US"/>
          </a:p>
        </p:txBody>
      </p:sp>
    </p:spTree>
    <p:extLst>
      <p:ext uri="{BB962C8B-B14F-4D97-AF65-F5344CB8AC3E}">
        <p14:creationId xmlns:p14="http://schemas.microsoft.com/office/powerpoint/2010/main" val="3227514027"/>
      </p:ext>
    </p:extLst>
  </p:cSld>
  <p:clrMap bg1="lt1" tx1="dk1" bg2="lt2" tx2="dk2" accent1="accent1" accent2="accent2" accent3="accent3" accent4="accent4" accent5="accent5" accent6="accent6" hlink="hlink" folHlink="folHlink"/>
  <p:notesStyle>
    <a:lvl1pPr marL="0" algn="l" defTabSz="1018824" rtl="0" eaLnBrk="1" latinLnBrk="0" hangingPunct="1">
      <a:defRPr sz="1337"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h2tools.org/" TargetMode="External"/><Relationship Id="rId2" Type="http://schemas.openxmlformats.org/officeDocument/2006/relationships/hyperlink" Target="https://www.aiche.org/ccps/safety-culture-what-stake"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9" name="Picture 18" descr="A white and green rectangular object with blue text&#10;&#10;Description automatically generated">
            <a:extLst>
              <a:ext uri="{FF2B5EF4-FFF2-40B4-BE49-F238E27FC236}">
                <a16:creationId xmlns:a16="http://schemas.microsoft.com/office/drawing/2014/main" id="{545914BA-EBFC-EF52-EC59-F0A6A809FE13}"/>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9" name="Content Placeholder 8">
            <a:extLst>
              <a:ext uri="{FF2B5EF4-FFF2-40B4-BE49-F238E27FC236}">
                <a16:creationId xmlns:a16="http://schemas.microsoft.com/office/drawing/2014/main" id="{3B961E1A-0016-F35B-61C1-10A9A8DD2B63}"/>
              </a:ext>
            </a:extLst>
          </p:cNvPr>
          <p:cNvSpPr>
            <a:spLocks noGrp="1"/>
          </p:cNvSpPr>
          <p:nvPr>
            <p:ph sz="quarter" idx="13"/>
          </p:nvPr>
        </p:nvSpPr>
        <p:spPr>
          <a:xfrm>
            <a:off x="78379" y="1438336"/>
            <a:ext cx="7614507" cy="988768"/>
          </a:xfrm>
        </p:spPr>
        <p:txBody>
          <a:bodyPr lIns="0" tIns="0" rIns="0" bIns="0">
            <a:noAutofit/>
          </a:bodyPr>
          <a:lstStyle>
            <a:lvl1pPr marL="115888" indent="-115888">
              <a:buClr>
                <a:srgbClr val="61B345"/>
              </a:buClr>
              <a:tabLst/>
              <a:defRPr sz="1100"/>
            </a:lvl1pPr>
            <a:lvl2pPr>
              <a:buClr>
                <a:srgbClr val="61B345"/>
              </a:buClr>
              <a:defRPr sz="1100"/>
            </a:lvl2pPr>
            <a:lvl3pPr>
              <a:defRPr sz="1100"/>
            </a:lvl3pPr>
            <a:lvl4pPr>
              <a:defRPr sz="1100"/>
            </a:lvl4pPr>
            <a:lvl5pPr>
              <a:defRPr sz="1100"/>
            </a:lvl5pPr>
          </a:lstStyle>
          <a:p>
            <a:pPr lvl="0"/>
            <a:r>
              <a:rPr lang="en-US" dirty="0"/>
              <a:t>Click to edit Master text styles</a:t>
            </a:r>
          </a:p>
        </p:txBody>
      </p:sp>
      <p:sp>
        <p:nvSpPr>
          <p:cNvPr id="12" name="Text Placeholder 11">
            <a:extLst>
              <a:ext uri="{FF2B5EF4-FFF2-40B4-BE49-F238E27FC236}">
                <a16:creationId xmlns:a16="http://schemas.microsoft.com/office/drawing/2014/main" id="{5D5FF04F-E7C1-C167-71B1-4A2E6CD67A5E}"/>
              </a:ext>
            </a:extLst>
          </p:cNvPr>
          <p:cNvSpPr>
            <a:spLocks noGrp="1"/>
          </p:cNvSpPr>
          <p:nvPr>
            <p:ph type="body" sz="quarter" idx="14"/>
          </p:nvPr>
        </p:nvSpPr>
        <p:spPr>
          <a:xfrm>
            <a:off x="81281" y="2710150"/>
            <a:ext cx="2661920" cy="4004160"/>
          </a:xfrm>
        </p:spPr>
        <p:txBody>
          <a:bodyPr lIns="0" tIns="0" rIns="0" bIns="0">
            <a:noAutofit/>
          </a:bodyPr>
          <a:lstStyle>
            <a:lvl1pPr marL="0" indent="0">
              <a:buNone/>
              <a:defRPr sz="1050" b="0"/>
            </a:lvl1pPr>
            <a:lvl2pPr>
              <a:defRPr sz="1100"/>
            </a:lvl2pPr>
            <a:lvl3pPr>
              <a:defRPr sz="1100"/>
            </a:lvl3pPr>
            <a:lvl4pPr>
              <a:defRPr sz="1100"/>
            </a:lvl4pPr>
            <a:lvl5pPr>
              <a:defRPr sz="1100"/>
            </a:lvl5pPr>
          </a:lstStyle>
          <a:p>
            <a:pPr lvl="0"/>
            <a:r>
              <a:rPr lang="en-US" dirty="0"/>
              <a:t>Click to edit Master text styles</a:t>
            </a:r>
          </a:p>
        </p:txBody>
      </p:sp>
      <p:sp>
        <p:nvSpPr>
          <p:cNvPr id="16" name="Text Placeholder 15">
            <a:extLst>
              <a:ext uri="{FF2B5EF4-FFF2-40B4-BE49-F238E27FC236}">
                <a16:creationId xmlns:a16="http://schemas.microsoft.com/office/drawing/2014/main" id="{93F0A350-73E6-BF9F-AE4A-972484906507}"/>
              </a:ext>
            </a:extLst>
          </p:cNvPr>
          <p:cNvSpPr>
            <a:spLocks noGrp="1"/>
          </p:cNvSpPr>
          <p:nvPr>
            <p:ph type="body" sz="quarter" idx="15"/>
          </p:nvPr>
        </p:nvSpPr>
        <p:spPr>
          <a:xfrm>
            <a:off x="2939142" y="2710149"/>
            <a:ext cx="4751977" cy="4004159"/>
          </a:xfrm>
        </p:spPr>
        <p:txBody>
          <a:bodyPr lIns="0" tIns="0" rIns="0" bIns="0">
            <a:noAutofit/>
          </a:bodyPr>
          <a:lstStyle>
            <a:lvl1pPr marL="0" indent="0">
              <a:buNone/>
              <a:defRPr sz="1050"/>
            </a:lvl1pPr>
            <a:lvl2pPr marL="388620" indent="0">
              <a:buNone/>
              <a:defRPr sz="1100"/>
            </a:lvl2pPr>
            <a:lvl3pPr marL="777240" indent="0">
              <a:buNone/>
              <a:defRPr sz="1100"/>
            </a:lvl3pPr>
            <a:lvl4pPr marL="1165860" indent="0">
              <a:buNone/>
              <a:defRPr sz="1100"/>
            </a:lvl4pPr>
            <a:lvl5pPr marL="1554480" indent="0">
              <a:buNone/>
              <a:defRPr sz="1100"/>
            </a:lvl5pPr>
          </a:lstStyle>
          <a:p>
            <a:pPr lvl="0"/>
            <a:r>
              <a:rPr lang="en-US" dirty="0"/>
              <a:t>Click to edit Master text styles</a:t>
            </a:r>
          </a:p>
        </p:txBody>
      </p:sp>
      <p:sp>
        <p:nvSpPr>
          <p:cNvPr id="20" name="Text Placeholder 19">
            <a:extLst>
              <a:ext uri="{FF2B5EF4-FFF2-40B4-BE49-F238E27FC236}">
                <a16:creationId xmlns:a16="http://schemas.microsoft.com/office/drawing/2014/main" id="{C4640FCC-C3FD-2F38-2D19-D1849471533F}"/>
              </a:ext>
            </a:extLst>
          </p:cNvPr>
          <p:cNvSpPr>
            <a:spLocks noGrp="1"/>
          </p:cNvSpPr>
          <p:nvPr>
            <p:ph type="body" sz="quarter" idx="16"/>
          </p:nvPr>
        </p:nvSpPr>
        <p:spPr>
          <a:xfrm>
            <a:off x="81280" y="7040563"/>
            <a:ext cx="7609839" cy="1547812"/>
          </a:xfrm>
        </p:spPr>
        <p:txBody>
          <a:bodyPr lIns="0" tIns="0" rIns="0" bIns="0">
            <a:noAutofit/>
          </a:bodyPr>
          <a:lstStyle>
            <a:lvl1pPr marL="194310" indent="-194310">
              <a:buClr>
                <a:srgbClr val="61B345"/>
              </a:buClr>
              <a:buFont typeface="Wingdings" pitchFamily="2" charset="2"/>
              <a:buChar char="ü"/>
              <a:defRPr sz="1100"/>
            </a:lvl1pPr>
          </a:lstStyle>
          <a:p>
            <a:pPr lvl="0"/>
            <a:r>
              <a:rPr lang="en-US" dirty="0"/>
              <a:t>C</a:t>
            </a:r>
          </a:p>
        </p:txBody>
      </p:sp>
      <p:sp>
        <p:nvSpPr>
          <p:cNvPr id="22" name="Text Placeholder 21">
            <a:extLst>
              <a:ext uri="{FF2B5EF4-FFF2-40B4-BE49-F238E27FC236}">
                <a16:creationId xmlns:a16="http://schemas.microsoft.com/office/drawing/2014/main" id="{C9B2C453-65CE-8773-8D79-3C1C57993F4B}"/>
              </a:ext>
            </a:extLst>
          </p:cNvPr>
          <p:cNvSpPr>
            <a:spLocks noGrp="1"/>
          </p:cNvSpPr>
          <p:nvPr>
            <p:ph type="body" sz="quarter" idx="17" hasCustomPrompt="1"/>
          </p:nvPr>
        </p:nvSpPr>
        <p:spPr>
          <a:xfrm>
            <a:off x="78379" y="1196356"/>
            <a:ext cx="7612739" cy="241979"/>
          </a:xfrm>
        </p:spPr>
        <p:txBody>
          <a:bodyPr lIns="0" rIns="0">
            <a:noAutofit/>
          </a:bodyPr>
          <a:lstStyle>
            <a:lvl1pPr marL="0" indent="0">
              <a:buNone/>
              <a:defRPr sz="1100" b="1">
                <a:solidFill>
                  <a:srgbClr val="1B5371"/>
                </a:solidFill>
              </a:defRPr>
            </a:lvl1pPr>
          </a:lstStyle>
          <a:p>
            <a:pPr lvl="0"/>
            <a:r>
              <a:rPr lang="en-US" sz="1100" b="1" dirty="0"/>
              <a:t>Title</a:t>
            </a:r>
            <a:endParaRPr lang="en-US" dirty="0"/>
          </a:p>
        </p:txBody>
      </p:sp>
      <p:sp>
        <p:nvSpPr>
          <p:cNvPr id="3" name="TextBox 2">
            <a:extLst>
              <a:ext uri="{FF2B5EF4-FFF2-40B4-BE49-F238E27FC236}">
                <a16:creationId xmlns:a16="http://schemas.microsoft.com/office/drawing/2014/main" id="{5913C28E-4982-C73E-0524-6573DA8B04BF}"/>
              </a:ext>
            </a:extLst>
          </p:cNvPr>
          <p:cNvSpPr txBox="1"/>
          <p:nvPr userDrawn="1"/>
        </p:nvSpPr>
        <p:spPr>
          <a:xfrm>
            <a:off x="81280" y="9633879"/>
            <a:ext cx="7609839" cy="400110"/>
          </a:xfrm>
          <a:prstGeom prst="rect">
            <a:avLst/>
          </a:prstGeom>
          <a:noFill/>
        </p:spPr>
        <p:txBody>
          <a:bodyPr wrap="square">
            <a:spAutoFit/>
          </a:bodyPr>
          <a:lstStyle/>
          <a:p>
            <a:pPr marL="0" marR="0" hangingPunct="0">
              <a:spcBef>
                <a:spcPts val="0"/>
              </a:spcBef>
              <a:spcAft>
                <a:spcPts val="0"/>
              </a:spcAft>
            </a:pPr>
            <a:r>
              <a:rPr lang="en-US" sz="1000" kern="100" dirty="0">
                <a:solidFill>
                  <a:srgbClr val="000000"/>
                </a:solidFill>
                <a:effectLst/>
                <a:latin typeface="+mn-lt"/>
                <a:ea typeface="NSimSun" panose="02010609030101010101" pitchFamily="49" charset="-122"/>
                <a:cs typeface="Arial" panose="020B0604020202020204" pitchFamily="34" charset="0"/>
              </a:rPr>
              <a:t>This record is taken from “Essential Practices for Creating, Strengthening, and Sustaining Process Safety Culture,” CCPS, ©2018, AIChE and John Wiley &amp; Sons, Ltd. </a:t>
            </a:r>
            <a:endParaRPr lang="en-US" sz="1000" kern="100" dirty="0">
              <a:effectLst/>
              <a:latin typeface="+mn-lt"/>
              <a:ea typeface="NSimSun" panose="02010609030101010101" pitchFamily="49" charset="-122"/>
              <a:cs typeface="Arial" panose="020B0604020202020204" pitchFamily="34" charset="0"/>
            </a:endParaRPr>
          </a:p>
        </p:txBody>
      </p:sp>
    </p:spTree>
    <p:extLst>
      <p:ext uri="{BB962C8B-B14F-4D97-AF65-F5344CB8AC3E}">
        <p14:creationId xmlns:p14="http://schemas.microsoft.com/office/powerpoint/2010/main" val="3101815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04E7942-AE59-3AA0-238C-8CE965207B5D}"/>
              </a:ext>
            </a:extLst>
          </p:cNvPr>
          <p:cNvSpPr txBox="1"/>
          <p:nvPr userDrawn="1"/>
        </p:nvSpPr>
        <p:spPr>
          <a:xfrm>
            <a:off x="60959" y="0"/>
            <a:ext cx="7613228" cy="9818072"/>
          </a:xfrm>
          <a:prstGeom prst="rect">
            <a:avLst/>
          </a:prstGeom>
          <a:noFill/>
        </p:spPr>
        <p:txBody>
          <a:bodyPr wrap="square">
            <a:spAutoFit/>
          </a:bodyPr>
          <a:lstStyle/>
          <a:p>
            <a:pPr marL="0" marR="0" algn="ctr" hangingPunct="0">
              <a:spcBef>
                <a:spcPts val="0"/>
              </a:spcBef>
              <a:spcAft>
                <a:spcPts val="0"/>
              </a:spcAft>
            </a:pPr>
            <a:endPar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algn="ctr" hangingPunct="0">
              <a:spcBef>
                <a:spcPts val="0"/>
              </a:spcBef>
              <a:spcAft>
                <a:spcPts val="0"/>
              </a:spcAft>
            </a:pP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“Safety culture is how the organization behaves…</a:t>
            </a:r>
          </a:p>
          <a:p>
            <a:pPr marL="0" marR="0" algn="ctr" hangingPunct="0">
              <a:spcBef>
                <a:spcPts val="0"/>
              </a:spcBef>
              <a:spcAft>
                <a:spcPts val="0"/>
              </a:spcAft>
            </a:pPr>
            <a:r>
              <a:rPr lang="en-US" b="1" i="1" kern="100" dirty="0">
                <a:solidFill>
                  <a:srgbClr val="61B345"/>
                </a:solidFill>
                <a:latin typeface="Century Gothic" panose="020B0502020202020204" pitchFamily="34" charset="0"/>
                <a:ea typeface="NSimSun" panose="02010609030101010101" pitchFamily="49" charset="-122"/>
                <a:cs typeface="Arial" panose="020B0604020202020204" pitchFamily="34" charset="0"/>
              </a:rPr>
              <a:t>…</a:t>
            </a: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when no one is watching.”</a:t>
            </a:r>
            <a:endParaRPr lang="en-US" sz="1100"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p>
          <a:p>
            <a:pPr marL="0" marR="0" hangingPunct="0">
              <a:spcBef>
                <a:spcPts val="0"/>
              </a:spcBef>
              <a:spcAft>
                <a:spcPts val="0"/>
              </a:spcAft>
            </a:pPr>
            <a:endParaRPr lang="en-US" sz="900" kern="100" dirty="0">
              <a:latin typeface="Century Gothic" panose="020B0502020202020204" pitchFamily="34" charset="0"/>
              <a:ea typeface="NSimSun" panose="02010609030101010101" pitchFamily="49" charset="-122"/>
              <a:cs typeface="Arial" panose="020B0604020202020204" pitchFamily="34" charset="0"/>
            </a:endParaRPr>
          </a:p>
          <a:p>
            <a:pPr marR="0" hangingPunct="0">
              <a:spcBef>
                <a:spcPts val="0"/>
              </a:spcBef>
              <a:spcAft>
                <a:spcPts val="600"/>
              </a:spcAft>
              <a:tabLst>
                <a:tab pos="339725" algn="l"/>
              </a:tabLst>
            </a:pPr>
            <a:r>
              <a:rPr lang="en-US" sz="1600" b="1" kern="100" dirty="0">
                <a:solidFill>
                  <a:srgbClr val="1B5371"/>
                </a:solidFill>
                <a:effectLst/>
                <a:latin typeface="Century Gothic" panose="020B0502020202020204" pitchFamily="34" charset="0"/>
                <a:ea typeface="NSimSun" panose="02010609030101010101" pitchFamily="49" charset="-122"/>
                <a:cs typeface="Arial" panose="020B0604020202020204" pitchFamily="34" charset="0"/>
              </a:rPr>
              <a:t>	Safety Culture Framework</a:t>
            </a:r>
            <a:endParaRPr lang="en-US" sz="1600" kern="100" dirty="0">
              <a:effectLst/>
              <a:latin typeface="Century Gothic" panose="020B0502020202020204" pitchFamily="34" charset="0"/>
              <a:ea typeface="NSimSun" panose="02010609030101010101" pitchFamily="49" charset="-122"/>
              <a:cs typeface="Arial" panose="020B0604020202020204" pitchFamily="34" charset="0"/>
            </a:endParaRP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Safety is everyone’s responsibility</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Strong leadership support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Integrated into all activities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Open, timely, effective communications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Questioning/learning environment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Mutual trust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Continuous improvement</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What are the benefits?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Eliminates common weaknesses identified as contributing factors to catastrophic events.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Promotes trust in the hydrogen energy industry’s ability to deliver safe, reliable, quality products and services.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Supports a sustainable legacy for companies and the hydrogen industry.</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Fosters efficiency and productivity in the workplace.</a:t>
            </a: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Resources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information and resources on safety culture, see: </a:t>
            </a:r>
            <a:r>
              <a:rPr lang="en-US" sz="1400" kern="100" dirty="0">
                <a:latin typeface="Century Gothic" panose="020B0502020202020204" pitchFamily="34" charset="0"/>
                <a:ea typeface="NSimSun" panose="02010609030101010101" pitchFamily="49" charset="-122"/>
                <a:hlinkClick r:id="rId2"/>
              </a:rPr>
              <a:t>https://www.aiche.org/ccps/safety-culture-what-stake</a:t>
            </a:r>
            <a:endParaRPr lang="en-US" sz="1400" kern="100" dirty="0">
              <a:latin typeface="Century Gothic" panose="020B0502020202020204" pitchFamily="34" charset="0"/>
              <a:ea typeface="NSimSun" panose="02010609030101010101" pitchFamily="49" charset="-122"/>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case studies on safety culture, see: </a:t>
            </a:r>
            <a:r>
              <a:rPr lang="en-US" sz="1400" kern="100" dirty="0">
                <a:latin typeface="Century Gothic" panose="020B0502020202020204" pitchFamily="34" charset="0"/>
                <a:ea typeface="NSimSun" panose="02010609030101010101" pitchFamily="49" charset="-122"/>
                <a:hlinkClick r:id="rId3"/>
              </a:rPr>
              <a:t>https://h2tools.org</a:t>
            </a:r>
            <a:r>
              <a:rPr lang="en-US" sz="1400" kern="100" dirty="0">
                <a:latin typeface="Century Gothic" panose="020B0502020202020204" pitchFamily="34" charset="0"/>
                <a:ea typeface="NSimSun" panose="02010609030101010101" pitchFamily="49" charset="-122"/>
              </a:rPr>
              <a:t> </a:t>
            </a: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r>
              <a:rPr lang="en-US" sz="1200" dirty="0">
                <a:effectLst/>
                <a:latin typeface="Century Gothic" panose="020B0502020202020204" pitchFamily="34" charset="0"/>
                <a:ea typeface="NSimSun" panose="02010609030101010101" pitchFamily="49" charset="-122"/>
              </a:rPr>
              <a:t>	Keywords: weak, poor, minimum, regulations, flammable, chemical, checklists, compliance</a:t>
            </a:r>
            <a:endParaRPr lang="en-US" sz="1200" dirty="0">
              <a:latin typeface="Century Gothic" panose="020B0502020202020204" pitchFamily="34" charset="0"/>
            </a:endParaRPr>
          </a:p>
        </p:txBody>
      </p:sp>
    </p:spTree>
    <p:extLst>
      <p:ext uri="{BB962C8B-B14F-4D97-AF65-F5344CB8AC3E}">
        <p14:creationId xmlns:p14="http://schemas.microsoft.com/office/powerpoint/2010/main" val="474998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222070-0436-3541-B5CF-4AFB07F06FD4}" type="datetimeFigureOut">
              <a:rPr lang="en-US" smtClean="0"/>
              <a:t>6/7/2024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E84E5A-7E0A-0345-999C-398D898331D6}" type="slidenum">
              <a:rPr lang="en-US" smtClean="0"/>
              <a:t>‹#›</a:t>
            </a:fld>
            <a:endParaRPr lang="en-US"/>
          </a:p>
        </p:txBody>
      </p:sp>
    </p:spTree>
    <p:extLst>
      <p:ext uri="{BB962C8B-B14F-4D97-AF65-F5344CB8AC3E}">
        <p14:creationId xmlns:p14="http://schemas.microsoft.com/office/powerpoint/2010/main" val="31138974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82000"/>
                  </a:schemeClr>
                </a:solidFill>
              </a:defRPr>
            </a:lvl1pPr>
          </a:lstStyle>
          <a:p>
            <a:fld id="{50222070-0436-3541-B5CF-4AFB07F06FD4}" type="datetimeFigureOut">
              <a:rPr lang="en-US" smtClean="0"/>
              <a:t>6/7/2024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82000"/>
                  </a:schemeClr>
                </a:solidFill>
              </a:defRPr>
            </a:lvl1pPr>
          </a:lstStyle>
          <a:p>
            <a:fld id="{25E84E5A-7E0A-0345-999C-398D898331D6}" type="slidenum">
              <a:rPr lang="en-US" smtClean="0"/>
              <a:t>‹#›</a:t>
            </a:fld>
            <a:endParaRPr lang="en-US"/>
          </a:p>
        </p:txBody>
      </p:sp>
    </p:spTree>
    <p:extLst>
      <p:ext uri="{BB962C8B-B14F-4D97-AF65-F5344CB8AC3E}">
        <p14:creationId xmlns:p14="http://schemas.microsoft.com/office/powerpoint/2010/main" val="1673638104"/>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9" r:id="rId3"/>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E202A5-4FF0-F33A-6682-3671A8E7E7C1}"/>
              </a:ext>
            </a:extLst>
          </p:cNvPr>
          <p:cNvSpPr>
            <a:spLocks noGrp="1"/>
          </p:cNvSpPr>
          <p:nvPr>
            <p:ph sz="quarter" idx="13"/>
          </p:nvPr>
        </p:nvSpPr>
        <p:spPr/>
        <p:txBody>
          <a:bodyPr/>
          <a:lstStyle/>
          <a:p>
            <a:r>
              <a:rPr lang="en-US" dirty="0"/>
              <a:t>Delinquent </a:t>
            </a:r>
            <a:r>
              <a:rPr lang="en-US" dirty="0" err="1" smtClean="0"/>
              <a:t>Inspection,Testing</a:t>
            </a:r>
            <a:r>
              <a:rPr lang="en-US" dirty="0" smtClean="0"/>
              <a:t> </a:t>
            </a:r>
            <a:r>
              <a:rPr lang="en-US" dirty="0"/>
              <a:t>and Preventive Maintenance (ITPM) tasks minimized by leadership</a:t>
            </a:r>
          </a:p>
          <a:p>
            <a:r>
              <a:rPr lang="en-US" dirty="0"/>
              <a:t>Noncompliance justified by past experience</a:t>
            </a:r>
          </a:p>
          <a:p>
            <a:r>
              <a:rPr lang="en-US" dirty="0"/>
              <a:t>Good work is criticized rather than </a:t>
            </a:r>
            <a:r>
              <a:rPr lang="en-US" dirty="0" smtClean="0"/>
              <a:t>praised</a:t>
            </a:r>
            <a:endParaRPr lang="en-US" dirty="0"/>
          </a:p>
        </p:txBody>
      </p:sp>
      <p:sp>
        <p:nvSpPr>
          <p:cNvPr id="3" name="Text Placeholder 2">
            <a:extLst>
              <a:ext uri="{FF2B5EF4-FFF2-40B4-BE49-F238E27FC236}">
                <a16:creationId xmlns:a16="http://schemas.microsoft.com/office/drawing/2014/main" id="{D8C7D91C-ED39-F1F2-DBAA-C9BA583BAFB2}"/>
              </a:ext>
            </a:extLst>
          </p:cNvPr>
          <p:cNvSpPr>
            <a:spLocks noGrp="1"/>
          </p:cNvSpPr>
          <p:nvPr>
            <p:ph type="body" sz="quarter" idx="14"/>
          </p:nvPr>
        </p:nvSpPr>
        <p:spPr>
          <a:xfrm>
            <a:off x="78379" y="2710149"/>
            <a:ext cx="2661920" cy="4004160"/>
          </a:xfrm>
        </p:spPr>
        <p:txBody>
          <a:bodyPr/>
          <a:lstStyle/>
          <a:p>
            <a:r>
              <a:rPr lang="en-US" dirty="0"/>
              <a:t>A new process safety engineer was performing an audit of the Maintenance and Inspection program of a facility. The Maintenance Manager had 35 years of experience at the plant and the Chief Inspector had 25 years of experience.</a:t>
            </a:r>
          </a:p>
          <a:p>
            <a:r>
              <a:rPr lang="en-US" dirty="0"/>
              <a:t>The engineer found a very small number of overdue ITPM tasks that had not aged very long.</a:t>
            </a:r>
          </a:p>
          <a:p>
            <a:endParaRPr lang="en-US" dirty="0"/>
          </a:p>
        </p:txBody>
      </p:sp>
      <p:sp>
        <p:nvSpPr>
          <p:cNvPr id="4" name="Text Placeholder 3">
            <a:extLst>
              <a:ext uri="{FF2B5EF4-FFF2-40B4-BE49-F238E27FC236}">
                <a16:creationId xmlns:a16="http://schemas.microsoft.com/office/drawing/2014/main" id="{67A3A48A-7ABD-FB98-D1F5-4F6F0FCA6EF0}"/>
              </a:ext>
            </a:extLst>
          </p:cNvPr>
          <p:cNvSpPr>
            <a:spLocks noGrp="1"/>
          </p:cNvSpPr>
          <p:nvPr>
            <p:ph type="body" sz="quarter" idx="15"/>
          </p:nvPr>
        </p:nvSpPr>
        <p:spPr/>
        <p:txBody>
          <a:bodyPr/>
          <a:lstStyle/>
          <a:p>
            <a:r>
              <a:rPr lang="en-US" dirty="0"/>
              <a:t>In a meeting to discuss his findings, the Maintenance Manager and the Chief Inspector called the number overdue trivial, and said the engineer was being overly picky. They reminded the young safety engineer they have been around many years and this was the best ITPM completion performance they ever had. Certainly, these findings should not be in the audit report. Should they be? What symptoms of culture problems does this scenario exhibit?</a:t>
            </a:r>
          </a:p>
        </p:txBody>
      </p:sp>
      <p:sp>
        <p:nvSpPr>
          <p:cNvPr id="5" name="Text Placeholder 4">
            <a:extLst>
              <a:ext uri="{FF2B5EF4-FFF2-40B4-BE49-F238E27FC236}">
                <a16:creationId xmlns:a16="http://schemas.microsoft.com/office/drawing/2014/main" id="{61286517-F771-3693-0AC2-4926FFF8328E}"/>
              </a:ext>
            </a:extLst>
          </p:cNvPr>
          <p:cNvSpPr>
            <a:spLocks noGrp="1"/>
          </p:cNvSpPr>
          <p:nvPr>
            <p:ph type="body" sz="quarter" idx="16"/>
          </p:nvPr>
        </p:nvSpPr>
        <p:spPr>
          <a:xfrm>
            <a:off x="81280" y="7040562"/>
            <a:ext cx="7609839" cy="1755707"/>
          </a:xfrm>
        </p:spPr>
        <p:txBody>
          <a:bodyPr/>
          <a:lstStyle/>
          <a:p>
            <a:pPr>
              <a:lnSpc>
                <a:spcPct val="100000"/>
              </a:lnSpc>
            </a:pPr>
            <a:r>
              <a:rPr lang="en-US" dirty="0"/>
              <a:t>Strong leadership should welcome findings and praise audits that are thorough and complete</a:t>
            </a:r>
            <a:r>
              <a:rPr lang="en-US" dirty="0" smtClean="0"/>
              <a:t>.</a:t>
            </a:r>
            <a:endParaRPr lang="en-US" dirty="0"/>
          </a:p>
          <a:p>
            <a:pPr>
              <a:lnSpc>
                <a:spcPct val="100000"/>
              </a:lnSpc>
            </a:pPr>
            <a:r>
              <a:rPr lang="en-US" dirty="0"/>
              <a:t>An open and questioning environment is undermined when past experience is used as a basis for not taking needed action. </a:t>
            </a:r>
          </a:p>
          <a:p>
            <a:pPr>
              <a:lnSpc>
                <a:spcPct val="100000"/>
              </a:lnSpc>
            </a:pPr>
            <a:r>
              <a:rPr lang="en-US" dirty="0"/>
              <a:t>Continuous improvement is hindered when past successes impedes corrective actions and future enhancements.</a:t>
            </a:r>
          </a:p>
          <a:p>
            <a:pPr marL="0" indent="0">
              <a:lnSpc>
                <a:spcPct val="100000"/>
              </a:lnSpc>
              <a:buNone/>
            </a:pPr>
            <a:r>
              <a:rPr lang="en-US" dirty="0" smtClean="0"/>
              <a:t>   </a:t>
            </a:r>
            <a:r>
              <a:rPr lang="en-US" b="1" dirty="0" smtClean="0"/>
              <a:t>**</a:t>
            </a:r>
            <a:r>
              <a:rPr lang="en-US" b="1" dirty="0"/>
              <a:t>Only 37% of those surveyed indicated management involvement was a strength in their organization</a:t>
            </a:r>
            <a:r>
              <a:rPr lang="en-US" b="1" dirty="0" smtClean="0"/>
              <a:t>.**</a:t>
            </a:r>
            <a:endParaRPr lang="en-US" b="1" dirty="0"/>
          </a:p>
        </p:txBody>
      </p:sp>
      <p:sp>
        <p:nvSpPr>
          <p:cNvPr id="6" name="Text Placeholder 5">
            <a:extLst>
              <a:ext uri="{FF2B5EF4-FFF2-40B4-BE49-F238E27FC236}">
                <a16:creationId xmlns:a16="http://schemas.microsoft.com/office/drawing/2014/main" id="{197E0792-4CBC-CBCE-FD22-CF61CEE33667}"/>
              </a:ext>
            </a:extLst>
          </p:cNvPr>
          <p:cNvSpPr>
            <a:spLocks noGrp="1"/>
          </p:cNvSpPr>
          <p:nvPr>
            <p:ph type="body" sz="quarter" idx="17"/>
          </p:nvPr>
        </p:nvSpPr>
        <p:spPr/>
        <p:txBody>
          <a:bodyPr/>
          <a:lstStyle/>
          <a:p>
            <a:r>
              <a:rPr lang="en-US" dirty="0"/>
              <a:t>Small Things Don’t Matter – Overdue Tasks</a:t>
            </a:r>
          </a:p>
        </p:txBody>
      </p:sp>
    </p:spTree>
    <p:extLst>
      <p:ext uri="{BB962C8B-B14F-4D97-AF65-F5344CB8AC3E}">
        <p14:creationId xmlns:p14="http://schemas.microsoft.com/office/powerpoint/2010/main" val="354496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01954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4158</TotalTime>
  <Words>236</Words>
  <Application>Microsoft Office PowerPoint</Application>
  <PresentationFormat>Custom</PresentationFormat>
  <Paragraphs>11</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NSimSun</vt:lpstr>
      <vt:lpstr>Aptos</vt:lpstr>
      <vt:lpstr>Arial</vt:lpstr>
      <vt:lpstr>Century Gothic</vt:lpstr>
      <vt:lpstr>System Font Regular</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Barilo</dc:creator>
  <cp:lastModifiedBy>Sisanda Ntlantsana</cp:lastModifiedBy>
  <cp:revision>25</cp:revision>
  <cp:lastPrinted>2024-04-19T15:01:04Z</cp:lastPrinted>
  <dcterms:created xsi:type="dcterms:W3CDTF">2024-04-13T20:12:03Z</dcterms:created>
  <dcterms:modified xsi:type="dcterms:W3CDTF">2024-06-07T20:51:07Z</dcterms:modified>
</cp:coreProperties>
</file>