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58"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53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65"/>
    <p:restoredTop sz="94694"/>
  </p:normalViewPr>
  <p:slideViewPr>
    <p:cSldViewPr snapToGrid="0">
      <p:cViewPr varScale="1">
        <p:scale>
          <a:sx n="37" d="100"/>
          <a:sy n="37" d="100"/>
        </p:scale>
        <p:origin x="693" y="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77D801-C858-D24A-9525-F8A85DF08F1A}" type="datetimeFigureOut">
              <a:rPr lang="en-US" smtClean="0"/>
              <a:t>6/5/2024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AFA200-8D06-9E42-A0D4-16EADC4E979D}" type="slidenum">
              <a:rPr lang="en-US" smtClean="0"/>
              <a:t>‹#›</a:t>
            </a:fld>
            <a:endParaRPr lang="en-US"/>
          </a:p>
        </p:txBody>
      </p:sp>
    </p:spTree>
    <p:extLst>
      <p:ext uri="{BB962C8B-B14F-4D97-AF65-F5344CB8AC3E}">
        <p14:creationId xmlns:p14="http://schemas.microsoft.com/office/powerpoint/2010/main" val="3227514027"/>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h2tools.org/" TargetMode="External"/><Relationship Id="rId2" Type="http://schemas.openxmlformats.org/officeDocument/2006/relationships/hyperlink" Target="https://www.aiche.org/ccps/safety-culture-what-stake"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9" name="Picture 18" descr="A white and green rectangular object with blue text&#10;&#10;Description automatically generated">
            <a:extLst>
              <a:ext uri="{FF2B5EF4-FFF2-40B4-BE49-F238E27FC236}">
                <a16:creationId xmlns:a16="http://schemas.microsoft.com/office/drawing/2014/main" id="{545914BA-EBFC-EF52-EC59-F0A6A809FE13}"/>
              </a:ext>
            </a:extLst>
          </p:cNvPr>
          <p:cNvPicPr>
            <a:picLocks noChangeAspect="1"/>
          </p:cNvPicPr>
          <p:nvPr userDrawn="1"/>
        </p:nvPicPr>
        <p:blipFill>
          <a:blip r:embed="rId2"/>
          <a:stretch>
            <a:fillRect/>
          </a:stretch>
        </p:blipFill>
        <p:spPr>
          <a:xfrm>
            <a:off x="0" y="0"/>
            <a:ext cx="7772400" cy="10058400"/>
          </a:xfrm>
          <a:prstGeom prst="rect">
            <a:avLst/>
          </a:prstGeom>
        </p:spPr>
      </p:pic>
      <p:sp>
        <p:nvSpPr>
          <p:cNvPr id="9" name="Content Placeholder 8">
            <a:extLst>
              <a:ext uri="{FF2B5EF4-FFF2-40B4-BE49-F238E27FC236}">
                <a16:creationId xmlns:a16="http://schemas.microsoft.com/office/drawing/2014/main" id="{3B961E1A-0016-F35B-61C1-10A9A8DD2B63}"/>
              </a:ext>
            </a:extLst>
          </p:cNvPr>
          <p:cNvSpPr>
            <a:spLocks noGrp="1"/>
          </p:cNvSpPr>
          <p:nvPr>
            <p:ph sz="quarter" idx="13"/>
          </p:nvPr>
        </p:nvSpPr>
        <p:spPr>
          <a:xfrm>
            <a:off x="78379" y="1438336"/>
            <a:ext cx="7614507" cy="988768"/>
          </a:xfrm>
        </p:spPr>
        <p:txBody>
          <a:bodyPr lIns="0" tIns="0" rIns="0" bIns="0">
            <a:noAutofit/>
          </a:bodyPr>
          <a:lstStyle>
            <a:lvl1pPr marL="115888" indent="-115888">
              <a:buClr>
                <a:srgbClr val="61B345"/>
              </a:buClr>
              <a:tabLst/>
              <a:defRPr sz="1100"/>
            </a:lvl1pPr>
            <a:lvl2pPr>
              <a:buClr>
                <a:srgbClr val="61B345"/>
              </a:buClr>
              <a:defRPr sz="1100"/>
            </a:lvl2pPr>
            <a:lvl3pPr>
              <a:defRPr sz="1100"/>
            </a:lvl3pPr>
            <a:lvl4pPr>
              <a:defRPr sz="1100"/>
            </a:lvl4pPr>
            <a:lvl5pPr>
              <a:defRPr sz="1100"/>
            </a:lvl5pPr>
          </a:lstStyle>
          <a:p>
            <a:pPr lvl="0"/>
            <a:r>
              <a:rPr lang="en-US" dirty="0"/>
              <a:t>Click to edit Master text styles</a:t>
            </a:r>
          </a:p>
        </p:txBody>
      </p:sp>
      <p:sp>
        <p:nvSpPr>
          <p:cNvPr id="12" name="Text Placeholder 11">
            <a:extLst>
              <a:ext uri="{FF2B5EF4-FFF2-40B4-BE49-F238E27FC236}">
                <a16:creationId xmlns:a16="http://schemas.microsoft.com/office/drawing/2014/main" id="{5D5FF04F-E7C1-C167-71B1-4A2E6CD67A5E}"/>
              </a:ext>
            </a:extLst>
          </p:cNvPr>
          <p:cNvSpPr>
            <a:spLocks noGrp="1"/>
          </p:cNvSpPr>
          <p:nvPr>
            <p:ph type="body" sz="quarter" idx="14"/>
          </p:nvPr>
        </p:nvSpPr>
        <p:spPr>
          <a:xfrm>
            <a:off x="81281" y="2710150"/>
            <a:ext cx="2661920" cy="4004160"/>
          </a:xfrm>
        </p:spPr>
        <p:txBody>
          <a:bodyPr lIns="0" tIns="0" rIns="0" bIns="0">
            <a:noAutofit/>
          </a:bodyPr>
          <a:lstStyle>
            <a:lvl1pPr marL="0" indent="0">
              <a:buNone/>
              <a:defRPr sz="1050" b="0"/>
            </a:lvl1pPr>
            <a:lvl2pPr>
              <a:defRPr sz="1100"/>
            </a:lvl2pPr>
            <a:lvl3pPr>
              <a:defRPr sz="1100"/>
            </a:lvl3pPr>
            <a:lvl4pPr>
              <a:defRPr sz="1100"/>
            </a:lvl4pPr>
            <a:lvl5pPr>
              <a:defRPr sz="1100"/>
            </a:lvl5pPr>
          </a:lstStyle>
          <a:p>
            <a:pPr lvl="0"/>
            <a:r>
              <a:rPr lang="en-US" dirty="0"/>
              <a:t>Click to edit Master text styles</a:t>
            </a:r>
          </a:p>
        </p:txBody>
      </p:sp>
      <p:sp>
        <p:nvSpPr>
          <p:cNvPr id="16" name="Text Placeholder 15">
            <a:extLst>
              <a:ext uri="{FF2B5EF4-FFF2-40B4-BE49-F238E27FC236}">
                <a16:creationId xmlns:a16="http://schemas.microsoft.com/office/drawing/2014/main" id="{93F0A350-73E6-BF9F-AE4A-972484906507}"/>
              </a:ext>
            </a:extLst>
          </p:cNvPr>
          <p:cNvSpPr>
            <a:spLocks noGrp="1"/>
          </p:cNvSpPr>
          <p:nvPr>
            <p:ph type="body" sz="quarter" idx="15"/>
          </p:nvPr>
        </p:nvSpPr>
        <p:spPr>
          <a:xfrm>
            <a:off x="2939142" y="2710149"/>
            <a:ext cx="4751977" cy="4004159"/>
          </a:xfrm>
        </p:spPr>
        <p:txBody>
          <a:bodyPr lIns="0" tIns="0" rIns="0" bIns="0">
            <a:noAutofit/>
          </a:bodyPr>
          <a:lstStyle>
            <a:lvl1pPr marL="0" indent="0">
              <a:buNone/>
              <a:defRPr sz="1050"/>
            </a:lvl1pPr>
            <a:lvl2pPr marL="388620" indent="0">
              <a:buNone/>
              <a:defRPr sz="1100"/>
            </a:lvl2pPr>
            <a:lvl3pPr marL="777240" indent="0">
              <a:buNone/>
              <a:defRPr sz="1100"/>
            </a:lvl3pPr>
            <a:lvl4pPr marL="1165860" indent="0">
              <a:buNone/>
              <a:defRPr sz="1100"/>
            </a:lvl4pPr>
            <a:lvl5pPr marL="1554480" indent="0">
              <a:buNone/>
              <a:defRPr sz="1100"/>
            </a:lvl5pPr>
          </a:lstStyle>
          <a:p>
            <a:pPr lvl="0"/>
            <a:r>
              <a:rPr lang="en-US" dirty="0"/>
              <a:t>Click to edit Master text styles</a:t>
            </a:r>
          </a:p>
        </p:txBody>
      </p:sp>
      <p:sp>
        <p:nvSpPr>
          <p:cNvPr id="20" name="Text Placeholder 19">
            <a:extLst>
              <a:ext uri="{FF2B5EF4-FFF2-40B4-BE49-F238E27FC236}">
                <a16:creationId xmlns:a16="http://schemas.microsoft.com/office/drawing/2014/main" id="{C4640FCC-C3FD-2F38-2D19-D1849471533F}"/>
              </a:ext>
            </a:extLst>
          </p:cNvPr>
          <p:cNvSpPr>
            <a:spLocks noGrp="1"/>
          </p:cNvSpPr>
          <p:nvPr>
            <p:ph type="body" sz="quarter" idx="16"/>
          </p:nvPr>
        </p:nvSpPr>
        <p:spPr>
          <a:xfrm>
            <a:off x="81280" y="7040563"/>
            <a:ext cx="7609839" cy="1547812"/>
          </a:xfrm>
        </p:spPr>
        <p:txBody>
          <a:bodyPr lIns="0" tIns="0" rIns="0" bIns="0">
            <a:noAutofit/>
          </a:bodyPr>
          <a:lstStyle>
            <a:lvl1pPr marL="194310" indent="-194310">
              <a:buClr>
                <a:srgbClr val="61B345"/>
              </a:buClr>
              <a:buFont typeface="Wingdings" pitchFamily="2" charset="2"/>
              <a:buChar char="ü"/>
              <a:defRPr sz="1100"/>
            </a:lvl1pPr>
          </a:lstStyle>
          <a:p>
            <a:pPr lvl="0"/>
            <a:r>
              <a:rPr lang="en-US" dirty="0"/>
              <a:t>C</a:t>
            </a:r>
          </a:p>
        </p:txBody>
      </p:sp>
      <p:sp>
        <p:nvSpPr>
          <p:cNvPr id="22" name="Text Placeholder 21">
            <a:extLst>
              <a:ext uri="{FF2B5EF4-FFF2-40B4-BE49-F238E27FC236}">
                <a16:creationId xmlns:a16="http://schemas.microsoft.com/office/drawing/2014/main" id="{C9B2C453-65CE-8773-8D79-3C1C57993F4B}"/>
              </a:ext>
            </a:extLst>
          </p:cNvPr>
          <p:cNvSpPr>
            <a:spLocks noGrp="1"/>
          </p:cNvSpPr>
          <p:nvPr>
            <p:ph type="body" sz="quarter" idx="17" hasCustomPrompt="1"/>
          </p:nvPr>
        </p:nvSpPr>
        <p:spPr>
          <a:xfrm>
            <a:off x="78379" y="1196356"/>
            <a:ext cx="7612739" cy="241979"/>
          </a:xfrm>
        </p:spPr>
        <p:txBody>
          <a:bodyPr lIns="0" rIns="0">
            <a:noAutofit/>
          </a:bodyPr>
          <a:lstStyle>
            <a:lvl1pPr marL="0" indent="0">
              <a:buNone/>
              <a:defRPr sz="1100" b="1">
                <a:solidFill>
                  <a:srgbClr val="1B5371"/>
                </a:solidFill>
              </a:defRPr>
            </a:lvl1pPr>
          </a:lstStyle>
          <a:p>
            <a:pPr lvl="0"/>
            <a:r>
              <a:rPr lang="en-US" sz="1100" b="1" dirty="0"/>
              <a:t>Title</a:t>
            </a:r>
            <a:endParaRPr lang="en-US" dirty="0"/>
          </a:p>
        </p:txBody>
      </p:sp>
      <p:sp>
        <p:nvSpPr>
          <p:cNvPr id="3" name="TextBox 2">
            <a:extLst>
              <a:ext uri="{FF2B5EF4-FFF2-40B4-BE49-F238E27FC236}">
                <a16:creationId xmlns:a16="http://schemas.microsoft.com/office/drawing/2014/main" id="{5913C28E-4982-C73E-0524-6573DA8B04BF}"/>
              </a:ext>
            </a:extLst>
          </p:cNvPr>
          <p:cNvSpPr txBox="1"/>
          <p:nvPr userDrawn="1"/>
        </p:nvSpPr>
        <p:spPr>
          <a:xfrm>
            <a:off x="81280" y="9633879"/>
            <a:ext cx="7609839" cy="400110"/>
          </a:xfrm>
          <a:prstGeom prst="rect">
            <a:avLst/>
          </a:prstGeom>
          <a:noFill/>
        </p:spPr>
        <p:txBody>
          <a:bodyPr wrap="square">
            <a:spAutoFit/>
          </a:bodyPr>
          <a:lstStyle/>
          <a:p>
            <a:pPr marL="0" marR="0" hangingPunct="0">
              <a:spcBef>
                <a:spcPts val="0"/>
              </a:spcBef>
              <a:spcAft>
                <a:spcPts val="0"/>
              </a:spcAft>
            </a:pPr>
            <a:r>
              <a:rPr lang="en-US" sz="1000" kern="100" dirty="0">
                <a:solidFill>
                  <a:srgbClr val="000000"/>
                </a:solidFill>
                <a:effectLst/>
                <a:latin typeface="+mn-lt"/>
                <a:ea typeface="NSimSun" panose="02010609030101010101" pitchFamily="49" charset="-122"/>
                <a:cs typeface="Arial" panose="020B0604020202020204" pitchFamily="34" charset="0"/>
              </a:rPr>
              <a:t>This record is taken from “Essential Practices for Creating, Strengthening, and Sustaining Process Safety Culture,” CCPS, ©2018, AIChE and John Wiley &amp; Sons, Ltd. </a:t>
            </a:r>
            <a:endParaRPr lang="en-US" sz="1000" kern="100" dirty="0">
              <a:effectLst/>
              <a:latin typeface="+mn-lt"/>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3101815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04E7942-AE59-3AA0-238C-8CE965207B5D}"/>
              </a:ext>
            </a:extLst>
          </p:cNvPr>
          <p:cNvSpPr txBox="1"/>
          <p:nvPr userDrawn="1"/>
        </p:nvSpPr>
        <p:spPr>
          <a:xfrm>
            <a:off x="60959" y="0"/>
            <a:ext cx="7613228" cy="9818072"/>
          </a:xfrm>
          <a:prstGeom prst="rect">
            <a:avLst/>
          </a:prstGeom>
          <a:noFill/>
        </p:spPr>
        <p:txBody>
          <a:bodyPr wrap="square">
            <a:spAutoFit/>
          </a:bodyPr>
          <a:lstStyle/>
          <a:p>
            <a:pPr marL="0" marR="0" algn="ctr" hangingPunct="0">
              <a:spcBef>
                <a:spcPts val="0"/>
              </a:spcBef>
              <a:spcAft>
                <a:spcPts val="0"/>
              </a:spcAft>
            </a:pPr>
            <a:endPar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algn="ctr" hangingPunct="0">
              <a:spcBef>
                <a:spcPts val="0"/>
              </a:spcBef>
              <a:spcAft>
                <a:spcPts val="0"/>
              </a:spcAft>
            </a:pP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“Safety culture is how the organization behaves…</a:t>
            </a:r>
          </a:p>
          <a:p>
            <a:pPr marL="0" marR="0" algn="ctr" hangingPunct="0">
              <a:spcBef>
                <a:spcPts val="0"/>
              </a:spcBef>
              <a:spcAft>
                <a:spcPts val="0"/>
              </a:spcAft>
            </a:pPr>
            <a:r>
              <a:rPr lang="en-US" b="1" i="1" kern="100" dirty="0">
                <a:solidFill>
                  <a:srgbClr val="61B345"/>
                </a:solidFill>
                <a:latin typeface="Century Gothic" panose="020B0502020202020204" pitchFamily="34" charset="0"/>
                <a:ea typeface="NSimSun" panose="02010609030101010101" pitchFamily="49" charset="-122"/>
                <a:cs typeface="Arial" panose="020B0604020202020204" pitchFamily="34" charset="0"/>
              </a:rPr>
              <a:t>…</a:t>
            </a: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when no one is watching.”</a:t>
            </a:r>
            <a:endParaRPr lang="en-US" sz="1100"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p>
          <a:p>
            <a:pPr marL="0" marR="0" hangingPunct="0">
              <a:spcBef>
                <a:spcPts val="0"/>
              </a:spcBef>
              <a:spcAft>
                <a:spcPts val="0"/>
              </a:spcAft>
            </a:pPr>
            <a:endParaRPr lang="en-US" sz="900" kern="100" dirty="0">
              <a:latin typeface="Century Gothic" panose="020B0502020202020204" pitchFamily="34" charset="0"/>
              <a:ea typeface="NSimSun" panose="02010609030101010101" pitchFamily="49" charset="-122"/>
              <a:cs typeface="Arial" panose="020B0604020202020204" pitchFamily="34" charset="0"/>
            </a:endParaRPr>
          </a:p>
          <a:p>
            <a:pPr marR="0" hangingPunct="0">
              <a:spcBef>
                <a:spcPts val="0"/>
              </a:spcBef>
              <a:spcAft>
                <a:spcPts val="600"/>
              </a:spcAft>
              <a:tabLst>
                <a:tab pos="339725" algn="l"/>
              </a:tabLst>
            </a:pPr>
            <a:r>
              <a:rPr lang="en-US" sz="1600" b="1" kern="100" dirty="0">
                <a:solidFill>
                  <a:srgbClr val="1B5371"/>
                </a:solidFill>
                <a:effectLst/>
                <a:latin typeface="Century Gothic" panose="020B0502020202020204" pitchFamily="34" charset="0"/>
                <a:ea typeface="NSimSun" panose="02010609030101010101" pitchFamily="49" charset="-122"/>
                <a:cs typeface="Arial" panose="020B0604020202020204" pitchFamily="34" charset="0"/>
              </a:rPr>
              <a:t>	Safety Culture Framework</a:t>
            </a:r>
            <a:endParaRPr lang="en-US" sz="1600" kern="100" dirty="0">
              <a:effectLst/>
              <a:latin typeface="Century Gothic" panose="020B0502020202020204" pitchFamily="34" charset="0"/>
              <a:ea typeface="NSimSun" panose="02010609030101010101" pitchFamily="49" charset="-122"/>
              <a:cs typeface="Arial" panose="020B0604020202020204" pitchFamily="34" charset="0"/>
            </a:endParaRP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Safety is everyone’s responsibility</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Strong leadership support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Integrated into all activities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Open, timely, effective communications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Questioning/learning environment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Mutual trust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Continuous improvement</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What are the benefits?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Eliminates common weaknesses identified as contributing factors to catastrophic events.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Promotes trust in the hydrogen energy industry’s ability to deliver safe, reliable, quality products and services.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Supports a sustainable legacy for companies and the hydrogen industry.</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Fosters efficiency and productivity in the workplace.</a:t>
            </a: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Resources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information and resources on safety culture, see: </a:t>
            </a:r>
            <a:r>
              <a:rPr lang="en-US" sz="1400" kern="100" dirty="0">
                <a:latin typeface="Century Gothic" panose="020B0502020202020204" pitchFamily="34" charset="0"/>
                <a:ea typeface="NSimSun" panose="02010609030101010101" pitchFamily="49" charset="-122"/>
                <a:hlinkClick r:id="rId2"/>
              </a:rPr>
              <a:t>https://www.aiche.org/ccps/safety-culture-what-stake</a:t>
            </a:r>
            <a:endParaRPr lang="en-US" sz="1400" kern="100" dirty="0">
              <a:latin typeface="Century Gothic" panose="020B0502020202020204" pitchFamily="34" charset="0"/>
              <a:ea typeface="NSimSun" panose="02010609030101010101" pitchFamily="49" charset="-122"/>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case studies on safety culture, see: </a:t>
            </a:r>
            <a:r>
              <a:rPr lang="en-US" sz="1400" kern="100" dirty="0">
                <a:latin typeface="Century Gothic" panose="020B0502020202020204" pitchFamily="34" charset="0"/>
                <a:ea typeface="NSimSun" panose="02010609030101010101" pitchFamily="49" charset="-122"/>
                <a:hlinkClick r:id="rId3"/>
              </a:rPr>
              <a:t>https://h2tools.org</a:t>
            </a:r>
            <a:r>
              <a:rPr lang="en-US" sz="1400" kern="100" dirty="0">
                <a:latin typeface="Century Gothic" panose="020B0502020202020204" pitchFamily="34" charset="0"/>
                <a:ea typeface="NSimSun" panose="02010609030101010101" pitchFamily="49" charset="-122"/>
              </a:rPr>
              <a:t> </a:t>
            </a: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r>
              <a:rPr lang="en-US" sz="1200" dirty="0">
                <a:effectLst/>
                <a:latin typeface="Century Gothic" panose="020B0502020202020204" pitchFamily="34" charset="0"/>
                <a:ea typeface="NSimSun" panose="02010609030101010101" pitchFamily="49" charset="-122"/>
              </a:rPr>
              <a:t>	Keywords: weak, poor, minimum, regulations, flammable, chemical, checklists, compliance</a:t>
            </a:r>
            <a:endParaRPr lang="en-US" sz="1200" dirty="0">
              <a:latin typeface="Century Gothic" panose="020B0502020202020204" pitchFamily="34" charset="0"/>
            </a:endParaRPr>
          </a:p>
        </p:txBody>
      </p:sp>
    </p:spTree>
    <p:extLst>
      <p:ext uri="{BB962C8B-B14F-4D97-AF65-F5344CB8AC3E}">
        <p14:creationId xmlns:p14="http://schemas.microsoft.com/office/powerpoint/2010/main" val="474998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22070-0436-3541-B5CF-4AFB07F06FD4}" type="datetimeFigureOut">
              <a:rPr lang="en-US" smtClean="0"/>
              <a:t>6/5/2024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E84E5A-7E0A-0345-999C-398D898331D6}" type="slidenum">
              <a:rPr lang="en-US" smtClean="0"/>
              <a:t>‹#›</a:t>
            </a:fld>
            <a:endParaRPr lang="en-US"/>
          </a:p>
        </p:txBody>
      </p:sp>
    </p:spTree>
    <p:extLst>
      <p:ext uri="{BB962C8B-B14F-4D97-AF65-F5344CB8AC3E}">
        <p14:creationId xmlns:p14="http://schemas.microsoft.com/office/powerpoint/2010/main" val="31138974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82000"/>
                  </a:schemeClr>
                </a:solidFill>
              </a:defRPr>
            </a:lvl1pPr>
          </a:lstStyle>
          <a:p>
            <a:fld id="{50222070-0436-3541-B5CF-4AFB07F06FD4}" type="datetimeFigureOut">
              <a:rPr lang="en-US" smtClean="0"/>
              <a:t>6/5/2024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82000"/>
                  </a:schemeClr>
                </a:solidFill>
              </a:defRPr>
            </a:lvl1pPr>
          </a:lstStyle>
          <a:p>
            <a:fld id="{25E84E5A-7E0A-0345-999C-398D898331D6}" type="slidenum">
              <a:rPr lang="en-US" smtClean="0"/>
              <a:t>‹#›</a:t>
            </a:fld>
            <a:endParaRPr lang="en-US"/>
          </a:p>
        </p:txBody>
      </p:sp>
    </p:spTree>
    <p:extLst>
      <p:ext uri="{BB962C8B-B14F-4D97-AF65-F5344CB8AC3E}">
        <p14:creationId xmlns:p14="http://schemas.microsoft.com/office/powerpoint/2010/main" val="1673638104"/>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9" r:id="rId3"/>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E202A5-4FF0-F33A-6682-3671A8E7E7C1}"/>
              </a:ext>
            </a:extLst>
          </p:cNvPr>
          <p:cNvSpPr>
            <a:spLocks noGrp="1"/>
          </p:cNvSpPr>
          <p:nvPr>
            <p:ph sz="quarter" idx="13"/>
          </p:nvPr>
        </p:nvSpPr>
        <p:spPr/>
        <p:txBody>
          <a:bodyPr/>
          <a:lstStyle/>
          <a:p>
            <a:r>
              <a:rPr lang="en-US" dirty="0"/>
              <a:t>Failure to correct known deficiencies</a:t>
            </a:r>
          </a:p>
          <a:p>
            <a:r>
              <a:rPr lang="en-US" dirty="0"/>
              <a:t>Failure to recognize potential risk</a:t>
            </a:r>
          </a:p>
          <a:p>
            <a:r>
              <a:rPr lang="en-US" dirty="0"/>
              <a:t>Production schedule takes precedent over </a:t>
            </a:r>
            <a:r>
              <a:rPr lang="en-US" dirty="0" smtClean="0"/>
              <a:t>safety</a:t>
            </a:r>
            <a:endParaRPr lang="en-US" dirty="0"/>
          </a:p>
        </p:txBody>
      </p:sp>
      <p:sp>
        <p:nvSpPr>
          <p:cNvPr id="3" name="Text Placeholder 2">
            <a:extLst>
              <a:ext uri="{FF2B5EF4-FFF2-40B4-BE49-F238E27FC236}">
                <a16:creationId xmlns:a16="http://schemas.microsoft.com/office/drawing/2014/main" id="{D8C7D91C-ED39-F1F2-DBAA-C9BA583BAFB2}"/>
              </a:ext>
            </a:extLst>
          </p:cNvPr>
          <p:cNvSpPr>
            <a:spLocks noGrp="1"/>
          </p:cNvSpPr>
          <p:nvPr>
            <p:ph type="body" sz="quarter" idx="14"/>
          </p:nvPr>
        </p:nvSpPr>
        <p:spPr>
          <a:xfrm>
            <a:off x="78379" y="2710149"/>
            <a:ext cx="2661920" cy="4004160"/>
          </a:xfrm>
        </p:spPr>
        <p:txBody>
          <a:bodyPr/>
          <a:lstStyle/>
          <a:p>
            <a:r>
              <a:rPr lang="en-US" sz="1100" dirty="0"/>
              <a:t>The Voluntary Protection Program (VPP) is a program of the USA,OSHA. Facilities that cooperate with Occupational Safety &amp; Health Administration (OSHA) and meet certain proactive safety management criteria become recognized as “VPP Star.”</a:t>
            </a:r>
          </a:p>
          <a:p>
            <a:endParaRPr lang="en-US" sz="1100" dirty="0"/>
          </a:p>
        </p:txBody>
      </p:sp>
      <p:sp>
        <p:nvSpPr>
          <p:cNvPr id="4" name="Text Placeholder 3">
            <a:extLst>
              <a:ext uri="{FF2B5EF4-FFF2-40B4-BE49-F238E27FC236}">
                <a16:creationId xmlns:a16="http://schemas.microsoft.com/office/drawing/2014/main" id="{67A3A48A-7ABD-FB98-D1F5-4F6F0FCA6EF0}"/>
              </a:ext>
            </a:extLst>
          </p:cNvPr>
          <p:cNvSpPr>
            <a:spLocks noGrp="1"/>
          </p:cNvSpPr>
          <p:nvPr>
            <p:ph type="body" sz="quarter" idx="15"/>
          </p:nvPr>
        </p:nvSpPr>
        <p:spPr/>
        <p:txBody>
          <a:bodyPr/>
          <a:lstStyle/>
          <a:p>
            <a:r>
              <a:rPr lang="en-US" sz="1100" dirty="0"/>
              <a:t>A facility in the USA had several regulated processes. While auditing the Asset Integrity element, an auditor discovered the internal inspections and wall thickness measurements for 5 pressure vessels out of two dozen were overdue, in some cases by a few years. The same recurring maintenance tasks for 3 of 12 low-pressure storage tanks were also overdue, again by a few years.</a:t>
            </a:r>
          </a:p>
          <a:p>
            <a:r>
              <a:rPr lang="en-US" sz="1100" dirty="0"/>
              <a:t>The Maintenance Manager explained to the auditor the plant was considered a safety model regionally, it was never cited for overdue vessel and tank inspections. He also stated the site has been an OSHA VPP Star site for nearly 10 years, and the relationship with the local OSHA field office was excellent.</a:t>
            </a:r>
          </a:p>
          <a:p>
            <a:r>
              <a:rPr lang="en-US" sz="1100" dirty="0"/>
              <a:t>The time and effort to quickly perform the overdue vessel and tank inspections would be substantial and would result in some unscheduled down time and late product shipments. The Maintenance Manager and Plant Manager were firmly opposed to incurring these production outages on what they believed to already be a “best in class” operation.</a:t>
            </a:r>
          </a:p>
          <a:p>
            <a:r>
              <a:rPr lang="en-US" sz="1100" dirty="0"/>
              <a:t>How relevant is special recognition such as VPP Star, OHSA 18001 certification, etc. to the extent to which a facility is managing its risks adequately? How can you segregate recognition that can boost a company’s image to the public from KPIs that more accurately define the process safety performance of the facility? Is there any recognition that can serve as a “free-pass” for operational discipline?</a:t>
            </a:r>
          </a:p>
          <a:p>
            <a:endParaRPr lang="en-US" sz="1100" dirty="0"/>
          </a:p>
        </p:txBody>
      </p:sp>
      <p:sp>
        <p:nvSpPr>
          <p:cNvPr id="5" name="Text Placeholder 4">
            <a:extLst>
              <a:ext uri="{FF2B5EF4-FFF2-40B4-BE49-F238E27FC236}">
                <a16:creationId xmlns:a16="http://schemas.microsoft.com/office/drawing/2014/main" id="{61286517-F771-3693-0AC2-4926FFF8328E}"/>
              </a:ext>
            </a:extLst>
          </p:cNvPr>
          <p:cNvSpPr>
            <a:spLocks noGrp="1"/>
          </p:cNvSpPr>
          <p:nvPr>
            <p:ph type="body" sz="quarter" idx="16"/>
          </p:nvPr>
        </p:nvSpPr>
        <p:spPr>
          <a:xfrm>
            <a:off x="81280" y="7040562"/>
            <a:ext cx="7609839" cy="1755707"/>
          </a:xfrm>
        </p:spPr>
        <p:txBody>
          <a:bodyPr/>
          <a:lstStyle/>
          <a:p>
            <a:pPr>
              <a:lnSpc>
                <a:spcPct val="100000"/>
              </a:lnSpc>
            </a:pPr>
            <a:r>
              <a:rPr lang="en-US" dirty="0"/>
              <a:t>Strong leadership recognizes special recognition is not a substitute for process safety performance</a:t>
            </a:r>
            <a:r>
              <a:rPr lang="en-US" dirty="0" smtClean="0"/>
              <a:t>.</a:t>
            </a:r>
            <a:endParaRPr lang="en-US" dirty="0"/>
          </a:p>
          <a:p>
            <a:pPr>
              <a:lnSpc>
                <a:spcPct val="100000"/>
              </a:lnSpc>
            </a:pPr>
            <a:r>
              <a:rPr lang="en-US" dirty="0"/>
              <a:t>Maintaining a questioning environment can help identify and mitigate potential risks.  </a:t>
            </a:r>
          </a:p>
          <a:p>
            <a:pPr>
              <a:lnSpc>
                <a:spcPct val="100000"/>
              </a:lnSpc>
            </a:pPr>
            <a:r>
              <a:rPr lang="en-US" dirty="0"/>
              <a:t>Continuous improvement can not be replaced by special recognition or awards. Past performance is not an indicator of future results.</a:t>
            </a:r>
          </a:p>
          <a:p>
            <a:pPr marL="0" indent="0">
              <a:lnSpc>
                <a:spcPct val="100000"/>
              </a:lnSpc>
              <a:buNone/>
            </a:pPr>
            <a:r>
              <a:rPr lang="en-US" b="1" dirty="0" smtClean="0"/>
              <a:t>     </a:t>
            </a:r>
            <a:r>
              <a:rPr lang="en-US" b="1" dirty="0"/>
              <a:t>**Only 37% of those surveyed indicated management involvement was a strength in their organization.**</a:t>
            </a:r>
          </a:p>
          <a:p>
            <a:pPr>
              <a:lnSpc>
                <a:spcPct val="100000"/>
              </a:lnSpc>
            </a:pPr>
            <a:endParaRPr lang="en-US" b="1" dirty="0"/>
          </a:p>
        </p:txBody>
      </p:sp>
      <p:sp>
        <p:nvSpPr>
          <p:cNvPr id="6" name="Text Placeholder 5">
            <a:extLst>
              <a:ext uri="{FF2B5EF4-FFF2-40B4-BE49-F238E27FC236}">
                <a16:creationId xmlns:a16="http://schemas.microsoft.com/office/drawing/2014/main" id="{197E0792-4CBC-CBCE-FD22-CF61CEE33667}"/>
              </a:ext>
            </a:extLst>
          </p:cNvPr>
          <p:cNvSpPr>
            <a:spLocks noGrp="1"/>
          </p:cNvSpPr>
          <p:nvPr>
            <p:ph type="body" sz="quarter" idx="17"/>
          </p:nvPr>
        </p:nvSpPr>
        <p:spPr/>
        <p:txBody>
          <a:bodyPr/>
          <a:lstStyle/>
          <a:p>
            <a:r>
              <a:rPr lang="en-US" dirty="0"/>
              <a:t>Safety Recognition Before Safety—Process Safety</a:t>
            </a:r>
          </a:p>
        </p:txBody>
      </p:sp>
    </p:spTree>
    <p:extLst>
      <p:ext uri="{BB962C8B-B14F-4D97-AF65-F5344CB8AC3E}">
        <p14:creationId xmlns:p14="http://schemas.microsoft.com/office/powerpoint/2010/main" val="354496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01954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4345</TotalTime>
  <Words>382</Words>
  <Application>Microsoft Office PowerPoint</Application>
  <PresentationFormat>Custom</PresentationFormat>
  <Paragraphs>13</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NSimSun</vt:lpstr>
      <vt:lpstr>Aptos</vt:lpstr>
      <vt:lpstr>Arial</vt:lpstr>
      <vt:lpstr>Century Gothic</vt:lpstr>
      <vt:lpstr>System Font Regular</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Barilo</dc:creator>
  <cp:lastModifiedBy>Sisanda Ntlantsana</cp:lastModifiedBy>
  <cp:revision>34</cp:revision>
  <cp:lastPrinted>2024-04-19T15:01:04Z</cp:lastPrinted>
  <dcterms:created xsi:type="dcterms:W3CDTF">2024-04-13T20:12:03Z</dcterms:created>
  <dcterms:modified xsi:type="dcterms:W3CDTF">2024-06-07T20:42:12Z</dcterms:modified>
</cp:coreProperties>
</file>