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
  </p:notesMasterIdLst>
  <p:sldIdLst>
    <p:sldId id="258"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53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65"/>
    <p:restoredTop sz="94694"/>
  </p:normalViewPr>
  <p:slideViewPr>
    <p:cSldViewPr snapToGrid="0">
      <p:cViewPr varScale="1">
        <p:scale>
          <a:sx n="37" d="100"/>
          <a:sy n="37" d="100"/>
        </p:scale>
        <p:origin x="693" y="1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77D801-C858-D24A-9525-F8A85DF08F1A}" type="datetimeFigureOut">
              <a:rPr lang="en-US" smtClean="0"/>
              <a:t>6/5/2024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AFA200-8D06-9E42-A0D4-16EADC4E979D}" type="slidenum">
              <a:rPr lang="en-US" smtClean="0"/>
              <a:t>‹#›</a:t>
            </a:fld>
            <a:endParaRPr lang="en-US"/>
          </a:p>
        </p:txBody>
      </p:sp>
    </p:spTree>
    <p:extLst>
      <p:ext uri="{BB962C8B-B14F-4D97-AF65-F5344CB8AC3E}">
        <p14:creationId xmlns:p14="http://schemas.microsoft.com/office/powerpoint/2010/main" val="3227514027"/>
      </p:ext>
    </p:extLst>
  </p:cSld>
  <p:clrMap bg1="lt1" tx1="dk1" bg2="lt2" tx2="dk2" accent1="accent1" accent2="accent2" accent3="accent3" accent4="accent4" accent5="accent5" accent6="accent6" hlink="hlink" folHlink="folHlink"/>
  <p:notesStyle>
    <a:lvl1pPr marL="0" algn="l" defTabSz="1018824" rtl="0" eaLnBrk="1" latinLnBrk="0" hangingPunct="1">
      <a:defRPr sz="1337"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h2tools.org/" TargetMode="External"/><Relationship Id="rId2" Type="http://schemas.openxmlformats.org/officeDocument/2006/relationships/hyperlink" Target="https://www.aiche.org/ccps/safety-culture-what-stake"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9" name="Picture 18" descr="A white and green rectangular object with blue text&#10;&#10;Description automatically generated">
            <a:extLst>
              <a:ext uri="{FF2B5EF4-FFF2-40B4-BE49-F238E27FC236}">
                <a16:creationId xmlns:a16="http://schemas.microsoft.com/office/drawing/2014/main" id="{545914BA-EBFC-EF52-EC59-F0A6A809FE13}"/>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9" name="Content Placeholder 8">
            <a:extLst>
              <a:ext uri="{FF2B5EF4-FFF2-40B4-BE49-F238E27FC236}">
                <a16:creationId xmlns:a16="http://schemas.microsoft.com/office/drawing/2014/main" id="{3B961E1A-0016-F35B-61C1-10A9A8DD2B63}"/>
              </a:ext>
            </a:extLst>
          </p:cNvPr>
          <p:cNvSpPr>
            <a:spLocks noGrp="1"/>
          </p:cNvSpPr>
          <p:nvPr>
            <p:ph sz="quarter" idx="13"/>
          </p:nvPr>
        </p:nvSpPr>
        <p:spPr>
          <a:xfrm>
            <a:off x="78379" y="1438336"/>
            <a:ext cx="7614507" cy="988768"/>
          </a:xfrm>
        </p:spPr>
        <p:txBody>
          <a:bodyPr lIns="0" tIns="0" rIns="0" bIns="0">
            <a:noAutofit/>
          </a:bodyPr>
          <a:lstStyle>
            <a:lvl1pPr marL="115888" indent="-115888">
              <a:buClr>
                <a:srgbClr val="61B345"/>
              </a:buClr>
              <a:tabLst/>
              <a:defRPr sz="1100"/>
            </a:lvl1pPr>
            <a:lvl2pPr>
              <a:buClr>
                <a:srgbClr val="61B345"/>
              </a:buClr>
              <a:defRPr sz="1100"/>
            </a:lvl2pPr>
            <a:lvl3pPr>
              <a:defRPr sz="1100"/>
            </a:lvl3pPr>
            <a:lvl4pPr>
              <a:defRPr sz="1100"/>
            </a:lvl4pPr>
            <a:lvl5pPr>
              <a:defRPr sz="1100"/>
            </a:lvl5pPr>
          </a:lstStyle>
          <a:p>
            <a:pPr lvl="0"/>
            <a:r>
              <a:rPr lang="en-US" dirty="0"/>
              <a:t>Click to edit Master text styles</a:t>
            </a:r>
          </a:p>
        </p:txBody>
      </p:sp>
      <p:sp>
        <p:nvSpPr>
          <p:cNvPr id="12" name="Text Placeholder 11">
            <a:extLst>
              <a:ext uri="{FF2B5EF4-FFF2-40B4-BE49-F238E27FC236}">
                <a16:creationId xmlns:a16="http://schemas.microsoft.com/office/drawing/2014/main" id="{5D5FF04F-E7C1-C167-71B1-4A2E6CD67A5E}"/>
              </a:ext>
            </a:extLst>
          </p:cNvPr>
          <p:cNvSpPr>
            <a:spLocks noGrp="1"/>
          </p:cNvSpPr>
          <p:nvPr>
            <p:ph type="body" sz="quarter" idx="14"/>
          </p:nvPr>
        </p:nvSpPr>
        <p:spPr>
          <a:xfrm>
            <a:off x="81281" y="2710150"/>
            <a:ext cx="2661920" cy="4004160"/>
          </a:xfrm>
        </p:spPr>
        <p:txBody>
          <a:bodyPr lIns="0" tIns="0" rIns="0" bIns="0">
            <a:noAutofit/>
          </a:bodyPr>
          <a:lstStyle>
            <a:lvl1pPr marL="0" indent="0">
              <a:buNone/>
              <a:defRPr sz="1050" b="0"/>
            </a:lvl1pPr>
            <a:lvl2pPr>
              <a:defRPr sz="1100"/>
            </a:lvl2pPr>
            <a:lvl3pPr>
              <a:defRPr sz="1100"/>
            </a:lvl3pPr>
            <a:lvl4pPr>
              <a:defRPr sz="1100"/>
            </a:lvl4pPr>
            <a:lvl5pPr>
              <a:defRPr sz="1100"/>
            </a:lvl5pPr>
          </a:lstStyle>
          <a:p>
            <a:pPr lvl="0"/>
            <a:r>
              <a:rPr lang="en-US" dirty="0"/>
              <a:t>Click to edit Master text styles</a:t>
            </a:r>
          </a:p>
        </p:txBody>
      </p:sp>
      <p:sp>
        <p:nvSpPr>
          <p:cNvPr id="16" name="Text Placeholder 15">
            <a:extLst>
              <a:ext uri="{FF2B5EF4-FFF2-40B4-BE49-F238E27FC236}">
                <a16:creationId xmlns:a16="http://schemas.microsoft.com/office/drawing/2014/main" id="{93F0A350-73E6-BF9F-AE4A-972484906507}"/>
              </a:ext>
            </a:extLst>
          </p:cNvPr>
          <p:cNvSpPr>
            <a:spLocks noGrp="1"/>
          </p:cNvSpPr>
          <p:nvPr>
            <p:ph type="body" sz="quarter" idx="15"/>
          </p:nvPr>
        </p:nvSpPr>
        <p:spPr>
          <a:xfrm>
            <a:off x="2939142" y="2710149"/>
            <a:ext cx="4751977" cy="4004159"/>
          </a:xfrm>
        </p:spPr>
        <p:txBody>
          <a:bodyPr lIns="0" tIns="0" rIns="0" bIns="0">
            <a:noAutofit/>
          </a:bodyPr>
          <a:lstStyle>
            <a:lvl1pPr marL="0" indent="0">
              <a:buNone/>
              <a:defRPr sz="1050"/>
            </a:lvl1pPr>
            <a:lvl2pPr marL="388620" indent="0">
              <a:buNone/>
              <a:defRPr sz="1100"/>
            </a:lvl2pPr>
            <a:lvl3pPr marL="777240" indent="0">
              <a:buNone/>
              <a:defRPr sz="1100"/>
            </a:lvl3pPr>
            <a:lvl4pPr marL="1165860" indent="0">
              <a:buNone/>
              <a:defRPr sz="1100"/>
            </a:lvl4pPr>
            <a:lvl5pPr marL="1554480" indent="0">
              <a:buNone/>
              <a:defRPr sz="1100"/>
            </a:lvl5pPr>
          </a:lstStyle>
          <a:p>
            <a:pPr lvl="0"/>
            <a:r>
              <a:rPr lang="en-US" dirty="0"/>
              <a:t>Click to edit Master text styles</a:t>
            </a:r>
          </a:p>
        </p:txBody>
      </p:sp>
      <p:sp>
        <p:nvSpPr>
          <p:cNvPr id="20" name="Text Placeholder 19">
            <a:extLst>
              <a:ext uri="{FF2B5EF4-FFF2-40B4-BE49-F238E27FC236}">
                <a16:creationId xmlns:a16="http://schemas.microsoft.com/office/drawing/2014/main" id="{C4640FCC-C3FD-2F38-2D19-D1849471533F}"/>
              </a:ext>
            </a:extLst>
          </p:cNvPr>
          <p:cNvSpPr>
            <a:spLocks noGrp="1"/>
          </p:cNvSpPr>
          <p:nvPr>
            <p:ph type="body" sz="quarter" idx="16"/>
          </p:nvPr>
        </p:nvSpPr>
        <p:spPr>
          <a:xfrm>
            <a:off x="81280" y="7040563"/>
            <a:ext cx="7609839" cy="1547812"/>
          </a:xfrm>
        </p:spPr>
        <p:txBody>
          <a:bodyPr lIns="0" tIns="0" rIns="0" bIns="0">
            <a:noAutofit/>
          </a:bodyPr>
          <a:lstStyle>
            <a:lvl1pPr marL="194310" indent="-194310">
              <a:buClr>
                <a:srgbClr val="61B345"/>
              </a:buClr>
              <a:buFont typeface="Wingdings" pitchFamily="2" charset="2"/>
              <a:buChar char="ü"/>
              <a:defRPr sz="1100"/>
            </a:lvl1pPr>
          </a:lstStyle>
          <a:p>
            <a:pPr lvl="0"/>
            <a:r>
              <a:rPr lang="en-US" dirty="0"/>
              <a:t>C</a:t>
            </a:r>
          </a:p>
        </p:txBody>
      </p:sp>
      <p:sp>
        <p:nvSpPr>
          <p:cNvPr id="22" name="Text Placeholder 21">
            <a:extLst>
              <a:ext uri="{FF2B5EF4-FFF2-40B4-BE49-F238E27FC236}">
                <a16:creationId xmlns:a16="http://schemas.microsoft.com/office/drawing/2014/main" id="{C9B2C453-65CE-8773-8D79-3C1C57993F4B}"/>
              </a:ext>
            </a:extLst>
          </p:cNvPr>
          <p:cNvSpPr>
            <a:spLocks noGrp="1"/>
          </p:cNvSpPr>
          <p:nvPr>
            <p:ph type="body" sz="quarter" idx="17" hasCustomPrompt="1"/>
          </p:nvPr>
        </p:nvSpPr>
        <p:spPr>
          <a:xfrm>
            <a:off x="78379" y="1196356"/>
            <a:ext cx="7612739" cy="241979"/>
          </a:xfrm>
        </p:spPr>
        <p:txBody>
          <a:bodyPr lIns="0" rIns="0">
            <a:noAutofit/>
          </a:bodyPr>
          <a:lstStyle>
            <a:lvl1pPr marL="0" indent="0">
              <a:buNone/>
              <a:defRPr sz="1100" b="1">
                <a:solidFill>
                  <a:srgbClr val="1B5371"/>
                </a:solidFill>
              </a:defRPr>
            </a:lvl1pPr>
          </a:lstStyle>
          <a:p>
            <a:pPr lvl="0"/>
            <a:r>
              <a:rPr lang="en-US" sz="1100" b="1" dirty="0"/>
              <a:t>Title</a:t>
            </a:r>
            <a:endParaRPr lang="en-US" dirty="0"/>
          </a:p>
        </p:txBody>
      </p:sp>
      <p:sp>
        <p:nvSpPr>
          <p:cNvPr id="3" name="TextBox 2">
            <a:extLst>
              <a:ext uri="{FF2B5EF4-FFF2-40B4-BE49-F238E27FC236}">
                <a16:creationId xmlns:a16="http://schemas.microsoft.com/office/drawing/2014/main" id="{5913C28E-4982-C73E-0524-6573DA8B04BF}"/>
              </a:ext>
            </a:extLst>
          </p:cNvPr>
          <p:cNvSpPr txBox="1"/>
          <p:nvPr userDrawn="1"/>
        </p:nvSpPr>
        <p:spPr>
          <a:xfrm>
            <a:off x="81280" y="9633879"/>
            <a:ext cx="7609839" cy="400110"/>
          </a:xfrm>
          <a:prstGeom prst="rect">
            <a:avLst/>
          </a:prstGeom>
          <a:noFill/>
        </p:spPr>
        <p:txBody>
          <a:bodyPr wrap="square">
            <a:spAutoFit/>
          </a:bodyPr>
          <a:lstStyle/>
          <a:p>
            <a:pPr marL="0" marR="0" hangingPunct="0">
              <a:spcBef>
                <a:spcPts val="0"/>
              </a:spcBef>
              <a:spcAft>
                <a:spcPts val="0"/>
              </a:spcAft>
            </a:pPr>
            <a:r>
              <a:rPr lang="en-US" sz="1000" kern="100" dirty="0">
                <a:solidFill>
                  <a:srgbClr val="000000"/>
                </a:solidFill>
                <a:effectLst/>
                <a:latin typeface="+mn-lt"/>
                <a:ea typeface="NSimSun" panose="02010609030101010101" pitchFamily="49" charset="-122"/>
                <a:cs typeface="Arial" panose="020B0604020202020204" pitchFamily="34" charset="0"/>
              </a:rPr>
              <a:t>This record is taken from “Essential Practices for Creating, Strengthening, and Sustaining Process Safety Culture,” CCPS, ©2018, AIChE and John Wiley &amp; Sons, Ltd. </a:t>
            </a:r>
            <a:endParaRPr lang="en-US" sz="1000" kern="100" dirty="0">
              <a:effectLst/>
              <a:latin typeface="+mn-lt"/>
              <a:ea typeface="NSimSun" panose="02010609030101010101" pitchFamily="49" charset="-122"/>
              <a:cs typeface="Arial" panose="020B0604020202020204" pitchFamily="34" charset="0"/>
            </a:endParaRPr>
          </a:p>
        </p:txBody>
      </p:sp>
    </p:spTree>
    <p:extLst>
      <p:ext uri="{BB962C8B-B14F-4D97-AF65-F5344CB8AC3E}">
        <p14:creationId xmlns:p14="http://schemas.microsoft.com/office/powerpoint/2010/main" val="3101815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04E7942-AE59-3AA0-238C-8CE965207B5D}"/>
              </a:ext>
            </a:extLst>
          </p:cNvPr>
          <p:cNvSpPr txBox="1"/>
          <p:nvPr userDrawn="1"/>
        </p:nvSpPr>
        <p:spPr>
          <a:xfrm>
            <a:off x="60959" y="0"/>
            <a:ext cx="7613228" cy="9818072"/>
          </a:xfrm>
          <a:prstGeom prst="rect">
            <a:avLst/>
          </a:prstGeom>
          <a:noFill/>
        </p:spPr>
        <p:txBody>
          <a:bodyPr wrap="square">
            <a:spAutoFit/>
          </a:bodyPr>
          <a:lstStyle/>
          <a:p>
            <a:pPr marL="0" marR="0" algn="ctr" hangingPunct="0">
              <a:spcBef>
                <a:spcPts val="0"/>
              </a:spcBef>
              <a:spcAft>
                <a:spcPts val="0"/>
              </a:spcAft>
            </a:pPr>
            <a:endPar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algn="ctr" hangingPunct="0">
              <a:spcBef>
                <a:spcPts val="0"/>
              </a:spcBef>
              <a:spcAft>
                <a:spcPts val="0"/>
              </a:spcAft>
            </a:pP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“Safety culture is how the organization behaves…</a:t>
            </a:r>
          </a:p>
          <a:p>
            <a:pPr marL="0" marR="0" algn="ctr" hangingPunct="0">
              <a:spcBef>
                <a:spcPts val="0"/>
              </a:spcBef>
              <a:spcAft>
                <a:spcPts val="0"/>
              </a:spcAft>
            </a:pPr>
            <a:r>
              <a:rPr lang="en-US" b="1" i="1" kern="100" dirty="0">
                <a:solidFill>
                  <a:srgbClr val="61B345"/>
                </a:solidFill>
                <a:latin typeface="Century Gothic" panose="020B0502020202020204" pitchFamily="34" charset="0"/>
                <a:ea typeface="NSimSun" panose="02010609030101010101" pitchFamily="49" charset="-122"/>
                <a:cs typeface="Arial" panose="020B0604020202020204" pitchFamily="34" charset="0"/>
              </a:rPr>
              <a:t>…</a:t>
            </a: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when no one is watching.”</a:t>
            </a:r>
            <a:endParaRPr lang="en-US" sz="1100"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p>
          <a:p>
            <a:pPr marL="0" marR="0" hangingPunct="0">
              <a:spcBef>
                <a:spcPts val="0"/>
              </a:spcBef>
              <a:spcAft>
                <a:spcPts val="0"/>
              </a:spcAft>
            </a:pPr>
            <a:endParaRPr lang="en-US" sz="900" kern="100" dirty="0">
              <a:latin typeface="Century Gothic" panose="020B0502020202020204" pitchFamily="34" charset="0"/>
              <a:ea typeface="NSimSun" panose="02010609030101010101" pitchFamily="49" charset="-122"/>
              <a:cs typeface="Arial" panose="020B0604020202020204" pitchFamily="34" charset="0"/>
            </a:endParaRPr>
          </a:p>
          <a:p>
            <a:pPr marR="0" hangingPunct="0">
              <a:spcBef>
                <a:spcPts val="0"/>
              </a:spcBef>
              <a:spcAft>
                <a:spcPts val="600"/>
              </a:spcAft>
              <a:tabLst>
                <a:tab pos="339725" algn="l"/>
              </a:tabLst>
            </a:pPr>
            <a:r>
              <a:rPr lang="en-US" sz="1600" b="1" kern="100" dirty="0">
                <a:solidFill>
                  <a:srgbClr val="1B5371"/>
                </a:solidFill>
                <a:effectLst/>
                <a:latin typeface="Century Gothic" panose="020B0502020202020204" pitchFamily="34" charset="0"/>
                <a:ea typeface="NSimSun" panose="02010609030101010101" pitchFamily="49" charset="-122"/>
                <a:cs typeface="Arial" panose="020B0604020202020204" pitchFamily="34" charset="0"/>
              </a:rPr>
              <a:t>	Safety Culture Framework</a:t>
            </a:r>
            <a:endParaRPr lang="en-US" sz="1600" kern="100" dirty="0">
              <a:effectLst/>
              <a:latin typeface="Century Gothic" panose="020B0502020202020204" pitchFamily="34" charset="0"/>
              <a:ea typeface="NSimSun" panose="02010609030101010101" pitchFamily="49" charset="-122"/>
              <a:cs typeface="Arial" panose="020B0604020202020204" pitchFamily="34" charset="0"/>
            </a:endParaRP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Safety is everyone’s responsibility</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Strong leadership support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Integrated into all activities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Open, timely, effective communications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Questioning/learning environment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Mutual trust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Continuous improvement</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What are the benefits?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Eliminates common weaknesses identified as contributing factors to catastrophic events.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Promotes trust in the hydrogen energy industry’s ability to deliver safe, reliable, quality products and services.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Supports a sustainable legacy for companies and the hydrogen industry.</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Fosters efficiency and productivity in the workplace.</a:t>
            </a: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Resources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information and resources on safety culture, see: </a:t>
            </a:r>
            <a:r>
              <a:rPr lang="en-US" sz="1400" kern="100" dirty="0">
                <a:latin typeface="Century Gothic" panose="020B0502020202020204" pitchFamily="34" charset="0"/>
                <a:ea typeface="NSimSun" panose="02010609030101010101" pitchFamily="49" charset="-122"/>
                <a:hlinkClick r:id="rId2"/>
              </a:rPr>
              <a:t>https://www.aiche.org/ccps/safety-culture-what-stake</a:t>
            </a:r>
            <a:endParaRPr lang="en-US" sz="1400" kern="100" dirty="0">
              <a:latin typeface="Century Gothic" panose="020B0502020202020204" pitchFamily="34" charset="0"/>
              <a:ea typeface="NSimSun" panose="02010609030101010101" pitchFamily="49" charset="-122"/>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case studies on safety culture, see: </a:t>
            </a:r>
            <a:r>
              <a:rPr lang="en-US" sz="1400" kern="100" dirty="0">
                <a:latin typeface="Century Gothic" panose="020B0502020202020204" pitchFamily="34" charset="0"/>
                <a:ea typeface="NSimSun" panose="02010609030101010101" pitchFamily="49" charset="-122"/>
                <a:hlinkClick r:id="rId3"/>
              </a:rPr>
              <a:t>https://h2tools.org</a:t>
            </a:r>
            <a:r>
              <a:rPr lang="en-US" sz="1400" kern="100" dirty="0">
                <a:latin typeface="Century Gothic" panose="020B0502020202020204" pitchFamily="34" charset="0"/>
                <a:ea typeface="NSimSun" panose="02010609030101010101" pitchFamily="49" charset="-122"/>
              </a:rPr>
              <a:t> </a:t>
            </a: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r>
              <a:rPr lang="en-US" sz="1200" dirty="0">
                <a:effectLst/>
                <a:latin typeface="Century Gothic" panose="020B0502020202020204" pitchFamily="34" charset="0"/>
                <a:ea typeface="NSimSun" panose="02010609030101010101" pitchFamily="49" charset="-122"/>
              </a:rPr>
              <a:t>	Keywords: weak, poor, minimum, regulations, flammable, chemical, checklists, compliance</a:t>
            </a:r>
            <a:endParaRPr lang="en-US" sz="1200" dirty="0">
              <a:latin typeface="Century Gothic" panose="020B0502020202020204" pitchFamily="34" charset="0"/>
            </a:endParaRPr>
          </a:p>
        </p:txBody>
      </p:sp>
    </p:spTree>
    <p:extLst>
      <p:ext uri="{BB962C8B-B14F-4D97-AF65-F5344CB8AC3E}">
        <p14:creationId xmlns:p14="http://schemas.microsoft.com/office/powerpoint/2010/main" val="474998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222070-0436-3541-B5CF-4AFB07F06FD4}" type="datetimeFigureOut">
              <a:rPr lang="en-US" smtClean="0"/>
              <a:t>6/5/2024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E84E5A-7E0A-0345-999C-398D898331D6}" type="slidenum">
              <a:rPr lang="en-US" smtClean="0"/>
              <a:t>‹#›</a:t>
            </a:fld>
            <a:endParaRPr lang="en-US"/>
          </a:p>
        </p:txBody>
      </p:sp>
    </p:spTree>
    <p:extLst>
      <p:ext uri="{BB962C8B-B14F-4D97-AF65-F5344CB8AC3E}">
        <p14:creationId xmlns:p14="http://schemas.microsoft.com/office/powerpoint/2010/main" val="31138974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82000"/>
                  </a:schemeClr>
                </a:solidFill>
              </a:defRPr>
            </a:lvl1pPr>
          </a:lstStyle>
          <a:p>
            <a:fld id="{50222070-0436-3541-B5CF-4AFB07F06FD4}" type="datetimeFigureOut">
              <a:rPr lang="en-US" smtClean="0"/>
              <a:t>6/5/2024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82000"/>
                  </a:schemeClr>
                </a:solidFill>
              </a:defRPr>
            </a:lvl1pPr>
          </a:lstStyle>
          <a:p>
            <a:fld id="{25E84E5A-7E0A-0345-999C-398D898331D6}" type="slidenum">
              <a:rPr lang="en-US" smtClean="0"/>
              <a:t>‹#›</a:t>
            </a:fld>
            <a:endParaRPr lang="en-US"/>
          </a:p>
        </p:txBody>
      </p:sp>
    </p:spTree>
    <p:extLst>
      <p:ext uri="{BB962C8B-B14F-4D97-AF65-F5344CB8AC3E}">
        <p14:creationId xmlns:p14="http://schemas.microsoft.com/office/powerpoint/2010/main" val="1673638104"/>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9" r:id="rId3"/>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E202A5-4FF0-F33A-6682-3671A8E7E7C1}"/>
              </a:ext>
            </a:extLst>
          </p:cNvPr>
          <p:cNvSpPr>
            <a:spLocks noGrp="1"/>
          </p:cNvSpPr>
          <p:nvPr>
            <p:ph sz="quarter" idx="13"/>
          </p:nvPr>
        </p:nvSpPr>
        <p:spPr/>
        <p:txBody>
          <a:bodyPr/>
          <a:lstStyle/>
          <a:p>
            <a:r>
              <a:rPr lang="en-US" dirty="0"/>
              <a:t>Failure to manage classification change in system process</a:t>
            </a:r>
          </a:p>
          <a:p>
            <a:r>
              <a:rPr lang="en-US" dirty="0"/>
              <a:t>Failure to identify implications of schedule change on Inspection, Testing, Preventive Maintenance (ITPM)</a:t>
            </a:r>
          </a:p>
          <a:p>
            <a:r>
              <a:rPr lang="en-US" dirty="0"/>
              <a:t>Failure to coordinate key performance indicators with </a:t>
            </a:r>
            <a:r>
              <a:rPr lang="en-US" dirty="0" smtClean="0"/>
              <a:t>ITPM</a:t>
            </a:r>
            <a:endParaRPr lang="en-US" dirty="0"/>
          </a:p>
        </p:txBody>
      </p:sp>
      <p:sp>
        <p:nvSpPr>
          <p:cNvPr id="3" name="Text Placeholder 2">
            <a:extLst>
              <a:ext uri="{FF2B5EF4-FFF2-40B4-BE49-F238E27FC236}">
                <a16:creationId xmlns:a16="http://schemas.microsoft.com/office/drawing/2014/main" id="{D8C7D91C-ED39-F1F2-DBAA-C9BA583BAFB2}"/>
              </a:ext>
            </a:extLst>
          </p:cNvPr>
          <p:cNvSpPr>
            <a:spLocks noGrp="1"/>
          </p:cNvSpPr>
          <p:nvPr>
            <p:ph type="body" sz="quarter" idx="14"/>
          </p:nvPr>
        </p:nvSpPr>
        <p:spPr>
          <a:xfrm>
            <a:off x="78379" y="2710149"/>
            <a:ext cx="2661920" cy="4004160"/>
          </a:xfrm>
        </p:spPr>
        <p:txBody>
          <a:bodyPr/>
          <a:lstStyle/>
          <a:p>
            <a:r>
              <a:rPr lang="en-US" sz="1100" dirty="0"/>
              <a:t>A facility tracks an overdue ITPM metric monthly. The data is reported to a corporate process safety metrics program, and the Key Performance Indicators (KPI) is analyzed and published for everyone in the company to see. The values for all facilities, since the metrics program was established three years ago have been consistently above 99% completed on time, which the company was proud about result.</a:t>
            </a:r>
          </a:p>
        </p:txBody>
      </p:sp>
      <p:sp>
        <p:nvSpPr>
          <p:cNvPr id="4" name="Text Placeholder 3">
            <a:extLst>
              <a:ext uri="{FF2B5EF4-FFF2-40B4-BE49-F238E27FC236}">
                <a16:creationId xmlns:a16="http://schemas.microsoft.com/office/drawing/2014/main" id="{67A3A48A-7ABD-FB98-D1F5-4F6F0FCA6EF0}"/>
              </a:ext>
            </a:extLst>
          </p:cNvPr>
          <p:cNvSpPr>
            <a:spLocks noGrp="1"/>
          </p:cNvSpPr>
          <p:nvPr>
            <p:ph type="body" sz="quarter" idx="15"/>
          </p:nvPr>
        </p:nvSpPr>
        <p:spPr/>
        <p:txBody>
          <a:bodyPr/>
          <a:lstStyle/>
          <a:p>
            <a:r>
              <a:rPr lang="en-US" sz="1100" dirty="0"/>
              <a:t>The facility had just undergone a major turnaround that was planned to be 3 weeks but was shortened by 5 days due to production pressures. The month following the end of the turnaround, the overdue ITPM KPI still showed 99.6 % ITPM completion. Upon closer review it was discovered that 75 ITPM tasks scheduled for the turnaround had not been performed due to the shorter time. This included many proof tests of Basic Process Control System and Safety Instrumented System functions.</a:t>
            </a:r>
          </a:p>
          <a:p>
            <a:r>
              <a:rPr lang="en-US" sz="1100" dirty="0"/>
              <a:t>The overdue ITPM KPI did not reflect these unperformed tasks because they had been reclassified in the maintenance management system as turnaround maintenance tasks and not recurring maintenance tasks, while the KPI only considered recurring maintenance tasks.</a:t>
            </a:r>
          </a:p>
          <a:p>
            <a:r>
              <a:rPr lang="en-US" sz="1100" dirty="0"/>
              <a:t>Planned turnarounds do get shortened. However, some ITPM tasks can only be performed during turnarounds. What can be concluded about a facility that does not consider turnaround ITPM tasks in its ITPM KPI? Do you think ITPM was considered in the decision to shorten the turnaround? If business considerations really required shortening the turnaround, what should the facility have done to ensure that turnaround ITPM was conducted?</a:t>
            </a:r>
          </a:p>
          <a:p>
            <a:endParaRPr lang="en-US" sz="1100" dirty="0"/>
          </a:p>
        </p:txBody>
      </p:sp>
      <p:sp>
        <p:nvSpPr>
          <p:cNvPr id="5" name="Text Placeholder 4">
            <a:extLst>
              <a:ext uri="{FF2B5EF4-FFF2-40B4-BE49-F238E27FC236}">
                <a16:creationId xmlns:a16="http://schemas.microsoft.com/office/drawing/2014/main" id="{61286517-F771-3693-0AC2-4926FFF8328E}"/>
              </a:ext>
            </a:extLst>
          </p:cNvPr>
          <p:cNvSpPr>
            <a:spLocks noGrp="1"/>
          </p:cNvSpPr>
          <p:nvPr>
            <p:ph type="body" sz="quarter" idx="16"/>
          </p:nvPr>
        </p:nvSpPr>
        <p:spPr>
          <a:xfrm>
            <a:off x="81280" y="7040562"/>
            <a:ext cx="7609839" cy="1755707"/>
          </a:xfrm>
        </p:spPr>
        <p:txBody>
          <a:bodyPr/>
          <a:lstStyle/>
          <a:p>
            <a:pPr>
              <a:lnSpc>
                <a:spcPct val="100000"/>
              </a:lnSpc>
            </a:pPr>
            <a:r>
              <a:rPr lang="en-US" dirty="0"/>
              <a:t>Safety must be integrated into all processes and activities including ITPM and KPI</a:t>
            </a:r>
            <a:r>
              <a:rPr lang="en-US" dirty="0" smtClean="0"/>
              <a:t>.</a:t>
            </a:r>
            <a:endParaRPr lang="en-US" dirty="0"/>
          </a:p>
          <a:p>
            <a:pPr>
              <a:lnSpc>
                <a:spcPct val="100000"/>
              </a:lnSpc>
            </a:pPr>
            <a:r>
              <a:rPr lang="en-US" dirty="0"/>
              <a:t>Effective and timely communication is essential to review safety implications from schedule changes</a:t>
            </a:r>
            <a:r>
              <a:rPr lang="en-US" dirty="0" smtClean="0"/>
              <a:t>.</a:t>
            </a:r>
            <a:endParaRPr lang="en-US" dirty="0"/>
          </a:p>
          <a:p>
            <a:pPr>
              <a:lnSpc>
                <a:spcPct val="100000"/>
              </a:lnSpc>
            </a:pPr>
            <a:r>
              <a:rPr lang="en-US" dirty="0"/>
              <a:t>Maintaining a questioning environment can help identify data abnormalities</a:t>
            </a:r>
            <a:r>
              <a:rPr lang="en-US" dirty="0" smtClean="0"/>
              <a:t>. </a:t>
            </a:r>
          </a:p>
          <a:p>
            <a:pPr marL="0" indent="0">
              <a:lnSpc>
                <a:spcPct val="100000"/>
              </a:lnSpc>
              <a:buNone/>
            </a:pPr>
            <a:r>
              <a:rPr lang="en-US" b="1" dirty="0" smtClean="0"/>
              <a:t>        **</a:t>
            </a:r>
            <a:r>
              <a:rPr lang="en-US" b="1" dirty="0"/>
              <a:t>Only 37% of those surveyed indicated management of change as a strength in their organization.**</a:t>
            </a:r>
          </a:p>
          <a:p>
            <a:pPr>
              <a:lnSpc>
                <a:spcPct val="100000"/>
              </a:lnSpc>
            </a:pPr>
            <a:endParaRPr lang="en-US" dirty="0"/>
          </a:p>
        </p:txBody>
      </p:sp>
      <p:sp>
        <p:nvSpPr>
          <p:cNvPr id="6" name="Text Placeholder 5">
            <a:extLst>
              <a:ext uri="{FF2B5EF4-FFF2-40B4-BE49-F238E27FC236}">
                <a16:creationId xmlns:a16="http://schemas.microsoft.com/office/drawing/2014/main" id="{197E0792-4CBC-CBCE-FD22-CF61CEE33667}"/>
              </a:ext>
            </a:extLst>
          </p:cNvPr>
          <p:cNvSpPr>
            <a:spLocks noGrp="1"/>
          </p:cNvSpPr>
          <p:nvPr>
            <p:ph type="body" sz="quarter" idx="17"/>
          </p:nvPr>
        </p:nvSpPr>
        <p:spPr/>
        <p:txBody>
          <a:bodyPr/>
          <a:lstStyle/>
          <a:p>
            <a:r>
              <a:rPr lang="en-US" dirty="0"/>
              <a:t>Performance Indicators Fail to Indicate—Process Metrics</a:t>
            </a:r>
          </a:p>
        </p:txBody>
      </p:sp>
    </p:spTree>
    <p:extLst>
      <p:ext uri="{BB962C8B-B14F-4D97-AF65-F5344CB8AC3E}">
        <p14:creationId xmlns:p14="http://schemas.microsoft.com/office/powerpoint/2010/main" val="354496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01954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4339</TotalTime>
  <Words>369</Words>
  <Application>Microsoft Office PowerPoint</Application>
  <PresentationFormat>Custom</PresentationFormat>
  <Paragraphs>12</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NSimSun</vt:lpstr>
      <vt:lpstr>Aptos</vt:lpstr>
      <vt:lpstr>Arial</vt:lpstr>
      <vt:lpstr>Century Gothic</vt:lpstr>
      <vt:lpstr>System Font Regular</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Barilo</dc:creator>
  <cp:lastModifiedBy>Sisanda Ntlantsana</cp:lastModifiedBy>
  <cp:revision>32</cp:revision>
  <cp:lastPrinted>2024-04-19T15:01:04Z</cp:lastPrinted>
  <dcterms:created xsi:type="dcterms:W3CDTF">2024-04-13T20:12:03Z</dcterms:created>
  <dcterms:modified xsi:type="dcterms:W3CDTF">2024-06-07T20:36:22Z</dcterms:modified>
</cp:coreProperties>
</file>