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4"/>
  </p:notesMasterIdLst>
  <p:sldIdLst>
    <p:sldId id="258" r:id="rId2"/>
    <p:sldId id="257" r:id="rId3"/>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53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65"/>
    <p:restoredTop sz="94694"/>
  </p:normalViewPr>
  <p:slideViewPr>
    <p:cSldViewPr snapToGrid="0">
      <p:cViewPr varScale="1">
        <p:scale>
          <a:sx n="37" d="100"/>
          <a:sy n="37" d="100"/>
        </p:scale>
        <p:origin x="693" y="1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77D801-C858-D24A-9525-F8A85DF08F1A}" type="datetimeFigureOut">
              <a:rPr lang="en-US" smtClean="0"/>
              <a:t>6/5/2024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AFA200-8D06-9E42-A0D4-16EADC4E979D}" type="slidenum">
              <a:rPr lang="en-US" smtClean="0"/>
              <a:t>‹#›</a:t>
            </a:fld>
            <a:endParaRPr lang="en-US"/>
          </a:p>
        </p:txBody>
      </p:sp>
    </p:spTree>
    <p:extLst>
      <p:ext uri="{BB962C8B-B14F-4D97-AF65-F5344CB8AC3E}">
        <p14:creationId xmlns:p14="http://schemas.microsoft.com/office/powerpoint/2010/main" val="3227514027"/>
      </p:ext>
    </p:extLst>
  </p:cSld>
  <p:clrMap bg1="lt1" tx1="dk1" bg2="lt2" tx2="dk2" accent1="accent1" accent2="accent2" accent3="accent3" accent4="accent4" accent5="accent5" accent6="accent6" hlink="hlink" folHlink="folHlink"/>
  <p:notesStyle>
    <a:lvl1pPr marL="0" algn="l" defTabSz="1018824" rtl="0" eaLnBrk="1" latinLnBrk="0" hangingPunct="1">
      <a:defRPr sz="1337" kern="1200">
        <a:solidFill>
          <a:schemeClr val="tx1"/>
        </a:solidFill>
        <a:latin typeface="+mn-lt"/>
        <a:ea typeface="+mn-ea"/>
        <a:cs typeface="+mn-cs"/>
      </a:defRPr>
    </a:lvl1pPr>
    <a:lvl2pPr marL="509412" algn="l" defTabSz="1018824" rtl="0" eaLnBrk="1" latinLnBrk="0" hangingPunct="1">
      <a:defRPr sz="1337" kern="1200">
        <a:solidFill>
          <a:schemeClr val="tx1"/>
        </a:solidFill>
        <a:latin typeface="+mn-lt"/>
        <a:ea typeface="+mn-ea"/>
        <a:cs typeface="+mn-cs"/>
      </a:defRPr>
    </a:lvl2pPr>
    <a:lvl3pPr marL="1018824" algn="l" defTabSz="1018824" rtl="0" eaLnBrk="1" latinLnBrk="0" hangingPunct="1">
      <a:defRPr sz="1337" kern="1200">
        <a:solidFill>
          <a:schemeClr val="tx1"/>
        </a:solidFill>
        <a:latin typeface="+mn-lt"/>
        <a:ea typeface="+mn-ea"/>
        <a:cs typeface="+mn-cs"/>
      </a:defRPr>
    </a:lvl3pPr>
    <a:lvl4pPr marL="1528237" algn="l" defTabSz="1018824" rtl="0" eaLnBrk="1" latinLnBrk="0" hangingPunct="1">
      <a:defRPr sz="1337" kern="1200">
        <a:solidFill>
          <a:schemeClr val="tx1"/>
        </a:solidFill>
        <a:latin typeface="+mn-lt"/>
        <a:ea typeface="+mn-ea"/>
        <a:cs typeface="+mn-cs"/>
      </a:defRPr>
    </a:lvl4pPr>
    <a:lvl5pPr marL="2037649" algn="l" defTabSz="1018824" rtl="0" eaLnBrk="1" latinLnBrk="0" hangingPunct="1">
      <a:defRPr sz="1337" kern="1200">
        <a:solidFill>
          <a:schemeClr val="tx1"/>
        </a:solidFill>
        <a:latin typeface="+mn-lt"/>
        <a:ea typeface="+mn-ea"/>
        <a:cs typeface="+mn-cs"/>
      </a:defRPr>
    </a:lvl5pPr>
    <a:lvl6pPr marL="2547061" algn="l" defTabSz="1018824" rtl="0" eaLnBrk="1" latinLnBrk="0" hangingPunct="1">
      <a:defRPr sz="1337" kern="1200">
        <a:solidFill>
          <a:schemeClr val="tx1"/>
        </a:solidFill>
        <a:latin typeface="+mn-lt"/>
        <a:ea typeface="+mn-ea"/>
        <a:cs typeface="+mn-cs"/>
      </a:defRPr>
    </a:lvl6pPr>
    <a:lvl7pPr marL="3056473" algn="l" defTabSz="1018824" rtl="0" eaLnBrk="1" latinLnBrk="0" hangingPunct="1">
      <a:defRPr sz="1337" kern="1200">
        <a:solidFill>
          <a:schemeClr val="tx1"/>
        </a:solidFill>
        <a:latin typeface="+mn-lt"/>
        <a:ea typeface="+mn-ea"/>
        <a:cs typeface="+mn-cs"/>
      </a:defRPr>
    </a:lvl7pPr>
    <a:lvl8pPr marL="3565886" algn="l" defTabSz="1018824" rtl="0" eaLnBrk="1" latinLnBrk="0" hangingPunct="1">
      <a:defRPr sz="1337" kern="1200">
        <a:solidFill>
          <a:schemeClr val="tx1"/>
        </a:solidFill>
        <a:latin typeface="+mn-lt"/>
        <a:ea typeface="+mn-ea"/>
        <a:cs typeface="+mn-cs"/>
      </a:defRPr>
    </a:lvl8pPr>
    <a:lvl9pPr marL="4075298" algn="l" defTabSz="1018824" rtl="0" eaLnBrk="1" latinLnBrk="0" hangingPunct="1">
      <a:defRPr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s://h2tools.org/" TargetMode="External"/><Relationship Id="rId2" Type="http://schemas.openxmlformats.org/officeDocument/2006/relationships/hyperlink" Target="https://www.aiche.org/ccps/safety-culture-what-stake"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9" name="Picture 18" descr="A white and green rectangular object with blue text&#10;&#10;Description automatically generated">
            <a:extLst>
              <a:ext uri="{FF2B5EF4-FFF2-40B4-BE49-F238E27FC236}">
                <a16:creationId xmlns:a16="http://schemas.microsoft.com/office/drawing/2014/main" id="{545914BA-EBFC-EF52-EC59-F0A6A809FE13}"/>
              </a:ext>
            </a:extLst>
          </p:cNvPr>
          <p:cNvPicPr>
            <a:picLocks noChangeAspect="1"/>
          </p:cNvPicPr>
          <p:nvPr userDrawn="1"/>
        </p:nvPicPr>
        <p:blipFill>
          <a:blip r:embed="rId2"/>
          <a:stretch>
            <a:fillRect/>
          </a:stretch>
        </p:blipFill>
        <p:spPr>
          <a:xfrm>
            <a:off x="0" y="0"/>
            <a:ext cx="7772400" cy="10058400"/>
          </a:xfrm>
          <a:prstGeom prst="rect">
            <a:avLst/>
          </a:prstGeom>
        </p:spPr>
      </p:pic>
      <p:sp>
        <p:nvSpPr>
          <p:cNvPr id="9" name="Content Placeholder 8">
            <a:extLst>
              <a:ext uri="{FF2B5EF4-FFF2-40B4-BE49-F238E27FC236}">
                <a16:creationId xmlns:a16="http://schemas.microsoft.com/office/drawing/2014/main" id="{3B961E1A-0016-F35B-61C1-10A9A8DD2B63}"/>
              </a:ext>
            </a:extLst>
          </p:cNvPr>
          <p:cNvSpPr>
            <a:spLocks noGrp="1"/>
          </p:cNvSpPr>
          <p:nvPr>
            <p:ph sz="quarter" idx="13"/>
          </p:nvPr>
        </p:nvSpPr>
        <p:spPr>
          <a:xfrm>
            <a:off x="78379" y="1438336"/>
            <a:ext cx="7614507" cy="988768"/>
          </a:xfrm>
        </p:spPr>
        <p:txBody>
          <a:bodyPr lIns="0" tIns="0" rIns="0" bIns="0">
            <a:noAutofit/>
          </a:bodyPr>
          <a:lstStyle>
            <a:lvl1pPr marL="115888" indent="-115888">
              <a:buClr>
                <a:srgbClr val="61B345"/>
              </a:buClr>
              <a:tabLst/>
              <a:defRPr sz="1100"/>
            </a:lvl1pPr>
            <a:lvl2pPr>
              <a:buClr>
                <a:srgbClr val="61B345"/>
              </a:buClr>
              <a:defRPr sz="1100"/>
            </a:lvl2pPr>
            <a:lvl3pPr>
              <a:defRPr sz="1100"/>
            </a:lvl3pPr>
            <a:lvl4pPr>
              <a:defRPr sz="1100"/>
            </a:lvl4pPr>
            <a:lvl5pPr>
              <a:defRPr sz="1100"/>
            </a:lvl5pPr>
          </a:lstStyle>
          <a:p>
            <a:pPr lvl="0"/>
            <a:r>
              <a:rPr lang="en-US" dirty="0"/>
              <a:t>Click to edit Master text styles</a:t>
            </a:r>
          </a:p>
        </p:txBody>
      </p:sp>
      <p:sp>
        <p:nvSpPr>
          <p:cNvPr id="12" name="Text Placeholder 11">
            <a:extLst>
              <a:ext uri="{FF2B5EF4-FFF2-40B4-BE49-F238E27FC236}">
                <a16:creationId xmlns:a16="http://schemas.microsoft.com/office/drawing/2014/main" id="{5D5FF04F-E7C1-C167-71B1-4A2E6CD67A5E}"/>
              </a:ext>
            </a:extLst>
          </p:cNvPr>
          <p:cNvSpPr>
            <a:spLocks noGrp="1"/>
          </p:cNvSpPr>
          <p:nvPr>
            <p:ph type="body" sz="quarter" idx="14"/>
          </p:nvPr>
        </p:nvSpPr>
        <p:spPr>
          <a:xfrm>
            <a:off x="81281" y="2710150"/>
            <a:ext cx="2661920" cy="4004160"/>
          </a:xfrm>
        </p:spPr>
        <p:txBody>
          <a:bodyPr lIns="0" tIns="0" rIns="0" bIns="0">
            <a:noAutofit/>
          </a:bodyPr>
          <a:lstStyle>
            <a:lvl1pPr marL="0" indent="0">
              <a:buNone/>
              <a:defRPr sz="1050" b="0"/>
            </a:lvl1pPr>
            <a:lvl2pPr>
              <a:defRPr sz="1100"/>
            </a:lvl2pPr>
            <a:lvl3pPr>
              <a:defRPr sz="1100"/>
            </a:lvl3pPr>
            <a:lvl4pPr>
              <a:defRPr sz="1100"/>
            </a:lvl4pPr>
            <a:lvl5pPr>
              <a:defRPr sz="1100"/>
            </a:lvl5pPr>
          </a:lstStyle>
          <a:p>
            <a:pPr lvl="0"/>
            <a:r>
              <a:rPr lang="en-US" dirty="0"/>
              <a:t>Click to edit Master text styles</a:t>
            </a:r>
          </a:p>
        </p:txBody>
      </p:sp>
      <p:sp>
        <p:nvSpPr>
          <p:cNvPr id="16" name="Text Placeholder 15">
            <a:extLst>
              <a:ext uri="{FF2B5EF4-FFF2-40B4-BE49-F238E27FC236}">
                <a16:creationId xmlns:a16="http://schemas.microsoft.com/office/drawing/2014/main" id="{93F0A350-73E6-BF9F-AE4A-972484906507}"/>
              </a:ext>
            </a:extLst>
          </p:cNvPr>
          <p:cNvSpPr>
            <a:spLocks noGrp="1"/>
          </p:cNvSpPr>
          <p:nvPr>
            <p:ph type="body" sz="quarter" idx="15"/>
          </p:nvPr>
        </p:nvSpPr>
        <p:spPr>
          <a:xfrm>
            <a:off x="2939142" y="2710149"/>
            <a:ext cx="4751977" cy="4004159"/>
          </a:xfrm>
        </p:spPr>
        <p:txBody>
          <a:bodyPr lIns="0" tIns="0" rIns="0" bIns="0">
            <a:noAutofit/>
          </a:bodyPr>
          <a:lstStyle>
            <a:lvl1pPr marL="0" indent="0">
              <a:buNone/>
              <a:defRPr sz="1050"/>
            </a:lvl1pPr>
            <a:lvl2pPr marL="388620" indent="0">
              <a:buNone/>
              <a:defRPr sz="1100"/>
            </a:lvl2pPr>
            <a:lvl3pPr marL="777240" indent="0">
              <a:buNone/>
              <a:defRPr sz="1100"/>
            </a:lvl3pPr>
            <a:lvl4pPr marL="1165860" indent="0">
              <a:buNone/>
              <a:defRPr sz="1100"/>
            </a:lvl4pPr>
            <a:lvl5pPr marL="1554480" indent="0">
              <a:buNone/>
              <a:defRPr sz="1100"/>
            </a:lvl5pPr>
          </a:lstStyle>
          <a:p>
            <a:pPr lvl="0"/>
            <a:r>
              <a:rPr lang="en-US" dirty="0"/>
              <a:t>Click to edit Master text styles</a:t>
            </a:r>
          </a:p>
        </p:txBody>
      </p:sp>
      <p:sp>
        <p:nvSpPr>
          <p:cNvPr id="20" name="Text Placeholder 19">
            <a:extLst>
              <a:ext uri="{FF2B5EF4-FFF2-40B4-BE49-F238E27FC236}">
                <a16:creationId xmlns:a16="http://schemas.microsoft.com/office/drawing/2014/main" id="{C4640FCC-C3FD-2F38-2D19-D1849471533F}"/>
              </a:ext>
            </a:extLst>
          </p:cNvPr>
          <p:cNvSpPr>
            <a:spLocks noGrp="1"/>
          </p:cNvSpPr>
          <p:nvPr>
            <p:ph type="body" sz="quarter" idx="16"/>
          </p:nvPr>
        </p:nvSpPr>
        <p:spPr>
          <a:xfrm>
            <a:off x="81280" y="7040563"/>
            <a:ext cx="7609839" cy="1547812"/>
          </a:xfrm>
        </p:spPr>
        <p:txBody>
          <a:bodyPr lIns="0" tIns="0" rIns="0" bIns="0">
            <a:noAutofit/>
          </a:bodyPr>
          <a:lstStyle>
            <a:lvl1pPr marL="194310" indent="-194310">
              <a:buClr>
                <a:srgbClr val="61B345"/>
              </a:buClr>
              <a:buFont typeface="Wingdings" pitchFamily="2" charset="2"/>
              <a:buChar char="ü"/>
              <a:defRPr sz="1100"/>
            </a:lvl1pPr>
          </a:lstStyle>
          <a:p>
            <a:pPr lvl="0"/>
            <a:r>
              <a:rPr lang="en-US" dirty="0"/>
              <a:t>C</a:t>
            </a:r>
          </a:p>
        </p:txBody>
      </p:sp>
      <p:sp>
        <p:nvSpPr>
          <p:cNvPr id="22" name="Text Placeholder 21">
            <a:extLst>
              <a:ext uri="{FF2B5EF4-FFF2-40B4-BE49-F238E27FC236}">
                <a16:creationId xmlns:a16="http://schemas.microsoft.com/office/drawing/2014/main" id="{C9B2C453-65CE-8773-8D79-3C1C57993F4B}"/>
              </a:ext>
            </a:extLst>
          </p:cNvPr>
          <p:cNvSpPr>
            <a:spLocks noGrp="1"/>
          </p:cNvSpPr>
          <p:nvPr>
            <p:ph type="body" sz="quarter" idx="17" hasCustomPrompt="1"/>
          </p:nvPr>
        </p:nvSpPr>
        <p:spPr>
          <a:xfrm>
            <a:off x="78379" y="1196356"/>
            <a:ext cx="7612739" cy="241979"/>
          </a:xfrm>
        </p:spPr>
        <p:txBody>
          <a:bodyPr lIns="0" rIns="0">
            <a:noAutofit/>
          </a:bodyPr>
          <a:lstStyle>
            <a:lvl1pPr marL="0" indent="0">
              <a:buNone/>
              <a:defRPr sz="1100" b="1">
                <a:solidFill>
                  <a:srgbClr val="1B5371"/>
                </a:solidFill>
              </a:defRPr>
            </a:lvl1pPr>
          </a:lstStyle>
          <a:p>
            <a:pPr lvl="0"/>
            <a:r>
              <a:rPr lang="en-US" sz="1100" b="1" dirty="0"/>
              <a:t>Title</a:t>
            </a:r>
            <a:endParaRPr lang="en-US" dirty="0"/>
          </a:p>
        </p:txBody>
      </p:sp>
      <p:sp>
        <p:nvSpPr>
          <p:cNvPr id="3" name="TextBox 2">
            <a:extLst>
              <a:ext uri="{FF2B5EF4-FFF2-40B4-BE49-F238E27FC236}">
                <a16:creationId xmlns:a16="http://schemas.microsoft.com/office/drawing/2014/main" id="{5913C28E-4982-C73E-0524-6573DA8B04BF}"/>
              </a:ext>
            </a:extLst>
          </p:cNvPr>
          <p:cNvSpPr txBox="1"/>
          <p:nvPr userDrawn="1"/>
        </p:nvSpPr>
        <p:spPr>
          <a:xfrm>
            <a:off x="81280" y="9633879"/>
            <a:ext cx="7609839" cy="400110"/>
          </a:xfrm>
          <a:prstGeom prst="rect">
            <a:avLst/>
          </a:prstGeom>
          <a:noFill/>
        </p:spPr>
        <p:txBody>
          <a:bodyPr wrap="square">
            <a:spAutoFit/>
          </a:bodyPr>
          <a:lstStyle/>
          <a:p>
            <a:pPr marL="0" marR="0" hangingPunct="0">
              <a:spcBef>
                <a:spcPts val="0"/>
              </a:spcBef>
              <a:spcAft>
                <a:spcPts val="0"/>
              </a:spcAft>
            </a:pPr>
            <a:r>
              <a:rPr lang="en-US" sz="1000" kern="100" dirty="0">
                <a:solidFill>
                  <a:srgbClr val="000000"/>
                </a:solidFill>
                <a:effectLst/>
                <a:latin typeface="+mn-lt"/>
                <a:ea typeface="NSimSun" panose="02010609030101010101" pitchFamily="49" charset="-122"/>
                <a:cs typeface="Arial" panose="020B0604020202020204" pitchFamily="34" charset="0"/>
              </a:rPr>
              <a:t>This record is taken from “Essential Practices for Creating, Strengthening, and Sustaining Process Safety Culture,” CCPS, ©2018, AIChE and John Wiley &amp; Sons, Ltd. </a:t>
            </a:r>
            <a:endParaRPr lang="en-US" sz="1000" kern="100" dirty="0">
              <a:effectLst/>
              <a:latin typeface="+mn-lt"/>
              <a:ea typeface="NSimSun" panose="02010609030101010101" pitchFamily="49" charset="-122"/>
              <a:cs typeface="Arial" panose="020B0604020202020204" pitchFamily="34" charset="0"/>
            </a:endParaRPr>
          </a:p>
        </p:txBody>
      </p:sp>
    </p:spTree>
    <p:extLst>
      <p:ext uri="{BB962C8B-B14F-4D97-AF65-F5344CB8AC3E}">
        <p14:creationId xmlns:p14="http://schemas.microsoft.com/office/powerpoint/2010/main" val="3101815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04E7942-AE59-3AA0-238C-8CE965207B5D}"/>
              </a:ext>
            </a:extLst>
          </p:cNvPr>
          <p:cNvSpPr txBox="1"/>
          <p:nvPr userDrawn="1"/>
        </p:nvSpPr>
        <p:spPr>
          <a:xfrm>
            <a:off x="60959" y="0"/>
            <a:ext cx="7613228" cy="9818072"/>
          </a:xfrm>
          <a:prstGeom prst="rect">
            <a:avLst/>
          </a:prstGeom>
          <a:noFill/>
        </p:spPr>
        <p:txBody>
          <a:bodyPr wrap="square">
            <a:spAutoFit/>
          </a:bodyPr>
          <a:lstStyle/>
          <a:p>
            <a:pPr marL="0" marR="0" algn="ctr" hangingPunct="0">
              <a:spcBef>
                <a:spcPts val="0"/>
              </a:spcBef>
              <a:spcAft>
                <a:spcPts val="0"/>
              </a:spcAft>
            </a:pPr>
            <a:endPar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algn="ctr" hangingPunct="0">
              <a:spcBef>
                <a:spcPts val="0"/>
              </a:spcBef>
              <a:spcAft>
                <a:spcPts val="0"/>
              </a:spcAft>
            </a:pP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“Safety culture is how the organization behaves…</a:t>
            </a:r>
          </a:p>
          <a:p>
            <a:pPr marL="0" marR="0" algn="ctr" hangingPunct="0">
              <a:spcBef>
                <a:spcPts val="0"/>
              </a:spcBef>
              <a:spcAft>
                <a:spcPts val="0"/>
              </a:spcAft>
            </a:pPr>
            <a:r>
              <a:rPr lang="en-US" b="1" i="1" kern="100" dirty="0">
                <a:solidFill>
                  <a:srgbClr val="61B345"/>
                </a:solidFill>
                <a:latin typeface="Century Gothic" panose="020B0502020202020204" pitchFamily="34" charset="0"/>
                <a:ea typeface="NSimSun" panose="02010609030101010101" pitchFamily="49" charset="-122"/>
                <a:cs typeface="Arial" panose="020B0604020202020204" pitchFamily="34" charset="0"/>
              </a:rPr>
              <a:t>…</a:t>
            </a: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when no one is watching.”</a:t>
            </a:r>
            <a:endParaRPr lang="en-US" sz="1100"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p>
          <a:p>
            <a:pPr marL="0" marR="0" hangingPunct="0">
              <a:spcBef>
                <a:spcPts val="0"/>
              </a:spcBef>
              <a:spcAft>
                <a:spcPts val="0"/>
              </a:spcAft>
            </a:pPr>
            <a:endParaRPr lang="en-US" sz="900" kern="100" dirty="0">
              <a:latin typeface="Century Gothic" panose="020B0502020202020204" pitchFamily="34" charset="0"/>
              <a:ea typeface="NSimSun" panose="02010609030101010101" pitchFamily="49" charset="-122"/>
              <a:cs typeface="Arial" panose="020B0604020202020204" pitchFamily="34" charset="0"/>
            </a:endParaRPr>
          </a:p>
          <a:p>
            <a:pPr marR="0" hangingPunct="0">
              <a:spcBef>
                <a:spcPts val="0"/>
              </a:spcBef>
              <a:spcAft>
                <a:spcPts val="600"/>
              </a:spcAft>
              <a:tabLst>
                <a:tab pos="339725" algn="l"/>
              </a:tabLst>
            </a:pPr>
            <a:r>
              <a:rPr lang="en-US" sz="1600" b="1" kern="100" dirty="0">
                <a:solidFill>
                  <a:srgbClr val="1B5371"/>
                </a:solidFill>
                <a:effectLst/>
                <a:latin typeface="Century Gothic" panose="020B0502020202020204" pitchFamily="34" charset="0"/>
                <a:ea typeface="NSimSun" panose="02010609030101010101" pitchFamily="49" charset="-122"/>
                <a:cs typeface="Arial" panose="020B0604020202020204" pitchFamily="34" charset="0"/>
              </a:rPr>
              <a:t>	Safety Culture Framework</a:t>
            </a:r>
            <a:endParaRPr lang="en-US" sz="1600" kern="100" dirty="0">
              <a:effectLst/>
              <a:latin typeface="Century Gothic" panose="020B0502020202020204" pitchFamily="34" charset="0"/>
              <a:ea typeface="NSimSun" panose="02010609030101010101" pitchFamily="49" charset="-122"/>
              <a:cs typeface="Arial" panose="020B0604020202020204" pitchFamily="34" charset="0"/>
            </a:endParaRP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Safety is everyone’s responsibility</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Strong leadership support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Integrated into all activities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Open, timely, effective communications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Questioning/learning environment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Mutual trust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Continuous improvement</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What are the benefits?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Eliminates common weaknesses identified as contributing factors to catastrophic events.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Promotes trust in the hydrogen energy industry’s ability to deliver safe, reliable, quality products and services.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Supports a sustainable legacy for companies and the hydrogen industry.</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Fosters efficiency and productivity in the workplace.</a:t>
            </a: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Resources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information and resources on safety culture, see: </a:t>
            </a:r>
            <a:r>
              <a:rPr lang="en-US" sz="1400" kern="100" dirty="0">
                <a:latin typeface="Century Gothic" panose="020B0502020202020204" pitchFamily="34" charset="0"/>
                <a:ea typeface="NSimSun" panose="02010609030101010101" pitchFamily="49" charset="-122"/>
                <a:hlinkClick r:id="rId2"/>
              </a:rPr>
              <a:t>https://www.aiche.org/ccps/safety-culture-what-stake</a:t>
            </a:r>
            <a:endParaRPr lang="en-US" sz="1400" kern="100" dirty="0">
              <a:latin typeface="Century Gothic" panose="020B0502020202020204" pitchFamily="34" charset="0"/>
              <a:ea typeface="NSimSun" panose="02010609030101010101" pitchFamily="49" charset="-122"/>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case studies on safety culture, see: </a:t>
            </a:r>
            <a:r>
              <a:rPr lang="en-US" sz="1400" kern="100" dirty="0">
                <a:latin typeface="Century Gothic" panose="020B0502020202020204" pitchFamily="34" charset="0"/>
                <a:ea typeface="NSimSun" panose="02010609030101010101" pitchFamily="49" charset="-122"/>
                <a:hlinkClick r:id="rId3"/>
              </a:rPr>
              <a:t>https://h2tools.org</a:t>
            </a:r>
            <a:r>
              <a:rPr lang="en-US" sz="1400" kern="100" dirty="0">
                <a:latin typeface="Century Gothic" panose="020B0502020202020204" pitchFamily="34" charset="0"/>
                <a:ea typeface="NSimSun" panose="02010609030101010101" pitchFamily="49" charset="-122"/>
              </a:rPr>
              <a:t> </a:t>
            </a: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r>
              <a:rPr lang="en-US" sz="1200" dirty="0">
                <a:effectLst/>
                <a:latin typeface="Century Gothic" panose="020B0502020202020204" pitchFamily="34" charset="0"/>
                <a:ea typeface="NSimSun" panose="02010609030101010101" pitchFamily="49" charset="-122"/>
              </a:rPr>
              <a:t>	Keywords: weak, poor, minimum, regulations, flammable, chemical, checklists, compliance</a:t>
            </a:r>
            <a:endParaRPr lang="en-US" sz="1200" dirty="0">
              <a:latin typeface="Century Gothic" panose="020B0502020202020204" pitchFamily="34" charset="0"/>
            </a:endParaRPr>
          </a:p>
        </p:txBody>
      </p:sp>
    </p:spTree>
    <p:extLst>
      <p:ext uri="{BB962C8B-B14F-4D97-AF65-F5344CB8AC3E}">
        <p14:creationId xmlns:p14="http://schemas.microsoft.com/office/powerpoint/2010/main" val="474998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222070-0436-3541-B5CF-4AFB07F06FD4}" type="datetimeFigureOut">
              <a:rPr lang="en-US" smtClean="0"/>
              <a:t>6/5/2024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E84E5A-7E0A-0345-999C-398D898331D6}" type="slidenum">
              <a:rPr lang="en-US" smtClean="0"/>
              <a:t>‹#›</a:t>
            </a:fld>
            <a:endParaRPr lang="en-US"/>
          </a:p>
        </p:txBody>
      </p:sp>
    </p:spTree>
    <p:extLst>
      <p:ext uri="{BB962C8B-B14F-4D97-AF65-F5344CB8AC3E}">
        <p14:creationId xmlns:p14="http://schemas.microsoft.com/office/powerpoint/2010/main" val="31138974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82000"/>
                  </a:schemeClr>
                </a:solidFill>
              </a:defRPr>
            </a:lvl1pPr>
          </a:lstStyle>
          <a:p>
            <a:fld id="{50222070-0436-3541-B5CF-4AFB07F06FD4}" type="datetimeFigureOut">
              <a:rPr lang="en-US" smtClean="0"/>
              <a:t>6/5/2024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82000"/>
                  </a:schemeClr>
                </a:solidFill>
              </a:defRPr>
            </a:lvl1pPr>
          </a:lstStyle>
          <a:p>
            <a:fld id="{25E84E5A-7E0A-0345-999C-398D898331D6}" type="slidenum">
              <a:rPr lang="en-US" smtClean="0"/>
              <a:t>‹#›</a:t>
            </a:fld>
            <a:endParaRPr lang="en-US"/>
          </a:p>
        </p:txBody>
      </p:sp>
    </p:spTree>
    <p:extLst>
      <p:ext uri="{BB962C8B-B14F-4D97-AF65-F5344CB8AC3E}">
        <p14:creationId xmlns:p14="http://schemas.microsoft.com/office/powerpoint/2010/main" val="1673638104"/>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9" r:id="rId3"/>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DE202A5-4FF0-F33A-6682-3671A8E7E7C1}"/>
              </a:ext>
            </a:extLst>
          </p:cNvPr>
          <p:cNvSpPr>
            <a:spLocks noGrp="1"/>
          </p:cNvSpPr>
          <p:nvPr>
            <p:ph sz="quarter" idx="13"/>
          </p:nvPr>
        </p:nvSpPr>
        <p:spPr/>
        <p:txBody>
          <a:bodyPr/>
          <a:lstStyle/>
          <a:p>
            <a:r>
              <a:rPr lang="en-US" dirty="0"/>
              <a:t>Hazards are considered beyond minimum requirements</a:t>
            </a:r>
          </a:p>
          <a:p>
            <a:r>
              <a:rPr lang="en-US" dirty="0"/>
              <a:t>Clearly defined responsibilities enhance process safety</a:t>
            </a:r>
          </a:p>
          <a:p>
            <a:r>
              <a:rPr lang="en-US" dirty="0"/>
              <a:t>Effective communications promotes integration for safe </a:t>
            </a:r>
            <a:r>
              <a:rPr lang="en-US" dirty="0" smtClean="0"/>
              <a:t>operations</a:t>
            </a:r>
            <a:endParaRPr lang="en-US" dirty="0"/>
          </a:p>
        </p:txBody>
      </p:sp>
      <p:sp>
        <p:nvSpPr>
          <p:cNvPr id="3" name="Text Placeholder 2">
            <a:extLst>
              <a:ext uri="{FF2B5EF4-FFF2-40B4-BE49-F238E27FC236}">
                <a16:creationId xmlns:a16="http://schemas.microsoft.com/office/drawing/2014/main" id="{D8C7D91C-ED39-F1F2-DBAA-C9BA583BAFB2}"/>
              </a:ext>
            </a:extLst>
          </p:cNvPr>
          <p:cNvSpPr>
            <a:spLocks noGrp="1"/>
          </p:cNvSpPr>
          <p:nvPr>
            <p:ph type="body" sz="quarter" idx="14"/>
          </p:nvPr>
        </p:nvSpPr>
        <p:spPr>
          <a:xfrm>
            <a:off x="78379" y="2710149"/>
            <a:ext cx="2661920" cy="4004160"/>
          </a:xfrm>
        </p:spPr>
        <p:txBody>
          <a:bodyPr/>
          <a:lstStyle/>
          <a:p>
            <a:r>
              <a:rPr lang="en-US" dirty="0"/>
              <a:t>A specialty chemical facility that uses a dozen different flammable solvents stores them in small, low pressure storage tanks that are kept at a slight overpressure by the presence of a nitrogen blanket. </a:t>
            </a:r>
          </a:p>
          <a:p>
            <a:r>
              <a:rPr lang="en-US" dirty="0"/>
              <a:t>Nitrogen is supplied by a vendor-owned system that vaporizes liquid nitrogen and supplies it to the facility’s distribution system where the pressure is reduced and regulated for various uses.</a:t>
            </a:r>
          </a:p>
          <a:p>
            <a:endParaRPr lang="en-US" dirty="0"/>
          </a:p>
        </p:txBody>
      </p:sp>
      <p:sp>
        <p:nvSpPr>
          <p:cNvPr id="4" name="Text Placeholder 3">
            <a:extLst>
              <a:ext uri="{FF2B5EF4-FFF2-40B4-BE49-F238E27FC236}">
                <a16:creationId xmlns:a16="http://schemas.microsoft.com/office/drawing/2014/main" id="{67A3A48A-7ABD-FB98-D1F5-4F6F0FCA6EF0}"/>
              </a:ext>
            </a:extLst>
          </p:cNvPr>
          <p:cNvSpPr>
            <a:spLocks noGrp="1"/>
          </p:cNvSpPr>
          <p:nvPr>
            <p:ph type="body" sz="quarter" idx="15"/>
          </p:nvPr>
        </p:nvSpPr>
        <p:spPr/>
        <p:txBody>
          <a:bodyPr/>
          <a:lstStyle/>
          <a:p>
            <a:r>
              <a:rPr lang="en-US" dirty="0"/>
              <a:t>The facility Process Safety Management System (PSMS) Manager included the liquid nitrogen supply system in the PSMS because the loss of nitrogen blanketing could allow air to enter the vapor spaces of the tanks, possibly creating an ignitable atmosphere. This decision was made even though the regulation would have allowed exempting these tanks and the nitrogen supply from the PSMS.</a:t>
            </a:r>
          </a:p>
          <a:p>
            <a:r>
              <a:rPr lang="en-US" dirty="0"/>
              <a:t>The PSMS Manager also worked with the vendor to determine which elements would be the facility’s responsibility and which would be handled by the nitrogen vendor. This, too, was not required by regulation.</a:t>
            </a:r>
          </a:p>
          <a:p>
            <a:endParaRPr lang="en-US" dirty="0"/>
          </a:p>
        </p:txBody>
      </p:sp>
      <p:sp>
        <p:nvSpPr>
          <p:cNvPr id="5" name="Text Placeholder 4">
            <a:extLst>
              <a:ext uri="{FF2B5EF4-FFF2-40B4-BE49-F238E27FC236}">
                <a16:creationId xmlns:a16="http://schemas.microsoft.com/office/drawing/2014/main" id="{61286517-F771-3693-0AC2-4926FFF8328E}"/>
              </a:ext>
            </a:extLst>
          </p:cNvPr>
          <p:cNvSpPr>
            <a:spLocks noGrp="1"/>
          </p:cNvSpPr>
          <p:nvPr>
            <p:ph type="body" sz="quarter" idx="16"/>
          </p:nvPr>
        </p:nvSpPr>
        <p:spPr>
          <a:xfrm>
            <a:off x="81280" y="7040562"/>
            <a:ext cx="7609839" cy="1755707"/>
          </a:xfrm>
        </p:spPr>
        <p:txBody>
          <a:bodyPr/>
          <a:lstStyle/>
          <a:p>
            <a:pPr>
              <a:lnSpc>
                <a:spcPct val="100000"/>
              </a:lnSpc>
            </a:pPr>
            <a:r>
              <a:rPr lang="en-US" dirty="0"/>
              <a:t>Strong leadership supports hazards analysis beyond regulations to identify potential risks</a:t>
            </a:r>
            <a:r>
              <a:rPr lang="en-US" dirty="0" smtClean="0"/>
              <a:t>.</a:t>
            </a:r>
            <a:endParaRPr lang="en-US" dirty="0"/>
          </a:p>
          <a:p>
            <a:pPr>
              <a:lnSpc>
                <a:spcPct val="100000"/>
              </a:lnSpc>
            </a:pPr>
            <a:r>
              <a:rPr lang="en-US" dirty="0"/>
              <a:t>Safety is integrated into all process activities</a:t>
            </a:r>
            <a:r>
              <a:rPr lang="en-US" dirty="0" smtClean="0"/>
              <a:t>.</a:t>
            </a:r>
            <a:endParaRPr lang="en-US" dirty="0"/>
          </a:p>
          <a:p>
            <a:pPr>
              <a:lnSpc>
                <a:spcPct val="100000"/>
              </a:lnSpc>
            </a:pPr>
            <a:r>
              <a:rPr lang="en-US" dirty="0"/>
              <a:t>Effective communications supports safe operations</a:t>
            </a:r>
            <a:r>
              <a:rPr lang="en-US" dirty="0" smtClean="0"/>
              <a:t>.</a:t>
            </a:r>
            <a:endParaRPr lang="en-US" dirty="0"/>
          </a:p>
          <a:p>
            <a:pPr>
              <a:lnSpc>
                <a:spcPct val="100000"/>
              </a:lnSpc>
            </a:pPr>
            <a:r>
              <a:rPr lang="en-US" dirty="0"/>
              <a:t>Mutual trust with vendors enhances safety. </a:t>
            </a:r>
          </a:p>
          <a:p>
            <a:pPr marL="0" indent="0">
              <a:lnSpc>
                <a:spcPct val="100000"/>
              </a:lnSpc>
              <a:buNone/>
            </a:pPr>
            <a:r>
              <a:rPr lang="en-US" b="1" dirty="0" smtClean="0"/>
              <a:t>   **</a:t>
            </a:r>
            <a:r>
              <a:rPr lang="en-US" b="1" dirty="0"/>
              <a:t>Only 37% of those surveyed indicated management involvement was a strength in their organization.**</a:t>
            </a:r>
          </a:p>
          <a:p>
            <a:pPr>
              <a:lnSpc>
                <a:spcPct val="100000"/>
              </a:lnSpc>
            </a:pPr>
            <a:endParaRPr lang="en-US" dirty="0"/>
          </a:p>
        </p:txBody>
      </p:sp>
      <p:sp>
        <p:nvSpPr>
          <p:cNvPr id="6" name="Text Placeholder 5">
            <a:extLst>
              <a:ext uri="{FF2B5EF4-FFF2-40B4-BE49-F238E27FC236}">
                <a16:creationId xmlns:a16="http://schemas.microsoft.com/office/drawing/2014/main" id="{197E0792-4CBC-CBCE-FD22-CF61CEE33667}"/>
              </a:ext>
            </a:extLst>
          </p:cNvPr>
          <p:cNvSpPr>
            <a:spLocks noGrp="1"/>
          </p:cNvSpPr>
          <p:nvPr>
            <p:ph type="body" sz="quarter" idx="17"/>
          </p:nvPr>
        </p:nvSpPr>
        <p:spPr/>
        <p:txBody>
          <a:bodyPr/>
          <a:lstStyle/>
          <a:p>
            <a:r>
              <a:rPr lang="en-US" dirty="0"/>
              <a:t>Proactive Management Supports Safety—Risk Analysis</a:t>
            </a:r>
          </a:p>
        </p:txBody>
      </p:sp>
    </p:spTree>
    <p:extLst>
      <p:ext uri="{BB962C8B-B14F-4D97-AF65-F5344CB8AC3E}">
        <p14:creationId xmlns:p14="http://schemas.microsoft.com/office/powerpoint/2010/main" val="3544962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01954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4322</TotalTime>
  <Words>242</Words>
  <Application>Microsoft Office PowerPoint</Application>
  <PresentationFormat>Custom</PresentationFormat>
  <Paragraphs>13</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NSimSun</vt:lpstr>
      <vt:lpstr>Aptos</vt:lpstr>
      <vt:lpstr>Arial</vt:lpstr>
      <vt:lpstr>Century Gothic</vt:lpstr>
      <vt:lpstr>System Font Regular</vt:lpstr>
      <vt:lpstr>Wingdings</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 Barilo</dc:creator>
  <cp:lastModifiedBy>Sisanda Ntlantsana</cp:lastModifiedBy>
  <cp:revision>29</cp:revision>
  <cp:lastPrinted>2024-04-19T15:01:04Z</cp:lastPrinted>
  <dcterms:created xsi:type="dcterms:W3CDTF">2024-04-13T20:12:03Z</dcterms:created>
  <dcterms:modified xsi:type="dcterms:W3CDTF">2024-06-07T20:19:08Z</dcterms:modified>
</cp:coreProperties>
</file>