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93"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Safety takes back seat to Project schedule</a:t>
            </a:r>
          </a:p>
          <a:p>
            <a:r>
              <a:rPr lang="en-US" dirty="0"/>
              <a:t>Open and questioning environment undermined by time sensitive schedule</a:t>
            </a:r>
          </a:p>
          <a:p>
            <a:r>
              <a:rPr lang="en-US" dirty="0"/>
              <a:t>Management compromise weakens safety culture</a:t>
            </a:r>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dirty="0"/>
              <a:t>A facility had a combined Management Of Change (MOC)/Pre-startup Safety Review (PSSR) process (a common practice). This process was managed electronically, routing the MOC package via e-mail to those required. However, the last step called for the PSSR to conduct a face-to-face meeting to ensure the MOC/PSSR process did not become a “review-in-isolation,” and provide at least one step of communal brainstorming regarding the change. At the end of the meeting, each participant in the MOC process must sign-off, authorizing the start-up. The procedure specified the MOC Champion, who is assigned in accordance with the procedure, was to monitor and shepherd the MOC from its inception to its completion and chair the meeting.</a:t>
            </a:r>
          </a:p>
          <a:p>
            <a:endParaRPr lang="en-US"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dirty="0"/>
              <a:t>An ongoing project at the facility was several weeks late and there </a:t>
            </a:r>
            <a:r>
              <a:rPr lang="en-US" dirty="0" smtClean="0"/>
              <a:t>was increasing </a:t>
            </a:r>
            <a:r>
              <a:rPr lang="en-US" dirty="0"/>
              <a:t>pressure to finish and get the process restarted. During a PSSR meeting for this project, the Engineering representative expressed doubt about the readiness of operators to run the modified process safely, and advocated additional face to-face training. The engineer also argued that maintenance personnel were not fully briefed on the revised Inspection Testing Preventive Maintenance tasks that will be required. </a:t>
            </a:r>
          </a:p>
          <a:p>
            <a:r>
              <a:rPr lang="en-US" dirty="0"/>
              <a:t>The other participants disagreed, arguing the training already provided was adequate and the startup should not be delayed. However, this did not make the engineer feel comfortable signing-off, and the meeting was adjourned without final start-up authorization</a:t>
            </a:r>
            <a:r>
              <a:rPr lang="en-US" dirty="0" smtClean="0"/>
              <a:t>.</a:t>
            </a:r>
            <a:endParaRPr lang="en-US" dirty="0"/>
          </a:p>
          <a:p>
            <a:r>
              <a:rPr lang="en-US" dirty="0"/>
              <a:t>Later, the MOC Champion, the Project Manager, and the Operations Manager meet with the engineer’s Manager to discuss the engineer’s refusal to sign-off. The Project Manager stated forcefully the training requirements were discussed and vetted by several others. He suggested the engineer was simply being argumentative and this was not the first time he had objected, causing delays at the last minute. The Engineering Manager agreed to sign the PSSR in lieu of the engineer.</a:t>
            </a:r>
          </a:p>
          <a:p>
            <a:endParaRPr lang="en-US"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Strong leadership recognize project safety should not be compromised by schedules</a:t>
            </a:r>
            <a:r>
              <a:rPr lang="en-US" dirty="0" smtClean="0"/>
              <a:t>.</a:t>
            </a:r>
            <a:endParaRPr lang="en-US" dirty="0"/>
          </a:p>
          <a:p>
            <a:pPr>
              <a:lnSpc>
                <a:spcPct val="100000"/>
              </a:lnSpc>
            </a:pPr>
            <a:r>
              <a:rPr lang="en-US" dirty="0"/>
              <a:t>Safety must be an integrated part of all activities and project schedules must include adequate time </a:t>
            </a:r>
            <a:r>
              <a:rPr lang="en-US" dirty="0" smtClean="0"/>
              <a:t>for reviews </a:t>
            </a:r>
            <a:r>
              <a:rPr lang="en-US" dirty="0"/>
              <a:t>and changes that may be needed</a:t>
            </a:r>
            <a:r>
              <a:rPr lang="en-US" dirty="0" smtClean="0"/>
              <a:t>.</a:t>
            </a:r>
            <a:endParaRPr lang="en-US" dirty="0"/>
          </a:p>
          <a:p>
            <a:pPr>
              <a:lnSpc>
                <a:spcPct val="100000"/>
              </a:lnSpc>
            </a:pPr>
            <a:r>
              <a:rPr lang="en-US" dirty="0"/>
              <a:t>The optimum safety culture includes an open, questioning environment to identify potential issues</a:t>
            </a:r>
            <a:r>
              <a:rPr lang="en-US" dirty="0" smtClean="0"/>
              <a:t>.</a:t>
            </a:r>
            <a:endParaRPr lang="en-US" dirty="0"/>
          </a:p>
          <a:p>
            <a:pPr>
              <a:lnSpc>
                <a:spcPct val="100000"/>
              </a:lnSpc>
            </a:pPr>
            <a:r>
              <a:rPr lang="en-US" dirty="0"/>
              <a:t>Mutual trust among workers and management is essential to a successful safety culture</a:t>
            </a:r>
            <a:r>
              <a:rPr lang="en-US" dirty="0" smtClean="0"/>
              <a:t>.</a:t>
            </a:r>
            <a:endParaRPr lang="en-US" dirty="0"/>
          </a:p>
          <a:p>
            <a:pPr marL="0" indent="0">
              <a:lnSpc>
                <a:spcPct val="100000"/>
              </a:lnSpc>
              <a:buNone/>
            </a:pPr>
            <a:r>
              <a:rPr lang="en-US" b="1" dirty="0" smtClean="0"/>
              <a:t>          </a:t>
            </a:r>
            <a:r>
              <a:rPr lang="en-US" b="1" dirty="0"/>
              <a:t>**Only 63% of those surveyed indicated training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Project Schedule Competes with Safety—Training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4313</TotalTime>
  <Words>445</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27</cp:revision>
  <cp:lastPrinted>2024-04-19T15:01:04Z</cp:lastPrinted>
  <dcterms:created xsi:type="dcterms:W3CDTF">2024-04-13T20:12:03Z</dcterms:created>
  <dcterms:modified xsi:type="dcterms:W3CDTF">2024-06-07T20:10:08Z</dcterms:modified>
</cp:coreProperties>
</file>