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6" r:id="rId2"/>
    <p:sldId id="593" r:id="rId3"/>
    <p:sldId id="594" r:id="rId4"/>
    <p:sldId id="391" r:id="rId5"/>
    <p:sldId id="477" r:id="rId6"/>
    <p:sldId id="390" r:id="rId7"/>
    <p:sldId id="490" r:id="rId8"/>
    <p:sldId id="491" r:id="rId9"/>
    <p:sldId id="361" r:id="rId10"/>
    <p:sldId id="492" r:id="rId11"/>
    <p:sldId id="363" r:id="rId12"/>
    <p:sldId id="494" r:id="rId13"/>
    <p:sldId id="495" r:id="rId14"/>
    <p:sldId id="496" r:id="rId15"/>
    <p:sldId id="497" r:id="rId16"/>
    <p:sldId id="498" r:id="rId17"/>
    <p:sldId id="499" r:id="rId18"/>
    <p:sldId id="596" r:id="rId19"/>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a:srgbClr val="FF0000"/>
    <a:srgbClr val="00CC66"/>
    <a:srgbClr val="FF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80" autoAdjust="0"/>
  </p:normalViewPr>
  <p:slideViewPr>
    <p:cSldViewPr>
      <p:cViewPr varScale="1">
        <p:scale>
          <a:sx n="66" d="100"/>
          <a:sy n="66" d="100"/>
        </p:scale>
        <p:origin x="99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3277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E8F41834-95B2-4A7D-B40D-8641748F2CD4}" type="datetimeFigureOut">
              <a:rPr lang="ja-JP" altLang="en-US"/>
              <a:pPr>
                <a:defRPr/>
              </a:pPr>
              <a:t>2017/10/18</a:t>
            </a:fld>
            <a:endParaRPr lang="en-US" altLang="ja-JP"/>
          </a:p>
        </p:txBody>
      </p:sp>
      <p:sp>
        <p:nvSpPr>
          <p:cNvPr id="13316"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2774"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32775"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857BBBD-20E0-44EE-A4EC-EE8D3E4F0495}" type="slidenum">
              <a:rPr lang="ja-JP" altLang="en-US"/>
              <a:pPr>
                <a:defRPr/>
              </a:pPr>
              <a:t>‹#›</a:t>
            </a:fld>
            <a:endParaRPr lang="en-US" altLang="ja-JP"/>
          </a:p>
        </p:txBody>
      </p:sp>
    </p:spTree>
    <p:extLst>
      <p:ext uri="{BB962C8B-B14F-4D97-AF65-F5344CB8AC3E}">
        <p14:creationId xmlns:p14="http://schemas.microsoft.com/office/powerpoint/2010/main" val="3751435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r>
              <a:rPr lang="en-US" altLang="ja-JP" baseline="0" dirty="0"/>
              <a:t>The title of my presentation is “TPR-XAFS study for hydrogen recombination reaction of platinum metal nanoparticle catalysts”. </a:t>
            </a:r>
          </a:p>
          <a:p>
            <a:pPr eaLnBrk="1" hangingPunct="1"/>
            <a:r>
              <a:rPr lang="en-US" altLang="ja-JP" baseline="0" dirty="0"/>
              <a:t>Here are collaborators of this presentation.</a:t>
            </a:r>
          </a:p>
        </p:txBody>
      </p:sp>
    </p:spTree>
    <p:extLst>
      <p:ext uri="{BB962C8B-B14F-4D97-AF65-F5344CB8AC3E}">
        <p14:creationId xmlns:p14="http://schemas.microsoft.com/office/powerpoint/2010/main" val="196146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the result of simultaneous observation of temperature-programmed reaction, TPR, and XAFS, named “TPR-XAFS” technique.</a:t>
            </a:r>
          </a:p>
          <a:p>
            <a:r>
              <a:rPr kumimoji="1" lang="en-US" altLang="ja-JP" dirty="0"/>
              <a:t>Top figure is the result of temperature-programmed reaction, TPR, showing gas composition.</a:t>
            </a:r>
          </a:p>
          <a:p>
            <a:r>
              <a:rPr kumimoji="1" lang="en-US" altLang="ja-JP" dirty="0"/>
              <a:t>Middle and bottom figure are the results of XAFS spectra.</a:t>
            </a:r>
          </a:p>
          <a:p>
            <a:r>
              <a:rPr kumimoji="1" lang="en-US" altLang="ja-JP" dirty="0"/>
              <a:t>The</a:t>
            </a:r>
            <a:r>
              <a:rPr kumimoji="1" lang="ja-JP" altLang="en-US" dirty="0"/>
              <a:t> </a:t>
            </a:r>
            <a:r>
              <a:rPr kumimoji="1" lang="en-US" altLang="ja-JP" dirty="0"/>
              <a:t>sample</a:t>
            </a:r>
            <a:r>
              <a:rPr kumimoji="1" lang="ja-JP" altLang="en-US" dirty="0"/>
              <a:t> </a:t>
            </a:r>
            <a:r>
              <a:rPr kumimoji="1" lang="en-US" altLang="ja-JP" dirty="0"/>
              <a:t>is</a:t>
            </a:r>
            <a:r>
              <a:rPr kumimoji="1" lang="ja-JP" altLang="en-US" dirty="0"/>
              <a:t> </a:t>
            </a:r>
            <a:r>
              <a:rPr kumimoji="1" lang="en-US" altLang="ja-JP" dirty="0"/>
              <a:t>Pt 4 </a:t>
            </a:r>
            <a:r>
              <a:rPr kumimoji="1" lang="en-US" altLang="ja-JP" dirty="0" err="1"/>
              <a:t>wt</a:t>
            </a:r>
            <a:r>
              <a:rPr kumimoji="1" lang="en-US" altLang="ja-JP" dirty="0"/>
              <a:t>% nanoparticle catalyst on the alumina support.</a:t>
            </a:r>
          </a:p>
          <a:p>
            <a:r>
              <a:rPr kumimoji="1" lang="en-US" altLang="ja-JP" dirty="0"/>
              <a:t>The mixture gas of hydrogen, oxygen and CO were flowed at 0 second of the figure.</a:t>
            </a:r>
          </a:p>
          <a:p>
            <a:r>
              <a:rPr kumimoji="1" lang="en-US" altLang="ja-JP" dirty="0"/>
              <a:t>And following from the dashed line the temperature is increased at the constant rate of 10 K/min.</a:t>
            </a:r>
          </a:p>
          <a:p>
            <a:r>
              <a:rPr kumimoji="1" lang="en-US" altLang="ja-JP" dirty="0"/>
              <a:t>XAFS spectra were observed continuously at a rate of 2 Hz.</a:t>
            </a:r>
          </a:p>
          <a:p>
            <a:r>
              <a:rPr kumimoji="1" lang="en-US" altLang="ja-JP" dirty="0"/>
              <a:t>The change of peak intensity is displayed in red line, indicating the Pt surface oxidation.</a:t>
            </a:r>
          </a:p>
          <a:p>
            <a:r>
              <a:rPr kumimoji="1" lang="en-US" altLang="ja-JP" dirty="0"/>
              <a:t>And the peak position is displayed in blue line, indicating mainly CO adsorption.</a:t>
            </a:r>
          </a:p>
        </p:txBody>
      </p:sp>
      <p:sp>
        <p:nvSpPr>
          <p:cNvPr id="4" name="スライド番号プレースホルダー 3"/>
          <p:cNvSpPr>
            <a:spLocks noGrp="1"/>
          </p:cNvSpPr>
          <p:nvPr>
            <p:ph type="sldNum" sz="quarter" idx="10"/>
          </p:nvPr>
        </p:nvSpPr>
        <p:spPr/>
        <p:txBody>
          <a:bodyPr/>
          <a:lstStyle/>
          <a:p>
            <a:pPr>
              <a:defRPr/>
            </a:pPr>
            <a:fld id="{3C59C81A-3C7D-41F5-BADE-298520143BF3}" type="slidenum">
              <a:rPr lang="ja-JP" altLang="en-US" smtClean="0"/>
              <a:pPr>
                <a:defRPr/>
              </a:pPr>
              <a:t>10</a:t>
            </a:fld>
            <a:endParaRPr lang="en-US" altLang="ja-JP"/>
          </a:p>
        </p:txBody>
      </p:sp>
    </p:spTree>
    <p:extLst>
      <p:ext uri="{BB962C8B-B14F-4D97-AF65-F5344CB8AC3E}">
        <p14:creationId xmlns:p14="http://schemas.microsoft.com/office/powerpoint/2010/main" val="787624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the effect of CO on the hydrogen recombination reaction of Pt metal nanoparticles.</a:t>
            </a:r>
          </a:p>
          <a:p>
            <a:r>
              <a:rPr kumimoji="1" lang="en-US" altLang="ja-JP" dirty="0"/>
              <a:t>Left figure shows the case of only hydrogen and oxygen flows.</a:t>
            </a:r>
          </a:p>
          <a:p>
            <a:r>
              <a:rPr kumimoji="1" lang="en-US" altLang="ja-JP" dirty="0"/>
              <a:t>While, CO is added in right figure.</a:t>
            </a:r>
          </a:p>
          <a:p>
            <a:r>
              <a:rPr kumimoji="1" lang="en-US" altLang="ja-JP" dirty="0"/>
              <a:t>For the case of without CO, the water molecule is formed from the room temperature, and as the temperature increases, the hydrogen gases are gradually decreased and the water molecules are more formed.</a:t>
            </a:r>
          </a:p>
          <a:p>
            <a:r>
              <a:rPr kumimoji="1" lang="en-US" altLang="ja-JP" dirty="0"/>
              <a:t>On the other hand, when CO is added in the system, the water molecule is not formed at room temperature.</a:t>
            </a:r>
          </a:p>
          <a:p>
            <a:r>
              <a:rPr kumimoji="1" lang="en-US" altLang="ja-JP" dirty="0"/>
              <a:t>But sudden increase of water molecule and CO2 is observed at around 120 C, indicating sudden oxidation reaction of hydrogen and CO occurred.</a:t>
            </a:r>
          </a:p>
          <a:p>
            <a:r>
              <a:rPr kumimoji="1" lang="en-US" altLang="ja-JP" dirty="0"/>
              <a:t>And</a:t>
            </a:r>
            <a:r>
              <a:rPr kumimoji="1" lang="ja-JP" altLang="en-US" dirty="0"/>
              <a:t> </a:t>
            </a:r>
            <a:r>
              <a:rPr kumimoji="1" lang="en-US" altLang="ja-JP" dirty="0"/>
              <a:t>at</a:t>
            </a:r>
            <a:r>
              <a:rPr kumimoji="1" lang="ja-JP" altLang="en-US" dirty="0"/>
              <a:t> </a:t>
            </a:r>
            <a:r>
              <a:rPr kumimoji="1" lang="en-US" altLang="ja-JP" dirty="0"/>
              <a:t>the</a:t>
            </a:r>
            <a:r>
              <a:rPr kumimoji="1" lang="ja-JP" altLang="en-US" dirty="0"/>
              <a:t> </a:t>
            </a:r>
            <a:r>
              <a:rPr kumimoji="1" lang="en-US" altLang="ja-JP" dirty="0"/>
              <a:t>same</a:t>
            </a:r>
            <a:r>
              <a:rPr kumimoji="1" lang="ja-JP" altLang="en-US" dirty="0"/>
              <a:t> </a:t>
            </a:r>
            <a:r>
              <a:rPr kumimoji="1" lang="en-US" altLang="ja-JP" dirty="0"/>
              <a:t>time</a:t>
            </a:r>
            <a:r>
              <a:rPr kumimoji="1" lang="ja-JP" altLang="en-US" dirty="0"/>
              <a:t> </a:t>
            </a:r>
            <a:r>
              <a:rPr kumimoji="1" lang="en-US" altLang="ja-JP" dirty="0"/>
              <a:t>and</a:t>
            </a:r>
            <a:r>
              <a:rPr kumimoji="1" lang="ja-JP" altLang="en-US" dirty="0"/>
              <a:t> </a:t>
            </a:r>
            <a:r>
              <a:rPr kumimoji="1" lang="en-US" altLang="ja-JP" dirty="0"/>
              <a:t>same</a:t>
            </a:r>
            <a:r>
              <a:rPr kumimoji="1" lang="ja-JP" altLang="en-US" dirty="0"/>
              <a:t> </a:t>
            </a:r>
            <a:r>
              <a:rPr kumimoji="1" lang="en-US" altLang="ja-JP" dirty="0"/>
              <a:t>temperature, sharp increase of peak intensity and sharp decrease of peak position are observed.</a:t>
            </a:r>
          </a:p>
          <a:p>
            <a:r>
              <a:rPr kumimoji="1" lang="en-US" altLang="ja-JP" dirty="0"/>
              <a:t>This indicates that, the surface of Pt nanoparticle is covered by CO molecules at room temperature, but CO is abruptly oxidized at temperature of 120 C and surface of Pt is covered by oxide at the same time.</a:t>
            </a:r>
          </a:p>
          <a:p>
            <a:r>
              <a:rPr kumimoji="1" lang="en-US" altLang="ja-JP" dirty="0"/>
              <a:t>Due to the change of surface structure of Pt metal nanoparticles, water molecules and CO2 are formed by catalytic oxidation reaction of hydrogen and CO.</a:t>
            </a:r>
          </a:p>
        </p:txBody>
      </p:sp>
      <p:sp>
        <p:nvSpPr>
          <p:cNvPr id="4" name="スライド番号プレースホルダー 3"/>
          <p:cNvSpPr>
            <a:spLocks noGrp="1"/>
          </p:cNvSpPr>
          <p:nvPr>
            <p:ph type="sldNum" sz="quarter" idx="10"/>
          </p:nvPr>
        </p:nvSpPr>
        <p:spPr/>
        <p:txBody>
          <a:bodyPr/>
          <a:lstStyle/>
          <a:p>
            <a:pPr>
              <a:defRPr/>
            </a:pPr>
            <a:fld id="{3C59C81A-3C7D-41F5-BADE-298520143BF3}" type="slidenum">
              <a:rPr lang="ja-JP" altLang="en-US" smtClean="0"/>
              <a:pPr>
                <a:defRPr/>
              </a:pPr>
              <a:t>11</a:t>
            </a:fld>
            <a:endParaRPr lang="en-US" altLang="ja-JP"/>
          </a:p>
        </p:txBody>
      </p:sp>
    </p:spTree>
    <p:extLst>
      <p:ext uri="{BB962C8B-B14F-4D97-AF65-F5344CB8AC3E}">
        <p14:creationId xmlns:p14="http://schemas.microsoft.com/office/powerpoint/2010/main" val="232303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shows the simple picture for reaction model.</a:t>
            </a:r>
          </a:p>
          <a:p>
            <a:r>
              <a:rPr kumimoji="1" lang="en-US" altLang="ja-JP" dirty="0"/>
              <a:t>When the hydrogen recombination reaction, water formation reaction proceeds, the surface of Pt nanoparticle catalyst is covered by Pt oxide.</a:t>
            </a:r>
          </a:p>
          <a:p>
            <a:r>
              <a:rPr kumimoji="1" lang="en-US" altLang="ja-JP" dirty="0"/>
              <a:t>But when the CO is present, the surface of Pt nanoparticle is covered by CO molecular and the creation of oxide layer is hindered.</a:t>
            </a:r>
          </a:p>
          <a:p>
            <a:r>
              <a:rPr kumimoji="1" lang="en-US" altLang="ja-JP" dirty="0"/>
              <a:t>Over 120 C, CO is suddenly oxidized to CO2, and at the same time, the surface of Pt nanoparticle is covered by Pt oxide and water formation reaction proceeds.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57BBBD-20E0-44EE-A4EC-EE8D3E4F0495}" type="slidenum">
              <a:rPr lang="ja-JP" altLang="en-US" smtClean="0"/>
              <a:pPr>
                <a:defRPr/>
              </a:pPr>
              <a:t>12</a:t>
            </a:fld>
            <a:endParaRPr lang="en-US" altLang="ja-JP"/>
          </a:p>
        </p:txBody>
      </p:sp>
    </p:spTree>
    <p:extLst>
      <p:ext uri="{BB962C8B-B14F-4D97-AF65-F5344CB8AC3E}">
        <p14:creationId xmlns:p14="http://schemas.microsoft.com/office/powerpoint/2010/main" val="275013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result of the case of low oxygen condition.</a:t>
            </a:r>
          </a:p>
          <a:p>
            <a:r>
              <a:rPr kumimoji="1" lang="en-US" altLang="ja-JP" dirty="0"/>
              <a:t>In this case, the ratio of hydrogen and oxygen is 4 by 2, meaning stoichiometric case.</a:t>
            </a:r>
          </a:p>
          <a:p>
            <a:r>
              <a:rPr kumimoji="1" lang="en-US" altLang="ja-JP" dirty="0"/>
              <a:t>The peak intensity is largely decreased when the mixture gas of hydrogen and oxygen flows.</a:t>
            </a:r>
          </a:p>
          <a:p>
            <a:r>
              <a:rPr kumimoji="1" lang="en-US" altLang="ja-JP" dirty="0"/>
              <a:t>This decrease of peak intensity is originated to the hydrogen surface adsorption on Pt nanoparticle.</a:t>
            </a:r>
          </a:p>
          <a:p>
            <a:r>
              <a:rPr kumimoji="1" lang="en-US" altLang="ja-JP" dirty="0"/>
              <a:t>This is comparable with the case of oxygen rich condition where the surface of Pt nanoparticle is covered by oxide layer</a:t>
            </a:r>
          </a:p>
          <a:p>
            <a:r>
              <a:rPr kumimoji="1" lang="en-US" altLang="ja-JP" dirty="0"/>
              <a:t>While in the case of CO is included, the large positive shift of peak position is observed, indicating the surface of Pt nanoparticle is covered by CO.</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59C81A-3C7D-41F5-BADE-298520143BF3}" type="slidenum">
              <a:rPr lang="ja-JP" altLang="en-US" smtClean="0"/>
              <a:pPr>
                <a:defRPr/>
              </a:pPr>
              <a:t>13</a:t>
            </a:fld>
            <a:endParaRPr lang="en-US" altLang="ja-JP"/>
          </a:p>
        </p:txBody>
      </p:sp>
    </p:spTree>
    <p:extLst>
      <p:ext uri="{BB962C8B-B14F-4D97-AF65-F5344CB8AC3E}">
        <p14:creationId xmlns:p14="http://schemas.microsoft.com/office/powerpoint/2010/main" val="3213820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Again show the reaction model of low oxygen concentration case.</a:t>
            </a:r>
          </a:p>
          <a:p>
            <a:r>
              <a:rPr kumimoji="1" lang="en-US" altLang="ja-JP" dirty="0"/>
              <a:t>Hydrogen molecules </a:t>
            </a:r>
            <a:r>
              <a:rPr kumimoji="1" lang="en-US" altLang="ja-JP" dirty="0" err="1"/>
              <a:t>dissociatively</a:t>
            </a:r>
            <a:r>
              <a:rPr kumimoji="1" lang="en-US" altLang="ja-JP" dirty="0"/>
              <a:t> adsorbed on the surface of Pt nanoparticle catalyst.</a:t>
            </a:r>
          </a:p>
          <a:p>
            <a:r>
              <a:rPr kumimoji="1" lang="en-US" altLang="ja-JP" dirty="0"/>
              <a:t>After the hydrogen adsorption, the oxygen reacts with the hydrogen atoms.</a:t>
            </a:r>
          </a:p>
          <a:p>
            <a:r>
              <a:rPr kumimoji="1" lang="en-US" altLang="ja-JP" dirty="0"/>
              <a:t>This is comparable with the case of high oxygen concentration case where the water formation reaction is operated on the oxide surface.</a:t>
            </a:r>
          </a:p>
          <a:p>
            <a:r>
              <a:rPr kumimoji="1" lang="en-US" altLang="ja-JP" dirty="0"/>
              <a:t>CO poisoning effect is similar.</a:t>
            </a:r>
          </a:p>
          <a:p>
            <a:r>
              <a:rPr kumimoji="1" lang="en-US" altLang="ja-JP" dirty="0"/>
              <a:t>The surface is covered by molecularly adsorbed CO at room temperature and hydrogen recombination reaction is hindered.</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59C81A-3C7D-41F5-BADE-298520143BF3}" type="slidenum">
              <a:rPr lang="ja-JP" altLang="en-US" smtClean="0"/>
              <a:pPr>
                <a:defRPr/>
              </a:pPr>
              <a:t>14</a:t>
            </a:fld>
            <a:endParaRPr lang="en-US" altLang="ja-JP"/>
          </a:p>
        </p:txBody>
      </p:sp>
    </p:spTree>
    <p:extLst>
      <p:ext uri="{BB962C8B-B14F-4D97-AF65-F5344CB8AC3E}">
        <p14:creationId xmlns:p14="http://schemas.microsoft.com/office/powerpoint/2010/main" val="92754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order to overcome the CO poisoning effect, the complex oxide of Ce, </a:t>
            </a:r>
            <a:r>
              <a:rPr kumimoji="1" lang="en-US" altLang="ja-JP" dirty="0" err="1"/>
              <a:t>Zr</a:t>
            </a:r>
            <a:r>
              <a:rPr kumimoji="1" lang="en-US" altLang="ja-JP" dirty="0"/>
              <a:t> and Y are used as a support of Pt nanoparticles.</a:t>
            </a:r>
          </a:p>
          <a:p>
            <a:r>
              <a:rPr kumimoji="1" lang="en-US" altLang="ja-JP" dirty="0"/>
              <a:t>This figure shows the change of Pt L3-edge XAFS spectra during hydrogen recombination reaction, water formation reaction proceeds.</a:t>
            </a:r>
          </a:p>
          <a:p>
            <a:r>
              <a:rPr kumimoji="1" lang="en-US" altLang="ja-JP" dirty="0"/>
              <a:t>You can see the spectra are changed during the reaction, but the quality of data is not good as you can see the background wave.</a:t>
            </a:r>
          </a:p>
          <a:p>
            <a:r>
              <a:rPr kumimoji="1" lang="en-US" altLang="ja-JP" dirty="0"/>
              <a:t>This quality of XAFS data are originated to the X-ray absorption amount of sample.</a:t>
            </a:r>
          </a:p>
          <a:p>
            <a:r>
              <a:rPr kumimoji="1" lang="en-US" altLang="ja-JP" dirty="0"/>
              <a:t>In this sample, relatively heavy atoms such as Ce and </a:t>
            </a:r>
            <a:r>
              <a:rPr kumimoji="1" lang="en-US" altLang="ja-JP" dirty="0" err="1"/>
              <a:t>Zr</a:t>
            </a:r>
            <a:r>
              <a:rPr kumimoji="1" lang="en-US" altLang="ja-JP" dirty="0"/>
              <a:t> are used as support materials.</a:t>
            </a:r>
          </a:p>
          <a:p>
            <a:r>
              <a:rPr kumimoji="1" lang="en-US" altLang="ja-JP" dirty="0"/>
              <a:t>Heavy atoms absorbed X-rays much and then Pt absorption intensity is decreased.</a:t>
            </a:r>
          </a:p>
          <a:p>
            <a:r>
              <a:rPr kumimoji="1" lang="en-US" altLang="ja-JP" dirty="0"/>
              <a:t>This is the reason why the quality of these data set are not good.</a:t>
            </a:r>
          </a:p>
          <a:p>
            <a:r>
              <a:rPr kumimoji="1" lang="en-US" altLang="ja-JP" dirty="0"/>
              <a:t>But still you can see the change of peak intensity during reaction proceeds.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59C81A-3C7D-41F5-BADE-298520143BF3}" type="slidenum">
              <a:rPr lang="ja-JP" altLang="en-US" smtClean="0"/>
              <a:pPr>
                <a:defRPr/>
              </a:pPr>
              <a:t>15</a:t>
            </a:fld>
            <a:endParaRPr lang="en-US" altLang="ja-JP"/>
          </a:p>
        </p:txBody>
      </p:sp>
    </p:spTree>
    <p:extLst>
      <p:ext uri="{BB962C8B-B14F-4D97-AF65-F5344CB8AC3E}">
        <p14:creationId xmlns:p14="http://schemas.microsoft.com/office/powerpoint/2010/main" val="1807610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can still analyze the XAFS data set to get the information of the structure of the surface for Pt metal nanoparticle catalyst.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Gas intensity shows that water molecules are formed from room temperature even in the case of addition of CO molecules. </a:t>
            </a:r>
          </a:p>
          <a:p>
            <a:r>
              <a:rPr kumimoji="1" lang="en-US" altLang="ja-JP" dirty="0"/>
              <a:t>In the case of the Pt nanoparticle on the Ce, </a:t>
            </a:r>
            <a:r>
              <a:rPr kumimoji="1" lang="en-US" altLang="ja-JP" dirty="0" err="1"/>
              <a:t>Zr</a:t>
            </a:r>
            <a:r>
              <a:rPr kumimoji="1" lang="en-US" altLang="ja-JP" dirty="0"/>
              <a:t> and Y complex oxides, the sweep increase of the peak intensity right after the mixture gas are flowed in both of only hydrogen and oxygen dosed case and CO gas addition case.</a:t>
            </a:r>
          </a:p>
          <a:p>
            <a:r>
              <a:rPr kumimoji="1" lang="en-US" altLang="ja-JP" dirty="0"/>
              <a:t>This indicates that the surface oxide layer is created at room temperature right after mixture gas dosing even in the presence of CO gas.</a:t>
            </a:r>
          </a:p>
          <a:p>
            <a:r>
              <a:rPr kumimoji="1" lang="en-US" altLang="ja-JP" dirty="0"/>
              <a:t>And water molecules are formed via the surface oxide layer in both cases as gas intensity shows. </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C59C81A-3C7D-41F5-BADE-298520143BF3}" type="slidenum">
              <a:rPr lang="ja-JP" altLang="en-US" smtClean="0"/>
              <a:pPr>
                <a:defRPr/>
              </a:pPr>
              <a:t>16</a:t>
            </a:fld>
            <a:endParaRPr lang="en-US" altLang="ja-JP"/>
          </a:p>
        </p:txBody>
      </p:sp>
    </p:spTree>
    <p:extLst>
      <p:ext uri="{BB962C8B-B14F-4D97-AF65-F5344CB8AC3E}">
        <p14:creationId xmlns:p14="http://schemas.microsoft.com/office/powerpoint/2010/main" val="2273650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summarized the reaction model on Pt nanoparticle as the hydrogen recombination reaction catalyst.</a:t>
            </a:r>
          </a:p>
          <a:p>
            <a:r>
              <a:rPr kumimoji="1" lang="en-US" altLang="ja-JP" dirty="0"/>
              <a:t>Passive autocatalytic recombiner is required to work at room temperature even in the condition of the presence of CO.</a:t>
            </a:r>
          </a:p>
          <a:p>
            <a:r>
              <a:rPr kumimoji="1" lang="en-US" altLang="ja-JP" dirty="0"/>
              <a:t>For alumina supports, the surface of Pt nanoparticle is covered by CO at room temperature and the oxide layer does not formed.</a:t>
            </a:r>
          </a:p>
          <a:p>
            <a:r>
              <a:rPr kumimoji="1" lang="en-US" altLang="ja-JP" dirty="0"/>
              <a:t>But for the case of Ce, </a:t>
            </a:r>
            <a:r>
              <a:rPr kumimoji="1" lang="en-US" altLang="ja-JP" dirty="0" err="1"/>
              <a:t>Zr</a:t>
            </a:r>
            <a:r>
              <a:rPr kumimoji="1" lang="en-US" altLang="ja-JP" dirty="0"/>
              <a:t> and Y complex oxide support, the surface oxide layer is created from room temperature, and water formation reaction proceed even if CO molecules exist.</a:t>
            </a:r>
          </a:p>
          <a:p>
            <a:r>
              <a:rPr kumimoji="1" lang="en-US" altLang="ja-JP" dirty="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57BBBD-20E0-44EE-A4EC-EE8D3E4F0495}" type="slidenum">
              <a:rPr lang="ja-JP" altLang="en-US" smtClean="0"/>
              <a:pPr>
                <a:defRPr/>
              </a:pPr>
              <a:t>17</a:t>
            </a:fld>
            <a:endParaRPr lang="en-US" altLang="ja-JP"/>
          </a:p>
        </p:txBody>
      </p:sp>
    </p:spTree>
    <p:extLst>
      <p:ext uri="{BB962C8B-B14F-4D97-AF65-F5344CB8AC3E}">
        <p14:creationId xmlns:p14="http://schemas.microsoft.com/office/powerpoint/2010/main" val="2156671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 me conclude my talk with this summary.</a:t>
            </a:r>
          </a:p>
          <a:p>
            <a:pPr marL="0" indent="0" eaLnBrk="1" hangingPunct="1">
              <a:lnSpc>
                <a:spcPct val="150000"/>
              </a:lnSpc>
              <a:spcBef>
                <a:spcPct val="50000"/>
              </a:spcBef>
              <a:buFont typeface="Arial" panose="020B0604020202020204" pitchFamily="34" charset="0"/>
              <a:buNone/>
            </a:pPr>
            <a:r>
              <a:rPr lang="en-US" altLang="ja-JP" sz="1200" dirty="0"/>
              <a:t>We have developed TPR-XAFS technique for real-time observation of hydrogen recombination reaction.</a:t>
            </a:r>
          </a:p>
          <a:p>
            <a:pPr marL="0" indent="0" eaLnBrk="1" hangingPunct="1">
              <a:lnSpc>
                <a:spcPct val="150000"/>
              </a:lnSpc>
              <a:spcBef>
                <a:spcPct val="50000"/>
              </a:spcBef>
              <a:buFont typeface="Arial" panose="020B0604020202020204" pitchFamily="34" charset="0"/>
              <a:buNone/>
            </a:pPr>
            <a:r>
              <a:rPr lang="en-US" altLang="ja-JP" sz="1200" dirty="0"/>
              <a:t>Platinum metal nanoparticles are useful for catalysts of hydrogen recombination reaction.</a:t>
            </a:r>
          </a:p>
          <a:p>
            <a:pPr marL="0" indent="0" eaLnBrk="1" hangingPunct="1">
              <a:lnSpc>
                <a:spcPct val="150000"/>
              </a:lnSpc>
              <a:spcBef>
                <a:spcPct val="50000"/>
              </a:spcBef>
              <a:buFont typeface="Arial" panose="020B0604020202020204" pitchFamily="34" charset="0"/>
              <a:buNone/>
            </a:pPr>
            <a:r>
              <a:rPr lang="en-US" altLang="ja-JP" sz="1200" dirty="0"/>
              <a:t>CZY support is effective for hydrogen recombination reaction against CO poisoning.</a:t>
            </a:r>
            <a:endParaRPr kumimoji="1" lang="en-US" altLang="ja-JP" dirty="0"/>
          </a:p>
          <a:p>
            <a:r>
              <a:rPr kumimoji="1" lang="en-US" altLang="ja-JP" dirty="0"/>
              <a:t>Thank you for your attentions.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57BBBD-20E0-44EE-A4EC-EE8D3E4F0495}" type="slidenum">
              <a:rPr lang="ja-JP" altLang="en-US" smtClean="0"/>
              <a:pPr>
                <a:defRPr/>
              </a:pPr>
              <a:t>18</a:t>
            </a:fld>
            <a:endParaRPr lang="en-US" altLang="ja-JP"/>
          </a:p>
        </p:txBody>
      </p:sp>
    </p:spTree>
    <p:extLst>
      <p:ext uri="{BB962C8B-B14F-4D97-AF65-F5344CB8AC3E}">
        <p14:creationId xmlns:p14="http://schemas.microsoft.com/office/powerpoint/2010/main" val="58907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a:t>
            </a:r>
            <a:r>
              <a:rPr kumimoji="1" lang="en-US" altLang="ja-JP" baseline="0" dirty="0"/>
              <a:t> I want to talk about background of this experiment. </a:t>
            </a:r>
            <a:endParaRPr kumimoji="1" lang="ja-JP" altLang="en-US" sz="1200" b="0" i="0" u="none" strike="noStrike" kern="1200" baseline="0" dirty="0">
              <a:solidFill>
                <a:schemeClr val="tx1"/>
              </a:solidFill>
              <a:latin typeface="Calibri" pitchFamily="34" charset="0"/>
              <a:ea typeface="ＭＳ Ｐゴシック" charset="-128"/>
              <a:cs typeface="+mn-cs"/>
            </a:endParaRPr>
          </a:p>
          <a:p>
            <a:r>
              <a:rPr kumimoji="1" lang="en-US" altLang="ja-JP" sz="1200" b="0" i="0" u="none" strike="noStrike" kern="1200" baseline="0" dirty="0">
                <a:solidFill>
                  <a:schemeClr val="tx1"/>
                </a:solidFill>
                <a:latin typeface="Calibri" pitchFamily="34" charset="0"/>
                <a:ea typeface="ＭＳ Ｐゴシック" charset="-128"/>
                <a:cs typeface="+mn-cs"/>
              </a:rPr>
              <a:t>Hydrogen gas management is big issue to maintain safe operation of nuclear power plants. </a:t>
            </a:r>
          </a:p>
          <a:p>
            <a:r>
              <a:rPr kumimoji="1" lang="en-US" altLang="ja-JP" sz="1200" b="0" i="0" u="none" strike="noStrike" kern="1200" baseline="0" dirty="0">
                <a:solidFill>
                  <a:schemeClr val="tx1"/>
                </a:solidFill>
                <a:latin typeface="Calibri" pitchFamily="34" charset="0"/>
                <a:ea typeface="ＭＳ Ｐゴシック" charset="-128"/>
                <a:cs typeface="+mn-cs"/>
              </a:rPr>
              <a:t>Some paths of hydrogen gas generation are assumed such as radiolytic decomposition of water and reduction reaction of water molecules on a surface of zirconium alloy. </a:t>
            </a:r>
          </a:p>
          <a:p>
            <a:r>
              <a:rPr kumimoji="1" lang="en-US" altLang="ja-JP" sz="1200" b="0" i="0" u="none" strike="noStrike" kern="1200" baseline="0" dirty="0">
                <a:solidFill>
                  <a:schemeClr val="tx1"/>
                </a:solidFill>
                <a:latin typeface="Calibri" pitchFamily="34" charset="0"/>
                <a:ea typeface="ＭＳ Ｐゴシック" charset="-128"/>
                <a:cs typeface="+mn-cs"/>
              </a:rPr>
              <a:t>In the case of the severe accident at Fukushima nuclear power plant, hydrogen management system which needs external electric power could not work because all outside electric supplies had shut down. </a:t>
            </a:r>
          </a:p>
          <a:p>
            <a:r>
              <a:rPr kumimoji="1" lang="en-US" altLang="ja-JP" sz="1200" b="0" i="0" u="none" strike="noStrike" kern="1200" baseline="0" dirty="0">
                <a:solidFill>
                  <a:schemeClr val="tx1"/>
                </a:solidFill>
                <a:latin typeface="Calibri" pitchFamily="34" charset="0"/>
                <a:ea typeface="ＭＳ Ｐゴシック" charset="-128"/>
                <a:cs typeface="+mn-cs"/>
              </a:rPr>
              <a:t>An alternative hydrogen management system which does not rely upon external electric power is required. </a:t>
            </a:r>
          </a:p>
          <a:p>
            <a:r>
              <a:rPr kumimoji="1" lang="en-US" altLang="ja-JP" sz="1200" b="0" i="0" u="none" strike="noStrike" kern="1200" baseline="0" dirty="0">
                <a:solidFill>
                  <a:schemeClr val="tx1"/>
                </a:solidFill>
                <a:latin typeface="Calibri" pitchFamily="34" charset="0"/>
                <a:ea typeface="ＭＳ Ｐゴシック" charset="-128"/>
                <a:cs typeface="+mn-cs"/>
              </a:rPr>
              <a:t>Hydrogen recombination reaction, which is the same with water formation reaction between hydrogen and oxygen gases, is a promising candidate to reduce hydrogen gas. </a:t>
            </a:r>
          </a:p>
          <a:p>
            <a:r>
              <a:rPr kumimoji="1" lang="en-US" altLang="ja-JP" sz="1200" b="0" i="0" u="none" strike="noStrike" kern="1200" baseline="0" dirty="0">
                <a:solidFill>
                  <a:schemeClr val="tx1"/>
                </a:solidFill>
                <a:latin typeface="Calibri" pitchFamily="34" charset="0"/>
                <a:ea typeface="ＭＳ Ｐゴシック" charset="-128"/>
                <a:cs typeface="+mn-cs"/>
              </a:rPr>
              <a:t>Precious metal nanoparticles such as </a:t>
            </a:r>
            <a:r>
              <a:rPr kumimoji="1" lang="en-US" altLang="ja-JP" sz="1200" b="0" i="0" u="none" strike="noStrike" kern="1200" baseline="0" dirty="0" err="1">
                <a:solidFill>
                  <a:schemeClr val="tx1"/>
                </a:solidFill>
                <a:latin typeface="Calibri" pitchFamily="34" charset="0"/>
                <a:ea typeface="ＭＳ Ｐゴシック" charset="-128"/>
                <a:cs typeface="+mn-cs"/>
              </a:rPr>
              <a:t>Pd</a:t>
            </a:r>
            <a:r>
              <a:rPr kumimoji="1" lang="en-US" altLang="ja-JP" sz="1200" b="0" i="0" u="none" strike="noStrike" kern="1200" baseline="0" dirty="0">
                <a:solidFill>
                  <a:schemeClr val="tx1"/>
                </a:solidFill>
                <a:latin typeface="Calibri" pitchFamily="34" charset="0"/>
                <a:ea typeface="ＭＳ Ｐゴシック" charset="-128"/>
                <a:cs typeface="+mn-cs"/>
              </a:rPr>
              <a:t> and Pt are used as catalysts of the hydrogen recombination reaction. </a:t>
            </a:r>
          </a:p>
          <a:p>
            <a:r>
              <a:rPr kumimoji="1" lang="en-US" altLang="ja-JP" sz="1200" b="0" i="0" u="none" strike="noStrike" kern="1200" baseline="0" dirty="0">
                <a:solidFill>
                  <a:schemeClr val="tx1"/>
                </a:solidFill>
                <a:latin typeface="Calibri" pitchFamily="34" charset="0"/>
                <a:ea typeface="ＭＳ Ｐゴシック" charset="-128"/>
                <a:cs typeface="+mn-cs"/>
              </a:rPr>
              <a:t>This reaction itself is exothermic and passive, so that it does not need external power supply. </a:t>
            </a:r>
          </a:p>
          <a:p>
            <a:r>
              <a:rPr kumimoji="1" lang="en-US" altLang="ja-JP" sz="1200" b="0" i="0" u="none" strike="noStrike" kern="1200" baseline="0" dirty="0">
                <a:solidFill>
                  <a:schemeClr val="tx1"/>
                </a:solidFill>
                <a:latin typeface="Calibri" pitchFamily="34" charset="0"/>
                <a:ea typeface="ＭＳ Ｐゴシック" charset="-128"/>
                <a:cs typeface="+mn-cs"/>
              </a:rPr>
              <a:t>From such merits of the reaction, the development of the catalytic hydrogen management system, called as passive autocatalytic recombiner (PAR), is greatly hoped. </a:t>
            </a:r>
          </a:p>
        </p:txBody>
      </p:sp>
      <p:sp>
        <p:nvSpPr>
          <p:cNvPr id="4" name="スライド番号プレースホルダー 3"/>
          <p:cNvSpPr>
            <a:spLocks noGrp="1"/>
          </p:cNvSpPr>
          <p:nvPr>
            <p:ph type="sldNum" sz="quarter" idx="10"/>
          </p:nvPr>
        </p:nvSpPr>
        <p:spPr/>
        <p:txBody>
          <a:bodyPr/>
          <a:lstStyle/>
          <a:p>
            <a:pPr>
              <a:defRPr/>
            </a:pPr>
            <a:fld id="{9857BBBD-20E0-44EE-A4EC-EE8D3E4F0495}" type="slidenum">
              <a:rPr lang="ja-JP" altLang="en-US" smtClean="0"/>
              <a:pPr>
                <a:defRPr/>
              </a:pPr>
              <a:t>2</a:t>
            </a:fld>
            <a:endParaRPr lang="en-US" altLang="ja-JP"/>
          </a:p>
        </p:txBody>
      </p:sp>
    </p:spTree>
    <p:extLst>
      <p:ext uri="{BB962C8B-B14F-4D97-AF65-F5344CB8AC3E}">
        <p14:creationId xmlns:p14="http://schemas.microsoft.com/office/powerpoint/2010/main" val="427133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Hydrogen recombination catalysts, water formation catalyst</a:t>
            </a:r>
            <a:r>
              <a:rPr kumimoji="1" lang="en-US" altLang="ja-JP" baseline="0" dirty="0"/>
              <a:t> can be used at some positions in nuclear power plant.</a:t>
            </a:r>
          </a:p>
          <a:p>
            <a:r>
              <a:rPr kumimoji="1" lang="en-US" altLang="ja-JP" dirty="0"/>
              <a:t>One is exhaust</a:t>
            </a:r>
            <a:r>
              <a:rPr kumimoji="1" lang="en-US" altLang="ja-JP" baseline="0" dirty="0"/>
              <a:t> gas line in power plant such as at condenser.</a:t>
            </a:r>
          </a:p>
          <a:p>
            <a:r>
              <a:rPr kumimoji="1" lang="en-US" altLang="ja-JP" baseline="0" dirty="0"/>
              <a:t>Another position is inner side of nuclear power plant building.</a:t>
            </a:r>
          </a:p>
          <a:p>
            <a:r>
              <a:rPr kumimoji="1" lang="en-US" altLang="ja-JP" baseline="0" dirty="0"/>
              <a:t>Then, most important and challenging position is inner side of containment building.</a:t>
            </a:r>
          </a:p>
          <a:p>
            <a:r>
              <a:rPr kumimoji="1" lang="en-US" altLang="ja-JP" baseline="0" dirty="0"/>
              <a:t>In containment building, CO generation is assumed in the case of severe accident via molten corium concrete interaction.</a:t>
            </a:r>
          </a:p>
          <a:p>
            <a:r>
              <a:rPr kumimoji="1" lang="en-US" altLang="ja-JP" baseline="0" dirty="0"/>
              <a:t>CO is famous gas for having poisoning effect on metal nanoparticle catalyst, so CO poisoning effect on hydrogen recombination reaction should be studied.</a:t>
            </a:r>
          </a:p>
          <a:p>
            <a:r>
              <a:rPr kumimoji="1" lang="en-US" altLang="ja-JP" baseline="0" dirty="0"/>
              <a:t>We have observed the structural change of Pt metal nanoparticles during catalytic reaction by using XAFS technique.</a:t>
            </a:r>
          </a:p>
          <a:p>
            <a:r>
              <a:rPr kumimoji="1" lang="en-US" altLang="ja-JP" baseline="0" dirty="0"/>
              <a:t>From next slide, I will explain the details of experiment.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57BBBD-20E0-44EE-A4EC-EE8D3E4F0495}" type="slidenum">
              <a:rPr lang="ja-JP" altLang="en-US" smtClean="0"/>
              <a:pPr>
                <a:defRPr/>
              </a:pPr>
              <a:t>3</a:t>
            </a:fld>
            <a:endParaRPr lang="en-US" altLang="ja-JP"/>
          </a:p>
        </p:txBody>
      </p:sp>
    </p:spTree>
    <p:extLst>
      <p:ext uri="{BB962C8B-B14F-4D97-AF65-F5344CB8AC3E}">
        <p14:creationId xmlns:p14="http://schemas.microsoft.com/office/powerpoint/2010/main" val="330786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647700" y="798513"/>
            <a:ext cx="5321300" cy="3992562"/>
          </a:xfrm>
          <a:ln/>
        </p:spPr>
      </p:sp>
      <p:sp>
        <p:nvSpPr>
          <p:cNvPr id="7171" name="Rectangle 3"/>
          <p:cNvSpPr>
            <a:spLocks noGrp="1" noChangeArrowheads="1"/>
          </p:cNvSpPr>
          <p:nvPr>
            <p:ph type="body" idx="1"/>
          </p:nvPr>
        </p:nvSpPr>
        <p:spPr>
          <a:xfrm>
            <a:off x="661103" y="5056486"/>
            <a:ext cx="5293499" cy="4790986"/>
          </a:xfrm>
          <a:noFill/>
        </p:spPr>
        <p:txBody>
          <a:bodyPr/>
          <a:lstStyle/>
          <a:p>
            <a:r>
              <a:rPr lang="en-US" altLang="ja-JP" dirty="0">
                <a:latin typeface="Arial" panose="020B0604020202020204" pitchFamily="34" charset="0"/>
              </a:rPr>
              <a:t>We used X-ray</a:t>
            </a:r>
            <a:r>
              <a:rPr lang="en-US" altLang="ja-JP" baseline="0" dirty="0">
                <a:latin typeface="Arial" panose="020B0604020202020204" pitchFamily="34" charset="0"/>
              </a:rPr>
              <a:t> absorption fine structure, </a:t>
            </a:r>
            <a:r>
              <a:rPr lang="en-US" altLang="ja-JP" dirty="0">
                <a:latin typeface="Arial" panose="020B0604020202020204" pitchFamily="34" charset="0"/>
              </a:rPr>
              <a:t>XAFS technique</a:t>
            </a:r>
            <a:r>
              <a:rPr lang="en-US" altLang="ja-JP" baseline="0" dirty="0">
                <a:latin typeface="Arial" panose="020B0604020202020204" pitchFamily="34" charset="0"/>
              </a:rPr>
              <a:t> for in situ observation of electronic and atomic structure of catalysts.</a:t>
            </a:r>
            <a:r>
              <a:rPr lang="en-US" altLang="ja-JP" dirty="0">
                <a:latin typeface="Arial" panose="020B0604020202020204" pitchFamily="34" charset="0"/>
              </a:rPr>
              <a:t> </a:t>
            </a:r>
          </a:p>
          <a:p>
            <a:r>
              <a:rPr lang="en-US" altLang="ja-JP" dirty="0">
                <a:latin typeface="Arial" panose="020B0604020202020204" pitchFamily="34" charset="0"/>
              </a:rPr>
              <a:t>This figure shows the simple picture of the basis of XAFS technique. </a:t>
            </a:r>
          </a:p>
          <a:p>
            <a:r>
              <a:rPr lang="en-US" altLang="ja-JP" dirty="0">
                <a:latin typeface="Arial" panose="020B0604020202020204" pitchFamily="34" charset="0"/>
              </a:rPr>
              <a:t>Incident X-ray is absorbed by the target atom, then photoelectron wave is created from the inner shell.</a:t>
            </a:r>
          </a:p>
          <a:p>
            <a:r>
              <a:rPr lang="en-US" altLang="ja-JP" baseline="0" dirty="0">
                <a:latin typeface="Arial" panose="020B0604020202020204" pitchFamily="34" charset="0"/>
              </a:rPr>
              <a:t>The </a:t>
            </a:r>
            <a:r>
              <a:rPr lang="en-US" altLang="ja-JP" dirty="0">
                <a:latin typeface="Arial" panose="020B0604020202020204" pitchFamily="34" charset="0"/>
              </a:rPr>
              <a:t>photoelectron wave propagates to the surrounding atom</a:t>
            </a:r>
            <a:r>
              <a:rPr lang="en-US" altLang="ja-JP" baseline="0" dirty="0">
                <a:latin typeface="Arial" panose="020B0604020202020204" pitchFamily="34" charset="0"/>
              </a:rPr>
              <a:t> </a:t>
            </a:r>
            <a:r>
              <a:rPr lang="en-US" altLang="ja-JP" dirty="0">
                <a:latin typeface="Arial" panose="020B0604020202020204" pitchFamily="34" charset="0"/>
              </a:rPr>
              <a:t>and scattered by this atom.</a:t>
            </a:r>
            <a:endParaRPr lang="en-US" altLang="ja-JP" dirty="0">
              <a:ea typeface="ＭＳ Ｐゴシック" panose="020B0600070205080204" pitchFamily="50" charset="-128"/>
            </a:endParaRPr>
          </a:p>
          <a:p>
            <a:r>
              <a:rPr lang="en-US" altLang="ja-JP" dirty="0">
                <a:latin typeface="Arial" panose="020B0604020202020204" pitchFamily="34" charset="0"/>
              </a:rPr>
              <a:t>The scattered photoelectron makes</a:t>
            </a:r>
            <a:r>
              <a:rPr lang="en-US" altLang="ja-JP" baseline="0" dirty="0">
                <a:latin typeface="Arial" panose="020B0604020202020204" pitchFamily="34" charset="0"/>
              </a:rPr>
              <a:t> interference of photoelectron waves and changes absorption coefficient</a:t>
            </a:r>
            <a:r>
              <a:rPr lang="en-US" altLang="ja-JP" dirty="0">
                <a:latin typeface="Arial" panose="020B0604020202020204" pitchFamily="34" charset="0"/>
              </a:rPr>
              <a:t>.</a:t>
            </a:r>
          </a:p>
          <a:p>
            <a:r>
              <a:rPr lang="en-US" altLang="ja-JP" dirty="0">
                <a:latin typeface="Arial" panose="020B0604020202020204" pitchFamily="34" charset="0"/>
              </a:rPr>
              <a:t>This is the example of XAFS spectroscopy.</a:t>
            </a:r>
          </a:p>
          <a:p>
            <a:r>
              <a:rPr lang="en-US" altLang="ja-JP" dirty="0">
                <a:latin typeface="Arial" panose="020B0604020202020204" pitchFamily="34" charset="0"/>
              </a:rPr>
              <a:t>When the photon energy of incident X-ray exceeds the binding energy of the inner shell electron, the electron can be excited and make a photoelectron wave.</a:t>
            </a:r>
          </a:p>
          <a:p>
            <a:r>
              <a:rPr lang="en-US" altLang="ja-JP" dirty="0">
                <a:latin typeface="Arial" panose="020B0604020202020204" pitchFamily="34" charset="0"/>
              </a:rPr>
              <a:t>As a result of electron excitation, the absorption intensity abruptly increases at the position of the electron binding energy.</a:t>
            </a:r>
          </a:p>
          <a:p>
            <a:r>
              <a:rPr lang="en-US" altLang="ja-JP" dirty="0">
                <a:latin typeface="Arial" panose="020B0604020202020204" pitchFamily="34" charset="0"/>
              </a:rPr>
              <a:t>This sharp</a:t>
            </a:r>
            <a:r>
              <a:rPr lang="en-US" altLang="ja-JP" baseline="0" dirty="0">
                <a:latin typeface="Arial" panose="020B0604020202020204" pitchFamily="34" charset="0"/>
              </a:rPr>
              <a:t> increase energy of absorption </a:t>
            </a:r>
            <a:r>
              <a:rPr lang="en-US" altLang="ja-JP" dirty="0">
                <a:latin typeface="Arial" panose="020B0604020202020204" pitchFamily="34" charset="0"/>
              </a:rPr>
              <a:t>is called absorption edge.</a:t>
            </a:r>
          </a:p>
          <a:p>
            <a:r>
              <a:rPr lang="en-US" altLang="ja-JP" dirty="0">
                <a:latin typeface="Arial" panose="020B0604020202020204" pitchFamily="34" charset="0"/>
              </a:rPr>
              <a:t>XAFS is usually divided into two regions.</a:t>
            </a:r>
          </a:p>
          <a:p>
            <a:r>
              <a:rPr lang="en-US" altLang="ja-JP" dirty="0">
                <a:latin typeface="Arial" panose="020B0604020202020204" pitchFamily="34" charset="0"/>
              </a:rPr>
              <a:t>One is located at the near position of the absorption edge and this region is largely influenced by the electronic structure of the sample.</a:t>
            </a:r>
          </a:p>
          <a:p>
            <a:r>
              <a:rPr lang="en-US" altLang="ja-JP" dirty="0">
                <a:latin typeface="Arial" panose="020B0604020202020204" pitchFamily="34" charset="0"/>
              </a:rPr>
              <a:t>Another region is the extended region from the absorption edge, and this oscillation is the result of local atomic structure.</a:t>
            </a:r>
          </a:p>
          <a:p>
            <a:r>
              <a:rPr lang="en-US" altLang="ja-JP" dirty="0">
                <a:latin typeface="Arial" panose="020B0604020202020204" pitchFamily="34" charset="0"/>
              </a:rPr>
              <a:t>XAFS spectroscopy includes both of electronic information and structural information.</a:t>
            </a:r>
          </a:p>
          <a:p>
            <a:r>
              <a:rPr lang="en-US" altLang="ja-JP" baseline="0" dirty="0">
                <a:latin typeface="Arial" panose="020B0604020202020204" pitchFamily="34" charset="0"/>
              </a:rPr>
              <a:t>XAFS technique has two features, element selectivity and local sensitivity.</a:t>
            </a:r>
          </a:p>
          <a:p>
            <a:r>
              <a:rPr lang="en-US" altLang="ja-JP" baseline="0" dirty="0">
                <a:latin typeface="Arial" panose="020B0604020202020204" pitchFamily="34" charset="0"/>
              </a:rPr>
              <a:t>These features means that XAFS technique is good for studying low amount additives, amorphous, and catalyst.</a:t>
            </a:r>
            <a:endParaRPr lang="en-US" altLang="ja-JP" dirty="0">
              <a:latin typeface="Arial" panose="020B0604020202020204" pitchFamily="34" charset="0"/>
            </a:endParaRPr>
          </a:p>
          <a:p>
            <a:endParaRPr lang="ja-JP" altLang="en-US" dirty="0">
              <a:ea typeface="ＭＳ Ｐゴシック" panose="020B0600070205080204" pitchFamily="50" charset="-128"/>
            </a:endParaRPr>
          </a:p>
        </p:txBody>
      </p:sp>
    </p:spTree>
    <p:extLst>
      <p:ext uri="{BB962C8B-B14F-4D97-AF65-F5344CB8AC3E}">
        <p14:creationId xmlns:p14="http://schemas.microsoft.com/office/powerpoint/2010/main" val="143259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647700" y="798513"/>
            <a:ext cx="5321300" cy="3992562"/>
          </a:xfrm>
          <a:ln/>
        </p:spPr>
      </p:sp>
      <p:sp>
        <p:nvSpPr>
          <p:cNvPr id="9219" name="Rectangle 3"/>
          <p:cNvSpPr>
            <a:spLocks noGrp="1" noChangeArrowheads="1"/>
          </p:cNvSpPr>
          <p:nvPr>
            <p:ph type="body" idx="1"/>
          </p:nvPr>
        </p:nvSpPr>
        <p:spPr>
          <a:xfrm>
            <a:off x="661103" y="5056486"/>
            <a:ext cx="5293499" cy="4790986"/>
          </a:xfrm>
          <a:noFill/>
        </p:spPr>
        <p:txBody>
          <a:bodyPr/>
          <a:lstStyle/>
          <a:p>
            <a:r>
              <a:rPr lang="en-US" altLang="ja-JP" dirty="0">
                <a:latin typeface="Arial" panose="020B0604020202020204" pitchFamily="34" charset="0"/>
              </a:rPr>
              <a:t>In this study, we used dispersive XAFS optics in order to obtain</a:t>
            </a:r>
            <a:r>
              <a:rPr lang="en-US" altLang="ja-JP" baseline="0" dirty="0">
                <a:latin typeface="Arial" panose="020B0604020202020204" pitchFamily="34" charset="0"/>
              </a:rPr>
              <a:t> time-resolved XAFS spectra.</a:t>
            </a:r>
            <a:endParaRPr lang="en-US" altLang="ja-JP" dirty="0">
              <a:latin typeface="Arial" panose="020B0604020202020204" pitchFamily="34" charset="0"/>
            </a:endParaRPr>
          </a:p>
          <a:p>
            <a:r>
              <a:rPr lang="en-US" altLang="ja-JP" dirty="0">
                <a:latin typeface="Arial" panose="020B0604020202020204" pitchFamily="34" charset="0"/>
              </a:rPr>
              <a:t>Let me introduce the details of the dispersive XAFS system.</a:t>
            </a:r>
          </a:p>
          <a:p>
            <a:r>
              <a:rPr lang="en-US" altLang="ja-JP" dirty="0">
                <a:latin typeface="Arial" panose="020B0604020202020204" pitchFamily="34" charset="0"/>
              </a:rPr>
              <a:t>In the case of conventional XAFS, we need to move the monochromator formed by the two flat crystals, </a:t>
            </a:r>
          </a:p>
          <a:p>
            <a:r>
              <a:rPr lang="en-US" altLang="ja-JP" dirty="0">
                <a:latin typeface="Arial" panose="020B0604020202020204" pitchFamily="34" charset="0"/>
              </a:rPr>
              <a:t>in order to change the energy of the incident X-ray. </a:t>
            </a:r>
          </a:p>
          <a:p>
            <a:r>
              <a:rPr lang="en-US" altLang="ja-JP" dirty="0">
                <a:latin typeface="Arial" panose="020B0604020202020204" pitchFamily="34" charset="0"/>
              </a:rPr>
              <a:t>However, in the case of dispersive XAFS, a curved crystal, called polychromator, is used to produce the wide band energy of X-ray.</a:t>
            </a:r>
          </a:p>
          <a:p>
            <a:r>
              <a:rPr lang="en-US" altLang="ja-JP" dirty="0">
                <a:latin typeface="Arial" panose="020B0604020202020204" pitchFamily="34" charset="0"/>
              </a:rPr>
              <a:t>Wide white X-ray is induced onto polychromator at different angle which is dependent on emerged X-ray energy.</a:t>
            </a:r>
          </a:p>
          <a:p>
            <a:r>
              <a:rPr lang="en-US" altLang="ja-JP" dirty="0">
                <a:latin typeface="Arial" panose="020B0604020202020204" pitchFamily="34" charset="0"/>
              </a:rPr>
              <a:t>X-ray with wide band of energy is once focused at the sample position, then re-dispersed.</a:t>
            </a:r>
          </a:p>
          <a:p>
            <a:r>
              <a:rPr lang="en-US" altLang="ja-JP" dirty="0">
                <a:latin typeface="Arial" panose="020B0604020202020204" pitchFamily="34" charset="0"/>
              </a:rPr>
              <a:t>By using the position sensitive detector, we can observe the XAFS spectra without mechanical motion process.</a:t>
            </a:r>
          </a:p>
          <a:p>
            <a:r>
              <a:rPr lang="en-US" altLang="ja-JP" dirty="0">
                <a:latin typeface="Arial" panose="020B0604020202020204" pitchFamily="34" charset="0"/>
                <a:ea typeface="ＭＳ Ｐゴシック" panose="020B0600070205080204" pitchFamily="50" charset="-128"/>
              </a:rPr>
              <a:t>This character</a:t>
            </a:r>
            <a:r>
              <a:rPr lang="en-US" altLang="ja-JP" baseline="0" dirty="0">
                <a:latin typeface="Arial" panose="020B0604020202020204" pitchFamily="34" charset="0"/>
                <a:ea typeface="ＭＳ Ｐゴシック" panose="020B0600070205080204" pitchFamily="50" charset="-128"/>
              </a:rPr>
              <a:t> is very useful for the fast and stable XAFS observation, then we adopted this optics for the in situ and time-resolved XAFS spectroscopy.</a:t>
            </a:r>
            <a:endParaRPr lang="ja-JP" altLang="en-US" dirty="0">
              <a:ea typeface="ＭＳ Ｐゴシック" panose="020B0600070205080204" pitchFamily="50" charset="-128"/>
            </a:endParaRPr>
          </a:p>
        </p:txBody>
      </p:sp>
    </p:spTree>
    <p:extLst>
      <p:ext uri="{BB962C8B-B14F-4D97-AF65-F5344CB8AC3E}">
        <p14:creationId xmlns:p14="http://schemas.microsoft.com/office/powerpoint/2010/main" val="396783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rPr>
              <a:t>Here is a picture of the dispersive XAFS system.</a:t>
            </a:r>
          </a:p>
          <a:p>
            <a:r>
              <a:rPr lang="en-US" altLang="ja-JP" dirty="0">
                <a:latin typeface="Arial" panose="020B0604020202020204" pitchFamily="34" charset="0"/>
              </a:rPr>
              <a:t>Polychromator and detector are arranged to the theta-2theta positions.</a:t>
            </a:r>
          </a:p>
          <a:p>
            <a:r>
              <a:rPr lang="en-US" altLang="ja-JP" dirty="0">
                <a:latin typeface="Arial" panose="020B0604020202020204" pitchFamily="34" charset="0"/>
              </a:rPr>
              <a:t>Depending on the absorption atom, we select the theta position of the polychromator and the 2theta position of sample and detector.</a:t>
            </a:r>
          </a:p>
        </p:txBody>
      </p:sp>
    </p:spTree>
    <p:extLst>
      <p:ext uri="{BB962C8B-B14F-4D97-AF65-F5344CB8AC3E}">
        <p14:creationId xmlns:p14="http://schemas.microsoft.com/office/powerpoint/2010/main" val="373520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Arial" panose="020B0604020202020204" pitchFamily="34" charset="0"/>
              </a:rPr>
              <a:t>From here, I want to talk about XAFS results of Pt nanoparticles for hydrogen recombination reaction catalyst.</a:t>
            </a:r>
          </a:p>
          <a:p>
            <a:r>
              <a:rPr lang="en-US" altLang="ja-JP" dirty="0">
                <a:latin typeface="Arial" panose="020B0604020202020204" pitchFamily="34" charset="0"/>
              </a:rPr>
              <a:t>Here shows the Pt L3-edge XAFS spectra during hydrogen recombination reaction, water formation reaction proceeds.</a:t>
            </a:r>
          </a:p>
          <a:p>
            <a:r>
              <a:rPr lang="en-US" altLang="ja-JP" dirty="0">
                <a:latin typeface="Arial" panose="020B0604020202020204" pitchFamily="34" charset="0"/>
              </a:rPr>
              <a:t>The sample is Pt(4wt%)/Al2O3 and the spectra were taken at 2 Hz rate at room temperature.</a:t>
            </a:r>
          </a:p>
          <a:p>
            <a:r>
              <a:rPr lang="en-US" altLang="ja-JP" dirty="0">
                <a:latin typeface="Arial" panose="020B0604020202020204" pitchFamily="34" charset="0"/>
              </a:rPr>
              <a:t>We can understand that the time-resolved spectra show very smooth shape and the spectra shows only small change during reaction proceeds.</a:t>
            </a:r>
          </a:p>
          <a:p>
            <a:endParaRPr lang="en-US" altLang="ja-JP" dirty="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9857BBBD-20E0-44EE-A4EC-EE8D3E4F0495}" type="slidenum">
              <a:rPr lang="ja-JP" altLang="en-US" smtClean="0"/>
              <a:pPr>
                <a:defRPr/>
              </a:pPr>
              <a:t>7</a:t>
            </a:fld>
            <a:endParaRPr lang="en-US" altLang="ja-JP"/>
          </a:p>
        </p:txBody>
      </p:sp>
    </p:spTree>
    <p:extLst>
      <p:ext uri="{BB962C8B-B14F-4D97-AF65-F5344CB8AC3E}">
        <p14:creationId xmlns:p14="http://schemas.microsoft.com/office/powerpoint/2010/main" val="134597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change of Pt L3-edge XAFS spectra of Pt nanoparticle catalyst is clearly seen in these figures.</a:t>
            </a:r>
          </a:p>
          <a:p>
            <a:r>
              <a:rPr kumimoji="1" lang="en-US" altLang="ja-JP" dirty="0"/>
              <a:t>Left figure is the comparison between the clean surface of Pt nanoparticle and oxygen adsorbed Pt nanoparticles.</a:t>
            </a:r>
          </a:p>
          <a:p>
            <a:r>
              <a:rPr kumimoji="1" lang="en-US" altLang="ja-JP" dirty="0"/>
              <a:t>The small change of peak intensity is observed due to the oxygen adsorption on the surface of Pt metal nanoparticles.</a:t>
            </a:r>
          </a:p>
          <a:p>
            <a:r>
              <a:rPr kumimoji="1" lang="en-US" altLang="ja-JP" dirty="0"/>
              <a:t>On the other hand, right figure indicates the change of Pt L3-edge XAFS spectra by CO dosing.</a:t>
            </a:r>
          </a:p>
          <a:p>
            <a:r>
              <a:rPr kumimoji="1" lang="en-US" altLang="ja-JP" dirty="0"/>
              <a:t>You can see the shift of peak position to the higher energy side by CO adsorption on the surface of Pt nanoparticles.</a:t>
            </a:r>
          </a:p>
          <a:p>
            <a:r>
              <a:rPr kumimoji="1" lang="en-US" altLang="ja-JP" dirty="0"/>
              <a:t>These figures indicates that we can decide the surface adsorption species by the analysis of peak intensity for oxygen adsorption and peak position for CO adsorption.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57BBBD-20E0-44EE-A4EC-EE8D3E4F0495}" type="slidenum">
              <a:rPr lang="ja-JP" altLang="en-US" smtClean="0"/>
              <a:pPr>
                <a:defRPr/>
              </a:pPr>
              <a:t>8</a:t>
            </a:fld>
            <a:endParaRPr lang="en-US" altLang="ja-JP"/>
          </a:p>
        </p:txBody>
      </p:sp>
    </p:spTree>
    <p:extLst>
      <p:ext uri="{BB962C8B-B14F-4D97-AF65-F5344CB8AC3E}">
        <p14:creationId xmlns:p14="http://schemas.microsoft.com/office/powerpoint/2010/main" val="236185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Besides the adsorption of oxygen and CO, hydrogen adsorption on Pt surface is important issues.</a:t>
            </a:r>
          </a:p>
          <a:p>
            <a:r>
              <a:rPr kumimoji="1" lang="en-US" altLang="ja-JP" dirty="0"/>
              <a:t>This figure shows the change of XAFS spectra of Pt nanoparticles taken by conventional XAFS technique.</a:t>
            </a:r>
          </a:p>
          <a:p>
            <a:r>
              <a:rPr kumimoji="1" lang="en-US" altLang="ja-JP" dirty="0"/>
              <a:t>Here shows the adsorption of 3 types of species, that is, oxygen, CO and hydrogen.</a:t>
            </a:r>
          </a:p>
          <a:p>
            <a:r>
              <a:rPr kumimoji="1" lang="en-US" altLang="ja-JP" dirty="0"/>
              <a:t>As the last slide shows, oxygen adsorption on the surface of Pt nanoparticles increases the peak intensity.</a:t>
            </a:r>
          </a:p>
          <a:p>
            <a:r>
              <a:rPr kumimoji="1" lang="en-US" altLang="ja-JP" dirty="0"/>
              <a:t>And the CO adsorption on the Pt nanoparticle surface change the peak position to the higher energy side.</a:t>
            </a:r>
          </a:p>
          <a:p>
            <a:r>
              <a:rPr kumimoji="1" lang="en-US" altLang="ja-JP" dirty="0"/>
              <a:t>While, the hydrogen adsorption on the surface of Pt nanoparticle, two changes are observed in the red line.</a:t>
            </a:r>
          </a:p>
          <a:p>
            <a:r>
              <a:rPr kumimoji="1" lang="en-US" altLang="ja-JP" dirty="0"/>
              <a:t>One is the decrease of the peak intensity, and another is the increase of absorption at the higher energy side by 8 eV.</a:t>
            </a:r>
          </a:p>
          <a:p>
            <a:r>
              <a:rPr kumimoji="1" lang="en-US" altLang="ja-JP" dirty="0"/>
              <a:t>This figure indicates that the peak structure of XAFS spectra depends on the adsorption species.</a:t>
            </a:r>
          </a:p>
          <a:p>
            <a:r>
              <a:rPr kumimoji="1" lang="en-US" altLang="ja-JP" dirty="0"/>
              <a:t>And we can distinguish the adsorption species of oxygen, CO and hydrogen.</a:t>
            </a:r>
          </a:p>
        </p:txBody>
      </p:sp>
      <p:sp>
        <p:nvSpPr>
          <p:cNvPr id="4" name="スライド番号プレースホルダー 3"/>
          <p:cNvSpPr>
            <a:spLocks noGrp="1"/>
          </p:cNvSpPr>
          <p:nvPr>
            <p:ph type="sldNum" sz="quarter" idx="10"/>
          </p:nvPr>
        </p:nvSpPr>
        <p:spPr/>
        <p:txBody>
          <a:bodyPr/>
          <a:lstStyle/>
          <a:p>
            <a:pPr>
              <a:defRPr/>
            </a:pPr>
            <a:fld id="{3C59C81A-3C7D-41F5-BADE-298520143BF3}" type="slidenum">
              <a:rPr lang="ja-JP" altLang="en-US" smtClean="0"/>
              <a:pPr>
                <a:defRPr/>
              </a:pPr>
              <a:t>9</a:t>
            </a:fld>
            <a:endParaRPr lang="en-US" altLang="ja-JP"/>
          </a:p>
        </p:txBody>
      </p:sp>
    </p:spTree>
    <p:extLst>
      <p:ext uri="{BB962C8B-B14F-4D97-AF65-F5344CB8AC3E}">
        <p14:creationId xmlns:p14="http://schemas.microsoft.com/office/powerpoint/2010/main" val="326993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8873C43C-43A8-46E9-A97D-DB380CE430AE}" type="datetimeFigureOut">
              <a:rPr lang="ja-JP" altLang="en-US"/>
              <a:pPr>
                <a:defRPr/>
              </a:pPr>
              <a:t>2017/10/18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6300757-6C8F-422D-B6D2-F5E96754BA34}"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035C588-7EFD-4D11-A05C-D6336A8D362A}" type="datetimeFigureOut">
              <a:rPr lang="ja-JP" altLang="en-US"/>
              <a:pPr>
                <a:defRPr/>
              </a:pPr>
              <a:t>2017/10/18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D5BA5E7-0EDE-45F1-8627-229B2875B409}"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1B151BC-3B9B-4DDB-A695-172C9D51FFCD}" type="datetimeFigureOut">
              <a:rPr lang="ja-JP" altLang="en-US"/>
              <a:pPr>
                <a:defRPr/>
              </a:pPr>
              <a:t>2017/10/18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1AD4B19-BB08-4721-B9DF-B11F518A06D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136AA2-5B7D-4CEF-861A-0F09CCA37F2D}" type="datetimeFigureOut">
              <a:rPr lang="ja-JP" altLang="en-US"/>
              <a:pPr>
                <a:defRPr/>
              </a:pPr>
              <a:t>2017/10/18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F4036D0-7886-4D1B-8CA2-33FF5590CEA9}"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2A6FE5F-2756-409E-A208-35160B7AE5F0}" type="datetimeFigureOut">
              <a:rPr lang="ja-JP" altLang="en-US"/>
              <a:pPr>
                <a:defRPr/>
              </a:pPr>
              <a:t>2017/10/18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32FDAB7-F583-44C1-8E2C-BAFEFC891CD5}"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D9EA826E-0D22-4999-B77D-79C6A8E09725}" type="datetimeFigureOut">
              <a:rPr lang="ja-JP" altLang="en-US"/>
              <a:pPr>
                <a:defRPr/>
              </a:pPr>
              <a:t>2017/10/18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28B65F7-A18D-4C20-863C-9461F6D80E21}"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F65E605-03B7-4ABB-B914-9220CF28BFDD}" type="datetimeFigureOut">
              <a:rPr lang="ja-JP" altLang="en-US"/>
              <a:pPr>
                <a:defRPr/>
              </a:pPr>
              <a:t>2017/10/18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D43F17A-FF97-4307-A3CA-A19242A019E5}"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994C11F9-9385-4A4C-BC8B-C1BD177EF1F7}" type="datetimeFigureOut">
              <a:rPr lang="ja-JP" altLang="en-US"/>
              <a:pPr>
                <a:defRPr/>
              </a:pPr>
              <a:t>2017/10/18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2EC3F6F-EE58-41E5-B9A4-38B8C37DA4CB}"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109A0EF-DF9D-41CA-A532-7D298259B915}" type="datetimeFigureOut">
              <a:rPr lang="ja-JP" altLang="en-US"/>
              <a:pPr>
                <a:defRPr/>
              </a:pPr>
              <a:t>2017/10/18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5A810F0-B861-4E02-AA95-2445CA2B5B70}"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5856B8D-0B79-4FED-AEFF-29AFD638C22F}" type="datetimeFigureOut">
              <a:rPr lang="ja-JP" altLang="en-US"/>
              <a:pPr>
                <a:defRPr/>
              </a:pPr>
              <a:t>2017/10/18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01D25B-E8D0-4C49-B308-FECB0F3BA85A}"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36C9A23-4982-4206-A082-FBC125048E0F}" type="datetimeFigureOut">
              <a:rPr lang="ja-JP" altLang="en-US"/>
              <a:pPr>
                <a:defRPr/>
              </a:pPr>
              <a:t>2017/10/18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BEC5A0B-943F-4392-9067-4EBCE021873E}"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E5A4CC6-9EAF-469B-BB6E-487D1EFB7DF4}" type="datetimeFigureOut">
              <a:rPr lang="ja-JP" altLang="en-US"/>
              <a:pPr>
                <a:defRPr/>
              </a:pPr>
              <a:t>2017/10/18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7EA3CAD-F0FA-4106-94A4-AFA9857C63A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Arial" charset="0"/>
          <a:ea typeface="ＭＳ Ｐゴシック" charset="-128"/>
        </a:defRPr>
      </a:lvl2pPr>
      <a:lvl3pPr algn="ctr" rtl="0" eaLnBrk="0" fontAlgn="base" hangingPunct="0">
        <a:spcBef>
          <a:spcPct val="0"/>
        </a:spcBef>
        <a:spcAft>
          <a:spcPct val="0"/>
        </a:spcAft>
        <a:defRPr kumimoji="1" sz="4400">
          <a:solidFill>
            <a:schemeClr val="tx1"/>
          </a:solidFill>
          <a:latin typeface="Arial" charset="0"/>
          <a:ea typeface="ＭＳ Ｐゴシック" charset="-128"/>
        </a:defRPr>
      </a:lvl3pPr>
      <a:lvl4pPr algn="ctr" rtl="0" eaLnBrk="0" fontAlgn="base" hangingPunct="0">
        <a:spcBef>
          <a:spcPct val="0"/>
        </a:spcBef>
        <a:spcAft>
          <a:spcPct val="0"/>
        </a:spcAft>
        <a:defRPr kumimoji="1" sz="4400">
          <a:solidFill>
            <a:schemeClr val="tx1"/>
          </a:solidFill>
          <a:latin typeface="Arial" charset="0"/>
          <a:ea typeface="ＭＳ Ｐゴシック" charset="-128"/>
        </a:defRPr>
      </a:lvl4pPr>
      <a:lvl5pPr algn="ctr"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ctr" rtl="0" fontAlgn="base">
        <a:spcBef>
          <a:spcPct val="0"/>
        </a:spcBef>
        <a:spcAft>
          <a:spcPct val="0"/>
        </a:spcAft>
        <a:defRPr kumimoji="1" sz="4400">
          <a:solidFill>
            <a:schemeClr val="tx1"/>
          </a:solidFill>
          <a:latin typeface="Arial" charset="0"/>
          <a:ea typeface="ＭＳ Ｐゴシック" charset="-128"/>
        </a:defRPr>
      </a:lvl6pPr>
      <a:lvl7pPr marL="914400" algn="ctr" rtl="0" fontAlgn="base">
        <a:spcBef>
          <a:spcPct val="0"/>
        </a:spcBef>
        <a:spcAft>
          <a:spcPct val="0"/>
        </a:spcAft>
        <a:defRPr kumimoji="1" sz="4400">
          <a:solidFill>
            <a:schemeClr val="tx1"/>
          </a:solidFill>
          <a:latin typeface="Arial" charset="0"/>
          <a:ea typeface="ＭＳ Ｐゴシック" charset="-128"/>
        </a:defRPr>
      </a:lvl7pPr>
      <a:lvl8pPr marL="1371600" algn="ctr" rtl="0" fontAlgn="base">
        <a:spcBef>
          <a:spcPct val="0"/>
        </a:spcBef>
        <a:spcAft>
          <a:spcPct val="0"/>
        </a:spcAft>
        <a:defRPr kumimoji="1" sz="4400">
          <a:solidFill>
            <a:schemeClr val="tx1"/>
          </a:solidFill>
          <a:latin typeface="Arial" charset="0"/>
          <a:ea typeface="ＭＳ Ｐゴシック" charset="-128"/>
        </a:defRPr>
      </a:lvl8pPr>
      <a:lvl9pPr marL="1828800" algn="ctr" rtl="0" fontAlgn="base">
        <a:spcBef>
          <a:spcPct val="0"/>
        </a:spcBef>
        <a:spcAft>
          <a:spcPct val="0"/>
        </a:spcAft>
        <a:defRPr kumimoji="1" sz="4400">
          <a:solidFill>
            <a:schemeClr val="tx1"/>
          </a:solidFill>
          <a:latin typeface="Arial"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idx="4294967295"/>
          </p:nvPr>
        </p:nvSpPr>
        <p:spPr>
          <a:xfrm>
            <a:off x="323155" y="477118"/>
            <a:ext cx="8569325" cy="3095898"/>
          </a:xfrm>
          <a:ln w="25400">
            <a:solidFill>
              <a:srgbClr val="FF0000"/>
            </a:solidFill>
          </a:ln>
        </p:spPr>
        <p:txBody>
          <a:bodyPr/>
          <a:lstStyle/>
          <a:p>
            <a:pPr eaLnBrk="1" hangingPunct="1"/>
            <a:r>
              <a:rPr lang="en-US" altLang="ja-JP" dirty="0"/>
              <a:t>TPR-XAFS</a:t>
            </a:r>
            <a:r>
              <a:rPr lang="ja-JP" altLang="en-US" dirty="0"/>
              <a:t> </a:t>
            </a:r>
            <a:r>
              <a:rPr lang="en-US" altLang="ja-JP" dirty="0"/>
              <a:t>study for </a:t>
            </a:r>
            <a:br>
              <a:rPr lang="en-US" altLang="ja-JP" dirty="0"/>
            </a:br>
            <a:r>
              <a:rPr lang="en-US" altLang="ja-JP" dirty="0"/>
              <a:t>hydrogen recombination reaction of platinum metal nanoparticle catalysts</a:t>
            </a:r>
            <a:endParaRPr lang="ja-JP" altLang="en-US" dirty="0"/>
          </a:p>
        </p:txBody>
      </p:sp>
      <p:sp>
        <p:nvSpPr>
          <p:cNvPr id="14338" name="Rectangle 3"/>
          <p:cNvSpPr>
            <a:spLocks noGrp="1" noChangeArrowheads="1"/>
          </p:cNvSpPr>
          <p:nvPr>
            <p:ph type="subTitle" idx="4294967295"/>
          </p:nvPr>
        </p:nvSpPr>
        <p:spPr>
          <a:xfrm>
            <a:off x="346549" y="3933056"/>
            <a:ext cx="8569325" cy="756393"/>
          </a:xfrm>
        </p:spPr>
        <p:txBody>
          <a:bodyPr/>
          <a:lstStyle/>
          <a:p>
            <a:pPr marL="0" indent="0" algn="ctr" eaLnBrk="1" hangingPunct="1">
              <a:lnSpc>
                <a:spcPct val="80000"/>
              </a:lnSpc>
              <a:buFont typeface="Arial" charset="0"/>
              <a:buNone/>
            </a:pPr>
            <a:r>
              <a:rPr lang="en-US" altLang="ja-JP" sz="2400" dirty="0" err="1"/>
              <a:t>Daiju</a:t>
            </a:r>
            <a:r>
              <a:rPr lang="en-US" altLang="ja-JP" sz="2400" dirty="0"/>
              <a:t> Matsumura, Takuya Tsuji, Yasuo </a:t>
            </a:r>
            <a:r>
              <a:rPr lang="en-US" altLang="ja-JP" sz="2400" dirty="0" err="1"/>
              <a:t>Nishihata</a:t>
            </a:r>
            <a:endParaRPr lang="en-US" altLang="ja-JP" sz="2400" dirty="0"/>
          </a:p>
          <a:p>
            <a:pPr marL="0" indent="0" algn="ctr" eaLnBrk="1" hangingPunct="1">
              <a:lnSpc>
                <a:spcPct val="80000"/>
              </a:lnSpc>
              <a:buFont typeface="Arial" charset="0"/>
              <a:buNone/>
            </a:pPr>
            <a:r>
              <a:rPr lang="en-US" altLang="ja-JP" sz="2400" dirty="0"/>
              <a:t>Japan Atomic Energy Agency</a:t>
            </a:r>
            <a:endParaRPr lang="ja-JP" altLang="en-US" sz="2400" dirty="0"/>
          </a:p>
        </p:txBody>
      </p:sp>
      <p:sp>
        <p:nvSpPr>
          <p:cNvPr id="14339" name="Text Box 4"/>
          <p:cNvSpPr txBox="1">
            <a:spLocks noChangeArrowheads="1"/>
          </p:cNvSpPr>
          <p:nvPr/>
        </p:nvSpPr>
        <p:spPr bwMode="auto">
          <a:xfrm>
            <a:off x="8532813" y="6453188"/>
            <a:ext cx="503237" cy="366712"/>
          </a:xfrm>
          <a:prstGeom prst="rect">
            <a:avLst/>
          </a:prstGeom>
          <a:noFill/>
          <a:ln w="9525">
            <a:noFill/>
            <a:miter lim="800000"/>
            <a:headEnd/>
            <a:tailEnd/>
          </a:ln>
        </p:spPr>
        <p:txBody>
          <a:bodyPr>
            <a:spAutoFit/>
          </a:bodyPr>
          <a:lstStyle/>
          <a:p>
            <a:pPr>
              <a:spcBef>
                <a:spcPct val="50000"/>
              </a:spcBef>
            </a:pPr>
            <a:fld id="{6034B84E-8918-4AC1-BB82-71F95EE6B70A}" type="slidenum">
              <a:rPr lang="ja-JP" altLang="en-US"/>
              <a:pPr>
                <a:spcBef>
                  <a:spcPct val="50000"/>
                </a:spcBef>
              </a:pPr>
              <a:t>1</a:t>
            </a:fld>
            <a:endParaRPr lang="en-US" altLang="ja-JP" dirty="0"/>
          </a:p>
        </p:txBody>
      </p:sp>
      <p:sp>
        <p:nvSpPr>
          <p:cNvPr id="6" name="Rectangle 3">
            <a:extLst>
              <a:ext uri="{FF2B5EF4-FFF2-40B4-BE49-F238E27FC236}">
                <a16:creationId xmlns:a16="http://schemas.microsoft.com/office/drawing/2014/main" xmlns="" id="{62E52BF2-466F-488E-82A7-B568F99E3B71}"/>
              </a:ext>
            </a:extLst>
          </p:cNvPr>
          <p:cNvSpPr txBox="1">
            <a:spLocks noChangeArrowheads="1"/>
          </p:cNvSpPr>
          <p:nvPr/>
        </p:nvSpPr>
        <p:spPr bwMode="auto">
          <a:xfrm>
            <a:off x="323528" y="4941168"/>
            <a:ext cx="8569325" cy="756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eaLnBrk="1" hangingPunct="1">
              <a:lnSpc>
                <a:spcPct val="80000"/>
              </a:lnSpc>
              <a:buFont typeface="Arial" charset="0"/>
              <a:buNone/>
            </a:pPr>
            <a:r>
              <a:rPr lang="en-US" altLang="ja-JP" sz="2400" dirty="0"/>
              <a:t>Masashi Taniguchi</a:t>
            </a:r>
          </a:p>
          <a:p>
            <a:pPr marL="0" indent="0" algn="ctr" eaLnBrk="1" hangingPunct="1">
              <a:lnSpc>
                <a:spcPct val="80000"/>
              </a:lnSpc>
              <a:buFont typeface="Arial" charset="0"/>
              <a:buNone/>
            </a:pPr>
            <a:r>
              <a:rPr lang="en-US" altLang="ja-JP" sz="2400" dirty="0"/>
              <a:t>Daihatsu Motor Co., Ltd.</a:t>
            </a:r>
            <a:endParaRPr lang="ja-JP" altLang="en-US" sz="2400" dirty="0"/>
          </a:p>
        </p:txBody>
      </p:sp>
      <p:sp>
        <p:nvSpPr>
          <p:cNvPr id="7" name="Rectangle 3">
            <a:extLst>
              <a:ext uri="{FF2B5EF4-FFF2-40B4-BE49-F238E27FC236}">
                <a16:creationId xmlns:a16="http://schemas.microsoft.com/office/drawing/2014/main" xmlns="" id="{60E35835-70BA-4975-BBD7-28C48117B24B}"/>
              </a:ext>
            </a:extLst>
          </p:cNvPr>
          <p:cNvSpPr txBox="1">
            <a:spLocks noChangeArrowheads="1"/>
          </p:cNvSpPr>
          <p:nvPr/>
        </p:nvSpPr>
        <p:spPr bwMode="auto">
          <a:xfrm>
            <a:off x="323528" y="5949280"/>
            <a:ext cx="8569325" cy="756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eaLnBrk="1" hangingPunct="1">
              <a:lnSpc>
                <a:spcPct val="80000"/>
              </a:lnSpc>
              <a:buFont typeface="Arial" charset="0"/>
              <a:buNone/>
            </a:pPr>
            <a:r>
              <a:rPr lang="en-US" altLang="ja-JP" sz="2400" dirty="0"/>
              <a:t>Hirohisa Tanaka</a:t>
            </a:r>
          </a:p>
          <a:p>
            <a:pPr marL="0" indent="0" algn="ctr" eaLnBrk="1" hangingPunct="1">
              <a:lnSpc>
                <a:spcPct val="80000"/>
              </a:lnSpc>
              <a:buFont typeface="Arial" charset="0"/>
              <a:buNone/>
            </a:pPr>
            <a:r>
              <a:rPr lang="en-US" altLang="ja-JP" sz="2400" dirty="0" err="1"/>
              <a:t>Kwansei</a:t>
            </a:r>
            <a:r>
              <a:rPr lang="en-US" altLang="ja-JP" sz="2400" dirty="0"/>
              <a:t> </a:t>
            </a:r>
            <a:r>
              <a:rPr lang="en-US" altLang="ja-JP" sz="2400" dirty="0" err="1"/>
              <a:t>Gakuin</a:t>
            </a:r>
            <a:r>
              <a:rPr lang="en-US" altLang="ja-JP" sz="2400" dirty="0"/>
              <a:t> University</a:t>
            </a:r>
            <a:endParaRPr lang="ja-JP"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211960" y="44624"/>
            <a:ext cx="3792526" cy="6741368"/>
          </a:xfrm>
          <a:prstGeom prst="rect">
            <a:avLst/>
          </a:prstGeom>
          <a:noFill/>
          <a:ln w="9525">
            <a:noFill/>
            <a:miter lim="800000"/>
            <a:headEnd/>
            <a:tailEnd/>
          </a:ln>
        </p:spPr>
      </p:pic>
      <p:sp>
        <p:nvSpPr>
          <p:cNvPr id="3" name="Text Box 4"/>
          <p:cNvSpPr txBox="1">
            <a:spLocks noChangeArrowheads="1"/>
          </p:cNvSpPr>
          <p:nvPr/>
        </p:nvSpPr>
        <p:spPr bwMode="auto">
          <a:xfrm>
            <a:off x="251520" y="116632"/>
            <a:ext cx="2400162"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pPr>
            <a:r>
              <a:rPr lang="en-US" altLang="ja-JP" sz="2400" dirty="0"/>
              <a:t>TPR-XAFS</a:t>
            </a:r>
            <a:endParaRPr lang="ja-JP" altLang="en-US" sz="2400" baseline="-25000" dirty="0"/>
          </a:p>
        </p:txBody>
      </p:sp>
      <p:sp>
        <p:nvSpPr>
          <p:cNvPr id="4" name="テキスト ボックス 3"/>
          <p:cNvSpPr txBox="1"/>
          <p:nvPr/>
        </p:nvSpPr>
        <p:spPr>
          <a:xfrm>
            <a:off x="179512" y="2289061"/>
            <a:ext cx="3960440" cy="4524315"/>
          </a:xfrm>
          <a:prstGeom prst="rect">
            <a:avLst/>
          </a:prstGeom>
          <a:noFill/>
        </p:spPr>
        <p:txBody>
          <a:bodyPr wrap="square" rtlCol="0">
            <a:spAutoFit/>
          </a:bodyPr>
          <a:lstStyle/>
          <a:p>
            <a:r>
              <a:rPr lang="ja-JP" altLang="en-US" dirty="0"/>
              <a:t>○</a:t>
            </a:r>
            <a:r>
              <a:rPr lang="en-US" altLang="ja-JP" dirty="0"/>
              <a:t>Pt(4 </a:t>
            </a:r>
            <a:r>
              <a:rPr lang="en-US" altLang="ja-JP" dirty="0" err="1"/>
              <a:t>wt</a:t>
            </a:r>
            <a:r>
              <a:rPr lang="en-US" altLang="ja-JP" dirty="0"/>
              <a:t>%)/Al</a:t>
            </a:r>
            <a:r>
              <a:rPr lang="en-US" altLang="ja-JP" baseline="-25000" dirty="0"/>
              <a:t>2</a:t>
            </a:r>
            <a:r>
              <a:rPr lang="en-US" altLang="ja-JP" dirty="0"/>
              <a:t>O</a:t>
            </a:r>
            <a:r>
              <a:rPr lang="en-US" altLang="ja-JP" baseline="-25000" dirty="0"/>
              <a:t>3</a:t>
            </a:r>
            <a:r>
              <a:rPr lang="ja-JP" altLang="en-US" dirty="0"/>
              <a:t>　</a:t>
            </a:r>
            <a:endParaRPr lang="en-US" altLang="ja-JP" dirty="0"/>
          </a:p>
          <a:p>
            <a:endParaRPr lang="en-US" altLang="ja-JP" dirty="0"/>
          </a:p>
          <a:p>
            <a:r>
              <a:rPr lang="ja-JP" altLang="en-US" dirty="0"/>
              <a:t>○</a:t>
            </a:r>
            <a:r>
              <a:rPr lang="en-US" altLang="ja-JP" dirty="0"/>
              <a:t>Gas flow starts at 0 s</a:t>
            </a:r>
          </a:p>
          <a:p>
            <a:r>
              <a:rPr lang="ja-JP" altLang="en-US" dirty="0"/>
              <a:t>　　</a:t>
            </a:r>
            <a:r>
              <a:rPr lang="en-US" altLang="ja-JP" dirty="0"/>
              <a:t>Gas</a:t>
            </a:r>
            <a:r>
              <a:rPr lang="ja-JP" altLang="en-US" dirty="0"/>
              <a:t>：　</a:t>
            </a:r>
            <a:r>
              <a:rPr lang="en-US" altLang="ja-JP" dirty="0"/>
              <a:t>H</a:t>
            </a:r>
            <a:r>
              <a:rPr lang="en-US" altLang="ja-JP" baseline="-25000" dirty="0"/>
              <a:t>2</a:t>
            </a:r>
            <a:r>
              <a:rPr lang="en-US" altLang="ja-JP" dirty="0"/>
              <a:t>(4%)+O</a:t>
            </a:r>
            <a:r>
              <a:rPr lang="en-US" altLang="ja-JP" baseline="-25000" dirty="0"/>
              <a:t>2</a:t>
            </a:r>
            <a:r>
              <a:rPr lang="en-US" altLang="ja-JP" dirty="0"/>
              <a:t>(10%)+CO(1%)</a:t>
            </a:r>
          </a:p>
          <a:p>
            <a:endParaRPr lang="en-US" altLang="ja-JP" dirty="0"/>
          </a:p>
          <a:p>
            <a:r>
              <a:rPr kumimoji="1" lang="ja-JP" altLang="en-US" dirty="0"/>
              <a:t>○</a:t>
            </a:r>
            <a:r>
              <a:rPr lang="en-US" altLang="ja-JP" dirty="0"/>
              <a:t>After </a:t>
            </a:r>
            <a:r>
              <a:rPr kumimoji="1" lang="en-US" altLang="ja-JP" dirty="0"/>
              <a:t>200 s</a:t>
            </a:r>
            <a:r>
              <a:rPr lang="en-US" altLang="ja-JP" dirty="0"/>
              <a:t>, heating starts</a:t>
            </a:r>
            <a:endParaRPr kumimoji="1" lang="en-US" altLang="ja-JP" dirty="0"/>
          </a:p>
          <a:p>
            <a:r>
              <a:rPr lang="ja-JP" altLang="en-US" dirty="0"/>
              <a:t>　　</a:t>
            </a:r>
            <a:r>
              <a:rPr lang="en-US" altLang="ja-JP" dirty="0"/>
              <a:t>Rate</a:t>
            </a:r>
            <a:r>
              <a:rPr lang="ja-JP" altLang="en-US" dirty="0"/>
              <a:t>：　</a:t>
            </a:r>
            <a:r>
              <a:rPr lang="en-US" altLang="ja-JP" dirty="0"/>
              <a:t>10 K/min</a:t>
            </a:r>
          </a:p>
          <a:p>
            <a:endParaRPr lang="en-US" altLang="ja-JP" dirty="0"/>
          </a:p>
          <a:p>
            <a:r>
              <a:rPr lang="ja-JP" altLang="en-US" dirty="0"/>
              <a:t>○</a:t>
            </a:r>
            <a:r>
              <a:rPr lang="en-US" altLang="ja-JP" dirty="0"/>
              <a:t>Time-resolved XAFS</a:t>
            </a:r>
          </a:p>
          <a:p>
            <a:r>
              <a:rPr lang="ja-JP" altLang="en-US" dirty="0"/>
              <a:t>　　</a:t>
            </a:r>
            <a:r>
              <a:rPr lang="en-US" altLang="ja-JP" dirty="0"/>
              <a:t>Rate</a:t>
            </a:r>
            <a:r>
              <a:rPr lang="ja-JP" altLang="en-US" dirty="0"/>
              <a:t>：　</a:t>
            </a:r>
            <a:r>
              <a:rPr lang="en-US" altLang="ja-JP" dirty="0"/>
              <a:t>2 Hz</a:t>
            </a:r>
          </a:p>
          <a:p>
            <a:endParaRPr kumimoji="1" lang="en-US" altLang="ja-JP" dirty="0"/>
          </a:p>
          <a:p>
            <a:r>
              <a:rPr lang="ja-JP" altLang="en-US" b="1" dirty="0">
                <a:solidFill>
                  <a:srgbClr val="FF0000"/>
                </a:solidFill>
              </a:rPr>
              <a:t>○</a:t>
            </a:r>
            <a:r>
              <a:rPr lang="en-US" altLang="ja-JP" b="1" dirty="0">
                <a:solidFill>
                  <a:srgbClr val="FF0000"/>
                </a:solidFill>
              </a:rPr>
              <a:t>Peak intensity</a:t>
            </a:r>
          </a:p>
          <a:p>
            <a:r>
              <a:rPr kumimoji="1" lang="ja-JP" altLang="en-US" b="1" dirty="0">
                <a:solidFill>
                  <a:srgbClr val="FF0000"/>
                </a:solidFill>
              </a:rPr>
              <a:t>　　</a:t>
            </a:r>
            <a:r>
              <a:rPr lang="en-US" altLang="ja-JP" b="1" dirty="0">
                <a:solidFill>
                  <a:srgbClr val="FF0000"/>
                </a:solidFill>
              </a:rPr>
              <a:t>Pt</a:t>
            </a:r>
            <a:r>
              <a:rPr lang="ja-JP" altLang="en-US" b="1" dirty="0">
                <a:solidFill>
                  <a:srgbClr val="FF0000"/>
                </a:solidFill>
              </a:rPr>
              <a:t> </a:t>
            </a:r>
            <a:r>
              <a:rPr lang="en-US" altLang="ja-JP" b="1" dirty="0">
                <a:solidFill>
                  <a:srgbClr val="FF0000"/>
                </a:solidFill>
              </a:rPr>
              <a:t>surface oxidation</a:t>
            </a:r>
          </a:p>
          <a:p>
            <a:endParaRPr kumimoji="1" lang="en-US" altLang="ja-JP" b="1" dirty="0">
              <a:solidFill>
                <a:srgbClr val="0000FF"/>
              </a:solidFill>
            </a:endParaRPr>
          </a:p>
          <a:p>
            <a:r>
              <a:rPr lang="ja-JP" altLang="en-US" b="1" dirty="0">
                <a:solidFill>
                  <a:srgbClr val="0000FF"/>
                </a:solidFill>
              </a:rPr>
              <a:t>○</a:t>
            </a:r>
            <a:r>
              <a:rPr lang="en-US" altLang="ja-JP" b="1" dirty="0">
                <a:solidFill>
                  <a:srgbClr val="0000FF"/>
                </a:solidFill>
              </a:rPr>
              <a:t>Peak shift</a:t>
            </a:r>
          </a:p>
          <a:p>
            <a:r>
              <a:rPr kumimoji="1" lang="ja-JP" altLang="en-US" b="1" dirty="0">
                <a:solidFill>
                  <a:srgbClr val="0000FF"/>
                </a:solidFill>
              </a:rPr>
              <a:t>　　</a:t>
            </a:r>
            <a:r>
              <a:rPr lang="en-US" altLang="ja-JP" b="1" dirty="0">
                <a:solidFill>
                  <a:srgbClr val="0000FF"/>
                </a:solidFill>
              </a:rPr>
              <a:t>CO</a:t>
            </a:r>
            <a:r>
              <a:rPr lang="ja-JP" altLang="en-US" b="1" dirty="0">
                <a:solidFill>
                  <a:srgbClr val="0000FF"/>
                </a:solidFill>
              </a:rPr>
              <a:t> </a:t>
            </a:r>
            <a:r>
              <a:rPr lang="en-US" altLang="ja-JP" b="1" dirty="0">
                <a:solidFill>
                  <a:srgbClr val="0000FF"/>
                </a:solidFill>
              </a:rPr>
              <a:t>adsorption</a:t>
            </a:r>
            <a:r>
              <a:rPr lang="ja-JP" altLang="en-US" b="1" dirty="0">
                <a:solidFill>
                  <a:srgbClr val="0000FF"/>
                </a:solidFill>
              </a:rPr>
              <a:t> </a:t>
            </a:r>
            <a:r>
              <a:rPr lang="en-US" altLang="ja-JP" b="1" dirty="0">
                <a:solidFill>
                  <a:srgbClr val="0000FF"/>
                </a:solidFill>
              </a:rPr>
              <a:t>&amp; Pt</a:t>
            </a:r>
            <a:r>
              <a:rPr lang="ja-JP" altLang="en-US" b="1" dirty="0">
                <a:solidFill>
                  <a:srgbClr val="0000FF"/>
                </a:solidFill>
              </a:rPr>
              <a:t> </a:t>
            </a:r>
            <a:r>
              <a:rPr lang="en-US" altLang="ja-JP" b="1" dirty="0">
                <a:solidFill>
                  <a:srgbClr val="0000FF"/>
                </a:solidFill>
              </a:rPr>
              <a:t>oxidation</a:t>
            </a:r>
            <a:endParaRPr kumimoji="1" lang="en-US" altLang="ja-JP" b="1" dirty="0">
              <a:solidFill>
                <a:srgbClr val="0000FF"/>
              </a:solidFill>
            </a:endParaRPr>
          </a:p>
        </p:txBody>
      </p:sp>
      <p:sp>
        <p:nvSpPr>
          <p:cNvPr id="6" name="Text Box 9"/>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418467F-071D-47E9-AFF8-402FA73225DA}" type="slidenum">
              <a:rPr lang="ja-JP" altLang="en-US"/>
              <a:pPr>
                <a:spcBef>
                  <a:spcPct val="50000"/>
                </a:spcBef>
              </a:pPr>
              <a:t>10</a:t>
            </a:fld>
            <a:endParaRPr lang="en-US" altLang="ja-JP" dirty="0"/>
          </a:p>
        </p:txBody>
      </p:sp>
      <p:sp>
        <p:nvSpPr>
          <p:cNvPr id="5" name="テキスト ボックス 4"/>
          <p:cNvSpPr txBox="1"/>
          <p:nvPr/>
        </p:nvSpPr>
        <p:spPr>
          <a:xfrm>
            <a:off x="179512" y="727536"/>
            <a:ext cx="3456384" cy="1477328"/>
          </a:xfrm>
          <a:prstGeom prst="rect">
            <a:avLst/>
          </a:prstGeom>
          <a:solidFill>
            <a:schemeClr val="accent4">
              <a:lumMod val="40000"/>
              <a:lumOff val="60000"/>
            </a:schemeClr>
          </a:solidFill>
        </p:spPr>
        <p:txBody>
          <a:bodyPr wrap="square" rtlCol="0">
            <a:spAutoFit/>
          </a:bodyPr>
          <a:lstStyle/>
          <a:p>
            <a:pPr algn="ctr"/>
            <a:r>
              <a:rPr kumimoji="1" lang="en-US" altLang="ja-JP" dirty="0"/>
              <a:t>Simultaneous observation of temperature-programmed reaction (TPR) and XAFS</a:t>
            </a:r>
          </a:p>
          <a:p>
            <a:pPr algn="ctr"/>
            <a:endParaRPr kumimoji="1" lang="en-US" altLang="ja-JP" dirty="0"/>
          </a:p>
          <a:p>
            <a:pPr algn="ctr"/>
            <a:r>
              <a:rPr lang="en-US" altLang="ja-JP" dirty="0"/>
              <a:t>“TPR-XAFS”</a:t>
            </a:r>
            <a:endParaRPr kumimoji="1" lang="ja-JP" altLang="en-US" dirty="0"/>
          </a:p>
        </p:txBody>
      </p:sp>
      <p:sp>
        <p:nvSpPr>
          <p:cNvPr id="7" name="Text Box 10"/>
          <p:cNvSpPr txBox="1">
            <a:spLocks noChangeArrowheads="1"/>
          </p:cNvSpPr>
          <p:nvPr/>
        </p:nvSpPr>
        <p:spPr bwMode="auto">
          <a:xfrm>
            <a:off x="3371762" y="116632"/>
            <a:ext cx="1704294" cy="369332"/>
          </a:xfrm>
          <a:prstGeom prst="rect">
            <a:avLst/>
          </a:prstGeom>
          <a:noFill/>
          <a:ln w="9525">
            <a:noFill/>
            <a:miter lim="800000"/>
            <a:headEnd/>
            <a:tailEnd/>
          </a:ln>
        </p:spPr>
        <p:txBody>
          <a:bodyPr wrap="square">
            <a:spAutoFit/>
          </a:bodyPr>
          <a:lstStyle/>
          <a:p>
            <a:pPr>
              <a:spcBef>
                <a:spcPct val="50000"/>
              </a:spcBef>
            </a:pPr>
            <a:r>
              <a:rPr lang="en-US" altLang="ja-JP" b="1" dirty="0">
                <a:solidFill>
                  <a:srgbClr val="0000FF"/>
                </a:solidFill>
              </a:rPr>
              <a:t>Gas flow start</a:t>
            </a:r>
            <a:endParaRPr lang="ja-JP" altLang="en-US" b="1" dirty="0">
              <a:solidFill>
                <a:srgbClr val="0000FF"/>
              </a:solidFill>
            </a:endParaRPr>
          </a:p>
        </p:txBody>
      </p:sp>
      <p:sp>
        <p:nvSpPr>
          <p:cNvPr id="8" name="Line 18"/>
          <p:cNvSpPr>
            <a:spLocks noChangeShapeType="1"/>
          </p:cNvSpPr>
          <p:nvPr/>
        </p:nvSpPr>
        <p:spPr bwMode="auto">
          <a:xfrm>
            <a:off x="4932040" y="456914"/>
            <a:ext cx="0" cy="1316498"/>
          </a:xfrm>
          <a:prstGeom prst="line">
            <a:avLst/>
          </a:prstGeom>
          <a:noFill/>
          <a:ln w="38100">
            <a:solidFill>
              <a:srgbClr val="0000FF"/>
            </a:solidFill>
            <a:round/>
            <a:headEnd/>
            <a:tailEnd type="triangle" w="med" len="med"/>
          </a:ln>
          <a:effectLst/>
        </p:spPr>
        <p:txBody>
          <a:bodyPr/>
          <a:lstStyle/>
          <a:p>
            <a:endParaRPr lang="ja-JP" altLang="en-US"/>
          </a:p>
        </p:txBody>
      </p:sp>
    </p:spTree>
    <p:extLst>
      <p:ext uri="{BB962C8B-B14F-4D97-AF65-F5344CB8AC3E}">
        <p14:creationId xmlns:p14="http://schemas.microsoft.com/office/powerpoint/2010/main" val="6036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79912" y="260648"/>
            <a:ext cx="439248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a:t>Pt(4wt%)/Al</a:t>
            </a:r>
            <a:r>
              <a:rPr kumimoji="1" lang="en-US" altLang="ja-JP" baseline="-25000" dirty="0"/>
              <a:t>2</a:t>
            </a:r>
            <a:r>
              <a:rPr kumimoji="1" lang="en-US" altLang="ja-JP" dirty="0"/>
              <a:t>O</a:t>
            </a:r>
            <a:r>
              <a:rPr kumimoji="1" lang="en-US" altLang="ja-JP" baseline="-25000" dirty="0"/>
              <a:t>3</a:t>
            </a:r>
            <a:r>
              <a:rPr kumimoji="1" lang="ja-JP" altLang="en-US" dirty="0" err="1"/>
              <a:t>、</a:t>
            </a:r>
            <a:r>
              <a:rPr kumimoji="1" lang="ja-JP" altLang="en-US" dirty="0"/>
              <a:t>　</a:t>
            </a:r>
            <a:r>
              <a:rPr kumimoji="1" lang="en-US" altLang="ja-JP" dirty="0"/>
              <a:t>H</a:t>
            </a:r>
            <a:r>
              <a:rPr kumimoji="1" lang="en-US" altLang="ja-JP" baseline="-25000" dirty="0"/>
              <a:t>2</a:t>
            </a:r>
            <a:r>
              <a:rPr kumimoji="1" lang="en-US" altLang="ja-JP" dirty="0"/>
              <a:t>/O</a:t>
            </a:r>
            <a:r>
              <a:rPr kumimoji="1" lang="en-US" altLang="ja-JP" baseline="-25000" dirty="0"/>
              <a:t>2</a:t>
            </a:r>
            <a:r>
              <a:rPr kumimoji="1" lang="ja-JP" altLang="en-US" dirty="0"/>
              <a:t> </a:t>
            </a:r>
            <a:r>
              <a:rPr kumimoji="1" lang="en-US" altLang="ja-JP" dirty="0"/>
              <a:t>=</a:t>
            </a:r>
            <a:r>
              <a:rPr kumimoji="1" lang="ja-JP" altLang="en-US" dirty="0"/>
              <a:t> </a:t>
            </a:r>
            <a:r>
              <a:rPr kumimoji="1" lang="en-US" altLang="ja-JP" dirty="0"/>
              <a:t>4%</a:t>
            </a:r>
            <a:r>
              <a:rPr lang="en-US" altLang="ja-JP" dirty="0"/>
              <a:t>/</a:t>
            </a:r>
            <a:r>
              <a:rPr kumimoji="1" lang="en-US" altLang="ja-JP" dirty="0"/>
              <a:t>10%</a:t>
            </a:r>
            <a:endParaRPr kumimoji="1" lang="ja-JP" altLang="en-US" dirty="0"/>
          </a:p>
        </p:txBody>
      </p:sp>
      <p:pic>
        <p:nvPicPr>
          <p:cNvPr id="5" name="Picture 3"/>
          <p:cNvPicPr>
            <a:picLocks noChangeAspect="1" noChangeArrowheads="1"/>
          </p:cNvPicPr>
          <p:nvPr/>
        </p:nvPicPr>
        <p:blipFill>
          <a:blip r:embed="rId3" cstate="print"/>
          <a:srcRect/>
          <a:stretch>
            <a:fillRect/>
          </a:stretch>
        </p:blipFill>
        <p:spPr bwMode="auto">
          <a:xfrm>
            <a:off x="899592" y="692696"/>
            <a:ext cx="3199850" cy="5687862"/>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222936" y="692696"/>
            <a:ext cx="3200282" cy="5688632"/>
          </a:xfrm>
          <a:prstGeom prst="rect">
            <a:avLst/>
          </a:prstGeom>
          <a:noFill/>
          <a:ln w="9525">
            <a:noFill/>
            <a:miter lim="800000"/>
            <a:headEnd/>
            <a:tailEnd/>
          </a:ln>
        </p:spPr>
      </p:pic>
      <p:sp>
        <p:nvSpPr>
          <p:cNvPr id="7" name="テキスト ボックス 6"/>
          <p:cNvSpPr txBox="1"/>
          <p:nvPr/>
        </p:nvSpPr>
        <p:spPr>
          <a:xfrm>
            <a:off x="216726" y="692542"/>
            <a:ext cx="1656184" cy="369332"/>
          </a:xfrm>
          <a:prstGeom prst="rect">
            <a:avLst/>
          </a:prstGeom>
          <a:solidFill>
            <a:srgbClr val="FFC000"/>
          </a:solidFill>
        </p:spPr>
        <p:txBody>
          <a:bodyPr wrap="square" rtlCol="0">
            <a:spAutoFit/>
          </a:bodyPr>
          <a:lstStyle/>
          <a:p>
            <a:pPr algn="ctr"/>
            <a:r>
              <a:rPr kumimoji="1" lang="en-US" altLang="ja-JP" b="1" dirty="0"/>
              <a:t>Without CO</a:t>
            </a:r>
            <a:endParaRPr kumimoji="1" lang="ja-JP" altLang="en-US" b="1" dirty="0"/>
          </a:p>
        </p:txBody>
      </p:sp>
      <p:sp>
        <p:nvSpPr>
          <p:cNvPr id="8" name="テキスト ボックス 7"/>
          <p:cNvSpPr txBox="1"/>
          <p:nvPr/>
        </p:nvSpPr>
        <p:spPr>
          <a:xfrm>
            <a:off x="4932040" y="683404"/>
            <a:ext cx="1224136" cy="369332"/>
          </a:xfrm>
          <a:prstGeom prst="rect">
            <a:avLst/>
          </a:prstGeom>
          <a:solidFill>
            <a:srgbClr val="92D050"/>
          </a:solidFill>
        </p:spPr>
        <p:txBody>
          <a:bodyPr wrap="square" rtlCol="0">
            <a:spAutoFit/>
          </a:bodyPr>
          <a:lstStyle/>
          <a:p>
            <a:pPr algn="ctr"/>
            <a:r>
              <a:rPr kumimoji="1" lang="en-US" altLang="ja-JP" b="1" dirty="0"/>
              <a:t>With CO</a:t>
            </a:r>
            <a:endParaRPr kumimoji="1" lang="ja-JP" altLang="en-US" b="1" dirty="0"/>
          </a:p>
        </p:txBody>
      </p:sp>
      <p:sp>
        <p:nvSpPr>
          <p:cNvPr id="9" name="Text Box 4"/>
          <p:cNvSpPr txBox="1">
            <a:spLocks noChangeArrowheads="1"/>
          </p:cNvSpPr>
          <p:nvPr/>
        </p:nvSpPr>
        <p:spPr bwMode="auto">
          <a:xfrm>
            <a:off x="251520" y="116632"/>
            <a:ext cx="2400162"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pPr>
            <a:r>
              <a:rPr lang="en-US" altLang="ja-JP" sz="2400" dirty="0"/>
              <a:t>TPR-XAFS</a:t>
            </a:r>
            <a:endParaRPr lang="ja-JP" altLang="en-US" sz="2400" baseline="-25000" dirty="0"/>
          </a:p>
        </p:txBody>
      </p:sp>
      <p:sp>
        <p:nvSpPr>
          <p:cNvPr id="10" name="円/楕円 9"/>
          <p:cNvSpPr/>
          <p:nvPr/>
        </p:nvSpPr>
        <p:spPr>
          <a:xfrm>
            <a:off x="5796136" y="3419122"/>
            <a:ext cx="432048" cy="581003"/>
          </a:xfrm>
          <a:prstGeom prst="ellipse">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a:off x="5415841" y="3859784"/>
            <a:ext cx="336921" cy="135668"/>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275856" y="3708321"/>
            <a:ext cx="2160240" cy="584775"/>
          </a:xfrm>
          <a:prstGeom prst="rect">
            <a:avLst/>
          </a:prstGeom>
          <a:solidFill>
            <a:schemeClr val="bg1"/>
          </a:solidFill>
          <a:ln w="28575">
            <a:solidFill>
              <a:srgbClr val="002060"/>
            </a:solidFill>
          </a:ln>
        </p:spPr>
        <p:txBody>
          <a:bodyPr wrap="square" rtlCol="0">
            <a:spAutoFit/>
          </a:bodyPr>
          <a:lstStyle/>
          <a:p>
            <a:r>
              <a:rPr lang="en-US" altLang="ja-JP" sz="1600" dirty="0"/>
              <a:t>CO</a:t>
            </a:r>
            <a:r>
              <a:rPr lang="ja-JP" altLang="en-US" sz="1600" dirty="0"/>
              <a:t> </a:t>
            </a:r>
            <a:r>
              <a:rPr lang="en-US" altLang="ja-JP" sz="1600" dirty="0"/>
              <a:t>adsorption blocks surface oxidation</a:t>
            </a:r>
            <a:endParaRPr lang="ja-JP" altLang="en-US" sz="1600" dirty="0"/>
          </a:p>
        </p:txBody>
      </p:sp>
      <p:cxnSp>
        <p:nvCxnSpPr>
          <p:cNvPr id="16" name="直線矢印コネクタ 15"/>
          <p:cNvCxnSpPr>
            <a:stCxn id="18" idx="3"/>
          </p:cNvCxnSpPr>
          <p:nvPr/>
        </p:nvCxnSpPr>
        <p:spPr>
          <a:xfrm flipH="1">
            <a:off x="5436096" y="4203856"/>
            <a:ext cx="1535068" cy="893686"/>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63888" y="5085184"/>
            <a:ext cx="1872208" cy="584775"/>
          </a:xfrm>
          <a:prstGeom prst="rect">
            <a:avLst/>
          </a:prstGeom>
          <a:solidFill>
            <a:schemeClr val="bg1"/>
          </a:solidFill>
          <a:ln w="28575">
            <a:solidFill>
              <a:srgbClr val="C00000"/>
            </a:solidFill>
          </a:ln>
        </p:spPr>
        <p:txBody>
          <a:bodyPr wrap="square" rtlCol="0">
            <a:spAutoFit/>
          </a:bodyPr>
          <a:lstStyle/>
          <a:p>
            <a:r>
              <a:rPr lang="en-US" altLang="ja-JP" sz="1600" dirty="0"/>
              <a:t>Surface oxidation and CO burning</a:t>
            </a:r>
            <a:endParaRPr lang="ja-JP" altLang="en-US" sz="1600" dirty="0"/>
          </a:p>
        </p:txBody>
      </p:sp>
      <p:sp>
        <p:nvSpPr>
          <p:cNvPr id="18" name="円/楕円 17"/>
          <p:cNvSpPr/>
          <p:nvPr/>
        </p:nvSpPr>
        <p:spPr>
          <a:xfrm>
            <a:off x="6876256" y="3501008"/>
            <a:ext cx="648072" cy="823438"/>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876256" y="5085184"/>
            <a:ext cx="648072" cy="839571"/>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a:stCxn id="19" idx="3"/>
          </p:cNvCxnSpPr>
          <p:nvPr/>
        </p:nvCxnSpPr>
        <p:spPr>
          <a:xfrm flipH="1" flipV="1">
            <a:off x="5436096" y="5592306"/>
            <a:ext cx="1535068" cy="209497"/>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851920" y="6381328"/>
            <a:ext cx="4680520" cy="369332"/>
          </a:xfrm>
          <a:prstGeom prst="rect">
            <a:avLst/>
          </a:prstGeom>
          <a:solidFill>
            <a:srgbClr val="FFFFCC"/>
          </a:solidFill>
          <a:ln>
            <a:solidFill>
              <a:srgbClr val="7030A0"/>
            </a:solidFill>
          </a:ln>
        </p:spPr>
        <p:txBody>
          <a:bodyPr wrap="square" rtlCol="0">
            <a:spAutoFit/>
          </a:bodyPr>
          <a:lstStyle/>
          <a:p>
            <a:pPr algn="ctr"/>
            <a:r>
              <a:rPr lang="en-US" altLang="ja-JP" b="1" dirty="0"/>
              <a:t>Water formation after CO decomposition</a:t>
            </a:r>
            <a:endParaRPr kumimoji="1" lang="ja-JP" altLang="en-US" dirty="0"/>
          </a:p>
        </p:txBody>
      </p:sp>
      <p:sp>
        <p:nvSpPr>
          <p:cNvPr id="21" name="Text Box 9"/>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418467F-071D-47E9-AFF8-402FA73225DA}" type="slidenum">
              <a:rPr lang="ja-JP" altLang="en-US"/>
              <a:pPr>
                <a:spcBef>
                  <a:spcPct val="50000"/>
                </a:spcBef>
              </a:pPr>
              <a:t>11</a:t>
            </a:fld>
            <a:endParaRPr lang="en-US" altLang="ja-JP" dirty="0"/>
          </a:p>
        </p:txBody>
      </p:sp>
    </p:spTree>
    <p:extLst>
      <p:ext uri="{BB962C8B-B14F-4D97-AF65-F5344CB8AC3E}">
        <p14:creationId xmlns:p14="http://schemas.microsoft.com/office/powerpoint/2010/main" val="131188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7"/>
          <p:cNvGrpSpPr>
            <a:grpSpLocks/>
          </p:cNvGrpSpPr>
          <p:nvPr/>
        </p:nvGrpSpPr>
        <p:grpSpPr bwMode="auto">
          <a:xfrm>
            <a:off x="5228266" y="5587702"/>
            <a:ext cx="2016125" cy="1009650"/>
            <a:chOff x="476" y="1842"/>
            <a:chExt cx="1270" cy="636"/>
          </a:xfrm>
        </p:grpSpPr>
        <p:grpSp>
          <p:nvGrpSpPr>
            <p:cNvPr id="115" name="Group 92"/>
            <p:cNvGrpSpPr>
              <a:grpSpLocks/>
            </p:cNvGrpSpPr>
            <p:nvPr/>
          </p:nvGrpSpPr>
          <p:grpSpPr bwMode="auto">
            <a:xfrm>
              <a:off x="476" y="1842"/>
              <a:ext cx="1225" cy="636"/>
              <a:chOff x="2471" y="1842"/>
              <a:chExt cx="1225" cy="636"/>
            </a:xfrm>
          </p:grpSpPr>
          <p:sp>
            <p:nvSpPr>
              <p:cNvPr id="117" name="Oval 93"/>
              <p:cNvSpPr>
                <a:spLocks noChangeArrowheads="1"/>
              </p:cNvSpPr>
              <p:nvPr/>
            </p:nvSpPr>
            <p:spPr bwMode="auto">
              <a:xfrm>
                <a:off x="2699" y="1842"/>
                <a:ext cx="771" cy="545"/>
              </a:xfrm>
              <a:prstGeom prst="ellipse">
                <a:avLst/>
              </a:prstGeom>
              <a:solidFill>
                <a:srgbClr val="666699"/>
              </a:solidFill>
              <a:ln w="9525">
                <a:solidFill>
                  <a:schemeClr val="tx1"/>
                </a:solidFill>
                <a:round/>
                <a:headEnd/>
                <a:tailEnd/>
              </a:ln>
            </p:spPr>
            <p:txBody>
              <a:bodyPr wrap="none" anchor="ctr"/>
              <a:lstStyle/>
              <a:p>
                <a:endParaRPr lang="ja-JP" altLang="en-US"/>
              </a:p>
            </p:txBody>
          </p:sp>
          <p:grpSp>
            <p:nvGrpSpPr>
              <p:cNvPr id="118" name="Group 94"/>
              <p:cNvGrpSpPr>
                <a:grpSpLocks/>
              </p:cNvGrpSpPr>
              <p:nvPr/>
            </p:nvGrpSpPr>
            <p:grpSpPr bwMode="auto">
              <a:xfrm>
                <a:off x="2471" y="1888"/>
                <a:ext cx="1225" cy="590"/>
                <a:chOff x="249" y="663"/>
                <a:chExt cx="1225" cy="590"/>
              </a:xfrm>
            </p:grpSpPr>
            <p:grpSp>
              <p:nvGrpSpPr>
                <p:cNvPr id="119" name="Group 95"/>
                <p:cNvGrpSpPr>
                  <a:grpSpLocks/>
                </p:cNvGrpSpPr>
                <p:nvPr/>
              </p:nvGrpSpPr>
              <p:grpSpPr bwMode="auto">
                <a:xfrm>
                  <a:off x="249" y="663"/>
                  <a:ext cx="1225" cy="590"/>
                  <a:chOff x="249" y="663"/>
                  <a:chExt cx="1225" cy="590"/>
                </a:xfrm>
              </p:grpSpPr>
              <p:sp>
                <p:nvSpPr>
                  <p:cNvPr id="121" name="Oval 96"/>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122" name="Rectangle 97"/>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123" name="Line 98"/>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120" name="Text Box 99"/>
                <p:cNvSpPr txBox="1">
                  <a:spLocks noChangeArrowheads="1"/>
                </p:cNvSpPr>
                <p:nvPr/>
              </p:nvSpPr>
              <p:spPr bwMode="auto">
                <a:xfrm>
                  <a:off x="703" y="709"/>
                  <a:ext cx="499" cy="231"/>
                </a:xfrm>
                <a:prstGeom prst="rect">
                  <a:avLst/>
                </a:prstGeom>
                <a:noFill/>
                <a:ln w="9525">
                  <a:noFill/>
                  <a:miter lim="800000"/>
                  <a:headEnd/>
                  <a:tailEnd/>
                </a:ln>
              </p:spPr>
              <p:txBody>
                <a:bodyPr>
                  <a:spAutoFit/>
                </a:bodyPr>
                <a:lstStyle/>
                <a:p>
                  <a:pPr>
                    <a:spcBef>
                      <a:spcPct val="50000"/>
                    </a:spcBef>
                  </a:pPr>
                  <a:r>
                    <a:rPr lang="en-US" altLang="ja-JP" dirty="0"/>
                    <a:t>Pt</a:t>
                  </a:r>
                </a:p>
              </p:txBody>
            </p:sp>
          </p:grpSp>
        </p:grpSp>
        <p:sp>
          <p:nvSpPr>
            <p:cNvPr id="116" name="Text Box 104"/>
            <p:cNvSpPr txBox="1">
              <a:spLocks noChangeArrowheads="1"/>
            </p:cNvSpPr>
            <p:nvPr/>
          </p:nvSpPr>
          <p:spPr bwMode="auto">
            <a:xfrm>
              <a:off x="838" y="2115"/>
              <a:ext cx="908" cy="187"/>
            </a:xfrm>
            <a:prstGeom prst="rect">
              <a:avLst/>
            </a:prstGeom>
            <a:noFill/>
            <a:ln w="9525">
              <a:noFill/>
              <a:miter lim="800000"/>
              <a:headEnd/>
              <a:tailEnd/>
            </a:ln>
          </p:spPr>
          <p:txBody>
            <a:bodyPr>
              <a:spAutoFit/>
            </a:bodyPr>
            <a:lstStyle/>
            <a:p>
              <a:pPr>
                <a:spcBef>
                  <a:spcPct val="50000"/>
                </a:spcBef>
              </a:pPr>
              <a:endParaRPr lang="en-US" altLang="ja-JP" sz="2000" baseline="-25000" dirty="0"/>
            </a:p>
          </p:txBody>
        </p:sp>
      </p:grpSp>
      <p:sp>
        <p:nvSpPr>
          <p:cNvPr id="30725" name="テキスト ボックス 5"/>
          <p:cNvSpPr txBox="1">
            <a:spLocks noChangeArrowheads="1"/>
          </p:cNvSpPr>
          <p:nvPr/>
        </p:nvSpPr>
        <p:spPr bwMode="auto">
          <a:xfrm>
            <a:off x="612650" y="908720"/>
            <a:ext cx="7920163" cy="646331"/>
          </a:xfrm>
          <a:prstGeom prst="rect">
            <a:avLst/>
          </a:prstGeom>
          <a:noFill/>
          <a:ln w="9525">
            <a:noFill/>
            <a:miter lim="800000"/>
            <a:headEnd/>
            <a:tailEnd/>
          </a:ln>
        </p:spPr>
        <p:txBody>
          <a:bodyPr wrap="square">
            <a:spAutoFit/>
          </a:bodyPr>
          <a:lstStyle/>
          <a:p>
            <a:r>
              <a:rPr lang="en-US" altLang="ja-JP" dirty="0"/>
              <a:t>Hydrogen recombination reaction (water formation reaction) proceeds after Pt surface oxidation</a:t>
            </a:r>
            <a:endParaRPr lang="ja-JP" altLang="en-US" dirty="0"/>
          </a:p>
        </p:txBody>
      </p:sp>
      <p:grpSp>
        <p:nvGrpSpPr>
          <p:cNvPr id="30726" name="Group 7"/>
          <p:cNvGrpSpPr>
            <a:grpSpLocks/>
          </p:cNvGrpSpPr>
          <p:nvPr/>
        </p:nvGrpSpPr>
        <p:grpSpPr bwMode="auto">
          <a:xfrm>
            <a:off x="5143897" y="2460204"/>
            <a:ext cx="2016125" cy="1009650"/>
            <a:chOff x="476" y="1842"/>
            <a:chExt cx="1270" cy="636"/>
          </a:xfrm>
        </p:grpSpPr>
        <p:grpSp>
          <p:nvGrpSpPr>
            <p:cNvPr id="30774" name="Group 92"/>
            <p:cNvGrpSpPr>
              <a:grpSpLocks/>
            </p:cNvGrpSpPr>
            <p:nvPr/>
          </p:nvGrpSpPr>
          <p:grpSpPr bwMode="auto">
            <a:xfrm>
              <a:off x="476" y="1842"/>
              <a:ext cx="1225" cy="636"/>
              <a:chOff x="2471" y="1842"/>
              <a:chExt cx="1225" cy="636"/>
            </a:xfrm>
          </p:grpSpPr>
          <p:sp>
            <p:nvSpPr>
              <p:cNvPr id="30776" name="Oval 93"/>
              <p:cNvSpPr>
                <a:spLocks noChangeArrowheads="1"/>
              </p:cNvSpPr>
              <p:nvPr/>
            </p:nvSpPr>
            <p:spPr bwMode="auto">
              <a:xfrm>
                <a:off x="2699" y="1842"/>
                <a:ext cx="771" cy="545"/>
              </a:xfrm>
              <a:prstGeom prst="ellipse">
                <a:avLst/>
              </a:prstGeom>
              <a:solidFill>
                <a:srgbClr val="666699"/>
              </a:solidFill>
              <a:ln w="9525">
                <a:solidFill>
                  <a:schemeClr val="tx1"/>
                </a:solidFill>
                <a:round/>
                <a:headEnd/>
                <a:tailEnd/>
              </a:ln>
            </p:spPr>
            <p:txBody>
              <a:bodyPr wrap="none" anchor="ctr"/>
              <a:lstStyle/>
              <a:p>
                <a:endParaRPr lang="ja-JP" altLang="en-US"/>
              </a:p>
            </p:txBody>
          </p:sp>
          <p:grpSp>
            <p:nvGrpSpPr>
              <p:cNvPr id="30777" name="Group 94"/>
              <p:cNvGrpSpPr>
                <a:grpSpLocks/>
              </p:cNvGrpSpPr>
              <p:nvPr/>
            </p:nvGrpSpPr>
            <p:grpSpPr bwMode="auto">
              <a:xfrm>
                <a:off x="2471" y="1888"/>
                <a:ext cx="1225" cy="590"/>
                <a:chOff x="249" y="663"/>
                <a:chExt cx="1225" cy="590"/>
              </a:xfrm>
            </p:grpSpPr>
            <p:grpSp>
              <p:nvGrpSpPr>
                <p:cNvPr id="30778" name="Group 95"/>
                <p:cNvGrpSpPr>
                  <a:grpSpLocks/>
                </p:cNvGrpSpPr>
                <p:nvPr/>
              </p:nvGrpSpPr>
              <p:grpSpPr bwMode="auto">
                <a:xfrm>
                  <a:off x="249" y="663"/>
                  <a:ext cx="1225" cy="590"/>
                  <a:chOff x="249" y="663"/>
                  <a:chExt cx="1225" cy="590"/>
                </a:xfrm>
              </p:grpSpPr>
              <p:sp>
                <p:nvSpPr>
                  <p:cNvPr id="30780" name="Oval 96"/>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30781" name="Rectangle 97"/>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30782" name="Line 98"/>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30779" name="Text Box 99"/>
                <p:cNvSpPr txBox="1">
                  <a:spLocks noChangeArrowheads="1"/>
                </p:cNvSpPr>
                <p:nvPr/>
              </p:nvSpPr>
              <p:spPr bwMode="auto">
                <a:xfrm>
                  <a:off x="703" y="709"/>
                  <a:ext cx="499" cy="231"/>
                </a:xfrm>
                <a:prstGeom prst="rect">
                  <a:avLst/>
                </a:prstGeom>
                <a:noFill/>
                <a:ln w="9525">
                  <a:noFill/>
                  <a:miter lim="800000"/>
                  <a:headEnd/>
                  <a:tailEnd/>
                </a:ln>
              </p:spPr>
              <p:txBody>
                <a:bodyPr>
                  <a:spAutoFit/>
                </a:bodyPr>
                <a:lstStyle/>
                <a:p>
                  <a:pPr>
                    <a:spcBef>
                      <a:spcPct val="50000"/>
                    </a:spcBef>
                  </a:pPr>
                  <a:r>
                    <a:rPr lang="en-US" altLang="ja-JP" dirty="0"/>
                    <a:t>Pt</a:t>
                  </a:r>
                </a:p>
              </p:txBody>
            </p:sp>
          </p:grpSp>
        </p:grpSp>
        <p:sp>
          <p:nvSpPr>
            <p:cNvPr id="30775" name="Text Box 104"/>
            <p:cNvSpPr txBox="1">
              <a:spLocks noChangeArrowheads="1"/>
            </p:cNvSpPr>
            <p:nvPr/>
          </p:nvSpPr>
          <p:spPr bwMode="auto">
            <a:xfrm>
              <a:off x="838" y="2115"/>
              <a:ext cx="908" cy="250"/>
            </a:xfrm>
            <a:prstGeom prst="rect">
              <a:avLst/>
            </a:prstGeom>
            <a:noFill/>
            <a:ln w="9525">
              <a:noFill/>
              <a:miter lim="800000"/>
              <a:headEnd/>
              <a:tailEnd/>
            </a:ln>
          </p:spPr>
          <p:txBody>
            <a:bodyPr>
              <a:spAutoFit/>
            </a:bodyPr>
            <a:lstStyle/>
            <a:p>
              <a:pPr>
                <a:spcBef>
                  <a:spcPct val="50000"/>
                </a:spcBef>
              </a:pPr>
              <a:r>
                <a:rPr lang="en-US" altLang="ja-JP" sz="2000"/>
                <a:t>Al</a:t>
              </a:r>
              <a:r>
                <a:rPr lang="en-US" altLang="ja-JP" sz="2000" baseline="-25000"/>
                <a:t>2</a:t>
              </a:r>
              <a:r>
                <a:rPr lang="en-US" altLang="ja-JP" sz="2000"/>
                <a:t>O</a:t>
              </a:r>
              <a:r>
                <a:rPr lang="en-US" altLang="ja-JP" sz="2000" baseline="-25000"/>
                <a:t>3</a:t>
              </a:r>
            </a:p>
          </p:txBody>
        </p:sp>
      </p:grpSp>
      <p:sp>
        <p:nvSpPr>
          <p:cNvPr id="30727" name="AutoShape 102"/>
          <p:cNvSpPr>
            <a:spLocks noChangeArrowheads="1"/>
          </p:cNvSpPr>
          <p:nvPr/>
        </p:nvSpPr>
        <p:spPr bwMode="auto">
          <a:xfrm rot="5400000">
            <a:off x="3826892" y="2374900"/>
            <a:ext cx="700087" cy="936625"/>
          </a:xfrm>
          <a:prstGeom prst="upArrow">
            <a:avLst>
              <a:gd name="adj1" fmla="val 50000"/>
              <a:gd name="adj2" fmla="val 33447"/>
            </a:avLst>
          </a:prstGeom>
          <a:solidFill>
            <a:schemeClr val="accent1"/>
          </a:solidFill>
          <a:ln w="9525">
            <a:solidFill>
              <a:schemeClr val="tx1"/>
            </a:solidFill>
            <a:miter lim="800000"/>
            <a:headEnd/>
            <a:tailEnd/>
          </a:ln>
        </p:spPr>
        <p:txBody>
          <a:bodyPr rot="10800000" vert="eaVert" wrap="none" anchor="ctr"/>
          <a:lstStyle/>
          <a:p>
            <a:endParaRPr lang="ja-JP" altLang="en-US"/>
          </a:p>
        </p:txBody>
      </p:sp>
      <p:grpSp>
        <p:nvGrpSpPr>
          <p:cNvPr id="30728" name="Group 18"/>
          <p:cNvGrpSpPr>
            <a:grpSpLocks/>
          </p:cNvGrpSpPr>
          <p:nvPr/>
        </p:nvGrpSpPr>
        <p:grpSpPr bwMode="auto">
          <a:xfrm>
            <a:off x="899592" y="2492648"/>
            <a:ext cx="1944688" cy="936625"/>
            <a:chOff x="3833" y="3702"/>
            <a:chExt cx="1225" cy="590"/>
          </a:xfrm>
        </p:grpSpPr>
        <p:grpSp>
          <p:nvGrpSpPr>
            <p:cNvPr id="30767" name="Group 94"/>
            <p:cNvGrpSpPr>
              <a:grpSpLocks/>
            </p:cNvGrpSpPr>
            <p:nvPr/>
          </p:nvGrpSpPr>
          <p:grpSpPr bwMode="auto">
            <a:xfrm>
              <a:off x="3833" y="3702"/>
              <a:ext cx="1225" cy="590"/>
              <a:chOff x="249" y="663"/>
              <a:chExt cx="1225" cy="590"/>
            </a:xfrm>
          </p:grpSpPr>
          <p:grpSp>
            <p:nvGrpSpPr>
              <p:cNvPr id="30769" name="Group 95"/>
              <p:cNvGrpSpPr>
                <a:grpSpLocks/>
              </p:cNvGrpSpPr>
              <p:nvPr/>
            </p:nvGrpSpPr>
            <p:grpSpPr bwMode="auto">
              <a:xfrm>
                <a:off x="249" y="663"/>
                <a:ext cx="1225" cy="590"/>
                <a:chOff x="249" y="663"/>
                <a:chExt cx="1225" cy="590"/>
              </a:xfrm>
            </p:grpSpPr>
            <p:sp>
              <p:nvSpPr>
                <p:cNvPr id="30771" name="Oval 96"/>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30772" name="Rectangle 97"/>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30773" name="Line 98"/>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30770" name="Text Box 99"/>
              <p:cNvSpPr txBox="1">
                <a:spLocks noChangeArrowheads="1"/>
              </p:cNvSpPr>
              <p:nvPr/>
            </p:nvSpPr>
            <p:spPr bwMode="auto">
              <a:xfrm>
                <a:off x="703" y="709"/>
                <a:ext cx="499" cy="231"/>
              </a:xfrm>
              <a:prstGeom prst="rect">
                <a:avLst/>
              </a:prstGeom>
              <a:noFill/>
              <a:ln w="9525">
                <a:noFill/>
                <a:miter lim="800000"/>
                <a:headEnd/>
                <a:tailEnd/>
              </a:ln>
            </p:spPr>
            <p:txBody>
              <a:bodyPr>
                <a:spAutoFit/>
              </a:bodyPr>
              <a:lstStyle/>
              <a:p>
                <a:pPr>
                  <a:spcBef>
                    <a:spcPct val="50000"/>
                  </a:spcBef>
                </a:pPr>
                <a:r>
                  <a:rPr lang="en-US" altLang="ja-JP" dirty="0"/>
                  <a:t>Pt</a:t>
                </a:r>
              </a:p>
            </p:txBody>
          </p:sp>
        </p:grpSp>
        <p:sp>
          <p:nvSpPr>
            <p:cNvPr id="30768" name="Text Box 104"/>
            <p:cNvSpPr txBox="1">
              <a:spLocks noChangeArrowheads="1"/>
            </p:cNvSpPr>
            <p:nvPr/>
          </p:nvSpPr>
          <p:spPr bwMode="auto">
            <a:xfrm>
              <a:off x="4149" y="3929"/>
              <a:ext cx="908" cy="250"/>
            </a:xfrm>
            <a:prstGeom prst="rect">
              <a:avLst/>
            </a:prstGeom>
            <a:noFill/>
            <a:ln w="9525">
              <a:noFill/>
              <a:miter lim="800000"/>
              <a:headEnd/>
              <a:tailEnd/>
            </a:ln>
          </p:spPr>
          <p:txBody>
            <a:bodyPr>
              <a:spAutoFit/>
            </a:bodyPr>
            <a:lstStyle/>
            <a:p>
              <a:pPr>
                <a:spcBef>
                  <a:spcPct val="50000"/>
                </a:spcBef>
              </a:pPr>
              <a:r>
                <a:rPr lang="en-US" altLang="ja-JP" sz="2000"/>
                <a:t> Al</a:t>
              </a:r>
              <a:r>
                <a:rPr lang="en-US" altLang="ja-JP" sz="2000" baseline="-25000"/>
                <a:t>2</a:t>
              </a:r>
              <a:r>
                <a:rPr lang="en-US" altLang="ja-JP" sz="2000"/>
                <a:t>O</a:t>
              </a:r>
              <a:r>
                <a:rPr lang="en-US" altLang="ja-JP" sz="2000" baseline="-25000"/>
                <a:t>3</a:t>
              </a:r>
            </a:p>
          </p:txBody>
        </p:sp>
      </p:grpSp>
      <p:grpSp>
        <p:nvGrpSpPr>
          <p:cNvPr id="30729" name="Group 26"/>
          <p:cNvGrpSpPr>
            <a:grpSpLocks/>
          </p:cNvGrpSpPr>
          <p:nvPr/>
        </p:nvGrpSpPr>
        <p:grpSpPr bwMode="auto">
          <a:xfrm rot="1743277">
            <a:off x="5143897" y="2101429"/>
            <a:ext cx="457200" cy="228600"/>
            <a:chOff x="720" y="864"/>
            <a:chExt cx="288" cy="144"/>
          </a:xfrm>
        </p:grpSpPr>
        <p:sp>
          <p:nvSpPr>
            <p:cNvPr id="30765" name="Oval 27"/>
            <p:cNvSpPr>
              <a:spLocks noChangeArrowheads="1"/>
            </p:cNvSpPr>
            <p:nvPr/>
          </p:nvSpPr>
          <p:spPr bwMode="auto">
            <a:xfrm>
              <a:off x="720"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sp>
          <p:nvSpPr>
            <p:cNvPr id="30766" name="Oval 28"/>
            <p:cNvSpPr>
              <a:spLocks noChangeArrowheads="1"/>
            </p:cNvSpPr>
            <p:nvPr/>
          </p:nvSpPr>
          <p:spPr bwMode="auto">
            <a:xfrm>
              <a:off x="864"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30730" name="Text Box 29"/>
          <p:cNvSpPr txBox="1">
            <a:spLocks noChangeArrowheads="1"/>
          </p:cNvSpPr>
          <p:nvPr/>
        </p:nvSpPr>
        <p:spPr bwMode="auto">
          <a:xfrm>
            <a:off x="2430845" y="4900824"/>
            <a:ext cx="685800" cy="366713"/>
          </a:xfrm>
          <a:prstGeom prst="rect">
            <a:avLst/>
          </a:prstGeom>
          <a:noFill/>
          <a:ln w="9525">
            <a:noFill/>
            <a:miter lim="800000"/>
            <a:headEnd/>
            <a:tailEnd/>
          </a:ln>
        </p:spPr>
        <p:txBody>
          <a:bodyPr>
            <a:spAutoFit/>
          </a:bodyPr>
          <a:lstStyle/>
          <a:p>
            <a:pPr>
              <a:spcBef>
                <a:spcPct val="50000"/>
              </a:spcBef>
            </a:pPr>
            <a:r>
              <a:rPr lang="en-US" altLang="ja-JP"/>
              <a:t>H</a:t>
            </a:r>
            <a:r>
              <a:rPr lang="en-US" altLang="ja-JP" baseline="-25000"/>
              <a:t>2</a:t>
            </a:r>
          </a:p>
        </p:txBody>
      </p:sp>
      <p:grpSp>
        <p:nvGrpSpPr>
          <p:cNvPr id="30731" name="Group 30"/>
          <p:cNvGrpSpPr>
            <a:grpSpLocks/>
          </p:cNvGrpSpPr>
          <p:nvPr/>
        </p:nvGrpSpPr>
        <p:grpSpPr bwMode="auto">
          <a:xfrm rot="7101298">
            <a:off x="2749933" y="5061162"/>
            <a:ext cx="457200" cy="228600"/>
            <a:chOff x="720" y="864"/>
            <a:chExt cx="288" cy="144"/>
          </a:xfrm>
        </p:grpSpPr>
        <p:sp>
          <p:nvSpPr>
            <p:cNvPr id="30763" name="Oval 31"/>
            <p:cNvSpPr>
              <a:spLocks noChangeArrowheads="1"/>
            </p:cNvSpPr>
            <p:nvPr/>
          </p:nvSpPr>
          <p:spPr bwMode="auto">
            <a:xfrm>
              <a:off x="720"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30764" name="Oval 32"/>
            <p:cNvSpPr>
              <a:spLocks noChangeArrowheads="1"/>
            </p:cNvSpPr>
            <p:nvPr/>
          </p:nvSpPr>
          <p:spPr bwMode="auto">
            <a:xfrm>
              <a:off x="864"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grpSp>
      <p:sp>
        <p:nvSpPr>
          <p:cNvPr id="30732" name="Text Box 33"/>
          <p:cNvSpPr txBox="1">
            <a:spLocks noChangeArrowheads="1"/>
          </p:cNvSpPr>
          <p:nvPr/>
        </p:nvSpPr>
        <p:spPr bwMode="auto">
          <a:xfrm>
            <a:off x="5037534" y="2269704"/>
            <a:ext cx="685800" cy="366712"/>
          </a:xfrm>
          <a:prstGeom prst="rect">
            <a:avLst/>
          </a:prstGeom>
          <a:noFill/>
          <a:ln w="9525">
            <a:noFill/>
            <a:miter lim="800000"/>
            <a:headEnd/>
            <a:tailEnd/>
          </a:ln>
        </p:spPr>
        <p:txBody>
          <a:bodyPr>
            <a:spAutoFit/>
          </a:bodyPr>
          <a:lstStyle/>
          <a:p>
            <a:pPr>
              <a:spcBef>
                <a:spcPct val="50000"/>
              </a:spcBef>
            </a:pPr>
            <a:r>
              <a:rPr lang="en-US" altLang="ja-JP"/>
              <a:t>O</a:t>
            </a:r>
            <a:r>
              <a:rPr lang="en-US" altLang="ja-JP" baseline="-25000"/>
              <a:t>2</a:t>
            </a:r>
          </a:p>
        </p:txBody>
      </p:sp>
      <p:sp>
        <p:nvSpPr>
          <p:cNvPr id="30733" name="AutoShape 34"/>
          <p:cNvSpPr>
            <a:spLocks noChangeArrowheads="1"/>
          </p:cNvSpPr>
          <p:nvPr/>
        </p:nvSpPr>
        <p:spPr bwMode="auto">
          <a:xfrm rot="2469746">
            <a:off x="6451997" y="2337966"/>
            <a:ext cx="503237" cy="217488"/>
          </a:xfrm>
          <a:prstGeom prst="curvedUpArrow">
            <a:avLst>
              <a:gd name="adj1" fmla="val 46277"/>
              <a:gd name="adj2" fmla="val 92554"/>
              <a:gd name="adj3" fmla="val 33333"/>
            </a:avLst>
          </a:prstGeom>
          <a:solidFill>
            <a:srgbClr val="FF00FF"/>
          </a:solidFill>
          <a:ln w="9525">
            <a:solidFill>
              <a:schemeClr val="tx1"/>
            </a:solidFill>
            <a:miter lim="800000"/>
            <a:headEnd/>
            <a:tailEnd/>
          </a:ln>
        </p:spPr>
        <p:txBody>
          <a:bodyPr wrap="none" anchor="ctr"/>
          <a:lstStyle/>
          <a:p>
            <a:endParaRPr lang="ja-JP" altLang="en-US"/>
          </a:p>
        </p:txBody>
      </p:sp>
      <p:grpSp>
        <p:nvGrpSpPr>
          <p:cNvPr id="30734" name="Group 35"/>
          <p:cNvGrpSpPr>
            <a:grpSpLocks/>
          </p:cNvGrpSpPr>
          <p:nvPr/>
        </p:nvGrpSpPr>
        <p:grpSpPr bwMode="auto">
          <a:xfrm>
            <a:off x="6982222" y="2204616"/>
            <a:ext cx="423862" cy="563563"/>
            <a:chOff x="3299" y="2349"/>
            <a:chExt cx="267" cy="355"/>
          </a:xfrm>
        </p:grpSpPr>
        <p:sp>
          <p:nvSpPr>
            <p:cNvPr id="30760" name="Oval 36"/>
            <p:cNvSpPr>
              <a:spLocks noChangeArrowheads="1"/>
            </p:cNvSpPr>
            <p:nvPr/>
          </p:nvSpPr>
          <p:spPr bwMode="auto">
            <a:xfrm rot="7101298">
              <a:off x="3368" y="2349"/>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30761" name="Oval 37"/>
            <p:cNvSpPr>
              <a:spLocks noChangeArrowheads="1"/>
            </p:cNvSpPr>
            <p:nvPr/>
          </p:nvSpPr>
          <p:spPr bwMode="auto">
            <a:xfrm rot="7101298">
              <a:off x="3299" y="2560"/>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30762" name="Oval 38"/>
            <p:cNvSpPr>
              <a:spLocks noChangeArrowheads="1"/>
            </p:cNvSpPr>
            <p:nvPr/>
          </p:nvSpPr>
          <p:spPr bwMode="auto">
            <a:xfrm rot="1743277">
              <a:off x="3422" y="2478"/>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30735" name="Text Box 39"/>
          <p:cNvSpPr txBox="1">
            <a:spLocks noChangeArrowheads="1"/>
          </p:cNvSpPr>
          <p:nvPr/>
        </p:nvSpPr>
        <p:spPr bwMode="auto">
          <a:xfrm>
            <a:off x="7342584" y="2420516"/>
            <a:ext cx="685800" cy="366713"/>
          </a:xfrm>
          <a:prstGeom prst="rect">
            <a:avLst/>
          </a:prstGeom>
          <a:noFill/>
          <a:ln w="9525">
            <a:noFill/>
            <a:miter lim="800000"/>
            <a:headEnd/>
            <a:tailEnd/>
          </a:ln>
        </p:spPr>
        <p:txBody>
          <a:bodyPr>
            <a:spAutoFit/>
          </a:bodyPr>
          <a:lstStyle/>
          <a:p>
            <a:pPr>
              <a:spcBef>
                <a:spcPct val="50000"/>
              </a:spcBef>
            </a:pPr>
            <a:r>
              <a:rPr lang="en-US" altLang="ja-JP"/>
              <a:t>H</a:t>
            </a:r>
            <a:r>
              <a:rPr lang="en-US" altLang="ja-JP" baseline="-25000"/>
              <a:t>2</a:t>
            </a:r>
            <a:r>
              <a:rPr lang="en-US" altLang="ja-JP"/>
              <a:t>O</a:t>
            </a:r>
            <a:endParaRPr lang="ja-JP" altLang="en-US" baseline="-25000"/>
          </a:p>
        </p:txBody>
      </p:sp>
      <p:sp>
        <p:nvSpPr>
          <p:cNvPr id="30744" name="Text Box 55"/>
          <p:cNvSpPr txBox="1">
            <a:spLocks noChangeArrowheads="1"/>
          </p:cNvSpPr>
          <p:nvPr/>
        </p:nvSpPr>
        <p:spPr bwMode="auto">
          <a:xfrm>
            <a:off x="8532813" y="6453188"/>
            <a:ext cx="503237" cy="366712"/>
          </a:xfrm>
          <a:prstGeom prst="rect">
            <a:avLst/>
          </a:prstGeom>
          <a:noFill/>
          <a:ln w="9525">
            <a:noFill/>
            <a:miter lim="800000"/>
            <a:headEnd/>
            <a:tailEnd/>
          </a:ln>
        </p:spPr>
        <p:txBody>
          <a:bodyPr>
            <a:spAutoFit/>
          </a:bodyPr>
          <a:lstStyle/>
          <a:p>
            <a:pPr>
              <a:spcBef>
                <a:spcPct val="50000"/>
              </a:spcBef>
            </a:pPr>
            <a:fld id="{8A831B06-767B-4CFD-8F0E-361AEEBE4D46}" type="slidenum">
              <a:rPr lang="ja-JP" altLang="en-US"/>
              <a:pPr>
                <a:spcBef>
                  <a:spcPct val="50000"/>
                </a:spcBef>
              </a:pPr>
              <a:t>12</a:t>
            </a:fld>
            <a:endParaRPr lang="en-US" altLang="ja-JP"/>
          </a:p>
        </p:txBody>
      </p:sp>
      <p:sp>
        <p:nvSpPr>
          <p:cNvPr id="30745" name="Text Box 56"/>
          <p:cNvSpPr txBox="1">
            <a:spLocks noChangeArrowheads="1"/>
          </p:cNvSpPr>
          <p:nvPr/>
        </p:nvSpPr>
        <p:spPr bwMode="auto">
          <a:xfrm>
            <a:off x="2196580" y="2205310"/>
            <a:ext cx="1296987" cy="366713"/>
          </a:xfrm>
          <a:prstGeom prst="rect">
            <a:avLst/>
          </a:prstGeom>
          <a:noFill/>
          <a:ln w="9525">
            <a:noFill/>
            <a:miter lim="800000"/>
            <a:headEnd/>
            <a:tailEnd/>
          </a:ln>
        </p:spPr>
        <p:txBody>
          <a:bodyPr>
            <a:spAutoFit/>
          </a:bodyPr>
          <a:lstStyle/>
          <a:p>
            <a:pPr>
              <a:spcBef>
                <a:spcPct val="50000"/>
              </a:spcBef>
            </a:pPr>
            <a:r>
              <a:rPr lang="ja-JP" altLang="en-US"/>
              <a:t>＋</a:t>
            </a:r>
            <a:r>
              <a:rPr lang="en-US" altLang="ja-JP"/>
              <a:t>H</a:t>
            </a:r>
            <a:r>
              <a:rPr lang="en-US" altLang="ja-JP" baseline="-25000"/>
              <a:t>2 </a:t>
            </a:r>
            <a:r>
              <a:rPr lang="en-US" altLang="ja-JP"/>
              <a:t>&amp; O</a:t>
            </a:r>
            <a:r>
              <a:rPr lang="en-US" altLang="ja-JP" baseline="-25000"/>
              <a:t>2</a:t>
            </a:r>
          </a:p>
        </p:txBody>
      </p:sp>
      <p:sp>
        <p:nvSpPr>
          <p:cNvPr id="96260" name="Text Box 4"/>
          <p:cNvSpPr txBox="1">
            <a:spLocks noChangeArrowheads="1"/>
          </p:cNvSpPr>
          <p:nvPr/>
        </p:nvSpPr>
        <p:spPr bwMode="auto">
          <a:xfrm>
            <a:off x="468313" y="188913"/>
            <a:ext cx="3095625" cy="46672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a:spAutoFit/>
          </a:bodyPr>
          <a:lstStyle/>
          <a:p>
            <a:pPr algn="ctr">
              <a:spcBef>
                <a:spcPct val="50000"/>
              </a:spcBef>
              <a:defRPr/>
            </a:pPr>
            <a:r>
              <a:rPr lang="en-US" altLang="ja-JP" sz="2400" dirty="0"/>
              <a:t>Reaction model</a:t>
            </a:r>
            <a:endParaRPr lang="ja-JP" altLang="en-US" sz="2400" dirty="0"/>
          </a:p>
        </p:txBody>
      </p:sp>
      <p:grpSp>
        <p:nvGrpSpPr>
          <p:cNvPr id="64" name="Group 8"/>
          <p:cNvGrpSpPr>
            <a:grpSpLocks/>
          </p:cNvGrpSpPr>
          <p:nvPr/>
        </p:nvGrpSpPr>
        <p:grpSpPr bwMode="auto">
          <a:xfrm>
            <a:off x="792162" y="5013176"/>
            <a:ext cx="1833563" cy="1508125"/>
            <a:chOff x="1652" y="346"/>
            <a:chExt cx="1273" cy="998"/>
          </a:xfrm>
        </p:grpSpPr>
        <p:sp>
          <p:nvSpPr>
            <p:cNvPr id="65" name="Line 9"/>
            <p:cNvSpPr>
              <a:spLocks noChangeShapeType="1"/>
            </p:cNvSpPr>
            <p:nvPr/>
          </p:nvSpPr>
          <p:spPr bwMode="auto">
            <a:xfrm>
              <a:off x="1973" y="799"/>
              <a:ext cx="91" cy="91"/>
            </a:xfrm>
            <a:prstGeom prst="line">
              <a:avLst/>
            </a:prstGeom>
            <a:noFill/>
            <a:ln w="9525">
              <a:solidFill>
                <a:schemeClr val="tx1"/>
              </a:solidFill>
              <a:round/>
              <a:headEnd/>
              <a:tailEnd/>
            </a:ln>
          </p:spPr>
          <p:txBody>
            <a:bodyPr/>
            <a:lstStyle/>
            <a:p>
              <a:endParaRPr lang="ja-JP" altLang="en-US"/>
            </a:p>
          </p:txBody>
        </p:sp>
        <p:sp>
          <p:nvSpPr>
            <p:cNvPr id="66" name="Line 10"/>
            <p:cNvSpPr>
              <a:spLocks noChangeShapeType="1"/>
            </p:cNvSpPr>
            <p:nvPr/>
          </p:nvSpPr>
          <p:spPr bwMode="auto">
            <a:xfrm flipH="1">
              <a:off x="2517" y="754"/>
              <a:ext cx="91" cy="91"/>
            </a:xfrm>
            <a:prstGeom prst="line">
              <a:avLst/>
            </a:prstGeom>
            <a:noFill/>
            <a:ln w="9525">
              <a:solidFill>
                <a:schemeClr val="tx1"/>
              </a:solidFill>
              <a:round/>
              <a:headEnd/>
              <a:tailEnd/>
            </a:ln>
          </p:spPr>
          <p:txBody>
            <a:bodyPr/>
            <a:lstStyle/>
            <a:p>
              <a:endParaRPr lang="ja-JP" altLang="en-US"/>
            </a:p>
          </p:txBody>
        </p:sp>
        <p:grpSp>
          <p:nvGrpSpPr>
            <p:cNvPr id="67" name="Group 11"/>
            <p:cNvGrpSpPr>
              <a:grpSpLocks/>
            </p:cNvGrpSpPr>
            <p:nvPr/>
          </p:nvGrpSpPr>
          <p:grpSpPr bwMode="auto">
            <a:xfrm>
              <a:off x="1700" y="754"/>
              <a:ext cx="1225" cy="590"/>
              <a:chOff x="249" y="663"/>
              <a:chExt cx="1225" cy="590"/>
            </a:xfrm>
          </p:grpSpPr>
          <p:grpSp>
            <p:nvGrpSpPr>
              <p:cNvPr id="72" name="Group 12"/>
              <p:cNvGrpSpPr>
                <a:grpSpLocks/>
              </p:cNvGrpSpPr>
              <p:nvPr/>
            </p:nvGrpSpPr>
            <p:grpSpPr bwMode="auto">
              <a:xfrm>
                <a:off x="249" y="663"/>
                <a:ext cx="1225" cy="590"/>
                <a:chOff x="249" y="663"/>
                <a:chExt cx="1225" cy="590"/>
              </a:xfrm>
            </p:grpSpPr>
            <p:sp>
              <p:nvSpPr>
                <p:cNvPr id="74" name="Oval 13"/>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75" name="Rectangle 14"/>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76" name="Line 15"/>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73" name="Text Box 16"/>
              <p:cNvSpPr txBox="1">
                <a:spLocks noChangeArrowheads="1"/>
              </p:cNvSpPr>
              <p:nvPr/>
            </p:nvSpPr>
            <p:spPr bwMode="auto">
              <a:xfrm>
                <a:off x="703" y="709"/>
                <a:ext cx="499" cy="243"/>
              </a:xfrm>
              <a:prstGeom prst="rect">
                <a:avLst/>
              </a:prstGeom>
              <a:noFill/>
              <a:ln w="9525">
                <a:noFill/>
                <a:miter lim="800000"/>
                <a:headEnd/>
                <a:tailEnd/>
              </a:ln>
            </p:spPr>
            <p:txBody>
              <a:bodyPr>
                <a:spAutoFit/>
              </a:bodyPr>
              <a:lstStyle/>
              <a:p>
                <a:pPr>
                  <a:spcBef>
                    <a:spcPct val="50000"/>
                  </a:spcBef>
                </a:pPr>
                <a:r>
                  <a:rPr lang="en-US" altLang="ja-JP" dirty="0"/>
                  <a:t>Pt</a:t>
                </a:r>
              </a:p>
            </p:txBody>
          </p:sp>
        </p:grpSp>
        <p:sp>
          <p:nvSpPr>
            <p:cNvPr id="68" name="Text Box 17"/>
            <p:cNvSpPr txBox="1">
              <a:spLocks noChangeArrowheads="1"/>
            </p:cNvSpPr>
            <p:nvPr/>
          </p:nvSpPr>
          <p:spPr bwMode="auto">
            <a:xfrm rot="-1800000">
              <a:off x="2513" y="572"/>
              <a:ext cx="364" cy="223"/>
            </a:xfrm>
            <a:prstGeom prst="rect">
              <a:avLst/>
            </a:prstGeom>
            <a:noFill/>
            <a:ln w="9525">
              <a:noFill/>
              <a:miter lim="800000"/>
              <a:headEnd/>
              <a:tailEnd/>
            </a:ln>
          </p:spPr>
          <p:txBody>
            <a:bodyPr>
              <a:spAutoFit/>
            </a:bodyPr>
            <a:lstStyle/>
            <a:p>
              <a:pPr>
                <a:spcBef>
                  <a:spcPct val="50000"/>
                </a:spcBef>
              </a:pPr>
              <a:r>
                <a:rPr lang="en-US" altLang="ja-JP" sz="1600"/>
                <a:t>CO</a:t>
              </a:r>
            </a:p>
          </p:txBody>
        </p:sp>
        <p:sp>
          <p:nvSpPr>
            <p:cNvPr id="69" name="Text Box 18"/>
            <p:cNvSpPr txBox="1">
              <a:spLocks noChangeArrowheads="1"/>
            </p:cNvSpPr>
            <p:nvPr/>
          </p:nvSpPr>
          <p:spPr bwMode="auto">
            <a:xfrm rot="-5400000">
              <a:off x="2090" y="411"/>
              <a:ext cx="363" cy="233"/>
            </a:xfrm>
            <a:prstGeom prst="rect">
              <a:avLst/>
            </a:prstGeom>
            <a:noFill/>
            <a:ln w="9525">
              <a:noFill/>
              <a:miter lim="800000"/>
              <a:headEnd/>
              <a:tailEnd/>
            </a:ln>
          </p:spPr>
          <p:txBody>
            <a:bodyPr>
              <a:spAutoFit/>
            </a:bodyPr>
            <a:lstStyle/>
            <a:p>
              <a:pPr>
                <a:spcBef>
                  <a:spcPct val="50000"/>
                </a:spcBef>
              </a:pPr>
              <a:r>
                <a:rPr lang="en-US" altLang="ja-JP" sz="1600"/>
                <a:t>CO</a:t>
              </a:r>
            </a:p>
          </p:txBody>
        </p:sp>
        <p:sp>
          <p:nvSpPr>
            <p:cNvPr id="70" name="Text Box 19"/>
            <p:cNvSpPr txBox="1">
              <a:spLocks noChangeArrowheads="1"/>
            </p:cNvSpPr>
            <p:nvPr/>
          </p:nvSpPr>
          <p:spPr bwMode="auto">
            <a:xfrm rot="-9000000">
              <a:off x="1652" y="621"/>
              <a:ext cx="363" cy="223"/>
            </a:xfrm>
            <a:prstGeom prst="rect">
              <a:avLst/>
            </a:prstGeom>
            <a:noFill/>
            <a:ln w="9525">
              <a:noFill/>
              <a:miter lim="800000"/>
              <a:headEnd/>
              <a:tailEnd/>
            </a:ln>
          </p:spPr>
          <p:txBody>
            <a:bodyPr>
              <a:spAutoFit/>
            </a:bodyPr>
            <a:lstStyle/>
            <a:p>
              <a:pPr>
                <a:spcBef>
                  <a:spcPct val="50000"/>
                </a:spcBef>
              </a:pPr>
              <a:r>
                <a:rPr lang="en-US" altLang="ja-JP" sz="1600"/>
                <a:t>CO</a:t>
              </a:r>
            </a:p>
          </p:txBody>
        </p:sp>
        <p:sp>
          <p:nvSpPr>
            <p:cNvPr id="71" name="Line 20"/>
            <p:cNvSpPr>
              <a:spLocks noChangeShapeType="1"/>
            </p:cNvSpPr>
            <p:nvPr/>
          </p:nvSpPr>
          <p:spPr bwMode="auto">
            <a:xfrm>
              <a:off x="2290" y="663"/>
              <a:ext cx="0" cy="91"/>
            </a:xfrm>
            <a:prstGeom prst="line">
              <a:avLst/>
            </a:prstGeom>
            <a:noFill/>
            <a:ln w="9525">
              <a:solidFill>
                <a:schemeClr val="tx1"/>
              </a:solidFill>
              <a:round/>
              <a:headEnd/>
              <a:tailEnd/>
            </a:ln>
          </p:spPr>
          <p:txBody>
            <a:bodyPr/>
            <a:lstStyle/>
            <a:p>
              <a:endParaRPr lang="ja-JP" altLang="en-US"/>
            </a:p>
          </p:txBody>
        </p:sp>
      </p:grpSp>
      <p:grpSp>
        <p:nvGrpSpPr>
          <p:cNvPr id="77" name="Group 71"/>
          <p:cNvGrpSpPr>
            <a:grpSpLocks/>
          </p:cNvGrpSpPr>
          <p:nvPr/>
        </p:nvGrpSpPr>
        <p:grpSpPr bwMode="auto">
          <a:xfrm rot="1743277">
            <a:off x="1114425" y="4708562"/>
            <a:ext cx="457200" cy="228600"/>
            <a:chOff x="720" y="864"/>
            <a:chExt cx="288" cy="144"/>
          </a:xfrm>
        </p:grpSpPr>
        <p:sp>
          <p:nvSpPr>
            <p:cNvPr id="78" name="Oval 72"/>
            <p:cNvSpPr>
              <a:spLocks noChangeArrowheads="1"/>
            </p:cNvSpPr>
            <p:nvPr/>
          </p:nvSpPr>
          <p:spPr bwMode="auto">
            <a:xfrm>
              <a:off x="720"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sp>
          <p:nvSpPr>
            <p:cNvPr id="79" name="Oval 73"/>
            <p:cNvSpPr>
              <a:spLocks noChangeArrowheads="1"/>
            </p:cNvSpPr>
            <p:nvPr/>
          </p:nvSpPr>
          <p:spPr bwMode="auto">
            <a:xfrm>
              <a:off x="864"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80" name="Text Box 74"/>
          <p:cNvSpPr txBox="1">
            <a:spLocks noChangeArrowheads="1"/>
          </p:cNvSpPr>
          <p:nvPr/>
        </p:nvSpPr>
        <p:spPr bwMode="auto">
          <a:xfrm>
            <a:off x="936625" y="4781587"/>
            <a:ext cx="685800" cy="366713"/>
          </a:xfrm>
          <a:prstGeom prst="rect">
            <a:avLst/>
          </a:prstGeom>
          <a:noFill/>
          <a:ln w="9525">
            <a:noFill/>
            <a:miter lim="800000"/>
            <a:headEnd/>
            <a:tailEnd/>
          </a:ln>
        </p:spPr>
        <p:txBody>
          <a:bodyPr>
            <a:spAutoFit/>
          </a:bodyPr>
          <a:lstStyle/>
          <a:p>
            <a:pPr>
              <a:spcBef>
                <a:spcPct val="50000"/>
              </a:spcBef>
            </a:pPr>
            <a:r>
              <a:rPr lang="en-US" altLang="ja-JP"/>
              <a:t>O</a:t>
            </a:r>
            <a:r>
              <a:rPr lang="en-US" altLang="ja-JP" baseline="-25000"/>
              <a:t>2</a:t>
            </a:r>
          </a:p>
        </p:txBody>
      </p:sp>
      <p:sp>
        <p:nvSpPr>
          <p:cNvPr id="81" name="AutoShape 75"/>
          <p:cNvSpPr>
            <a:spLocks noChangeArrowheads="1"/>
          </p:cNvSpPr>
          <p:nvPr/>
        </p:nvSpPr>
        <p:spPr bwMode="auto">
          <a:xfrm rot="-712405">
            <a:off x="1657350" y="4924462"/>
            <a:ext cx="503237" cy="217488"/>
          </a:xfrm>
          <a:prstGeom prst="curvedUpArrow">
            <a:avLst>
              <a:gd name="adj1" fmla="val 46277"/>
              <a:gd name="adj2" fmla="val 92554"/>
              <a:gd name="adj3" fmla="val 33333"/>
            </a:avLst>
          </a:prstGeom>
          <a:solidFill>
            <a:srgbClr val="FF00FF"/>
          </a:solidFill>
          <a:ln w="9525">
            <a:solidFill>
              <a:schemeClr val="tx1"/>
            </a:solidFill>
            <a:miter lim="800000"/>
            <a:headEnd/>
            <a:tailEnd/>
          </a:ln>
        </p:spPr>
        <p:txBody>
          <a:bodyPr wrap="none" anchor="ctr"/>
          <a:lstStyle/>
          <a:p>
            <a:endParaRPr lang="ja-JP" altLang="en-US"/>
          </a:p>
        </p:txBody>
      </p:sp>
      <p:grpSp>
        <p:nvGrpSpPr>
          <p:cNvPr id="82" name="Group 76"/>
          <p:cNvGrpSpPr>
            <a:grpSpLocks/>
          </p:cNvGrpSpPr>
          <p:nvPr/>
        </p:nvGrpSpPr>
        <p:grpSpPr bwMode="auto">
          <a:xfrm rot="-923348">
            <a:off x="2016125" y="4565687"/>
            <a:ext cx="457200" cy="228600"/>
            <a:chOff x="720" y="864"/>
            <a:chExt cx="288" cy="144"/>
          </a:xfrm>
        </p:grpSpPr>
        <p:sp>
          <p:nvSpPr>
            <p:cNvPr id="83" name="Oval 77"/>
            <p:cNvSpPr>
              <a:spLocks noChangeArrowheads="1"/>
            </p:cNvSpPr>
            <p:nvPr/>
          </p:nvSpPr>
          <p:spPr bwMode="auto">
            <a:xfrm>
              <a:off x="720"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sp>
          <p:nvSpPr>
            <p:cNvPr id="84" name="Oval 78"/>
            <p:cNvSpPr>
              <a:spLocks noChangeArrowheads="1"/>
            </p:cNvSpPr>
            <p:nvPr/>
          </p:nvSpPr>
          <p:spPr bwMode="auto">
            <a:xfrm>
              <a:off x="864"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2" name="テキスト ボックス 1"/>
          <p:cNvSpPr txBox="1"/>
          <p:nvPr/>
        </p:nvSpPr>
        <p:spPr>
          <a:xfrm>
            <a:off x="3339042" y="4325034"/>
            <a:ext cx="1737014" cy="400110"/>
          </a:xfrm>
          <a:prstGeom prst="rect">
            <a:avLst/>
          </a:prstGeom>
          <a:solidFill>
            <a:srgbClr val="FF33CC">
              <a:alpha val="38039"/>
            </a:srgbClr>
          </a:solidFill>
        </p:spPr>
        <p:txBody>
          <a:bodyPr wrap="square" rtlCol="0">
            <a:spAutoFit/>
          </a:bodyPr>
          <a:lstStyle/>
          <a:p>
            <a:pPr algn="ctr"/>
            <a:r>
              <a:rPr kumimoji="1" lang="en-US" altLang="ja-JP" sz="2000" dirty="0"/>
              <a:t>With CO</a:t>
            </a:r>
            <a:endParaRPr kumimoji="1" lang="ja-JP" altLang="en-US" sz="2000" dirty="0"/>
          </a:p>
        </p:txBody>
      </p:sp>
      <p:sp>
        <p:nvSpPr>
          <p:cNvPr id="86" name="Text Box 39"/>
          <p:cNvSpPr txBox="1">
            <a:spLocks noChangeArrowheads="1"/>
          </p:cNvSpPr>
          <p:nvPr/>
        </p:nvSpPr>
        <p:spPr bwMode="auto">
          <a:xfrm>
            <a:off x="5012242" y="4802506"/>
            <a:ext cx="685800" cy="366713"/>
          </a:xfrm>
          <a:prstGeom prst="rect">
            <a:avLst/>
          </a:prstGeom>
          <a:noFill/>
          <a:ln w="9525">
            <a:noFill/>
            <a:miter lim="800000"/>
            <a:headEnd/>
            <a:tailEnd/>
          </a:ln>
        </p:spPr>
        <p:txBody>
          <a:bodyPr>
            <a:spAutoFit/>
          </a:bodyPr>
          <a:lstStyle/>
          <a:p>
            <a:pPr>
              <a:spcBef>
                <a:spcPct val="50000"/>
              </a:spcBef>
            </a:pPr>
            <a:r>
              <a:rPr lang="en-US" altLang="ja-JP" dirty="0"/>
              <a:t>H</a:t>
            </a:r>
            <a:r>
              <a:rPr lang="en-US" altLang="ja-JP" baseline="-25000" dirty="0"/>
              <a:t>2</a:t>
            </a:r>
            <a:r>
              <a:rPr lang="en-US" altLang="ja-JP" dirty="0"/>
              <a:t>O</a:t>
            </a:r>
            <a:endParaRPr lang="ja-JP" altLang="en-US" baseline="-25000" dirty="0"/>
          </a:p>
        </p:txBody>
      </p:sp>
      <p:sp>
        <p:nvSpPr>
          <p:cNvPr id="89" name="Text Box 63"/>
          <p:cNvSpPr txBox="1">
            <a:spLocks noChangeArrowheads="1"/>
          </p:cNvSpPr>
          <p:nvPr/>
        </p:nvSpPr>
        <p:spPr bwMode="auto">
          <a:xfrm>
            <a:off x="6889328" y="4948168"/>
            <a:ext cx="635000" cy="369888"/>
          </a:xfrm>
          <a:prstGeom prst="rect">
            <a:avLst/>
          </a:prstGeom>
          <a:noFill/>
          <a:ln w="9525">
            <a:noFill/>
            <a:miter lim="800000"/>
            <a:headEnd/>
            <a:tailEnd/>
          </a:ln>
        </p:spPr>
        <p:txBody>
          <a:bodyPr>
            <a:spAutoFit/>
          </a:bodyPr>
          <a:lstStyle/>
          <a:p>
            <a:pPr>
              <a:spcBef>
                <a:spcPct val="50000"/>
              </a:spcBef>
            </a:pPr>
            <a:r>
              <a:rPr lang="en-US" altLang="ja-JP" dirty="0"/>
              <a:t>CO</a:t>
            </a:r>
            <a:r>
              <a:rPr lang="en-US" altLang="ja-JP" baseline="-25000" dirty="0"/>
              <a:t>2</a:t>
            </a:r>
          </a:p>
        </p:txBody>
      </p:sp>
      <p:sp>
        <p:nvSpPr>
          <p:cNvPr id="90" name="Line 64"/>
          <p:cNvSpPr>
            <a:spLocks noChangeShapeType="1"/>
          </p:cNvSpPr>
          <p:nvPr/>
        </p:nvSpPr>
        <p:spPr bwMode="auto">
          <a:xfrm flipV="1">
            <a:off x="6668426" y="5242005"/>
            <a:ext cx="275076" cy="419243"/>
          </a:xfrm>
          <a:prstGeom prst="line">
            <a:avLst/>
          </a:prstGeom>
          <a:noFill/>
          <a:ln w="9525">
            <a:solidFill>
              <a:schemeClr val="tx1"/>
            </a:solidFill>
            <a:round/>
            <a:headEnd/>
            <a:tailEnd type="triangle" w="med" len="med"/>
          </a:ln>
        </p:spPr>
        <p:txBody>
          <a:bodyPr/>
          <a:lstStyle/>
          <a:p>
            <a:endParaRPr lang="ja-JP" altLang="en-US"/>
          </a:p>
        </p:txBody>
      </p:sp>
      <p:sp>
        <p:nvSpPr>
          <p:cNvPr id="101" name="テキスト ボックス 100"/>
          <p:cNvSpPr txBox="1"/>
          <p:nvPr/>
        </p:nvSpPr>
        <p:spPr>
          <a:xfrm>
            <a:off x="5580112" y="6336863"/>
            <a:ext cx="1435448" cy="461665"/>
          </a:xfrm>
          <a:prstGeom prst="rect">
            <a:avLst/>
          </a:prstGeom>
          <a:noFill/>
        </p:spPr>
        <p:txBody>
          <a:bodyPr wrap="square" rtlCol="0">
            <a:spAutoFit/>
          </a:bodyPr>
          <a:lstStyle/>
          <a:p>
            <a:r>
              <a:rPr lang="en-US" altLang="ja-JP" sz="2400" dirty="0"/>
              <a:t>&gt;120 </a:t>
            </a:r>
            <a:r>
              <a:rPr lang="en-US" altLang="ja-JP" sz="240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400" dirty="0"/>
              <a:t>C</a:t>
            </a:r>
            <a:endParaRPr kumimoji="1" lang="ja-JP" altLang="en-US" sz="2400" dirty="0"/>
          </a:p>
        </p:txBody>
      </p:sp>
      <p:sp>
        <p:nvSpPr>
          <p:cNvPr id="102" name="AutoShape 102"/>
          <p:cNvSpPr>
            <a:spLocks noChangeArrowheads="1"/>
          </p:cNvSpPr>
          <p:nvPr/>
        </p:nvSpPr>
        <p:spPr bwMode="auto">
          <a:xfrm rot="5400000">
            <a:off x="3854530" y="5349868"/>
            <a:ext cx="700087" cy="936625"/>
          </a:xfrm>
          <a:prstGeom prst="upArrow">
            <a:avLst>
              <a:gd name="adj1" fmla="val 50000"/>
              <a:gd name="adj2" fmla="val 33447"/>
            </a:avLst>
          </a:prstGeom>
          <a:solidFill>
            <a:schemeClr val="accent1"/>
          </a:solidFill>
          <a:ln w="9525">
            <a:solidFill>
              <a:schemeClr val="tx1"/>
            </a:solidFill>
            <a:miter lim="800000"/>
            <a:headEnd/>
            <a:tailEnd/>
          </a:ln>
        </p:spPr>
        <p:txBody>
          <a:bodyPr rot="10800000" vert="eaVert" wrap="none" anchor="ctr"/>
          <a:lstStyle/>
          <a:p>
            <a:endParaRPr lang="ja-JP" altLang="en-US"/>
          </a:p>
        </p:txBody>
      </p:sp>
      <p:sp>
        <p:nvSpPr>
          <p:cNvPr id="103" name="Text Box 56"/>
          <p:cNvSpPr txBox="1">
            <a:spLocks noChangeArrowheads="1"/>
          </p:cNvSpPr>
          <p:nvPr/>
        </p:nvSpPr>
        <p:spPr bwMode="auto">
          <a:xfrm>
            <a:off x="3563888" y="5152460"/>
            <a:ext cx="1296987" cy="366713"/>
          </a:xfrm>
          <a:prstGeom prst="rect">
            <a:avLst/>
          </a:prstGeom>
          <a:noFill/>
          <a:ln w="9525">
            <a:noFill/>
            <a:miter lim="800000"/>
            <a:headEnd/>
            <a:tailEnd/>
          </a:ln>
        </p:spPr>
        <p:txBody>
          <a:bodyPr>
            <a:spAutoFit/>
          </a:bodyPr>
          <a:lstStyle/>
          <a:p>
            <a:pPr>
              <a:spcBef>
                <a:spcPct val="50000"/>
              </a:spcBef>
            </a:pPr>
            <a:r>
              <a:rPr lang="ja-JP" altLang="en-US" dirty="0"/>
              <a:t>＋</a:t>
            </a:r>
            <a:r>
              <a:rPr lang="en-US" altLang="ja-JP" dirty="0"/>
              <a:t>Heat</a:t>
            </a:r>
            <a:endParaRPr lang="en-US" altLang="ja-JP" baseline="-25000" dirty="0"/>
          </a:p>
        </p:txBody>
      </p:sp>
      <p:sp>
        <p:nvSpPr>
          <p:cNvPr id="104" name="Text Box 29"/>
          <p:cNvSpPr txBox="1">
            <a:spLocks noChangeArrowheads="1"/>
          </p:cNvSpPr>
          <p:nvPr/>
        </p:nvSpPr>
        <p:spPr bwMode="auto">
          <a:xfrm>
            <a:off x="5920821" y="4435793"/>
            <a:ext cx="685800" cy="366713"/>
          </a:xfrm>
          <a:prstGeom prst="rect">
            <a:avLst/>
          </a:prstGeom>
          <a:noFill/>
          <a:ln w="9525">
            <a:noFill/>
            <a:miter lim="800000"/>
            <a:headEnd/>
            <a:tailEnd/>
          </a:ln>
        </p:spPr>
        <p:txBody>
          <a:bodyPr>
            <a:spAutoFit/>
          </a:bodyPr>
          <a:lstStyle/>
          <a:p>
            <a:pPr>
              <a:spcBef>
                <a:spcPct val="50000"/>
              </a:spcBef>
            </a:pPr>
            <a:r>
              <a:rPr lang="en-US" altLang="ja-JP" dirty="0"/>
              <a:t>H</a:t>
            </a:r>
            <a:r>
              <a:rPr lang="en-US" altLang="ja-JP" baseline="-25000" dirty="0"/>
              <a:t>2</a:t>
            </a:r>
          </a:p>
        </p:txBody>
      </p:sp>
      <p:grpSp>
        <p:nvGrpSpPr>
          <p:cNvPr id="105" name="Group 30"/>
          <p:cNvGrpSpPr>
            <a:grpSpLocks/>
          </p:cNvGrpSpPr>
          <p:nvPr/>
        </p:nvGrpSpPr>
        <p:grpSpPr bwMode="auto">
          <a:xfrm rot="7101298">
            <a:off x="5711874" y="4840831"/>
            <a:ext cx="457200" cy="228600"/>
            <a:chOff x="720" y="864"/>
            <a:chExt cx="288" cy="144"/>
          </a:xfrm>
        </p:grpSpPr>
        <p:sp>
          <p:nvSpPr>
            <p:cNvPr id="106" name="Oval 31"/>
            <p:cNvSpPr>
              <a:spLocks noChangeArrowheads="1"/>
            </p:cNvSpPr>
            <p:nvPr/>
          </p:nvSpPr>
          <p:spPr bwMode="auto">
            <a:xfrm>
              <a:off x="720"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107" name="Oval 32"/>
            <p:cNvSpPr>
              <a:spLocks noChangeArrowheads="1"/>
            </p:cNvSpPr>
            <p:nvPr/>
          </p:nvSpPr>
          <p:spPr bwMode="auto">
            <a:xfrm>
              <a:off x="864"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grpSp>
      <p:sp>
        <p:nvSpPr>
          <p:cNvPr id="108" name="AutoShape 34"/>
          <p:cNvSpPr>
            <a:spLocks noChangeArrowheads="1"/>
          </p:cNvSpPr>
          <p:nvPr/>
        </p:nvSpPr>
        <p:spPr bwMode="auto">
          <a:xfrm rot="18993950" flipH="1">
            <a:off x="5569914" y="5344008"/>
            <a:ext cx="556762" cy="257112"/>
          </a:xfrm>
          <a:prstGeom prst="curvedUpArrow">
            <a:avLst>
              <a:gd name="adj1" fmla="val 46277"/>
              <a:gd name="adj2" fmla="val 92554"/>
              <a:gd name="adj3" fmla="val 33333"/>
            </a:avLst>
          </a:prstGeom>
          <a:solidFill>
            <a:srgbClr val="FF00FF"/>
          </a:solidFill>
          <a:ln w="9525">
            <a:solidFill>
              <a:schemeClr val="tx1"/>
            </a:solidFill>
            <a:miter lim="800000"/>
            <a:headEnd/>
            <a:tailEnd/>
          </a:ln>
        </p:spPr>
        <p:txBody>
          <a:bodyPr wrap="none" anchor="ctr"/>
          <a:lstStyle/>
          <a:p>
            <a:endParaRPr lang="ja-JP" altLang="en-US"/>
          </a:p>
        </p:txBody>
      </p:sp>
      <p:grpSp>
        <p:nvGrpSpPr>
          <p:cNvPr id="109" name="Group 35"/>
          <p:cNvGrpSpPr>
            <a:grpSpLocks/>
          </p:cNvGrpSpPr>
          <p:nvPr/>
        </p:nvGrpSpPr>
        <p:grpSpPr bwMode="auto">
          <a:xfrm>
            <a:off x="5185988" y="5138051"/>
            <a:ext cx="423862" cy="563563"/>
            <a:chOff x="3299" y="2349"/>
            <a:chExt cx="267" cy="355"/>
          </a:xfrm>
        </p:grpSpPr>
        <p:sp>
          <p:nvSpPr>
            <p:cNvPr id="110" name="Oval 36"/>
            <p:cNvSpPr>
              <a:spLocks noChangeArrowheads="1"/>
            </p:cNvSpPr>
            <p:nvPr/>
          </p:nvSpPr>
          <p:spPr bwMode="auto">
            <a:xfrm rot="7101298">
              <a:off x="3368" y="2349"/>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111" name="Oval 37"/>
            <p:cNvSpPr>
              <a:spLocks noChangeArrowheads="1"/>
            </p:cNvSpPr>
            <p:nvPr/>
          </p:nvSpPr>
          <p:spPr bwMode="auto">
            <a:xfrm rot="7101298">
              <a:off x="3299" y="2560"/>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112" name="Oval 38"/>
            <p:cNvSpPr>
              <a:spLocks noChangeArrowheads="1"/>
            </p:cNvSpPr>
            <p:nvPr/>
          </p:nvSpPr>
          <p:spPr bwMode="auto">
            <a:xfrm rot="1743277">
              <a:off x="3422" y="2478"/>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3" name="テキスト ボックス 2"/>
          <p:cNvSpPr txBox="1"/>
          <p:nvPr/>
        </p:nvSpPr>
        <p:spPr>
          <a:xfrm>
            <a:off x="1331640" y="6309320"/>
            <a:ext cx="1216105" cy="461665"/>
          </a:xfrm>
          <a:prstGeom prst="rect">
            <a:avLst/>
          </a:prstGeom>
          <a:noFill/>
        </p:spPr>
        <p:txBody>
          <a:bodyPr wrap="square" rtlCol="0">
            <a:spAutoFit/>
          </a:bodyPr>
          <a:lstStyle/>
          <a:p>
            <a:r>
              <a:rPr lang="en-US" altLang="ja-JP" sz="2400" dirty="0"/>
              <a:t>R. T.</a:t>
            </a:r>
            <a:endParaRPr kumimoji="1" lang="ja-JP" altLang="en-US" sz="2400" dirty="0"/>
          </a:p>
        </p:txBody>
      </p:sp>
      <p:sp>
        <p:nvSpPr>
          <p:cNvPr id="88" name="Text Box 29"/>
          <p:cNvSpPr txBox="1">
            <a:spLocks noChangeArrowheads="1"/>
          </p:cNvSpPr>
          <p:nvPr/>
        </p:nvSpPr>
        <p:spPr bwMode="auto">
          <a:xfrm>
            <a:off x="6656784" y="1433869"/>
            <a:ext cx="685800" cy="366713"/>
          </a:xfrm>
          <a:prstGeom prst="rect">
            <a:avLst/>
          </a:prstGeom>
          <a:noFill/>
          <a:ln w="9525">
            <a:noFill/>
            <a:miter lim="800000"/>
            <a:headEnd/>
            <a:tailEnd/>
          </a:ln>
        </p:spPr>
        <p:txBody>
          <a:bodyPr>
            <a:spAutoFit/>
          </a:bodyPr>
          <a:lstStyle/>
          <a:p>
            <a:pPr>
              <a:spcBef>
                <a:spcPct val="50000"/>
              </a:spcBef>
            </a:pPr>
            <a:r>
              <a:rPr lang="en-US" altLang="ja-JP" dirty="0"/>
              <a:t>H</a:t>
            </a:r>
            <a:r>
              <a:rPr lang="en-US" altLang="ja-JP" baseline="-25000" dirty="0"/>
              <a:t>2</a:t>
            </a:r>
          </a:p>
        </p:txBody>
      </p:sp>
      <p:grpSp>
        <p:nvGrpSpPr>
          <p:cNvPr id="91" name="Group 30"/>
          <p:cNvGrpSpPr>
            <a:grpSpLocks/>
          </p:cNvGrpSpPr>
          <p:nvPr/>
        </p:nvGrpSpPr>
        <p:grpSpPr bwMode="auto">
          <a:xfrm rot="7101298">
            <a:off x="6447837" y="1838907"/>
            <a:ext cx="457200" cy="228600"/>
            <a:chOff x="720" y="864"/>
            <a:chExt cx="288" cy="144"/>
          </a:xfrm>
        </p:grpSpPr>
        <p:sp>
          <p:nvSpPr>
            <p:cNvPr id="92" name="Oval 31"/>
            <p:cNvSpPr>
              <a:spLocks noChangeArrowheads="1"/>
            </p:cNvSpPr>
            <p:nvPr/>
          </p:nvSpPr>
          <p:spPr bwMode="auto">
            <a:xfrm>
              <a:off x="720"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93" name="Oval 32"/>
            <p:cNvSpPr>
              <a:spLocks noChangeArrowheads="1"/>
            </p:cNvSpPr>
            <p:nvPr/>
          </p:nvSpPr>
          <p:spPr bwMode="auto">
            <a:xfrm>
              <a:off x="864"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grpSp>
    </p:spTree>
    <p:extLst>
      <p:ext uri="{BB962C8B-B14F-4D97-AF65-F5344CB8AC3E}">
        <p14:creationId xmlns:p14="http://schemas.microsoft.com/office/powerpoint/2010/main" val="348726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148064" y="188640"/>
            <a:ext cx="36724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a:t>Pt(4wt%)/Al</a:t>
            </a:r>
            <a:r>
              <a:rPr kumimoji="1" lang="en-US" altLang="ja-JP" baseline="-25000" dirty="0"/>
              <a:t>2</a:t>
            </a:r>
            <a:r>
              <a:rPr kumimoji="1" lang="en-US" altLang="ja-JP" dirty="0"/>
              <a:t>O</a:t>
            </a:r>
            <a:r>
              <a:rPr kumimoji="1" lang="en-US" altLang="ja-JP" baseline="-25000" dirty="0"/>
              <a:t>3</a:t>
            </a:r>
            <a:r>
              <a:rPr kumimoji="1" lang="ja-JP" altLang="en-US" dirty="0" err="1"/>
              <a:t>、</a:t>
            </a:r>
            <a:r>
              <a:rPr kumimoji="1" lang="ja-JP" altLang="en-US" dirty="0"/>
              <a:t>　</a:t>
            </a:r>
            <a:r>
              <a:rPr kumimoji="1" lang="en-US" altLang="ja-JP" dirty="0"/>
              <a:t>H</a:t>
            </a:r>
            <a:r>
              <a:rPr kumimoji="1" lang="en-US" altLang="ja-JP" baseline="-25000" dirty="0"/>
              <a:t>2</a:t>
            </a:r>
            <a:r>
              <a:rPr kumimoji="1" lang="en-US" altLang="ja-JP" dirty="0"/>
              <a:t>/O</a:t>
            </a:r>
            <a:r>
              <a:rPr kumimoji="1" lang="en-US" altLang="ja-JP" baseline="-25000" dirty="0"/>
              <a:t>2</a:t>
            </a:r>
            <a:r>
              <a:rPr kumimoji="1" lang="ja-JP" altLang="en-US" dirty="0"/>
              <a:t> </a:t>
            </a:r>
            <a:r>
              <a:rPr kumimoji="1" lang="en-US" altLang="ja-JP" dirty="0"/>
              <a:t>=</a:t>
            </a:r>
            <a:r>
              <a:rPr kumimoji="1" lang="ja-JP" altLang="en-US" dirty="0"/>
              <a:t> </a:t>
            </a:r>
            <a:r>
              <a:rPr kumimoji="1" lang="en-US" altLang="ja-JP" dirty="0"/>
              <a:t>4%</a:t>
            </a:r>
            <a:r>
              <a:rPr lang="en-US" altLang="ja-JP" dirty="0"/>
              <a:t>/2%</a:t>
            </a:r>
            <a:endParaRPr kumimoji="1" lang="ja-JP" altLang="en-US" dirty="0"/>
          </a:p>
        </p:txBody>
      </p:sp>
      <p:sp>
        <p:nvSpPr>
          <p:cNvPr id="7" name="テキスト ボックス 6"/>
          <p:cNvSpPr txBox="1"/>
          <p:nvPr/>
        </p:nvSpPr>
        <p:spPr>
          <a:xfrm>
            <a:off x="2267744" y="764704"/>
            <a:ext cx="1656184" cy="369332"/>
          </a:xfrm>
          <a:prstGeom prst="rect">
            <a:avLst/>
          </a:prstGeom>
          <a:solidFill>
            <a:srgbClr val="FFC000"/>
          </a:solidFill>
        </p:spPr>
        <p:txBody>
          <a:bodyPr wrap="square" rtlCol="0">
            <a:spAutoFit/>
          </a:bodyPr>
          <a:lstStyle/>
          <a:p>
            <a:pPr algn="ctr"/>
            <a:r>
              <a:rPr kumimoji="1" lang="en-US" altLang="ja-JP" b="1" dirty="0"/>
              <a:t>Without CO</a:t>
            </a:r>
            <a:endParaRPr kumimoji="1" lang="ja-JP" altLang="en-US" b="1" dirty="0"/>
          </a:p>
        </p:txBody>
      </p:sp>
      <p:sp>
        <p:nvSpPr>
          <p:cNvPr id="8" name="テキスト ボックス 7"/>
          <p:cNvSpPr txBox="1"/>
          <p:nvPr/>
        </p:nvSpPr>
        <p:spPr>
          <a:xfrm>
            <a:off x="6516216" y="692696"/>
            <a:ext cx="1224136" cy="369332"/>
          </a:xfrm>
          <a:prstGeom prst="rect">
            <a:avLst/>
          </a:prstGeom>
          <a:solidFill>
            <a:srgbClr val="92D050"/>
          </a:solidFill>
        </p:spPr>
        <p:txBody>
          <a:bodyPr wrap="square" rtlCol="0">
            <a:spAutoFit/>
          </a:bodyPr>
          <a:lstStyle/>
          <a:p>
            <a:pPr algn="ctr"/>
            <a:r>
              <a:rPr kumimoji="1" lang="en-US" altLang="ja-JP" b="1" dirty="0"/>
              <a:t>With CO</a:t>
            </a:r>
            <a:endParaRPr kumimoji="1" lang="ja-JP" altLang="en-US" b="1" dirty="0"/>
          </a:p>
        </p:txBody>
      </p:sp>
      <p:sp>
        <p:nvSpPr>
          <p:cNvPr id="9" name="Text Box 4"/>
          <p:cNvSpPr txBox="1">
            <a:spLocks noChangeArrowheads="1"/>
          </p:cNvSpPr>
          <p:nvPr/>
        </p:nvSpPr>
        <p:spPr bwMode="auto">
          <a:xfrm>
            <a:off x="251520" y="116632"/>
            <a:ext cx="4464496"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pPr>
            <a:r>
              <a:rPr lang="en-US" altLang="ja-JP" sz="2400" dirty="0"/>
              <a:t>TPR-XAFS: Low O</a:t>
            </a:r>
            <a:r>
              <a:rPr lang="en-US" altLang="ja-JP" sz="2400" baseline="-25000" dirty="0"/>
              <a:t>2</a:t>
            </a:r>
            <a:r>
              <a:rPr lang="en-US" altLang="ja-JP" sz="2400" dirty="0"/>
              <a:t> condition</a:t>
            </a:r>
            <a:endParaRPr lang="ja-JP" altLang="en-US" sz="2400" baseline="-25000" dirty="0"/>
          </a:p>
        </p:txBody>
      </p:sp>
      <p:pic>
        <p:nvPicPr>
          <p:cNvPr id="10" name="Picture 2"/>
          <p:cNvPicPr>
            <a:picLocks noChangeAspect="1" noChangeArrowheads="1"/>
          </p:cNvPicPr>
          <p:nvPr/>
        </p:nvPicPr>
        <p:blipFill>
          <a:blip r:embed="rId3" cstate="print"/>
          <a:srcRect/>
          <a:stretch>
            <a:fillRect/>
          </a:stretch>
        </p:blipFill>
        <p:spPr bwMode="auto">
          <a:xfrm>
            <a:off x="5076056" y="1052736"/>
            <a:ext cx="3240360" cy="5759872"/>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1160921" y="1178660"/>
            <a:ext cx="3195055" cy="5679340"/>
          </a:xfrm>
          <a:prstGeom prst="rect">
            <a:avLst/>
          </a:prstGeom>
          <a:noFill/>
          <a:ln w="9525">
            <a:noFill/>
            <a:miter lim="800000"/>
            <a:headEnd/>
            <a:tailEnd/>
          </a:ln>
        </p:spPr>
      </p:pic>
      <p:sp>
        <p:nvSpPr>
          <p:cNvPr id="12" name="円/楕円 11"/>
          <p:cNvSpPr/>
          <p:nvPr/>
        </p:nvSpPr>
        <p:spPr>
          <a:xfrm>
            <a:off x="1619672" y="3789040"/>
            <a:ext cx="393870" cy="941043"/>
          </a:xfrm>
          <a:prstGeom prst="ellipse">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1907704" y="4730083"/>
            <a:ext cx="391538" cy="459626"/>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299242" y="5189709"/>
            <a:ext cx="2160240" cy="338554"/>
          </a:xfrm>
          <a:prstGeom prst="rect">
            <a:avLst/>
          </a:prstGeom>
          <a:noFill/>
          <a:ln w="28575">
            <a:solidFill>
              <a:srgbClr val="002060"/>
            </a:solidFill>
          </a:ln>
        </p:spPr>
        <p:txBody>
          <a:bodyPr wrap="square" rtlCol="0">
            <a:spAutoFit/>
          </a:bodyPr>
          <a:lstStyle/>
          <a:p>
            <a:r>
              <a:rPr lang="en-US" altLang="ja-JP" sz="1600" dirty="0"/>
              <a:t>Hydrogen adsorption</a:t>
            </a:r>
            <a:endParaRPr kumimoji="1" lang="ja-JP" altLang="en-US" sz="1600" dirty="0"/>
          </a:p>
        </p:txBody>
      </p:sp>
      <p:sp>
        <p:nvSpPr>
          <p:cNvPr id="15" name="円/楕円 14"/>
          <p:cNvSpPr/>
          <p:nvPr/>
        </p:nvSpPr>
        <p:spPr>
          <a:xfrm>
            <a:off x="5599201" y="5373216"/>
            <a:ext cx="393870" cy="941043"/>
          </a:xfrm>
          <a:prstGeom prst="ellipse">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flipV="1">
            <a:off x="5868144" y="5358986"/>
            <a:ext cx="648072" cy="24603"/>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516216" y="5085184"/>
            <a:ext cx="2160240" cy="338554"/>
          </a:xfrm>
          <a:prstGeom prst="rect">
            <a:avLst/>
          </a:prstGeom>
          <a:noFill/>
          <a:ln w="28575">
            <a:solidFill>
              <a:srgbClr val="002060"/>
            </a:solidFill>
          </a:ln>
        </p:spPr>
        <p:txBody>
          <a:bodyPr wrap="square" rtlCol="0">
            <a:spAutoFit/>
          </a:bodyPr>
          <a:lstStyle/>
          <a:p>
            <a:r>
              <a:rPr lang="en-US" altLang="ja-JP" sz="1600" dirty="0"/>
              <a:t>CO adsorption</a:t>
            </a:r>
            <a:endParaRPr kumimoji="1" lang="ja-JP" altLang="en-US" sz="1600" dirty="0"/>
          </a:p>
        </p:txBody>
      </p:sp>
      <p:sp>
        <p:nvSpPr>
          <p:cNvPr id="19" name="Text Box 9"/>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418467F-071D-47E9-AFF8-402FA73225DA}" type="slidenum">
              <a:rPr lang="ja-JP" altLang="en-US"/>
              <a:pPr>
                <a:spcBef>
                  <a:spcPct val="50000"/>
                </a:spcBef>
              </a:pPr>
              <a:t>13</a:t>
            </a:fld>
            <a:endParaRPr lang="en-US" altLang="ja-JP" dirty="0"/>
          </a:p>
        </p:txBody>
      </p:sp>
    </p:spTree>
    <p:extLst>
      <p:ext uri="{BB962C8B-B14F-4D97-AF65-F5344CB8AC3E}">
        <p14:creationId xmlns:p14="http://schemas.microsoft.com/office/powerpoint/2010/main" val="264537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68313" y="188913"/>
            <a:ext cx="5040113"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defRPr/>
            </a:pPr>
            <a:r>
              <a:rPr lang="en-US" altLang="ja-JP" sz="2400" dirty="0"/>
              <a:t>Reaction model: Low O</a:t>
            </a:r>
            <a:r>
              <a:rPr lang="en-US" altLang="ja-JP" sz="2400" baseline="-25000" dirty="0"/>
              <a:t>2</a:t>
            </a:r>
            <a:r>
              <a:rPr lang="en-US" altLang="ja-JP" sz="2400" dirty="0"/>
              <a:t> condition</a:t>
            </a:r>
            <a:endParaRPr lang="ja-JP" altLang="en-US" sz="2400" dirty="0"/>
          </a:p>
        </p:txBody>
      </p:sp>
      <p:sp>
        <p:nvSpPr>
          <p:cNvPr id="3" name="テキスト ボックス 5"/>
          <p:cNvSpPr txBox="1">
            <a:spLocks noChangeArrowheads="1"/>
          </p:cNvSpPr>
          <p:nvPr/>
        </p:nvSpPr>
        <p:spPr bwMode="auto">
          <a:xfrm>
            <a:off x="612650" y="1043444"/>
            <a:ext cx="7199710" cy="369332"/>
          </a:xfrm>
          <a:prstGeom prst="rect">
            <a:avLst/>
          </a:prstGeom>
          <a:noFill/>
          <a:ln w="9525">
            <a:noFill/>
            <a:miter lim="800000"/>
            <a:headEnd/>
            <a:tailEnd/>
          </a:ln>
        </p:spPr>
        <p:txBody>
          <a:bodyPr wrap="square">
            <a:spAutoFit/>
          </a:bodyPr>
          <a:lstStyle/>
          <a:p>
            <a:r>
              <a:rPr lang="en-US" altLang="ja-JP" dirty="0"/>
              <a:t>Pt surface is covered by hydrogen atoms in low oxygen condition</a:t>
            </a:r>
            <a:endParaRPr lang="ja-JP" altLang="en-US" dirty="0"/>
          </a:p>
        </p:txBody>
      </p:sp>
      <p:sp>
        <p:nvSpPr>
          <p:cNvPr id="14" name="AutoShape 102"/>
          <p:cNvSpPr>
            <a:spLocks noChangeArrowheads="1"/>
          </p:cNvSpPr>
          <p:nvPr/>
        </p:nvSpPr>
        <p:spPr bwMode="auto">
          <a:xfrm rot="5400000">
            <a:off x="3826892" y="2374900"/>
            <a:ext cx="700087" cy="936625"/>
          </a:xfrm>
          <a:prstGeom prst="upArrow">
            <a:avLst>
              <a:gd name="adj1" fmla="val 50000"/>
              <a:gd name="adj2" fmla="val 33447"/>
            </a:avLst>
          </a:prstGeom>
          <a:solidFill>
            <a:schemeClr val="accent1"/>
          </a:solidFill>
          <a:ln w="9525">
            <a:solidFill>
              <a:schemeClr val="tx1"/>
            </a:solidFill>
            <a:miter lim="800000"/>
            <a:headEnd/>
            <a:tailEnd/>
          </a:ln>
        </p:spPr>
        <p:txBody>
          <a:bodyPr rot="10800000" vert="eaVert" wrap="none" anchor="ctr"/>
          <a:lstStyle/>
          <a:p>
            <a:endParaRPr lang="ja-JP" altLang="en-US"/>
          </a:p>
        </p:txBody>
      </p:sp>
      <p:grpSp>
        <p:nvGrpSpPr>
          <p:cNvPr id="15" name="Group 18"/>
          <p:cNvGrpSpPr>
            <a:grpSpLocks/>
          </p:cNvGrpSpPr>
          <p:nvPr/>
        </p:nvGrpSpPr>
        <p:grpSpPr bwMode="auto">
          <a:xfrm>
            <a:off x="899592" y="2492648"/>
            <a:ext cx="1944688" cy="936625"/>
            <a:chOff x="3833" y="3702"/>
            <a:chExt cx="1225" cy="590"/>
          </a:xfrm>
        </p:grpSpPr>
        <p:grpSp>
          <p:nvGrpSpPr>
            <p:cNvPr id="16" name="Group 94"/>
            <p:cNvGrpSpPr>
              <a:grpSpLocks/>
            </p:cNvGrpSpPr>
            <p:nvPr/>
          </p:nvGrpSpPr>
          <p:grpSpPr bwMode="auto">
            <a:xfrm>
              <a:off x="3833" y="3702"/>
              <a:ext cx="1225" cy="590"/>
              <a:chOff x="249" y="663"/>
              <a:chExt cx="1225" cy="590"/>
            </a:xfrm>
          </p:grpSpPr>
          <p:grpSp>
            <p:nvGrpSpPr>
              <p:cNvPr id="18" name="Group 95"/>
              <p:cNvGrpSpPr>
                <a:grpSpLocks/>
              </p:cNvGrpSpPr>
              <p:nvPr/>
            </p:nvGrpSpPr>
            <p:grpSpPr bwMode="auto">
              <a:xfrm>
                <a:off x="249" y="663"/>
                <a:ext cx="1225" cy="590"/>
                <a:chOff x="249" y="663"/>
                <a:chExt cx="1225" cy="590"/>
              </a:xfrm>
            </p:grpSpPr>
            <p:sp>
              <p:nvSpPr>
                <p:cNvPr id="20" name="Oval 96"/>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21" name="Rectangle 97"/>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22" name="Line 98"/>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19" name="Text Box 99"/>
              <p:cNvSpPr txBox="1">
                <a:spLocks noChangeArrowheads="1"/>
              </p:cNvSpPr>
              <p:nvPr/>
            </p:nvSpPr>
            <p:spPr bwMode="auto">
              <a:xfrm>
                <a:off x="703" y="709"/>
                <a:ext cx="499" cy="231"/>
              </a:xfrm>
              <a:prstGeom prst="rect">
                <a:avLst/>
              </a:prstGeom>
              <a:noFill/>
              <a:ln w="9525">
                <a:noFill/>
                <a:miter lim="800000"/>
                <a:headEnd/>
                <a:tailEnd/>
              </a:ln>
            </p:spPr>
            <p:txBody>
              <a:bodyPr>
                <a:spAutoFit/>
              </a:bodyPr>
              <a:lstStyle/>
              <a:p>
                <a:pPr>
                  <a:spcBef>
                    <a:spcPct val="50000"/>
                  </a:spcBef>
                </a:pPr>
                <a:r>
                  <a:rPr lang="en-US" altLang="ja-JP" dirty="0"/>
                  <a:t>Pt</a:t>
                </a:r>
              </a:p>
            </p:txBody>
          </p:sp>
        </p:grpSp>
        <p:sp>
          <p:nvSpPr>
            <p:cNvPr id="17" name="Text Box 104"/>
            <p:cNvSpPr txBox="1">
              <a:spLocks noChangeArrowheads="1"/>
            </p:cNvSpPr>
            <p:nvPr/>
          </p:nvSpPr>
          <p:spPr bwMode="auto">
            <a:xfrm>
              <a:off x="4149" y="3929"/>
              <a:ext cx="908" cy="250"/>
            </a:xfrm>
            <a:prstGeom prst="rect">
              <a:avLst/>
            </a:prstGeom>
            <a:noFill/>
            <a:ln w="9525">
              <a:noFill/>
              <a:miter lim="800000"/>
              <a:headEnd/>
              <a:tailEnd/>
            </a:ln>
          </p:spPr>
          <p:txBody>
            <a:bodyPr>
              <a:spAutoFit/>
            </a:bodyPr>
            <a:lstStyle/>
            <a:p>
              <a:pPr>
                <a:spcBef>
                  <a:spcPct val="50000"/>
                </a:spcBef>
              </a:pPr>
              <a:r>
                <a:rPr lang="en-US" altLang="ja-JP" sz="2000"/>
                <a:t> Al</a:t>
              </a:r>
              <a:r>
                <a:rPr lang="en-US" altLang="ja-JP" sz="2000" baseline="-25000"/>
                <a:t>2</a:t>
              </a:r>
              <a:r>
                <a:rPr lang="en-US" altLang="ja-JP" sz="2000"/>
                <a:t>O</a:t>
              </a:r>
              <a:r>
                <a:rPr lang="en-US" altLang="ja-JP" sz="2000" baseline="-25000"/>
                <a:t>3</a:t>
              </a:r>
            </a:p>
          </p:txBody>
        </p:sp>
      </p:grpSp>
      <p:grpSp>
        <p:nvGrpSpPr>
          <p:cNvPr id="23" name="Group 26"/>
          <p:cNvGrpSpPr>
            <a:grpSpLocks/>
          </p:cNvGrpSpPr>
          <p:nvPr/>
        </p:nvGrpSpPr>
        <p:grpSpPr bwMode="auto">
          <a:xfrm rot="1743277">
            <a:off x="6614966" y="2013467"/>
            <a:ext cx="457200" cy="228600"/>
            <a:chOff x="720" y="864"/>
            <a:chExt cx="288" cy="144"/>
          </a:xfrm>
        </p:grpSpPr>
        <p:sp>
          <p:nvSpPr>
            <p:cNvPr id="24" name="Oval 27"/>
            <p:cNvSpPr>
              <a:spLocks noChangeArrowheads="1"/>
            </p:cNvSpPr>
            <p:nvPr/>
          </p:nvSpPr>
          <p:spPr bwMode="auto">
            <a:xfrm>
              <a:off x="720"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sp>
          <p:nvSpPr>
            <p:cNvPr id="25" name="Oval 28"/>
            <p:cNvSpPr>
              <a:spLocks noChangeArrowheads="1"/>
            </p:cNvSpPr>
            <p:nvPr/>
          </p:nvSpPr>
          <p:spPr bwMode="auto">
            <a:xfrm>
              <a:off x="864"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26" name="Text Box 33"/>
          <p:cNvSpPr txBox="1">
            <a:spLocks noChangeArrowheads="1"/>
          </p:cNvSpPr>
          <p:nvPr/>
        </p:nvSpPr>
        <p:spPr bwMode="auto">
          <a:xfrm>
            <a:off x="6508001" y="1628800"/>
            <a:ext cx="685800" cy="366712"/>
          </a:xfrm>
          <a:prstGeom prst="rect">
            <a:avLst/>
          </a:prstGeom>
          <a:noFill/>
          <a:ln w="9525">
            <a:noFill/>
            <a:miter lim="800000"/>
            <a:headEnd/>
            <a:tailEnd/>
          </a:ln>
        </p:spPr>
        <p:txBody>
          <a:bodyPr>
            <a:spAutoFit/>
          </a:bodyPr>
          <a:lstStyle/>
          <a:p>
            <a:pPr>
              <a:spcBef>
                <a:spcPct val="50000"/>
              </a:spcBef>
            </a:pPr>
            <a:r>
              <a:rPr lang="en-US" altLang="ja-JP" dirty="0"/>
              <a:t>O</a:t>
            </a:r>
            <a:r>
              <a:rPr lang="en-US" altLang="ja-JP" baseline="-25000" dirty="0"/>
              <a:t>2</a:t>
            </a:r>
          </a:p>
        </p:txBody>
      </p:sp>
      <p:grpSp>
        <p:nvGrpSpPr>
          <p:cNvPr id="28" name="Group 35"/>
          <p:cNvGrpSpPr>
            <a:grpSpLocks/>
          </p:cNvGrpSpPr>
          <p:nvPr/>
        </p:nvGrpSpPr>
        <p:grpSpPr bwMode="auto">
          <a:xfrm>
            <a:off x="7236296" y="2276872"/>
            <a:ext cx="423862" cy="563563"/>
            <a:chOff x="3299" y="2349"/>
            <a:chExt cx="267" cy="355"/>
          </a:xfrm>
        </p:grpSpPr>
        <p:sp>
          <p:nvSpPr>
            <p:cNvPr id="29" name="Oval 36"/>
            <p:cNvSpPr>
              <a:spLocks noChangeArrowheads="1"/>
            </p:cNvSpPr>
            <p:nvPr/>
          </p:nvSpPr>
          <p:spPr bwMode="auto">
            <a:xfrm rot="7101298">
              <a:off x="3368" y="2349"/>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30" name="Oval 37"/>
            <p:cNvSpPr>
              <a:spLocks noChangeArrowheads="1"/>
            </p:cNvSpPr>
            <p:nvPr/>
          </p:nvSpPr>
          <p:spPr bwMode="auto">
            <a:xfrm rot="7101298">
              <a:off x="3299" y="2560"/>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31" name="Oval 38"/>
            <p:cNvSpPr>
              <a:spLocks noChangeArrowheads="1"/>
            </p:cNvSpPr>
            <p:nvPr/>
          </p:nvSpPr>
          <p:spPr bwMode="auto">
            <a:xfrm rot="1743277">
              <a:off x="3422" y="2478"/>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32" name="Text Box 39"/>
          <p:cNvSpPr txBox="1">
            <a:spLocks noChangeArrowheads="1"/>
          </p:cNvSpPr>
          <p:nvPr/>
        </p:nvSpPr>
        <p:spPr bwMode="auto">
          <a:xfrm>
            <a:off x="7596658" y="2492772"/>
            <a:ext cx="685800" cy="366713"/>
          </a:xfrm>
          <a:prstGeom prst="rect">
            <a:avLst/>
          </a:prstGeom>
          <a:noFill/>
          <a:ln w="9525">
            <a:noFill/>
            <a:miter lim="800000"/>
            <a:headEnd/>
            <a:tailEnd/>
          </a:ln>
        </p:spPr>
        <p:txBody>
          <a:bodyPr>
            <a:spAutoFit/>
          </a:bodyPr>
          <a:lstStyle/>
          <a:p>
            <a:pPr>
              <a:spcBef>
                <a:spcPct val="50000"/>
              </a:spcBef>
            </a:pPr>
            <a:r>
              <a:rPr lang="en-US" altLang="ja-JP"/>
              <a:t>H</a:t>
            </a:r>
            <a:r>
              <a:rPr lang="en-US" altLang="ja-JP" baseline="-25000"/>
              <a:t>2</a:t>
            </a:r>
            <a:r>
              <a:rPr lang="en-US" altLang="ja-JP"/>
              <a:t>O</a:t>
            </a:r>
            <a:endParaRPr lang="ja-JP" altLang="en-US" baseline="-25000"/>
          </a:p>
        </p:txBody>
      </p:sp>
      <p:sp>
        <p:nvSpPr>
          <p:cNvPr id="33" name="Text Box 56"/>
          <p:cNvSpPr txBox="1">
            <a:spLocks noChangeArrowheads="1"/>
          </p:cNvSpPr>
          <p:nvPr/>
        </p:nvSpPr>
        <p:spPr bwMode="auto">
          <a:xfrm>
            <a:off x="2196580" y="2205310"/>
            <a:ext cx="1296987" cy="366713"/>
          </a:xfrm>
          <a:prstGeom prst="rect">
            <a:avLst/>
          </a:prstGeom>
          <a:noFill/>
          <a:ln w="9525">
            <a:noFill/>
            <a:miter lim="800000"/>
            <a:headEnd/>
            <a:tailEnd/>
          </a:ln>
        </p:spPr>
        <p:txBody>
          <a:bodyPr>
            <a:spAutoFit/>
          </a:bodyPr>
          <a:lstStyle/>
          <a:p>
            <a:pPr>
              <a:spcBef>
                <a:spcPct val="50000"/>
              </a:spcBef>
            </a:pPr>
            <a:r>
              <a:rPr lang="ja-JP" altLang="en-US"/>
              <a:t>＋</a:t>
            </a:r>
            <a:r>
              <a:rPr lang="en-US" altLang="ja-JP"/>
              <a:t>H</a:t>
            </a:r>
            <a:r>
              <a:rPr lang="en-US" altLang="ja-JP" baseline="-25000"/>
              <a:t>2 </a:t>
            </a:r>
            <a:r>
              <a:rPr lang="en-US" altLang="ja-JP"/>
              <a:t>&amp; O</a:t>
            </a:r>
            <a:r>
              <a:rPr lang="en-US" altLang="ja-JP" baseline="-25000"/>
              <a:t>2</a:t>
            </a:r>
          </a:p>
        </p:txBody>
      </p:sp>
      <p:sp>
        <p:nvSpPr>
          <p:cNvPr id="35" name="Line 2"/>
          <p:cNvSpPr>
            <a:spLocks noChangeShapeType="1"/>
          </p:cNvSpPr>
          <p:nvPr/>
        </p:nvSpPr>
        <p:spPr bwMode="auto">
          <a:xfrm>
            <a:off x="6626026" y="2565673"/>
            <a:ext cx="0" cy="215900"/>
          </a:xfrm>
          <a:prstGeom prst="line">
            <a:avLst/>
          </a:prstGeom>
          <a:noFill/>
          <a:ln w="9525">
            <a:solidFill>
              <a:schemeClr val="tx1"/>
            </a:solidFill>
            <a:round/>
            <a:headEnd/>
            <a:tailEnd/>
          </a:ln>
        </p:spPr>
        <p:txBody>
          <a:bodyPr/>
          <a:lstStyle/>
          <a:p>
            <a:endParaRPr lang="ja-JP" altLang="en-US"/>
          </a:p>
        </p:txBody>
      </p:sp>
      <p:sp>
        <p:nvSpPr>
          <p:cNvPr id="36" name="Line 3"/>
          <p:cNvSpPr>
            <a:spLocks noChangeShapeType="1"/>
          </p:cNvSpPr>
          <p:nvPr/>
        </p:nvSpPr>
        <p:spPr bwMode="auto">
          <a:xfrm>
            <a:off x="6443464" y="2421210"/>
            <a:ext cx="0" cy="215900"/>
          </a:xfrm>
          <a:prstGeom prst="line">
            <a:avLst/>
          </a:prstGeom>
          <a:noFill/>
          <a:ln w="9525">
            <a:solidFill>
              <a:schemeClr val="tx1"/>
            </a:solidFill>
            <a:round/>
            <a:headEnd/>
            <a:tailEnd/>
          </a:ln>
        </p:spPr>
        <p:txBody>
          <a:bodyPr/>
          <a:lstStyle/>
          <a:p>
            <a:endParaRPr lang="ja-JP" altLang="en-US"/>
          </a:p>
        </p:txBody>
      </p:sp>
      <p:sp>
        <p:nvSpPr>
          <p:cNvPr id="37" name="Line 4"/>
          <p:cNvSpPr>
            <a:spLocks noChangeShapeType="1"/>
          </p:cNvSpPr>
          <p:nvPr/>
        </p:nvSpPr>
        <p:spPr bwMode="auto">
          <a:xfrm>
            <a:off x="6083101" y="2349773"/>
            <a:ext cx="0" cy="215900"/>
          </a:xfrm>
          <a:prstGeom prst="line">
            <a:avLst/>
          </a:prstGeom>
          <a:noFill/>
          <a:ln w="9525">
            <a:solidFill>
              <a:schemeClr val="tx1"/>
            </a:solidFill>
            <a:round/>
            <a:headEnd/>
            <a:tailEnd/>
          </a:ln>
        </p:spPr>
        <p:txBody>
          <a:bodyPr/>
          <a:lstStyle/>
          <a:p>
            <a:endParaRPr lang="ja-JP" altLang="en-US"/>
          </a:p>
        </p:txBody>
      </p:sp>
      <p:sp>
        <p:nvSpPr>
          <p:cNvPr id="38" name="Line 5"/>
          <p:cNvSpPr>
            <a:spLocks noChangeShapeType="1"/>
          </p:cNvSpPr>
          <p:nvPr/>
        </p:nvSpPr>
        <p:spPr bwMode="auto">
          <a:xfrm>
            <a:off x="5724326" y="2492648"/>
            <a:ext cx="0" cy="215900"/>
          </a:xfrm>
          <a:prstGeom prst="line">
            <a:avLst/>
          </a:prstGeom>
          <a:noFill/>
          <a:ln w="9525">
            <a:solidFill>
              <a:schemeClr val="tx1"/>
            </a:solidFill>
            <a:round/>
            <a:headEnd/>
            <a:tailEnd/>
          </a:ln>
        </p:spPr>
        <p:txBody>
          <a:bodyPr/>
          <a:lstStyle/>
          <a:p>
            <a:endParaRPr lang="ja-JP" altLang="en-US"/>
          </a:p>
        </p:txBody>
      </p:sp>
      <p:grpSp>
        <p:nvGrpSpPr>
          <p:cNvPr id="39" name="Group 40"/>
          <p:cNvGrpSpPr>
            <a:grpSpLocks/>
          </p:cNvGrpSpPr>
          <p:nvPr/>
        </p:nvGrpSpPr>
        <p:grpSpPr bwMode="auto">
          <a:xfrm>
            <a:off x="5148064" y="2492648"/>
            <a:ext cx="1944687" cy="936625"/>
            <a:chOff x="3833" y="3702"/>
            <a:chExt cx="1225" cy="590"/>
          </a:xfrm>
        </p:grpSpPr>
        <p:grpSp>
          <p:nvGrpSpPr>
            <p:cNvPr id="40" name="Group 94"/>
            <p:cNvGrpSpPr>
              <a:grpSpLocks/>
            </p:cNvGrpSpPr>
            <p:nvPr/>
          </p:nvGrpSpPr>
          <p:grpSpPr bwMode="auto">
            <a:xfrm>
              <a:off x="3833" y="3702"/>
              <a:ext cx="1225" cy="590"/>
              <a:chOff x="249" y="663"/>
              <a:chExt cx="1225" cy="590"/>
            </a:xfrm>
          </p:grpSpPr>
          <p:grpSp>
            <p:nvGrpSpPr>
              <p:cNvPr id="42" name="Group 95"/>
              <p:cNvGrpSpPr>
                <a:grpSpLocks/>
              </p:cNvGrpSpPr>
              <p:nvPr/>
            </p:nvGrpSpPr>
            <p:grpSpPr bwMode="auto">
              <a:xfrm>
                <a:off x="249" y="663"/>
                <a:ext cx="1225" cy="590"/>
                <a:chOff x="249" y="663"/>
                <a:chExt cx="1225" cy="590"/>
              </a:xfrm>
            </p:grpSpPr>
            <p:sp>
              <p:nvSpPr>
                <p:cNvPr id="44" name="Oval 96"/>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45" name="Rectangle 97"/>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46" name="Line 98"/>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43" name="Text Box 99"/>
              <p:cNvSpPr txBox="1">
                <a:spLocks noChangeArrowheads="1"/>
              </p:cNvSpPr>
              <p:nvPr/>
            </p:nvSpPr>
            <p:spPr bwMode="auto">
              <a:xfrm>
                <a:off x="703" y="709"/>
                <a:ext cx="499" cy="231"/>
              </a:xfrm>
              <a:prstGeom prst="rect">
                <a:avLst/>
              </a:prstGeom>
              <a:noFill/>
              <a:ln w="9525">
                <a:noFill/>
                <a:miter lim="800000"/>
                <a:headEnd/>
                <a:tailEnd/>
              </a:ln>
            </p:spPr>
            <p:txBody>
              <a:bodyPr>
                <a:spAutoFit/>
              </a:bodyPr>
              <a:lstStyle/>
              <a:p>
                <a:pPr>
                  <a:spcBef>
                    <a:spcPct val="50000"/>
                  </a:spcBef>
                </a:pPr>
                <a:r>
                  <a:rPr lang="en-US" altLang="ja-JP" dirty="0"/>
                  <a:t>Pt</a:t>
                </a:r>
              </a:p>
            </p:txBody>
          </p:sp>
        </p:grpSp>
        <p:sp>
          <p:nvSpPr>
            <p:cNvPr id="41" name="Text Box 104"/>
            <p:cNvSpPr txBox="1">
              <a:spLocks noChangeArrowheads="1"/>
            </p:cNvSpPr>
            <p:nvPr/>
          </p:nvSpPr>
          <p:spPr bwMode="auto">
            <a:xfrm>
              <a:off x="4149" y="3929"/>
              <a:ext cx="908" cy="250"/>
            </a:xfrm>
            <a:prstGeom prst="rect">
              <a:avLst/>
            </a:prstGeom>
            <a:noFill/>
            <a:ln w="9525">
              <a:noFill/>
              <a:miter lim="800000"/>
              <a:headEnd/>
              <a:tailEnd/>
            </a:ln>
          </p:spPr>
          <p:txBody>
            <a:bodyPr>
              <a:spAutoFit/>
            </a:bodyPr>
            <a:lstStyle/>
            <a:p>
              <a:pPr>
                <a:spcBef>
                  <a:spcPct val="50000"/>
                </a:spcBef>
              </a:pPr>
              <a:r>
                <a:rPr lang="en-US" altLang="ja-JP" sz="2000"/>
                <a:t> Al</a:t>
              </a:r>
              <a:r>
                <a:rPr lang="en-US" altLang="ja-JP" sz="2000" baseline="-25000"/>
                <a:t>2</a:t>
              </a:r>
              <a:r>
                <a:rPr lang="en-US" altLang="ja-JP" sz="2000"/>
                <a:t>O</a:t>
              </a:r>
              <a:r>
                <a:rPr lang="en-US" altLang="ja-JP" sz="2000" baseline="-25000"/>
                <a:t>3</a:t>
              </a:r>
            </a:p>
          </p:txBody>
        </p:sp>
      </p:grpSp>
      <p:sp>
        <p:nvSpPr>
          <p:cNvPr id="47" name="Text Box 48"/>
          <p:cNvSpPr txBox="1">
            <a:spLocks noChangeArrowheads="1"/>
          </p:cNvSpPr>
          <p:nvPr/>
        </p:nvSpPr>
        <p:spPr bwMode="auto">
          <a:xfrm>
            <a:off x="5902126" y="2060848"/>
            <a:ext cx="576263" cy="366712"/>
          </a:xfrm>
          <a:prstGeom prst="rect">
            <a:avLst/>
          </a:prstGeom>
          <a:noFill/>
          <a:ln w="9525">
            <a:noFill/>
            <a:miter lim="800000"/>
            <a:headEnd/>
            <a:tailEnd/>
          </a:ln>
        </p:spPr>
        <p:txBody>
          <a:bodyPr>
            <a:spAutoFit/>
          </a:bodyPr>
          <a:lstStyle/>
          <a:p>
            <a:pPr>
              <a:spcBef>
                <a:spcPct val="50000"/>
              </a:spcBef>
            </a:pPr>
            <a:r>
              <a:rPr lang="en-US" altLang="ja-JP"/>
              <a:t>H</a:t>
            </a:r>
          </a:p>
        </p:txBody>
      </p:sp>
      <p:sp>
        <p:nvSpPr>
          <p:cNvPr id="48" name="Text Box 49"/>
          <p:cNvSpPr txBox="1">
            <a:spLocks noChangeArrowheads="1"/>
          </p:cNvSpPr>
          <p:nvPr/>
        </p:nvSpPr>
        <p:spPr bwMode="auto">
          <a:xfrm>
            <a:off x="5508426" y="2198960"/>
            <a:ext cx="576263" cy="366713"/>
          </a:xfrm>
          <a:prstGeom prst="rect">
            <a:avLst/>
          </a:prstGeom>
          <a:noFill/>
          <a:ln w="9525">
            <a:noFill/>
            <a:miter lim="800000"/>
            <a:headEnd/>
            <a:tailEnd/>
          </a:ln>
        </p:spPr>
        <p:txBody>
          <a:bodyPr>
            <a:spAutoFit/>
          </a:bodyPr>
          <a:lstStyle/>
          <a:p>
            <a:pPr>
              <a:spcBef>
                <a:spcPct val="50000"/>
              </a:spcBef>
            </a:pPr>
            <a:r>
              <a:rPr lang="en-US" altLang="ja-JP" dirty="0"/>
              <a:t>H</a:t>
            </a:r>
          </a:p>
        </p:txBody>
      </p:sp>
      <p:sp>
        <p:nvSpPr>
          <p:cNvPr id="49" name="Text Box 50"/>
          <p:cNvSpPr txBox="1">
            <a:spLocks noChangeArrowheads="1"/>
          </p:cNvSpPr>
          <p:nvPr/>
        </p:nvSpPr>
        <p:spPr bwMode="auto">
          <a:xfrm>
            <a:off x="6227564" y="2127523"/>
            <a:ext cx="576262" cy="366712"/>
          </a:xfrm>
          <a:prstGeom prst="rect">
            <a:avLst/>
          </a:prstGeom>
          <a:noFill/>
          <a:ln w="9525">
            <a:noFill/>
            <a:miter lim="800000"/>
            <a:headEnd/>
            <a:tailEnd/>
          </a:ln>
        </p:spPr>
        <p:txBody>
          <a:bodyPr>
            <a:spAutoFit/>
          </a:bodyPr>
          <a:lstStyle/>
          <a:p>
            <a:pPr>
              <a:spcBef>
                <a:spcPct val="50000"/>
              </a:spcBef>
            </a:pPr>
            <a:r>
              <a:rPr lang="en-US" altLang="ja-JP" dirty="0"/>
              <a:t>H</a:t>
            </a:r>
          </a:p>
        </p:txBody>
      </p:sp>
      <p:sp>
        <p:nvSpPr>
          <p:cNvPr id="50" name="AutoShape 51"/>
          <p:cNvSpPr>
            <a:spLocks noChangeArrowheads="1"/>
          </p:cNvSpPr>
          <p:nvPr/>
        </p:nvSpPr>
        <p:spPr bwMode="auto">
          <a:xfrm rot="2469746">
            <a:off x="6699051" y="2492648"/>
            <a:ext cx="503238" cy="217487"/>
          </a:xfrm>
          <a:prstGeom prst="curvedUpArrow">
            <a:avLst>
              <a:gd name="adj1" fmla="val 46278"/>
              <a:gd name="adj2" fmla="val 92555"/>
              <a:gd name="adj3" fmla="val 33333"/>
            </a:avLst>
          </a:prstGeom>
          <a:solidFill>
            <a:srgbClr val="FF00FF"/>
          </a:solidFill>
          <a:ln w="9525">
            <a:solidFill>
              <a:schemeClr val="tx1"/>
            </a:solidFill>
            <a:miter lim="800000"/>
            <a:headEnd/>
            <a:tailEnd/>
          </a:ln>
        </p:spPr>
        <p:txBody>
          <a:bodyPr wrap="none" anchor="ctr"/>
          <a:lstStyle/>
          <a:p>
            <a:endParaRPr lang="ja-JP" altLang="en-US"/>
          </a:p>
        </p:txBody>
      </p:sp>
      <p:sp>
        <p:nvSpPr>
          <p:cNvPr id="52" name="Text Box 57"/>
          <p:cNvSpPr txBox="1">
            <a:spLocks noChangeArrowheads="1"/>
          </p:cNvSpPr>
          <p:nvPr/>
        </p:nvSpPr>
        <p:spPr bwMode="auto">
          <a:xfrm>
            <a:off x="6481564" y="2270398"/>
            <a:ext cx="576262" cy="366712"/>
          </a:xfrm>
          <a:prstGeom prst="rect">
            <a:avLst/>
          </a:prstGeom>
          <a:noFill/>
          <a:ln w="9525">
            <a:noFill/>
            <a:miter lim="800000"/>
            <a:headEnd/>
            <a:tailEnd/>
          </a:ln>
        </p:spPr>
        <p:txBody>
          <a:bodyPr>
            <a:spAutoFit/>
          </a:bodyPr>
          <a:lstStyle/>
          <a:p>
            <a:pPr>
              <a:spcBef>
                <a:spcPct val="50000"/>
              </a:spcBef>
            </a:pPr>
            <a:r>
              <a:rPr lang="en-US" altLang="ja-JP"/>
              <a:t>H</a:t>
            </a:r>
          </a:p>
        </p:txBody>
      </p:sp>
      <p:sp>
        <p:nvSpPr>
          <p:cNvPr id="53" name="Text Box 29"/>
          <p:cNvSpPr txBox="1">
            <a:spLocks noChangeArrowheads="1"/>
          </p:cNvSpPr>
          <p:nvPr/>
        </p:nvSpPr>
        <p:spPr bwMode="auto">
          <a:xfrm>
            <a:off x="923505" y="4500097"/>
            <a:ext cx="685800" cy="366713"/>
          </a:xfrm>
          <a:prstGeom prst="rect">
            <a:avLst/>
          </a:prstGeom>
          <a:noFill/>
          <a:ln w="9525">
            <a:noFill/>
            <a:miter lim="800000"/>
            <a:headEnd/>
            <a:tailEnd/>
          </a:ln>
        </p:spPr>
        <p:txBody>
          <a:bodyPr>
            <a:spAutoFit/>
          </a:bodyPr>
          <a:lstStyle/>
          <a:p>
            <a:pPr>
              <a:spcBef>
                <a:spcPct val="50000"/>
              </a:spcBef>
            </a:pPr>
            <a:r>
              <a:rPr lang="en-US" altLang="ja-JP"/>
              <a:t>H</a:t>
            </a:r>
            <a:r>
              <a:rPr lang="en-US" altLang="ja-JP" baseline="-25000"/>
              <a:t>2</a:t>
            </a:r>
          </a:p>
        </p:txBody>
      </p:sp>
      <p:grpSp>
        <p:nvGrpSpPr>
          <p:cNvPr id="54" name="Group 30"/>
          <p:cNvGrpSpPr>
            <a:grpSpLocks/>
          </p:cNvGrpSpPr>
          <p:nvPr/>
        </p:nvGrpSpPr>
        <p:grpSpPr bwMode="auto">
          <a:xfrm rot="7101298">
            <a:off x="1242593" y="4660435"/>
            <a:ext cx="457200" cy="228600"/>
            <a:chOff x="720" y="864"/>
            <a:chExt cx="288" cy="144"/>
          </a:xfrm>
        </p:grpSpPr>
        <p:sp>
          <p:nvSpPr>
            <p:cNvPr id="55" name="Oval 31"/>
            <p:cNvSpPr>
              <a:spLocks noChangeArrowheads="1"/>
            </p:cNvSpPr>
            <p:nvPr/>
          </p:nvSpPr>
          <p:spPr bwMode="auto">
            <a:xfrm>
              <a:off x="720"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56" name="Oval 32"/>
            <p:cNvSpPr>
              <a:spLocks noChangeArrowheads="1"/>
            </p:cNvSpPr>
            <p:nvPr/>
          </p:nvSpPr>
          <p:spPr bwMode="auto">
            <a:xfrm>
              <a:off x="864"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grpSp>
      <p:grpSp>
        <p:nvGrpSpPr>
          <p:cNvPr id="57" name="Group 8"/>
          <p:cNvGrpSpPr>
            <a:grpSpLocks/>
          </p:cNvGrpSpPr>
          <p:nvPr/>
        </p:nvGrpSpPr>
        <p:grpSpPr bwMode="auto">
          <a:xfrm>
            <a:off x="792162" y="5089227"/>
            <a:ext cx="1833563" cy="1508125"/>
            <a:chOff x="1652" y="346"/>
            <a:chExt cx="1273" cy="998"/>
          </a:xfrm>
        </p:grpSpPr>
        <p:sp>
          <p:nvSpPr>
            <p:cNvPr id="58" name="Line 9"/>
            <p:cNvSpPr>
              <a:spLocks noChangeShapeType="1"/>
            </p:cNvSpPr>
            <p:nvPr/>
          </p:nvSpPr>
          <p:spPr bwMode="auto">
            <a:xfrm>
              <a:off x="1973" y="799"/>
              <a:ext cx="91" cy="91"/>
            </a:xfrm>
            <a:prstGeom prst="line">
              <a:avLst/>
            </a:prstGeom>
            <a:noFill/>
            <a:ln w="9525">
              <a:solidFill>
                <a:schemeClr val="tx1"/>
              </a:solidFill>
              <a:round/>
              <a:headEnd/>
              <a:tailEnd/>
            </a:ln>
          </p:spPr>
          <p:txBody>
            <a:bodyPr/>
            <a:lstStyle/>
            <a:p>
              <a:endParaRPr lang="ja-JP" altLang="en-US"/>
            </a:p>
          </p:txBody>
        </p:sp>
        <p:sp>
          <p:nvSpPr>
            <p:cNvPr id="59" name="Line 10"/>
            <p:cNvSpPr>
              <a:spLocks noChangeShapeType="1"/>
            </p:cNvSpPr>
            <p:nvPr/>
          </p:nvSpPr>
          <p:spPr bwMode="auto">
            <a:xfrm flipH="1">
              <a:off x="2517" y="754"/>
              <a:ext cx="91" cy="91"/>
            </a:xfrm>
            <a:prstGeom prst="line">
              <a:avLst/>
            </a:prstGeom>
            <a:noFill/>
            <a:ln w="9525">
              <a:solidFill>
                <a:schemeClr val="tx1"/>
              </a:solidFill>
              <a:round/>
              <a:headEnd/>
              <a:tailEnd/>
            </a:ln>
          </p:spPr>
          <p:txBody>
            <a:bodyPr/>
            <a:lstStyle/>
            <a:p>
              <a:endParaRPr lang="ja-JP" altLang="en-US"/>
            </a:p>
          </p:txBody>
        </p:sp>
        <p:grpSp>
          <p:nvGrpSpPr>
            <p:cNvPr id="60" name="Group 11"/>
            <p:cNvGrpSpPr>
              <a:grpSpLocks/>
            </p:cNvGrpSpPr>
            <p:nvPr/>
          </p:nvGrpSpPr>
          <p:grpSpPr bwMode="auto">
            <a:xfrm>
              <a:off x="1700" y="754"/>
              <a:ext cx="1225" cy="590"/>
              <a:chOff x="249" y="663"/>
              <a:chExt cx="1225" cy="590"/>
            </a:xfrm>
          </p:grpSpPr>
          <p:grpSp>
            <p:nvGrpSpPr>
              <p:cNvPr id="65" name="Group 12"/>
              <p:cNvGrpSpPr>
                <a:grpSpLocks/>
              </p:cNvGrpSpPr>
              <p:nvPr/>
            </p:nvGrpSpPr>
            <p:grpSpPr bwMode="auto">
              <a:xfrm>
                <a:off x="249" y="663"/>
                <a:ext cx="1225" cy="590"/>
                <a:chOff x="249" y="663"/>
                <a:chExt cx="1225" cy="590"/>
              </a:xfrm>
            </p:grpSpPr>
            <p:sp>
              <p:nvSpPr>
                <p:cNvPr id="67" name="Oval 13"/>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68" name="Rectangle 14"/>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69" name="Line 15"/>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66" name="Text Box 16"/>
              <p:cNvSpPr txBox="1">
                <a:spLocks noChangeArrowheads="1"/>
              </p:cNvSpPr>
              <p:nvPr/>
            </p:nvSpPr>
            <p:spPr bwMode="auto">
              <a:xfrm>
                <a:off x="703" y="709"/>
                <a:ext cx="499" cy="243"/>
              </a:xfrm>
              <a:prstGeom prst="rect">
                <a:avLst/>
              </a:prstGeom>
              <a:noFill/>
              <a:ln w="9525">
                <a:noFill/>
                <a:miter lim="800000"/>
                <a:headEnd/>
                <a:tailEnd/>
              </a:ln>
            </p:spPr>
            <p:txBody>
              <a:bodyPr>
                <a:spAutoFit/>
              </a:bodyPr>
              <a:lstStyle/>
              <a:p>
                <a:pPr>
                  <a:spcBef>
                    <a:spcPct val="50000"/>
                  </a:spcBef>
                </a:pPr>
                <a:r>
                  <a:rPr lang="en-US" altLang="ja-JP" dirty="0"/>
                  <a:t>Pt</a:t>
                </a:r>
              </a:p>
            </p:txBody>
          </p:sp>
        </p:grpSp>
        <p:sp>
          <p:nvSpPr>
            <p:cNvPr id="61" name="Text Box 17"/>
            <p:cNvSpPr txBox="1">
              <a:spLocks noChangeArrowheads="1"/>
            </p:cNvSpPr>
            <p:nvPr/>
          </p:nvSpPr>
          <p:spPr bwMode="auto">
            <a:xfrm rot="-1800000">
              <a:off x="2513" y="572"/>
              <a:ext cx="364" cy="223"/>
            </a:xfrm>
            <a:prstGeom prst="rect">
              <a:avLst/>
            </a:prstGeom>
            <a:noFill/>
            <a:ln w="9525">
              <a:noFill/>
              <a:miter lim="800000"/>
              <a:headEnd/>
              <a:tailEnd/>
            </a:ln>
          </p:spPr>
          <p:txBody>
            <a:bodyPr>
              <a:spAutoFit/>
            </a:bodyPr>
            <a:lstStyle/>
            <a:p>
              <a:pPr>
                <a:spcBef>
                  <a:spcPct val="50000"/>
                </a:spcBef>
              </a:pPr>
              <a:r>
                <a:rPr lang="en-US" altLang="ja-JP" sz="1600"/>
                <a:t>CO</a:t>
              </a:r>
            </a:p>
          </p:txBody>
        </p:sp>
        <p:sp>
          <p:nvSpPr>
            <p:cNvPr id="62" name="Text Box 18"/>
            <p:cNvSpPr txBox="1">
              <a:spLocks noChangeArrowheads="1"/>
            </p:cNvSpPr>
            <p:nvPr/>
          </p:nvSpPr>
          <p:spPr bwMode="auto">
            <a:xfrm rot="-5400000">
              <a:off x="2090" y="411"/>
              <a:ext cx="363" cy="233"/>
            </a:xfrm>
            <a:prstGeom prst="rect">
              <a:avLst/>
            </a:prstGeom>
            <a:noFill/>
            <a:ln w="9525">
              <a:noFill/>
              <a:miter lim="800000"/>
              <a:headEnd/>
              <a:tailEnd/>
            </a:ln>
          </p:spPr>
          <p:txBody>
            <a:bodyPr>
              <a:spAutoFit/>
            </a:bodyPr>
            <a:lstStyle/>
            <a:p>
              <a:pPr>
                <a:spcBef>
                  <a:spcPct val="50000"/>
                </a:spcBef>
              </a:pPr>
              <a:r>
                <a:rPr lang="en-US" altLang="ja-JP" sz="1600"/>
                <a:t>CO</a:t>
              </a:r>
            </a:p>
          </p:txBody>
        </p:sp>
        <p:sp>
          <p:nvSpPr>
            <p:cNvPr id="63" name="Text Box 19"/>
            <p:cNvSpPr txBox="1">
              <a:spLocks noChangeArrowheads="1"/>
            </p:cNvSpPr>
            <p:nvPr/>
          </p:nvSpPr>
          <p:spPr bwMode="auto">
            <a:xfrm rot="-9000000">
              <a:off x="1652" y="621"/>
              <a:ext cx="363" cy="223"/>
            </a:xfrm>
            <a:prstGeom prst="rect">
              <a:avLst/>
            </a:prstGeom>
            <a:noFill/>
            <a:ln w="9525">
              <a:noFill/>
              <a:miter lim="800000"/>
              <a:headEnd/>
              <a:tailEnd/>
            </a:ln>
          </p:spPr>
          <p:txBody>
            <a:bodyPr>
              <a:spAutoFit/>
            </a:bodyPr>
            <a:lstStyle/>
            <a:p>
              <a:pPr>
                <a:spcBef>
                  <a:spcPct val="50000"/>
                </a:spcBef>
              </a:pPr>
              <a:r>
                <a:rPr lang="en-US" altLang="ja-JP" sz="1600"/>
                <a:t>CO</a:t>
              </a:r>
            </a:p>
          </p:txBody>
        </p:sp>
        <p:sp>
          <p:nvSpPr>
            <p:cNvPr id="64" name="Line 20"/>
            <p:cNvSpPr>
              <a:spLocks noChangeShapeType="1"/>
            </p:cNvSpPr>
            <p:nvPr/>
          </p:nvSpPr>
          <p:spPr bwMode="auto">
            <a:xfrm>
              <a:off x="2290" y="663"/>
              <a:ext cx="0" cy="91"/>
            </a:xfrm>
            <a:prstGeom prst="line">
              <a:avLst/>
            </a:prstGeom>
            <a:noFill/>
            <a:ln w="9525">
              <a:solidFill>
                <a:schemeClr val="tx1"/>
              </a:solidFill>
              <a:round/>
              <a:headEnd/>
              <a:tailEnd/>
            </a:ln>
          </p:spPr>
          <p:txBody>
            <a:bodyPr/>
            <a:lstStyle/>
            <a:p>
              <a:endParaRPr lang="ja-JP" altLang="en-US"/>
            </a:p>
          </p:txBody>
        </p:sp>
      </p:grpSp>
      <p:grpSp>
        <p:nvGrpSpPr>
          <p:cNvPr id="70" name="Group 71"/>
          <p:cNvGrpSpPr>
            <a:grpSpLocks/>
          </p:cNvGrpSpPr>
          <p:nvPr/>
        </p:nvGrpSpPr>
        <p:grpSpPr bwMode="auto">
          <a:xfrm rot="1743277">
            <a:off x="462115" y="4966360"/>
            <a:ext cx="457200" cy="228600"/>
            <a:chOff x="720" y="864"/>
            <a:chExt cx="288" cy="144"/>
          </a:xfrm>
        </p:grpSpPr>
        <p:sp>
          <p:nvSpPr>
            <p:cNvPr id="71" name="Oval 72"/>
            <p:cNvSpPr>
              <a:spLocks noChangeArrowheads="1"/>
            </p:cNvSpPr>
            <p:nvPr/>
          </p:nvSpPr>
          <p:spPr bwMode="auto">
            <a:xfrm>
              <a:off x="720"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sp>
          <p:nvSpPr>
            <p:cNvPr id="72" name="Oval 73"/>
            <p:cNvSpPr>
              <a:spLocks noChangeArrowheads="1"/>
            </p:cNvSpPr>
            <p:nvPr/>
          </p:nvSpPr>
          <p:spPr bwMode="auto">
            <a:xfrm>
              <a:off x="864"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73" name="Text Box 74"/>
          <p:cNvSpPr txBox="1">
            <a:spLocks noChangeArrowheads="1"/>
          </p:cNvSpPr>
          <p:nvPr/>
        </p:nvSpPr>
        <p:spPr bwMode="auto">
          <a:xfrm>
            <a:off x="284315" y="5039385"/>
            <a:ext cx="685800" cy="366713"/>
          </a:xfrm>
          <a:prstGeom prst="rect">
            <a:avLst/>
          </a:prstGeom>
          <a:noFill/>
          <a:ln w="9525">
            <a:noFill/>
            <a:miter lim="800000"/>
            <a:headEnd/>
            <a:tailEnd/>
          </a:ln>
        </p:spPr>
        <p:txBody>
          <a:bodyPr>
            <a:spAutoFit/>
          </a:bodyPr>
          <a:lstStyle/>
          <a:p>
            <a:pPr>
              <a:spcBef>
                <a:spcPct val="50000"/>
              </a:spcBef>
            </a:pPr>
            <a:r>
              <a:rPr lang="en-US" altLang="ja-JP"/>
              <a:t>O</a:t>
            </a:r>
            <a:r>
              <a:rPr lang="en-US" altLang="ja-JP" baseline="-25000"/>
              <a:t>2</a:t>
            </a:r>
          </a:p>
        </p:txBody>
      </p:sp>
      <p:sp>
        <p:nvSpPr>
          <p:cNvPr id="74" name="AutoShape 75"/>
          <p:cNvSpPr>
            <a:spLocks noChangeArrowheads="1"/>
          </p:cNvSpPr>
          <p:nvPr/>
        </p:nvSpPr>
        <p:spPr bwMode="auto">
          <a:xfrm rot="-712405">
            <a:off x="1657350" y="4924462"/>
            <a:ext cx="503237" cy="217488"/>
          </a:xfrm>
          <a:prstGeom prst="curvedUpArrow">
            <a:avLst>
              <a:gd name="adj1" fmla="val 46277"/>
              <a:gd name="adj2" fmla="val 92554"/>
              <a:gd name="adj3" fmla="val 33333"/>
            </a:avLst>
          </a:prstGeom>
          <a:solidFill>
            <a:srgbClr val="FF00FF"/>
          </a:solidFill>
          <a:ln w="9525">
            <a:solidFill>
              <a:schemeClr val="tx1"/>
            </a:solidFill>
            <a:miter lim="800000"/>
            <a:headEnd/>
            <a:tailEnd/>
          </a:ln>
        </p:spPr>
        <p:txBody>
          <a:bodyPr wrap="none" anchor="ctr"/>
          <a:lstStyle/>
          <a:p>
            <a:endParaRPr lang="ja-JP" altLang="en-US"/>
          </a:p>
        </p:txBody>
      </p:sp>
      <p:sp>
        <p:nvSpPr>
          <p:cNvPr id="78" name="テキスト ボックス 77"/>
          <p:cNvSpPr txBox="1"/>
          <p:nvPr/>
        </p:nvSpPr>
        <p:spPr>
          <a:xfrm>
            <a:off x="3275856" y="4397042"/>
            <a:ext cx="1737014" cy="400110"/>
          </a:xfrm>
          <a:prstGeom prst="rect">
            <a:avLst/>
          </a:prstGeom>
          <a:solidFill>
            <a:srgbClr val="FF33CC">
              <a:alpha val="38039"/>
            </a:srgbClr>
          </a:solidFill>
        </p:spPr>
        <p:txBody>
          <a:bodyPr wrap="square" rtlCol="0">
            <a:spAutoFit/>
          </a:bodyPr>
          <a:lstStyle/>
          <a:p>
            <a:pPr algn="ctr"/>
            <a:r>
              <a:rPr kumimoji="1" lang="en-US" altLang="ja-JP" sz="2000" dirty="0"/>
              <a:t>With CO</a:t>
            </a:r>
            <a:endParaRPr kumimoji="1" lang="ja-JP" altLang="en-US" sz="2000" dirty="0"/>
          </a:p>
        </p:txBody>
      </p:sp>
      <p:sp>
        <p:nvSpPr>
          <p:cNvPr id="79" name="Text Box 39"/>
          <p:cNvSpPr txBox="1">
            <a:spLocks noChangeArrowheads="1"/>
          </p:cNvSpPr>
          <p:nvPr/>
        </p:nvSpPr>
        <p:spPr bwMode="auto">
          <a:xfrm>
            <a:off x="4932040" y="4946522"/>
            <a:ext cx="685800" cy="366713"/>
          </a:xfrm>
          <a:prstGeom prst="rect">
            <a:avLst/>
          </a:prstGeom>
          <a:noFill/>
          <a:ln w="9525">
            <a:noFill/>
            <a:miter lim="800000"/>
            <a:headEnd/>
            <a:tailEnd/>
          </a:ln>
        </p:spPr>
        <p:txBody>
          <a:bodyPr>
            <a:spAutoFit/>
          </a:bodyPr>
          <a:lstStyle/>
          <a:p>
            <a:pPr>
              <a:spcBef>
                <a:spcPct val="50000"/>
              </a:spcBef>
            </a:pPr>
            <a:r>
              <a:rPr lang="en-US" altLang="ja-JP" dirty="0"/>
              <a:t>H</a:t>
            </a:r>
            <a:r>
              <a:rPr lang="en-US" altLang="ja-JP" baseline="-25000" dirty="0"/>
              <a:t>2</a:t>
            </a:r>
            <a:r>
              <a:rPr lang="en-US" altLang="ja-JP" dirty="0"/>
              <a:t>O</a:t>
            </a:r>
            <a:endParaRPr lang="ja-JP" altLang="en-US" baseline="-25000" dirty="0"/>
          </a:p>
        </p:txBody>
      </p:sp>
      <p:grpSp>
        <p:nvGrpSpPr>
          <p:cNvPr id="80" name="Group 56"/>
          <p:cNvGrpSpPr>
            <a:grpSpLocks/>
          </p:cNvGrpSpPr>
          <p:nvPr/>
        </p:nvGrpSpPr>
        <p:grpSpPr bwMode="auto">
          <a:xfrm>
            <a:off x="5386726" y="5092184"/>
            <a:ext cx="2057400" cy="1473200"/>
            <a:chOff x="195" y="3392"/>
            <a:chExt cx="1296" cy="928"/>
          </a:xfrm>
        </p:grpSpPr>
        <p:grpSp>
          <p:nvGrpSpPr>
            <p:cNvPr id="81" name="Group 52"/>
            <p:cNvGrpSpPr>
              <a:grpSpLocks/>
            </p:cNvGrpSpPr>
            <p:nvPr/>
          </p:nvGrpSpPr>
          <p:grpSpPr bwMode="auto">
            <a:xfrm>
              <a:off x="195" y="3406"/>
              <a:ext cx="1080" cy="914"/>
              <a:chOff x="295" y="2523"/>
              <a:chExt cx="1225" cy="998"/>
            </a:xfrm>
          </p:grpSpPr>
          <p:sp>
            <p:nvSpPr>
              <p:cNvPr id="84" name="Oval 53"/>
              <p:cNvSpPr>
                <a:spLocks noChangeArrowheads="1"/>
              </p:cNvSpPr>
              <p:nvPr/>
            </p:nvSpPr>
            <p:spPr bwMode="auto">
              <a:xfrm>
                <a:off x="1020" y="2931"/>
                <a:ext cx="183" cy="182"/>
              </a:xfrm>
              <a:prstGeom prst="ellipse">
                <a:avLst/>
              </a:prstGeom>
              <a:solidFill>
                <a:srgbClr val="666699"/>
              </a:solidFill>
              <a:ln w="9525">
                <a:solidFill>
                  <a:schemeClr val="tx1"/>
                </a:solidFill>
                <a:round/>
                <a:headEnd/>
                <a:tailEnd/>
              </a:ln>
            </p:spPr>
            <p:txBody>
              <a:bodyPr wrap="none" anchor="ctr"/>
              <a:lstStyle/>
              <a:p>
                <a:endParaRPr lang="ja-JP" altLang="en-US"/>
              </a:p>
            </p:txBody>
          </p:sp>
          <p:sp>
            <p:nvSpPr>
              <p:cNvPr id="85" name="Oval 54"/>
              <p:cNvSpPr>
                <a:spLocks noChangeArrowheads="1"/>
              </p:cNvSpPr>
              <p:nvPr/>
            </p:nvSpPr>
            <p:spPr bwMode="auto">
              <a:xfrm>
                <a:off x="612" y="2931"/>
                <a:ext cx="183" cy="182"/>
              </a:xfrm>
              <a:prstGeom prst="ellipse">
                <a:avLst/>
              </a:prstGeom>
              <a:solidFill>
                <a:srgbClr val="666699"/>
              </a:solidFill>
              <a:ln w="9525">
                <a:solidFill>
                  <a:schemeClr val="tx1"/>
                </a:solidFill>
                <a:round/>
                <a:headEnd/>
                <a:tailEnd/>
              </a:ln>
            </p:spPr>
            <p:txBody>
              <a:bodyPr wrap="none" anchor="ctr"/>
              <a:lstStyle/>
              <a:p>
                <a:endParaRPr lang="ja-JP" altLang="en-US"/>
              </a:p>
            </p:txBody>
          </p:sp>
          <p:grpSp>
            <p:nvGrpSpPr>
              <p:cNvPr id="86" name="Group 55"/>
              <p:cNvGrpSpPr>
                <a:grpSpLocks/>
              </p:cNvGrpSpPr>
              <p:nvPr/>
            </p:nvGrpSpPr>
            <p:grpSpPr bwMode="auto">
              <a:xfrm>
                <a:off x="295" y="2931"/>
                <a:ext cx="1225" cy="590"/>
                <a:chOff x="249" y="663"/>
                <a:chExt cx="1225" cy="590"/>
              </a:xfrm>
            </p:grpSpPr>
            <p:grpSp>
              <p:nvGrpSpPr>
                <p:cNvPr id="89" name="Group 56"/>
                <p:cNvGrpSpPr>
                  <a:grpSpLocks/>
                </p:cNvGrpSpPr>
                <p:nvPr/>
              </p:nvGrpSpPr>
              <p:grpSpPr bwMode="auto">
                <a:xfrm>
                  <a:off x="249" y="663"/>
                  <a:ext cx="1225" cy="590"/>
                  <a:chOff x="249" y="663"/>
                  <a:chExt cx="1225" cy="590"/>
                </a:xfrm>
              </p:grpSpPr>
              <p:sp>
                <p:nvSpPr>
                  <p:cNvPr id="91" name="Oval 57"/>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92" name="Rectangle 58"/>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93" name="Line 59"/>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90" name="Text Box 60"/>
                <p:cNvSpPr txBox="1">
                  <a:spLocks noChangeArrowheads="1"/>
                </p:cNvSpPr>
                <p:nvPr/>
              </p:nvSpPr>
              <p:spPr bwMode="auto">
                <a:xfrm>
                  <a:off x="703" y="709"/>
                  <a:ext cx="499" cy="252"/>
                </a:xfrm>
                <a:prstGeom prst="rect">
                  <a:avLst/>
                </a:prstGeom>
                <a:noFill/>
                <a:ln w="9525">
                  <a:noFill/>
                  <a:miter lim="800000"/>
                  <a:headEnd/>
                  <a:tailEnd/>
                </a:ln>
              </p:spPr>
              <p:txBody>
                <a:bodyPr>
                  <a:spAutoFit/>
                </a:bodyPr>
                <a:lstStyle/>
                <a:p>
                  <a:pPr>
                    <a:spcBef>
                      <a:spcPct val="50000"/>
                    </a:spcBef>
                  </a:pPr>
                  <a:r>
                    <a:rPr lang="en-US" altLang="ja-JP" dirty="0"/>
                    <a:t>Pt</a:t>
                  </a:r>
                </a:p>
              </p:txBody>
            </p:sp>
          </p:grpSp>
          <p:sp>
            <p:nvSpPr>
              <p:cNvPr id="87" name="Text Box 61"/>
              <p:cNvSpPr txBox="1">
                <a:spLocks noChangeArrowheads="1"/>
              </p:cNvSpPr>
              <p:nvPr/>
            </p:nvSpPr>
            <p:spPr bwMode="auto">
              <a:xfrm rot="-5400000">
                <a:off x="733" y="2584"/>
                <a:ext cx="363" cy="241"/>
              </a:xfrm>
              <a:prstGeom prst="rect">
                <a:avLst/>
              </a:prstGeom>
              <a:noFill/>
              <a:ln w="9525">
                <a:noFill/>
                <a:miter lim="800000"/>
                <a:headEnd/>
                <a:tailEnd/>
              </a:ln>
            </p:spPr>
            <p:txBody>
              <a:bodyPr>
                <a:spAutoFit/>
              </a:bodyPr>
              <a:lstStyle/>
              <a:p>
                <a:pPr>
                  <a:spcBef>
                    <a:spcPct val="50000"/>
                  </a:spcBef>
                </a:pPr>
                <a:r>
                  <a:rPr lang="en-US" altLang="ja-JP" sz="1600"/>
                  <a:t>CO</a:t>
                </a:r>
              </a:p>
            </p:txBody>
          </p:sp>
          <p:sp>
            <p:nvSpPr>
              <p:cNvPr id="88" name="Line 62"/>
              <p:cNvSpPr>
                <a:spLocks noChangeShapeType="1"/>
              </p:cNvSpPr>
              <p:nvPr/>
            </p:nvSpPr>
            <p:spPr bwMode="auto">
              <a:xfrm>
                <a:off x="929" y="2840"/>
                <a:ext cx="0" cy="91"/>
              </a:xfrm>
              <a:prstGeom prst="line">
                <a:avLst/>
              </a:prstGeom>
              <a:noFill/>
              <a:ln w="9525">
                <a:solidFill>
                  <a:schemeClr val="tx1"/>
                </a:solidFill>
                <a:round/>
                <a:headEnd/>
                <a:tailEnd/>
              </a:ln>
            </p:spPr>
            <p:txBody>
              <a:bodyPr/>
              <a:lstStyle/>
              <a:p>
                <a:endParaRPr lang="ja-JP" altLang="en-US"/>
              </a:p>
            </p:txBody>
          </p:sp>
        </p:grpSp>
        <p:sp>
          <p:nvSpPr>
            <p:cNvPr id="82" name="Text Box 63"/>
            <p:cNvSpPr txBox="1">
              <a:spLocks noChangeArrowheads="1"/>
            </p:cNvSpPr>
            <p:nvPr/>
          </p:nvSpPr>
          <p:spPr bwMode="auto">
            <a:xfrm>
              <a:off x="1091" y="3392"/>
              <a:ext cx="400" cy="233"/>
            </a:xfrm>
            <a:prstGeom prst="rect">
              <a:avLst/>
            </a:prstGeom>
            <a:noFill/>
            <a:ln w="9525">
              <a:noFill/>
              <a:miter lim="800000"/>
              <a:headEnd/>
              <a:tailEnd/>
            </a:ln>
          </p:spPr>
          <p:txBody>
            <a:bodyPr>
              <a:spAutoFit/>
            </a:bodyPr>
            <a:lstStyle/>
            <a:p>
              <a:pPr>
                <a:spcBef>
                  <a:spcPct val="50000"/>
                </a:spcBef>
              </a:pPr>
              <a:r>
                <a:rPr lang="en-US" altLang="ja-JP" dirty="0"/>
                <a:t>CO</a:t>
              </a:r>
              <a:r>
                <a:rPr lang="en-US" altLang="ja-JP" baseline="-25000" dirty="0"/>
                <a:t>2</a:t>
              </a:r>
            </a:p>
          </p:txBody>
        </p:sp>
        <p:sp>
          <p:nvSpPr>
            <p:cNvPr id="83" name="Line 64"/>
            <p:cNvSpPr>
              <a:spLocks noChangeShapeType="1"/>
            </p:cNvSpPr>
            <p:nvPr/>
          </p:nvSpPr>
          <p:spPr bwMode="auto">
            <a:xfrm flipV="1">
              <a:off x="1035" y="3572"/>
              <a:ext cx="120" cy="208"/>
            </a:xfrm>
            <a:prstGeom prst="line">
              <a:avLst/>
            </a:prstGeom>
            <a:noFill/>
            <a:ln w="9525">
              <a:solidFill>
                <a:schemeClr val="tx1"/>
              </a:solidFill>
              <a:round/>
              <a:headEnd/>
              <a:tailEnd type="triangle" w="med" len="med"/>
            </a:ln>
          </p:spPr>
          <p:txBody>
            <a:bodyPr/>
            <a:lstStyle/>
            <a:p>
              <a:endParaRPr lang="ja-JP" altLang="en-US"/>
            </a:p>
          </p:txBody>
        </p:sp>
      </p:grpSp>
      <p:sp>
        <p:nvSpPr>
          <p:cNvPr id="94" name="テキスト ボックス 93"/>
          <p:cNvSpPr txBox="1"/>
          <p:nvPr/>
        </p:nvSpPr>
        <p:spPr>
          <a:xfrm>
            <a:off x="5580112" y="6336863"/>
            <a:ext cx="1435448" cy="461665"/>
          </a:xfrm>
          <a:prstGeom prst="rect">
            <a:avLst/>
          </a:prstGeom>
          <a:noFill/>
        </p:spPr>
        <p:txBody>
          <a:bodyPr wrap="square" rtlCol="0">
            <a:spAutoFit/>
          </a:bodyPr>
          <a:lstStyle/>
          <a:p>
            <a:r>
              <a:rPr lang="en-US" altLang="ja-JP" sz="2400" dirty="0"/>
              <a:t>&gt;120 </a:t>
            </a:r>
            <a:r>
              <a:rPr lang="en-US" altLang="ja-JP" sz="240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400" dirty="0"/>
              <a:t>C</a:t>
            </a:r>
            <a:endParaRPr kumimoji="1" lang="ja-JP" altLang="en-US" sz="2400" dirty="0"/>
          </a:p>
        </p:txBody>
      </p:sp>
      <p:sp>
        <p:nvSpPr>
          <p:cNvPr id="95" name="AutoShape 102"/>
          <p:cNvSpPr>
            <a:spLocks noChangeArrowheads="1"/>
          </p:cNvSpPr>
          <p:nvPr/>
        </p:nvSpPr>
        <p:spPr bwMode="auto">
          <a:xfrm rot="5400000">
            <a:off x="3854530" y="5349868"/>
            <a:ext cx="700087" cy="936625"/>
          </a:xfrm>
          <a:prstGeom prst="upArrow">
            <a:avLst>
              <a:gd name="adj1" fmla="val 50000"/>
              <a:gd name="adj2" fmla="val 33447"/>
            </a:avLst>
          </a:prstGeom>
          <a:solidFill>
            <a:schemeClr val="accent1"/>
          </a:solidFill>
          <a:ln w="9525">
            <a:solidFill>
              <a:schemeClr val="tx1"/>
            </a:solidFill>
            <a:miter lim="800000"/>
            <a:headEnd/>
            <a:tailEnd/>
          </a:ln>
        </p:spPr>
        <p:txBody>
          <a:bodyPr rot="10800000" vert="eaVert" wrap="none" anchor="ctr"/>
          <a:lstStyle/>
          <a:p>
            <a:endParaRPr lang="ja-JP" altLang="en-US"/>
          </a:p>
        </p:txBody>
      </p:sp>
      <p:sp>
        <p:nvSpPr>
          <p:cNvPr id="96" name="Text Box 56"/>
          <p:cNvSpPr txBox="1">
            <a:spLocks noChangeArrowheads="1"/>
          </p:cNvSpPr>
          <p:nvPr/>
        </p:nvSpPr>
        <p:spPr bwMode="auto">
          <a:xfrm>
            <a:off x="3563888" y="5152460"/>
            <a:ext cx="1296987" cy="366713"/>
          </a:xfrm>
          <a:prstGeom prst="rect">
            <a:avLst/>
          </a:prstGeom>
          <a:noFill/>
          <a:ln w="9525">
            <a:noFill/>
            <a:miter lim="800000"/>
            <a:headEnd/>
            <a:tailEnd/>
          </a:ln>
        </p:spPr>
        <p:txBody>
          <a:bodyPr>
            <a:spAutoFit/>
          </a:bodyPr>
          <a:lstStyle/>
          <a:p>
            <a:pPr>
              <a:spcBef>
                <a:spcPct val="50000"/>
              </a:spcBef>
            </a:pPr>
            <a:r>
              <a:rPr lang="ja-JP" altLang="en-US" dirty="0"/>
              <a:t>＋</a:t>
            </a:r>
            <a:r>
              <a:rPr lang="en-US" altLang="ja-JP" dirty="0"/>
              <a:t>Heat</a:t>
            </a:r>
            <a:endParaRPr lang="en-US" altLang="ja-JP" baseline="-25000" dirty="0"/>
          </a:p>
        </p:txBody>
      </p:sp>
      <p:sp>
        <p:nvSpPr>
          <p:cNvPr id="97" name="Text Box 29"/>
          <p:cNvSpPr txBox="1">
            <a:spLocks noChangeArrowheads="1"/>
          </p:cNvSpPr>
          <p:nvPr/>
        </p:nvSpPr>
        <p:spPr bwMode="auto">
          <a:xfrm>
            <a:off x="5840619" y="4579809"/>
            <a:ext cx="685800" cy="366713"/>
          </a:xfrm>
          <a:prstGeom prst="rect">
            <a:avLst/>
          </a:prstGeom>
          <a:noFill/>
          <a:ln w="9525">
            <a:noFill/>
            <a:miter lim="800000"/>
            <a:headEnd/>
            <a:tailEnd/>
          </a:ln>
        </p:spPr>
        <p:txBody>
          <a:bodyPr>
            <a:spAutoFit/>
          </a:bodyPr>
          <a:lstStyle/>
          <a:p>
            <a:pPr>
              <a:spcBef>
                <a:spcPct val="50000"/>
              </a:spcBef>
            </a:pPr>
            <a:r>
              <a:rPr lang="en-US" altLang="ja-JP" dirty="0"/>
              <a:t>H</a:t>
            </a:r>
            <a:r>
              <a:rPr lang="en-US" altLang="ja-JP" baseline="-25000" dirty="0"/>
              <a:t>2</a:t>
            </a:r>
          </a:p>
        </p:txBody>
      </p:sp>
      <p:grpSp>
        <p:nvGrpSpPr>
          <p:cNvPr id="98" name="Group 30"/>
          <p:cNvGrpSpPr>
            <a:grpSpLocks/>
          </p:cNvGrpSpPr>
          <p:nvPr/>
        </p:nvGrpSpPr>
        <p:grpSpPr bwMode="auto">
          <a:xfrm rot="7101298">
            <a:off x="5631672" y="4984847"/>
            <a:ext cx="457200" cy="228600"/>
            <a:chOff x="720" y="864"/>
            <a:chExt cx="288" cy="144"/>
          </a:xfrm>
        </p:grpSpPr>
        <p:sp>
          <p:nvSpPr>
            <p:cNvPr id="99" name="Oval 31"/>
            <p:cNvSpPr>
              <a:spLocks noChangeArrowheads="1"/>
            </p:cNvSpPr>
            <p:nvPr/>
          </p:nvSpPr>
          <p:spPr bwMode="auto">
            <a:xfrm>
              <a:off x="720"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100" name="Oval 32"/>
            <p:cNvSpPr>
              <a:spLocks noChangeArrowheads="1"/>
            </p:cNvSpPr>
            <p:nvPr/>
          </p:nvSpPr>
          <p:spPr bwMode="auto">
            <a:xfrm>
              <a:off x="864"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grpSp>
      <p:sp>
        <p:nvSpPr>
          <p:cNvPr id="101" name="AutoShape 34"/>
          <p:cNvSpPr>
            <a:spLocks noChangeArrowheads="1"/>
          </p:cNvSpPr>
          <p:nvPr/>
        </p:nvSpPr>
        <p:spPr bwMode="auto">
          <a:xfrm rot="18993950" flipH="1">
            <a:off x="5489712" y="5488024"/>
            <a:ext cx="556762" cy="257112"/>
          </a:xfrm>
          <a:prstGeom prst="curvedUpArrow">
            <a:avLst>
              <a:gd name="adj1" fmla="val 46277"/>
              <a:gd name="adj2" fmla="val 92554"/>
              <a:gd name="adj3" fmla="val 33333"/>
            </a:avLst>
          </a:prstGeom>
          <a:solidFill>
            <a:srgbClr val="FF00FF"/>
          </a:solidFill>
          <a:ln w="9525">
            <a:solidFill>
              <a:schemeClr val="tx1"/>
            </a:solidFill>
            <a:miter lim="800000"/>
            <a:headEnd/>
            <a:tailEnd/>
          </a:ln>
        </p:spPr>
        <p:txBody>
          <a:bodyPr wrap="none" anchor="ctr"/>
          <a:lstStyle/>
          <a:p>
            <a:endParaRPr lang="ja-JP" altLang="en-US"/>
          </a:p>
        </p:txBody>
      </p:sp>
      <p:grpSp>
        <p:nvGrpSpPr>
          <p:cNvPr id="102" name="Group 35"/>
          <p:cNvGrpSpPr>
            <a:grpSpLocks/>
          </p:cNvGrpSpPr>
          <p:nvPr/>
        </p:nvGrpSpPr>
        <p:grpSpPr bwMode="auto">
          <a:xfrm>
            <a:off x="5105786" y="5282067"/>
            <a:ext cx="423862" cy="563563"/>
            <a:chOff x="3299" y="2349"/>
            <a:chExt cx="267" cy="355"/>
          </a:xfrm>
        </p:grpSpPr>
        <p:sp>
          <p:nvSpPr>
            <p:cNvPr id="103" name="Oval 36"/>
            <p:cNvSpPr>
              <a:spLocks noChangeArrowheads="1"/>
            </p:cNvSpPr>
            <p:nvPr/>
          </p:nvSpPr>
          <p:spPr bwMode="auto">
            <a:xfrm rot="7101298">
              <a:off x="3368" y="2349"/>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104" name="Oval 37"/>
            <p:cNvSpPr>
              <a:spLocks noChangeArrowheads="1"/>
            </p:cNvSpPr>
            <p:nvPr/>
          </p:nvSpPr>
          <p:spPr bwMode="auto">
            <a:xfrm rot="7101298">
              <a:off x="3299" y="2560"/>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105" name="Oval 38"/>
            <p:cNvSpPr>
              <a:spLocks noChangeArrowheads="1"/>
            </p:cNvSpPr>
            <p:nvPr/>
          </p:nvSpPr>
          <p:spPr bwMode="auto">
            <a:xfrm rot="1743277">
              <a:off x="3422" y="2478"/>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106" name="テキスト ボックス 105"/>
          <p:cNvSpPr txBox="1"/>
          <p:nvPr/>
        </p:nvSpPr>
        <p:spPr>
          <a:xfrm>
            <a:off x="1331640" y="6309320"/>
            <a:ext cx="1216105" cy="461665"/>
          </a:xfrm>
          <a:prstGeom prst="rect">
            <a:avLst/>
          </a:prstGeom>
          <a:noFill/>
        </p:spPr>
        <p:txBody>
          <a:bodyPr wrap="square" rtlCol="0">
            <a:spAutoFit/>
          </a:bodyPr>
          <a:lstStyle/>
          <a:p>
            <a:r>
              <a:rPr lang="en-US" altLang="ja-JP" sz="2400" dirty="0"/>
              <a:t>R. T.</a:t>
            </a:r>
            <a:endParaRPr kumimoji="1" lang="ja-JP" altLang="en-US" sz="2400" dirty="0"/>
          </a:p>
        </p:txBody>
      </p:sp>
      <p:grpSp>
        <p:nvGrpSpPr>
          <p:cNvPr id="107" name="Group 30"/>
          <p:cNvGrpSpPr>
            <a:grpSpLocks/>
          </p:cNvGrpSpPr>
          <p:nvPr/>
        </p:nvGrpSpPr>
        <p:grpSpPr bwMode="auto">
          <a:xfrm rot="9162564">
            <a:off x="1910417" y="4556077"/>
            <a:ext cx="457200" cy="228600"/>
            <a:chOff x="720" y="864"/>
            <a:chExt cx="288" cy="144"/>
          </a:xfrm>
        </p:grpSpPr>
        <p:sp>
          <p:nvSpPr>
            <p:cNvPr id="108" name="Oval 31"/>
            <p:cNvSpPr>
              <a:spLocks noChangeArrowheads="1"/>
            </p:cNvSpPr>
            <p:nvPr/>
          </p:nvSpPr>
          <p:spPr bwMode="auto">
            <a:xfrm>
              <a:off x="720"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109" name="Oval 32"/>
            <p:cNvSpPr>
              <a:spLocks noChangeArrowheads="1"/>
            </p:cNvSpPr>
            <p:nvPr/>
          </p:nvSpPr>
          <p:spPr bwMode="auto">
            <a:xfrm>
              <a:off x="864"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grpSp>
      <p:sp>
        <p:nvSpPr>
          <p:cNvPr id="110" name="Text Box 9"/>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418467F-071D-47E9-AFF8-402FA73225DA}" type="slidenum">
              <a:rPr lang="ja-JP" altLang="en-US"/>
              <a:pPr>
                <a:spcBef>
                  <a:spcPct val="50000"/>
                </a:spcBef>
              </a:pPr>
              <a:t>14</a:t>
            </a:fld>
            <a:endParaRPr lang="en-US" altLang="ja-JP" dirty="0"/>
          </a:p>
        </p:txBody>
      </p:sp>
    </p:spTree>
    <p:extLst>
      <p:ext uri="{BB962C8B-B14F-4D97-AF65-F5344CB8AC3E}">
        <p14:creationId xmlns:p14="http://schemas.microsoft.com/office/powerpoint/2010/main" val="51935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349551" y="72007"/>
            <a:ext cx="5686945" cy="6669361"/>
          </a:xfrm>
          <a:prstGeom prst="rect">
            <a:avLst/>
          </a:prstGeom>
        </p:spPr>
      </p:pic>
      <p:sp>
        <p:nvSpPr>
          <p:cNvPr id="3" name="Text Box 4"/>
          <p:cNvSpPr txBox="1">
            <a:spLocks noChangeArrowheads="1"/>
          </p:cNvSpPr>
          <p:nvPr/>
        </p:nvSpPr>
        <p:spPr bwMode="auto">
          <a:xfrm>
            <a:off x="323528" y="188913"/>
            <a:ext cx="3024336"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pPr>
            <a:r>
              <a:rPr lang="en-US" altLang="ja-JP" sz="2400" dirty="0"/>
              <a:t>Pt/</a:t>
            </a:r>
            <a:r>
              <a:rPr lang="en-US" altLang="ja-JP" sz="2400" dirty="0" err="1"/>
              <a:t>CeZrYO</a:t>
            </a:r>
            <a:r>
              <a:rPr lang="en-US" altLang="ja-JP" sz="2400" baseline="-25000" dirty="0" err="1"/>
              <a:t>x</a:t>
            </a:r>
            <a:endParaRPr lang="ja-JP" altLang="en-US" sz="2400" baseline="-25000" dirty="0"/>
          </a:p>
        </p:txBody>
      </p:sp>
      <p:sp>
        <p:nvSpPr>
          <p:cNvPr id="4" name="テキスト ボックス 3"/>
          <p:cNvSpPr txBox="1"/>
          <p:nvPr/>
        </p:nvSpPr>
        <p:spPr>
          <a:xfrm>
            <a:off x="395536" y="836712"/>
            <a:ext cx="2808312" cy="1477328"/>
          </a:xfrm>
          <a:prstGeom prst="rect">
            <a:avLst/>
          </a:prstGeom>
          <a:noFill/>
          <a:ln>
            <a:solidFill>
              <a:srgbClr val="0000FF"/>
            </a:solidFill>
          </a:ln>
        </p:spPr>
        <p:txBody>
          <a:bodyPr wrap="square" rtlCol="0">
            <a:spAutoFit/>
          </a:bodyPr>
          <a:lstStyle/>
          <a:p>
            <a:r>
              <a:rPr kumimoji="1" lang="en-US" altLang="ja-JP" dirty="0"/>
              <a:t>SPring-8 BL14B1</a:t>
            </a:r>
            <a:endParaRPr lang="en-US" altLang="ja-JP" dirty="0"/>
          </a:p>
          <a:p>
            <a:r>
              <a:rPr lang="en-US" altLang="ja-JP" dirty="0"/>
              <a:t>Dispersive optics</a:t>
            </a:r>
            <a:r>
              <a:rPr kumimoji="1" lang="ja-JP" altLang="en-US" dirty="0"/>
              <a:t>　</a:t>
            </a:r>
            <a:endParaRPr kumimoji="1" lang="en-US" altLang="ja-JP" dirty="0"/>
          </a:p>
          <a:p>
            <a:r>
              <a:rPr kumimoji="1" lang="en-US" altLang="ja-JP" dirty="0"/>
              <a:t>Pt</a:t>
            </a:r>
            <a:r>
              <a:rPr kumimoji="1" lang="ja-JP" altLang="en-US" dirty="0"/>
              <a:t> </a:t>
            </a:r>
            <a:r>
              <a:rPr kumimoji="1" lang="en-US" altLang="ja-JP" i="1" dirty="0"/>
              <a:t>L</a:t>
            </a:r>
            <a:r>
              <a:rPr kumimoji="1" lang="en-US" altLang="ja-JP" baseline="-25000" dirty="0"/>
              <a:t>3</a:t>
            </a:r>
            <a:r>
              <a:rPr kumimoji="1" lang="en-US" altLang="ja-JP" dirty="0"/>
              <a:t>-edge</a:t>
            </a:r>
          </a:p>
          <a:p>
            <a:endParaRPr lang="en-US" altLang="ja-JP" dirty="0"/>
          </a:p>
          <a:p>
            <a:r>
              <a:rPr kumimoji="1" lang="en-US" altLang="ja-JP" dirty="0"/>
              <a:t>Pt(4wt%)/</a:t>
            </a:r>
            <a:r>
              <a:rPr lang="en-US" altLang="ja-JP" dirty="0" err="1"/>
              <a:t>CeZrYO</a:t>
            </a:r>
            <a:r>
              <a:rPr lang="en-US" altLang="ja-JP" baseline="-25000" dirty="0" err="1"/>
              <a:t>x</a:t>
            </a:r>
            <a:endParaRPr kumimoji="1" lang="ja-JP" altLang="en-US" baseline="-25000" dirty="0"/>
          </a:p>
        </p:txBody>
      </p:sp>
      <p:sp>
        <p:nvSpPr>
          <p:cNvPr id="5" name="テキスト ボックス 4"/>
          <p:cNvSpPr txBox="1"/>
          <p:nvPr/>
        </p:nvSpPr>
        <p:spPr>
          <a:xfrm>
            <a:off x="683568" y="2746663"/>
            <a:ext cx="2376264" cy="2554545"/>
          </a:xfrm>
          <a:prstGeom prst="rect">
            <a:avLst/>
          </a:prstGeom>
          <a:noFill/>
        </p:spPr>
        <p:txBody>
          <a:bodyPr wrap="square" rtlCol="0">
            <a:spAutoFit/>
          </a:bodyPr>
          <a:lstStyle/>
          <a:p>
            <a:r>
              <a:rPr lang="en-US" altLang="ja-JP" sz="1600" dirty="0"/>
              <a:t>Sampling rate</a:t>
            </a:r>
            <a:r>
              <a:rPr kumimoji="1" lang="ja-JP" altLang="en-US" sz="1600" dirty="0"/>
              <a:t>：　</a:t>
            </a:r>
            <a:endParaRPr kumimoji="1" lang="en-US" altLang="ja-JP" sz="1600" dirty="0"/>
          </a:p>
          <a:p>
            <a:r>
              <a:rPr kumimoji="1" lang="en-US" altLang="ja-JP" sz="1600" dirty="0"/>
              <a:t>0</a:t>
            </a:r>
            <a:r>
              <a:rPr lang="en-US" altLang="ja-JP" sz="1600" dirty="0"/>
              <a:t>.</a:t>
            </a:r>
            <a:r>
              <a:rPr kumimoji="1" lang="en-US" altLang="ja-JP" sz="1600" dirty="0"/>
              <a:t>2 Hz</a:t>
            </a:r>
          </a:p>
          <a:p>
            <a:endParaRPr lang="en-US" altLang="ja-JP" sz="1600" dirty="0"/>
          </a:p>
          <a:p>
            <a:r>
              <a:rPr lang="en-US" altLang="ja-JP" sz="1600" dirty="0"/>
              <a:t>Gas flow</a:t>
            </a:r>
            <a:r>
              <a:rPr lang="ja-JP" altLang="en-US" sz="1600" dirty="0"/>
              <a:t>：</a:t>
            </a:r>
            <a:endParaRPr lang="en-US" altLang="ja-JP" sz="1600" dirty="0"/>
          </a:p>
          <a:p>
            <a:r>
              <a:rPr lang="en-US" altLang="ja-JP" sz="1600" dirty="0"/>
              <a:t>H</a:t>
            </a:r>
            <a:r>
              <a:rPr lang="en-US" altLang="ja-JP" sz="1600" baseline="-25000" dirty="0"/>
              <a:t>2</a:t>
            </a:r>
            <a:r>
              <a:rPr lang="en-US" altLang="ja-JP" sz="1600" dirty="0"/>
              <a:t>(4%)+O</a:t>
            </a:r>
            <a:r>
              <a:rPr lang="en-US" altLang="ja-JP" sz="1600" baseline="-25000" dirty="0"/>
              <a:t>2</a:t>
            </a:r>
            <a:r>
              <a:rPr lang="en-US" altLang="ja-JP" sz="1600" dirty="0"/>
              <a:t>(10%)</a:t>
            </a:r>
          </a:p>
          <a:p>
            <a:endParaRPr kumimoji="1" lang="en-US" altLang="ja-JP" sz="1600" dirty="0"/>
          </a:p>
          <a:p>
            <a:r>
              <a:rPr lang="en-US" altLang="ja-JP" sz="1600" dirty="0"/>
              <a:t>Heating rate</a:t>
            </a:r>
            <a:r>
              <a:rPr lang="ja-JP" altLang="en-US" sz="1600" dirty="0"/>
              <a:t>：</a:t>
            </a:r>
            <a:endParaRPr lang="en-US" altLang="ja-JP" sz="1600" dirty="0"/>
          </a:p>
          <a:p>
            <a:r>
              <a:rPr kumimoji="1" lang="en-US" altLang="ja-JP" sz="1600" dirty="0"/>
              <a:t>10 K/min</a:t>
            </a:r>
          </a:p>
          <a:p>
            <a:endParaRPr lang="en-US" altLang="ja-JP" sz="1600" dirty="0"/>
          </a:p>
          <a:p>
            <a:endParaRPr lang="en-US" altLang="ja-JP" sz="1600" dirty="0"/>
          </a:p>
        </p:txBody>
      </p:sp>
      <p:sp>
        <p:nvSpPr>
          <p:cNvPr id="6" name="テキスト ボックス 5"/>
          <p:cNvSpPr txBox="1"/>
          <p:nvPr/>
        </p:nvSpPr>
        <p:spPr>
          <a:xfrm>
            <a:off x="323528" y="5733256"/>
            <a:ext cx="3312368" cy="646331"/>
          </a:xfrm>
          <a:prstGeom prst="rect">
            <a:avLst/>
          </a:prstGeom>
          <a:solidFill>
            <a:srgbClr val="00FF00"/>
          </a:solidFill>
        </p:spPr>
        <p:txBody>
          <a:bodyPr wrap="square" rtlCol="0">
            <a:spAutoFit/>
          </a:bodyPr>
          <a:lstStyle/>
          <a:p>
            <a:r>
              <a:rPr lang="en-US" altLang="ja-JP" dirty="0"/>
              <a:t>Observation for heavy support sample is difficult</a:t>
            </a:r>
            <a:endParaRPr kumimoji="1" lang="ja-JP" altLang="en-US" dirty="0"/>
          </a:p>
        </p:txBody>
      </p:sp>
      <p:sp>
        <p:nvSpPr>
          <p:cNvPr id="8" name="Text Box 9"/>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418467F-071D-47E9-AFF8-402FA73225DA}" type="slidenum">
              <a:rPr lang="ja-JP" altLang="en-US"/>
              <a:pPr>
                <a:spcBef>
                  <a:spcPct val="50000"/>
                </a:spcBef>
              </a:pPr>
              <a:t>15</a:t>
            </a:fld>
            <a:endParaRPr lang="en-US" altLang="ja-JP" dirty="0"/>
          </a:p>
        </p:txBody>
      </p:sp>
    </p:spTree>
    <p:extLst>
      <p:ext uri="{BB962C8B-B14F-4D97-AF65-F5344CB8AC3E}">
        <p14:creationId xmlns:p14="http://schemas.microsoft.com/office/powerpoint/2010/main" val="379573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79912" y="260648"/>
            <a:ext cx="417646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a:t>Pt(4wt%)/</a:t>
            </a:r>
            <a:r>
              <a:rPr lang="en-US" altLang="ja-JP" dirty="0"/>
              <a:t>CZY</a:t>
            </a:r>
            <a:r>
              <a:rPr kumimoji="1" lang="ja-JP" altLang="en-US" dirty="0" err="1"/>
              <a:t>、</a:t>
            </a:r>
            <a:r>
              <a:rPr kumimoji="1" lang="ja-JP" altLang="en-US" dirty="0"/>
              <a:t>　</a:t>
            </a:r>
            <a:r>
              <a:rPr kumimoji="1" lang="en-US" altLang="ja-JP" dirty="0"/>
              <a:t>H</a:t>
            </a:r>
            <a:r>
              <a:rPr kumimoji="1" lang="en-US" altLang="ja-JP" baseline="-25000" dirty="0"/>
              <a:t>2</a:t>
            </a:r>
            <a:r>
              <a:rPr kumimoji="1" lang="en-US" altLang="ja-JP" dirty="0"/>
              <a:t>/O</a:t>
            </a:r>
            <a:r>
              <a:rPr kumimoji="1" lang="en-US" altLang="ja-JP" baseline="-25000" dirty="0"/>
              <a:t>2</a:t>
            </a:r>
            <a:r>
              <a:rPr kumimoji="1" lang="ja-JP" altLang="en-US" dirty="0"/>
              <a:t> </a:t>
            </a:r>
            <a:r>
              <a:rPr kumimoji="1" lang="en-US" altLang="ja-JP" dirty="0"/>
              <a:t>=</a:t>
            </a:r>
            <a:r>
              <a:rPr kumimoji="1" lang="ja-JP" altLang="en-US" dirty="0"/>
              <a:t> </a:t>
            </a:r>
            <a:r>
              <a:rPr kumimoji="1" lang="en-US" altLang="ja-JP" dirty="0"/>
              <a:t>4%</a:t>
            </a:r>
            <a:r>
              <a:rPr lang="en-US" altLang="ja-JP" dirty="0"/>
              <a:t>/10%</a:t>
            </a:r>
            <a:endParaRPr kumimoji="1" lang="ja-JP" altLang="en-US" dirty="0"/>
          </a:p>
        </p:txBody>
      </p:sp>
      <p:sp>
        <p:nvSpPr>
          <p:cNvPr id="7" name="テキスト ボックス 6"/>
          <p:cNvSpPr txBox="1"/>
          <p:nvPr/>
        </p:nvSpPr>
        <p:spPr>
          <a:xfrm>
            <a:off x="2339752" y="764704"/>
            <a:ext cx="1728192" cy="369332"/>
          </a:xfrm>
          <a:prstGeom prst="rect">
            <a:avLst/>
          </a:prstGeom>
          <a:solidFill>
            <a:srgbClr val="FFC000"/>
          </a:solidFill>
        </p:spPr>
        <p:txBody>
          <a:bodyPr wrap="square" rtlCol="0">
            <a:spAutoFit/>
          </a:bodyPr>
          <a:lstStyle/>
          <a:p>
            <a:pPr algn="ctr"/>
            <a:r>
              <a:rPr kumimoji="1" lang="en-US" altLang="ja-JP" b="1" dirty="0"/>
              <a:t>Without CO</a:t>
            </a:r>
            <a:endParaRPr kumimoji="1" lang="ja-JP" altLang="en-US" b="1" dirty="0"/>
          </a:p>
        </p:txBody>
      </p:sp>
      <p:sp>
        <p:nvSpPr>
          <p:cNvPr id="8" name="テキスト ボックス 7"/>
          <p:cNvSpPr txBox="1"/>
          <p:nvPr/>
        </p:nvSpPr>
        <p:spPr>
          <a:xfrm>
            <a:off x="6516216" y="764704"/>
            <a:ext cx="1224136" cy="369332"/>
          </a:xfrm>
          <a:prstGeom prst="rect">
            <a:avLst/>
          </a:prstGeom>
          <a:solidFill>
            <a:srgbClr val="92D050"/>
          </a:solidFill>
        </p:spPr>
        <p:txBody>
          <a:bodyPr wrap="square" rtlCol="0">
            <a:spAutoFit/>
          </a:bodyPr>
          <a:lstStyle/>
          <a:p>
            <a:pPr algn="ctr"/>
            <a:r>
              <a:rPr kumimoji="1" lang="en-US" altLang="ja-JP" b="1" dirty="0"/>
              <a:t>With CO</a:t>
            </a:r>
            <a:endParaRPr kumimoji="1" lang="ja-JP" altLang="en-US" b="1" dirty="0"/>
          </a:p>
        </p:txBody>
      </p:sp>
      <p:sp>
        <p:nvSpPr>
          <p:cNvPr id="9" name="Text Box 4"/>
          <p:cNvSpPr txBox="1">
            <a:spLocks noChangeArrowheads="1"/>
          </p:cNvSpPr>
          <p:nvPr/>
        </p:nvSpPr>
        <p:spPr bwMode="auto">
          <a:xfrm>
            <a:off x="251520" y="116632"/>
            <a:ext cx="2808312"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pPr>
            <a:r>
              <a:rPr lang="en-US" altLang="ja-JP" sz="2400" dirty="0"/>
              <a:t>TPR-XAFS: CZY</a:t>
            </a:r>
            <a:endParaRPr lang="ja-JP" altLang="en-US" sz="2400" baseline="-25000" dirty="0"/>
          </a:p>
        </p:txBody>
      </p:sp>
      <p:pic>
        <p:nvPicPr>
          <p:cNvPr id="12" name="Picture 2"/>
          <p:cNvPicPr>
            <a:picLocks noChangeAspect="1" noChangeArrowheads="1"/>
          </p:cNvPicPr>
          <p:nvPr/>
        </p:nvPicPr>
        <p:blipFill>
          <a:blip r:embed="rId3" cstate="print"/>
          <a:srcRect/>
          <a:stretch>
            <a:fillRect/>
          </a:stretch>
        </p:blipFill>
        <p:spPr bwMode="auto">
          <a:xfrm>
            <a:off x="5190000" y="1138393"/>
            <a:ext cx="3198424" cy="5685327"/>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1187624" y="1134036"/>
            <a:ext cx="3200876" cy="5689684"/>
          </a:xfrm>
          <a:prstGeom prst="rect">
            <a:avLst/>
          </a:prstGeom>
          <a:noFill/>
          <a:ln w="9525">
            <a:noFill/>
            <a:miter lim="800000"/>
            <a:headEnd/>
            <a:tailEnd/>
          </a:ln>
        </p:spPr>
      </p:pic>
      <p:sp>
        <p:nvSpPr>
          <p:cNvPr id="10" name="円/楕円 9"/>
          <p:cNvSpPr/>
          <p:nvPr/>
        </p:nvSpPr>
        <p:spPr>
          <a:xfrm>
            <a:off x="1691680" y="3645024"/>
            <a:ext cx="432048" cy="1152128"/>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ｖ</a:t>
            </a:r>
          </a:p>
        </p:txBody>
      </p:sp>
      <p:cxnSp>
        <p:nvCxnSpPr>
          <p:cNvPr id="11" name="直線矢印コネクタ 10"/>
          <p:cNvCxnSpPr/>
          <p:nvPr/>
        </p:nvCxnSpPr>
        <p:spPr>
          <a:xfrm>
            <a:off x="2123728" y="4653136"/>
            <a:ext cx="1152128" cy="936104"/>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059832" y="5589240"/>
            <a:ext cx="2016224" cy="584775"/>
          </a:xfrm>
          <a:prstGeom prst="rect">
            <a:avLst/>
          </a:prstGeom>
          <a:noFill/>
          <a:ln w="28575">
            <a:solidFill>
              <a:srgbClr val="C00000"/>
            </a:solidFill>
          </a:ln>
        </p:spPr>
        <p:txBody>
          <a:bodyPr wrap="square" rtlCol="0">
            <a:spAutoFit/>
          </a:bodyPr>
          <a:lstStyle/>
          <a:p>
            <a:r>
              <a:rPr lang="en-US" altLang="ja-JP" sz="1600" dirty="0"/>
              <a:t>Oxide layer creation even with CO </a:t>
            </a:r>
            <a:endParaRPr kumimoji="1" lang="ja-JP" altLang="en-US" sz="1600" dirty="0"/>
          </a:p>
        </p:txBody>
      </p:sp>
      <p:sp>
        <p:nvSpPr>
          <p:cNvPr id="15" name="円/楕円 14"/>
          <p:cNvSpPr/>
          <p:nvPr/>
        </p:nvSpPr>
        <p:spPr>
          <a:xfrm>
            <a:off x="5724128" y="3429000"/>
            <a:ext cx="432048" cy="108012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ｖ</a:t>
            </a:r>
          </a:p>
        </p:txBody>
      </p:sp>
      <p:cxnSp>
        <p:nvCxnSpPr>
          <p:cNvPr id="16" name="直線矢印コネクタ 15"/>
          <p:cNvCxnSpPr>
            <a:stCxn id="15" idx="3"/>
          </p:cNvCxnSpPr>
          <p:nvPr/>
        </p:nvCxnSpPr>
        <p:spPr>
          <a:xfrm flipH="1">
            <a:off x="4788024" y="4350940"/>
            <a:ext cx="999376" cy="1238300"/>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 Box 9"/>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418467F-071D-47E9-AFF8-402FA73225DA}" type="slidenum">
              <a:rPr lang="ja-JP" altLang="en-US"/>
              <a:pPr>
                <a:spcBef>
                  <a:spcPct val="50000"/>
                </a:spcBef>
              </a:pPr>
              <a:t>16</a:t>
            </a:fld>
            <a:endParaRPr lang="en-US" altLang="ja-JP" dirty="0"/>
          </a:p>
        </p:txBody>
      </p:sp>
    </p:spTree>
    <p:extLst>
      <p:ext uri="{BB962C8B-B14F-4D97-AF65-F5344CB8AC3E}">
        <p14:creationId xmlns:p14="http://schemas.microsoft.com/office/powerpoint/2010/main" val="2214550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テキスト ボックス 5"/>
          <p:cNvSpPr txBox="1">
            <a:spLocks noChangeArrowheads="1"/>
          </p:cNvSpPr>
          <p:nvPr/>
        </p:nvSpPr>
        <p:spPr bwMode="auto">
          <a:xfrm>
            <a:off x="540642" y="980728"/>
            <a:ext cx="8351838" cy="369332"/>
          </a:xfrm>
          <a:prstGeom prst="rect">
            <a:avLst/>
          </a:prstGeom>
          <a:noFill/>
          <a:ln w="9525">
            <a:noFill/>
            <a:miter lim="800000"/>
            <a:headEnd/>
            <a:tailEnd/>
          </a:ln>
        </p:spPr>
        <p:txBody>
          <a:bodyPr>
            <a:spAutoFit/>
          </a:bodyPr>
          <a:lstStyle/>
          <a:p>
            <a:r>
              <a:rPr lang="en-US" altLang="ja-JP" dirty="0"/>
              <a:t>Pt surface oxide layer is created even at room temperature for CZY support.</a:t>
            </a:r>
          </a:p>
        </p:txBody>
      </p:sp>
      <p:grpSp>
        <p:nvGrpSpPr>
          <p:cNvPr id="30726" name="Group 7"/>
          <p:cNvGrpSpPr>
            <a:grpSpLocks/>
          </p:cNvGrpSpPr>
          <p:nvPr/>
        </p:nvGrpSpPr>
        <p:grpSpPr bwMode="auto">
          <a:xfrm>
            <a:off x="5215905" y="5299670"/>
            <a:ext cx="2016125" cy="1009650"/>
            <a:chOff x="476" y="1842"/>
            <a:chExt cx="1270" cy="636"/>
          </a:xfrm>
        </p:grpSpPr>
        <p:grpSp>
          <p:nvGrpSpPr>
            <p:cNvPr id="30774" name="Group 92"/>
            <p:cNvGrpSpPr>
              <a:grpSpLocks/>
            </p:cNvGrpSpPr>
            <p:nvPr/>
          </p:nvGrpSpPr>
          <p:grpSpPr bwMode="auto">
            <a:xfrm>
              <a:off x="476" y="1842"/>
              <a:ext cx="1225" cy="636"/>
              <a:chOff x="2471" y="1842"/>
              <a:chExt cx="1225" cy="636"/>
            </a:xfrm>
          </p:grpSpPr>
          <p:sp>
            <p:nvSpPr>
              <p:cNvPr id="30776" name="Oval 93"/>
              <p:cNvSpPr>
                <a:spLocks noChangeArrowheads="1"/>
              </p:cNvSpPr>
              <p:nvPr/>
            </p:nvSpPr>
            <p:spPr bwMode="auto">
              <a:xfrm>
                <a:off x="2699" y="1842"/>
                <a:ext cx="771" cy="545"/>
              </a:xfrm>
              <a:prstGeom prst="ellipse">
                <a:avLst/>
              </a:prstGeom>
              <a:solidFill>
                <a:srgbClr val="666699"/>
              </a:solidFill>
              <a:ln w="9525">
                <a:solidFill>
                  <a:schemeClr val="tx1"/>
                </a:solidFill>
                <a:round/>
                <a:headEnd/>
                <a:tailEnd/>
              </a:ln>
            </p:spPr>
            <p:txBody>
              <a:bodyPr wrap="none" anchor="ctr"/>
              <a:lstStyle/>
              <a:p>
                <a:endParaRPr lang="ja-JP" altLang="en-US"/>
              </a:p>
            </p:txBody>
          </p:sp>
          <p:grpSp>
            <p:nvGrpSpPr>
              <p:cNvPr id="30777" name="Group 94"/>
              <p:cNvGrpSpPr>
                <a:grpSpLocks/>
              </p:cNvGrpSpPr>
              <p:nvPr/>
            </p:nvGrpSpPr>
            <p:grpSpPr bwMode="auto">
              <a:xfrm>
                <a:off x="2471" y="1888"/>
                <a:ext cx="1225" cy="590"/>
                <a:chOff x="249" y="663"/>
                <a:chExt cx="1225" cy="590"/>
              </a:xfrm>
            </p:grpSpPr>
            <p:grpSp>
              <p:nvGrpSpPr>
                <p:cNvPr id="30778" name="Group 95"/>
                <p:cNvGrpSpPr>
                  <a:grpSpLocks/>
                </p:cNvGrpSpPr>
                <p:nvPr/>
              </p:nvGrpSpPr>
              <p:grpSpPr bwMode="auto">
                <a:xfrm>
                  <a:off x="249" y="663"/>
                  <a:ext cx="1225" cy="590"/>
                  <a:chOff x="249" y="663"/>
                  <a:chExt cx="1225" cy="590"/>
                </a:xfrm>
              </p:grpSpPr>
              <p:sp>
                <p:nvSpPr>
                  <p:cNvPr id="30780" name="Oval 96"/>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30781" name="Rectangle 97"/>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30782" name="Line 98"/>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30779" name="Text Box 99"/>
                <p:cNvSpPr txBox="1">
                  <a:spLocks noChangeArrowheads="1"/>
                </p:cNvSpPr>
                <p:nvPr/>
              </p:nvSpPr>
              <p:spPr bwMode="auto">
                <a:xfrm>
                  <a:off x="703" y="709"/>
                  <a:ext cx="499" cy="231"/>
                </a:xfrm>
                <a:prstGeom prst="rect">
                  <a:avLst/>
                </a:prstGeom>
                <a:noFill/>
                <a:ln w="9525">
                  <a:noFill/>
                  <a:miter lim="800000"/>
                  <a:headEnd/>
                  <a:tailEnd/>
                </a:ln>
              </p:spPr>
              <p:txBody>
                <a:bodyPr>
                  <a:spAutoFit/>
                </a:bodyPr>
                <a:lstStyle/>
                <a:p>
                  <a:pPr>
                    <a:spcBef>
                      <a:spcPct val="50000"/>
                    </a:spcBef>
                  </a:pPr>
                  <a:r>
                    <a:rPr lang="en-US" altLang="ja-JP" dirty="0"/>
                    <a:t>Pt</a:t>
                  </a:r>
                </a:p>
              </p:txBody>
            </p:sp>
          </p:grpSp>
        </p:grpSp>
        <p:sp>
          <p:nvSpPr>
            <p:cNvPr id="30775" name="Text Box 104"/>
            <p:cNvSpPr txBox="1">
              <a:spLocks noChangeArrowheads="1"/>
            </p:cNvSpPr>
            <p:nvPr/>
          </p:nvSpPr>
          <p:spPr bwMode="auto">
            <a:xfrm>
              <a:off x="838" y="2115"/>
              <a:ext cx="908" cy="291"/>
            </a:xfrm>
            <a:prstGeom prst="rect">
              <a:avLst/>
            </a:prstGeom>
            <a:noFill/>
            <a:ln w="9525">
              <a:noFill/>
              <a:miter lim="800000"/>
              <a:headEnd/>
              <a:tailEnd/>
            </a:ln>
          </p:spPr>
          <p:txBody>
            <a:bodyPr>
              <a:spAutoFit/>
            </a:bodyPr>
            <a:lstStyle/>
            <a:p>
              <a:pPr>
                <a:spcBef>
                  <a:spcPct val="50000"/>
                </a:spcBef>
              </a:pPr>
              <a:r>
                <a:rPr lang="en-US" altLang="ja-JP" sz="2400" dirty="0"/>
                <a:t>CZY</a:t>
              </a:r>
            </a:p>
          </p:txBody>
        </p:sp>
      </p:grpSp>
      <p:sp>
        <p:nvSpPr>
          <p:cNvPr id="30727" name="AutoShape 102"/>
          <p:cNvSpPr>
            <a:spLocks noChangeArrowheads="1"/>
          </p:cNvSpPr>
          <p:nvPr/>
        </p:nvSpPr>
        <p:spPr bwMode="auto">
          <a:xfrm rot="4074005">
            <a:off x="3577823" y="3108244"/>
            <a:ext cx="700087" cy="936625"/>
          </a:xfrm>
          <a:prstGeom prst="upArrow">
            <a:avLst>
              <a:gd name="adj1" fmla="val 50000"/>
              <a:gd name="adj2" fmla="val 33447"/>
            </a:avLst>
          </a:prstGeom>
          <a:solidFill>
            <a:schemeClr val="accent1"/>
          </a:solidFill>
          <a:ln w="9525">
            <a:solidFill>
              <a:schemeClr val="tx1"/>
            </a:solidFill>
            <a:miter lim="800000"/>
            <a:headEnd/>
            <a:tailEnd/>
          </a:ln>
        </p:spPr>
        <p:txBody>
          <a:bodyPr rot="10800000" vert="eaVert" wrap="none" anchor="ctr"/>
          <a:lstStyle/>
          <a:p>
            <a:endParaRPr lang="ja-JP" altLang="en-US"/>
          </a:p>
        </p:txBody>
      </p:sp>
      <p:grpSp>
        <p:nvGrpSpPr>
          <p:cNvPr id="30728" name="Group 18"/>
          <p:cNvGrpSpPr>
            <a:grpSpLocks/>
          </p:cNvGrpSpPr>
          <p:nvPr/>
        </p:nvGrpSpPr>
        <p:grpSpPr bwMode="auto">
          <a:xfrm>
            <a:off x="1043136" y="3644503"/>
            <a:ext cx="1944688" cy="936625"/>
            <a:chOff x="3833" y="3702"/>
            <a:chExt cx="1225" cy="590"/>
          </a:xfrm>
        </p:grpSpPr>
        <p:grpSp>
          <p:nvGrpSpPr>
            <p:cNvPr id="30767" name="Group 94"/>
            <p:cNvGrpSpPr>
              <a:grpSpLocks/>
            </p:cNvGrpSpPr>
            <p:nvPr/>
          </p:nvGrpSpPr>
          <p:grpSpPr bwMode="auto">
            <a:xfrm>
              <a:off x="3833" y="3702"/>
              <a:ext cx="1225" cy="590"/>
              <a:chOff x="249" y="663"/>
              <a:chExt cx="1225" cy="590"/>
            </a:xfrm>
          </p:grpSpPr>
          <p:grpSp>
            <p:nvGrpSpPr>
              <p:cNvPr id="30769" name="Group 95"/>
              <p:cNvGrpSpPr>
                <a:grpSpLocks/>
              </p:cNvGrpSpPr>
              <p:nvPr/>
            </p:nvGrpSpPr>
            <p:grpSpPr bwMode="auto">
              <a:xfrm>
                <a:off x="249" y="663"/>
                <a:ext cx="1225" cy="590"/>
                <a:chOff x="249" y="663"/>
                <a:chExt cx="1225" cy="590"/>
              </a:xfrm>
            </p:grpSpPr>
            <p:sp>
              <p:nvSpPr>
                <p:cNvPr id="30771" name="Oval 96"/>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30772" name="Rectangle 97"/>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30773" name="Line 98"/>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30770" name="Text Box 99"/>
              <p:cNvSpPr txBox="1">
                <a:spLocks noChangeArrowheads="1"/>
              </p:cNvSpPr>
              <p:nvPr/>
            </p:nvSpPr>
            <p:spPr bwMode="auto">
              <a:xfrm>
                <a:off x="703" y="709"/>
                <a:ext cx="499" cy="231"/>
              </a:xfrm>
              <a:prstGeom prst="rect">
                <a:avLst/>
              </a:prstGeom>
              <a:noFill/>
              <a:ln w="9525">
                <a:noFill/>
                <a:miter lim="800000"/>
                <a:headEnd/>
                <a:tailEnd/>
              </a:ln>
            </p:spPr>
            <p:txBody>
              <a:bodyPr>
                <a:spAutoFit/>
              </a:bodyPr>
              <a:lstStyle/>
              <a:p>
                <a:pPr>
                  <a:spcBef>
                    <a:spcPct val="50000"/>
                  </a:spcBef>
                </a:pPr>
                <a:r>
                  <a:rPr lang="en-US" altLang="ja-JP" dirty="0"/>
                  <a:t>Pt</a:t>
                </a:r>
              </a:p>
            </p:txBody>
          </p:sp>
        </p:grpSp>
        <p:sp>
          <p:nvSpPr>
            <p:cNvPr id="30768" name="Text Box 104"/>
            <p:cNvSpPr txBox="1">
              <a:spLocks noChangeArrowheads="1"/>
            </p:cNvSpPr>
            <p:nvPr/>
          </p:nvSpPr>
          <p:spPr bwMode="auto">
            <a:xfrm>
              <a:off x="4149" y="3929"/>
              <a:ext cx="908" cy="187"/>
            </a:xfrm>
            <a:prstGeom prst="rect">
              <a:avLst/>
            </a:prstGeom>
            <a:noFill/>
            <a:ln w="9525">
              <a:noFill/>
              <a:miter lim="800000"/>
              <a:headEnd/>
              <a:tailEnd/>
            </a:ln>
          </p:spPr>
          <p:txBody>
            <a:bodyPr>
              <a:spAutoFit/>
            </a:bodyPr>
            <a:lstStyle/>
            <a:p>
              <a:pPr>
                <a:spcBef>
                  <a:spcPct val="50000"/>
                </a:spcBef>
              </a:pPr>
              <a:endParaRPr lang="en-US" altLang="ja-JP" sz="2000" baseline="-25000" dirty="0"/>
            </a:p>
          </p:txBody>
        </p:sp>
      </p:grpSp>
      <p:grpSp>
        <p:nvGrpSpPr>
          <p:cNvPr id="30729" name="Group 26"/>
          <p:cNvGrpSpPr>
            <a:grpSpLocks/>
          </p:cNvGrpSpPr>
          <p:nvPr/>
        </p:nvGrpSpPr>
        <p:grpSpPr bwMode="auto">
          <a:xfrm rot="1743277">
            <a:off x="5215905" y="4893787"/>
            <a:ext cx="457200" cy="228600"/>
            <a:chOff x="720" y="864"/>
            <a:chExt cx="288" cy="144"/>
          </a:xfrm>
        </p:grpSpPr>
        <p:sp>
          <p:nvSpPr>
            <p:cNvPr id="30765" name="Oval 27"/>
            <p:cNvSpPr>
              <a:spLocks noChangeArrowheads="1"/>
            </p:cNvSpPr>
            <p:nvPr/>
          </p:nvSpPr>
          <p:spPr bwMode="auto">
            <a:xfrm>
              <a:off x="720"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sp>
          <p:nvSpPr>
            <p:cNvPr id="30766" name="Oval 28"/>
            <p:cNvSpPr>
              <a:spLocks noChangeArrowheads="1"/>
            </p:cNvSpPr>
            <p:nvPr/>
          </p:nvSpPr>
          <p:spPr bwMode="auto">
            <a:xfrm>
              <a:off x="864"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30730" name="Text Box 29"/>
          <p:cNvSpPr txBox="1">
            <a:spLocks noChangeArrowheads="1"/>
          </p:cNvSpPr>
          <p:nvPr/>
        </p:nvSpPr>
        <p:spPr bwMode="auto">
          <a:xfrm>
            <a:off x="6817122" y="2229666"/>
            <a:ext cx="685800" cy="366713"/>
          </a:xfrm>
          <a:prstGeom prst="rect">
            <a:avLst/>
          </a:prstGeom>
          <a:noFill/>
          <a:ln w="9525">
            <a:noFill/>
            <a:miter lim="800000"/>
            <a:headEnd/>
            <a:tailEnd/>
          </a:ln>
        </p:spPr>
        <p:txBody>
          <a:bodyPr>
            <a:spAutoFit/>
          </a:bodyPr>
          <a:lstStyle/>
          <a:p>
            <a:pPr>
              <a:spcBef>
                <a:spcPct val="50000"/>
              </a:spcBef>
            </a:pPr>
            <a:r>
              <a:rPr lang="en-US" altLang="ja-JP"/>
              <a:t>H</a:t>
            </a:r>
            <a:r>
              <a:rPr lang="en-US" altLang="ja-JP" baseline="-25000"/>
              <a:t>2</a:t>
            </a:r>
          </a:p>
        </p:txBody>
      </p:sp>
      <p:grpSp>
        <p:nvGrpSpPr>
          <p:cNvPr id="30731" name="Group 30"/>
          <p:cNvGrpSpPr>
            <a:grpSpLocks/>
          </p:cNvGrpSpPr>
          <p:nvPr/>
        </p:nvGrpSpPr>
        <p:grpSpPr bwMode="auto">
          <a:xfrm rot="7101298">
            <a:off x="7136210" y="2390004"/>
            <a:ext cx="457200" cy="228600"/>
            <a:chOff x="720" y="864"/>
            <a:chExt cx="288" cy="144"/>
          </a:xfrm>
        </p:grpSpPr>
        <p:sp>
          <p:nvSpPr>
            <p:cNvPr id="30763" name="Oval 31"/>
            <p:cNvSpPr>
              <a:spLocks noChangeArrowheads="1"/>
            </p:cNvSpPr>
            <p:nvPr/>
          </p:nvSpPr>
          <p:spPr bwMode="auto">
            <a:xfrm>
              <a:off x="720"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30764" name="Oval 32"/>
            <p:cNvSpPr>
              <a:spLocks noChangeArrowheads="1"/>
            </p:cNvSpPr>
            <p:nvPr/>
          </p:nvSpPr>
          <p:spPr bwMode="auto">
            <a:xfrm>
              <a:off x="864"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grpSp>
      <p:sp>
        <p:nvSpPr>
          <p:cNvPr id="30732" name="Text Box 33"/>
          <p:cNvSpPr txBox="1">
            <a:spLocks noChangeArrowheads="1"/>
          </p:cNvSpPr>
          <p:nvPr/>
        </p:nvSpPr>
        <p:spPr bwMode="auto">
          <a:xfrm>
            <a:off x="5109542" y="5062062"/>
            <a:ext cx="685800" cy="366712"/>
          </a:xfrm>
          <a:prstGeom prst="rect">
            <a:avLst/>
          </a:prstGeom>
          <a:noFill/>
          <a:ln w="9525">
            <a:noFill/>
            <a:miter lim="800000"/>
            <a:headEnd/>
            <a:tailEnd/>
          </a:ln>
        </p:spPr>
        <p:txBody>
          <a:bodyPr>
            <a:spAutoFit/>
          </a:bodyPr>
          <a:lstStyle/>
          <a:p>
            <a:pPr>
              <a:spcBef>
                <a:spcPct val="50000"/>
              </a:spcBef>
            </a:pPr>
            <a:r>
              <a:rPr lang="en-US" altLang="ja-JP"/>
              <a:t>O</a:t>
            </a:r>
            <a:r>
              <a:rPr lang="en-US" altLang="ja-JP" baseline="-25000"/>
              <a:t>2</a:t>
            </a:r>
          </a:p>
        </p:txBody>
      </p:sp>
      <p:sp>
        <p:nvSpPr>
          <p:cNvPr id="30733" name="AutoShape 34"/>
          <p:cNvSpPr>
            <a:spLocks noChangeArrowheads="1"/>
          </p:cNvSpPr>
          <p:nvPr/>
        </p:nvSpPr>
        <p:spPr bwMode="auto">
          <a:xfrm rot="2469746">
            <a:off x="6524005" y="5223922"/>
            <a:ext cx="503237" cy="217488"/>
          </a:xfrm>
          <a:prstGeom prst="curvedUpArrow">
            <a:avLst>
              <a:gd name="adj1" fmla="val 46277"/>
              <a:gd name="adj2" fmla="val 92554"/>
              <a:gd name="adj3" fmla="val 33333"/>
            </a:avLst>
          </a:prstGeom>
          <a:solidFill>
            <a:srgbClr val="FF00FF"/>
          </a:solidFill>
          <a:ln w="9525">
            <a:solidFill>
              <a:schemeClr val="tx1"/>
            </a:solidFill>
            <a:miter lim="800000"/>
            <a:headEnd/>
            <a:tailEnd/>
          </a:ln>
        </p:spPr>
        <p:txBody>
          <a:bodyPr wrap="none" anchor="ctr"/>
          <a:lstStyle/>
          <a:p>
            <a:endParaRPr lang="ja-JP" altLang="en-US"/>
          </a:p>
        </p:txBody>
      </p:sp>
      <p:grpSp>
        <p:nvGrpSpPr>
          <p:cNvPr id="30734" name="Group 35"/>
          <p:cNvGrpSpPr>
            <a:grpSpLocks/>
          </p:cNvGrpSpPr>
          <p:nvPr/>
        </p:nvGrpSpPr>
        <p:grpSpPr bwMode="auto">
          <a:xfrm>
            <a:off x="7020272" y="5150643"/>
            <a:ext cx="423862" cy="563563"/>
            <a:chOff x="3299" y="2349"/>
            <a:chExt cx="267" cy="355"/>
          </a:xfrm>
        </p:grpSpPr>
        <p:sp>
          <p:nvSpPr>
            <p:cNvPr id="30760" name="Oval 36"/>
            <p:cNvSpPr>
              <a:spLocks noChangeArrowheads="1"/>
            </p:cNvSpPr>
            <p:nvPr/>
          </p:nvSpPr>
          <p:spPr bwMode="auto">
            <a:xfrm rot="7101298">
              <a:off x="3368" y="2349"/>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30761" name="Oval 37"/>
            <p:cNvSpPr>
              <a:spLocks noChangeArrowheads="1"/>
            </p:cNvSpPr>
            <p:nvPr/>
          </p:nvSpPr>
          <p:spPr bwMode="auto">
            <a:xfrm rot="7101298">
              <a:off x="3299" y="2560"/>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30762" name="Oval 38"/>
            <p:cNvSpPr>
              <a:spLocks noChangeArrowheads="1"/>
            </p:cNvSpPr>
            <p:nvPr/>
          </p:nvSpPr>
          <p:spPr bwMode="auto">
            <a:xfrm rot="1743277">
              <a:off x="3422" y="2478"/>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30735" name="Text Box 39"/>
          <p:cNvSpPr txBox="1">
            <a:spLocks noChangeArrowheads="1"/>
          </p:cNvSpPr>
          <p:nvPr/>
        </p:nvSpPr>
        <p:spPr bwMode="auto">
          <a:xfrm>
            <a:off x="7380634" y="5366543"/>
            <a:ext cx="685800" cy="366713"/>
          </a:xfrm>
          <a:prstGeom prst="rect">
            <a:avLst/>
          </a:prstGeom>
          <a:noFill/>
          <a:ln w="9525">
            <a:noFill/>
            <a:miter lim="800000"/>
            <a:headEnd/>
            <a:tailEnd/>
          </a:ln>
        </p:spPr>
        <p:txBody>
          <a:bodyPr>
            <a:spAutoFit/>
          </a:bodyPr>
          <a:lstStyle/>
          <a:p>
            <a:pPr>
              <a:spcBef>
                <a:spcPct val="50000"/>
              </a:spcBef>
            </a:pPr>
            <a:r>
              <a:rPr lang="en-US" altLang="ja-JP"/>
              <a:t>H</a:t>
            </a:r>
            <a:r>
              <a:rPr lang="en-US" altLang="ja-JP" baseline="-25000"/>
              <a:t>2</a:t>
            </a:r>
            <a:r>
              <a:rPr lang="en-US" altLang="ja-JP"/>
              <a:t>O</a:t>
            </a:r>
            <a:endParaRPr lang="ja-JP" altLang="en-US" baseline="-25000"/>
          </a:p>
        </p:txBody>
      </p:sp>
      <p:sp>
        <p:nvSpPr>
          <p:cNvPr id="30744" name="Text Box 55"/>
          <p:cNvSpPr txBox="1">
            <a:spLocks noChangeArrowheads="1"/>
          </p:cNvSpPr>
          <p:nvPr/>
        </p:nvSpPr>
        <p:spPr bwMode="auto">
          <a:xfrm>
            <a:off x="8532813" y="6453188"/>
            <a:ext cx="503237" cy="366712"/>
          </a:xfrm>
          <a:prstGeom prst="rect">
            <a:avLst/>
          </a:prstGeom>
          <a:noFill/>
          <a:ln w="9525">
            <a:noFill/>
            <a:miter lim="800000"/>
            <a:headEnd/>
            <a:tailEnd/>
          </a:ln>
        </p:spPr>
        <p:txBody>
          <a:bodyPr>
            <a:spAutoFit/>
          </a:bodyPr>
          <a:lstStyle/>
          <a:p>
            <a:pPr>
              <a:spcBef>
                <a:spcPct val="50000"/>
              </a:spcBef>
            </a:pPr>
            <a:fld id="{8A831B06-767B-4CFD-8F0E-361AEEBE4D46}" type="slidenum">
              <a:rPr lang="ja-JP" altLang="en-US"/>
              <a:pPr>
                <a:spcBef>
                  <a:spcPct val="50000"/>
                </a:spcBef>
              </a:pPr>
              <a:t>17</a:t>
            </a:fld>
            <a:endParaRPr lang="en-US" altLang="ja-JP"/>
          </a:p>
        </p:txBody>
      </p:sp>
      <p:sp>
        <p:nvSpPr>
          <p:cNvPr id="30745" name="Text Box 56"/>
          <p:cNvSpPr txBox="1">
            <a:spLocks noChangeArrowheads="1"/>
          </p:cNvSpPr>
          <p:nvPr/>
        </p:nvSpPr>
        <p:spPr bwMode="auto">
          <a:xfrm>
            <a:off x="3059832" y="2348880"/>
            <a:ext cx="1795441" cy="369332"/>
          </a:xfrm>
          <a:prstGeom prst="rect">
            <a:avLst/>
          </a:prstGeom>
          <a:noFill/>
          <a:ln w="9525">
            <a:noFill/>
            <a:miter lim="800000"/>
            <a:headEnd/>
            <a:tailEnd/>
          </a:ln>
        </p:spPr>
        <p:txBody>
          <a:bodyPr wrap="square">
            <a:spAutoFit/>
          </a:bodyPr>
          <a:lstStyle/>
          <a:p>
            <a:pPr>
              <a:spcBef>
                <a:spcPct val="50000"/>
              </a:spcBef>
            </a:pPr>
            <a:r>
              <a:rPr lang="ja-JP" altLang="en-US" dirty="0"/>
              <a:t>＋</a:t>
            </a:r>
            <a:r>
              <a:rPr lang="en-US" altLang="ja-JP" dirty="0"/>
              <a:t>H</a:t>
            </a:r>
            <a:r>
              <a:rPr lang="en-US" altLang="ja-JP" baseline="-25000" dirty="0"/>
              <a:t>2 </a:t>
            </a:r>
            <a:r>
              <a:rPr lang="en-US" altLang="ja-JP" dirty="0"/>
              <a:t>&amp; O</a:t>
            </a:r>
            <a:r>
              <a:rPr lang="en-US" altLang="ja-JP" baseline="-25000" dirty="0"/>
              <a:t>2 </a:t>
            </a:r>
            <a:r>
              <a:rPr lang="en-US" altLang="ja-JP" dirty="0"/>
              <a:t>&amp; CO </a:t>
            </a:r>
          </a:p>
        </p:txBody>
      </p:sp>
      <p:sp>
        <p:nvSpPr>
          <p:cNvPr id="96260" name="Text Box 4"/>
          <p:cNvSpPr txBox="1">
            <a:spLocks noChangeArrowheads="1"/>
          </p:cNvSpPr>
          <p:nvPr/>
        </p:nvSpPr>
        <p:spPr bwMode="auto">
          <a:xfrm>
            <a:off x="468313" y="188913"/>
            <a:ext cx="5396309"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defRPr/>
            </a:pPr>
            <a:r>
              <a:rPr lang="en-US" altLang="ja-JP" sz="2400" dirty="0"/>
              <a:t>Reaction model: Al</a:t>
            </a:r>
            <a:r>
              <a:rPr lang="en-US" altLang="ja-JP" sz="2400" baseline="-25000" dirty="0"/>
              <a:t>2</a:t>
            </a:r>
            <a:r>
              <a:rPr lang="en-US" altLang="ja-JP" sz="2400" dirty="0"/>
              <a:t>O</a:t>
            </a:r>
            <a:r>
              <a:rPr lang="en-US" altLang="ja-JP" sz="2400" baseline="-25000" dirty="0"/>
              <a:t>3</a:t>
            </a:r>
            <a:r>
              <a:rPr lang="en-US" altLang="ja-JP" sz="2400" dirty="0"/>
              <a:t> &amp; CZY</a:t>
            </a:r>
            <a:endParaRPr lang="ja-JP" altLang="en-US" sz="2400" dirty="0"/>
          </a:p>
        </p:txBody>
      </p:sp>
      <p:grpSp>
        <p:nvGrpSpPr>
          <p:cNvPr id="64" name="Group 8"/>
          <p:cNvGrpSpPr>
            <a:grpSpLocks/>
          </p:cNvGrpSpPr>
          <p:nvPr/>
        </p:nvGrpSpPr>
        <p:grpSpPr bwMode="auto">
          <a:xfrm>
            <a:off x="5178439" y="2418069"/>
            <a:ext cx="1833563" cy="1508125"/>
            <a:chOff x="1652" y="346"/>
            <a:chExt cx="1273" cy="998"/>
          </a:xfrm>
        </p:grpSpPr>
        <p:sp>
          <p:nvSpPr>
            <p:cNvPr id="65" name="Line 9"/>
            <p:cNvSpPr>
              <a:spLocks noChangeShapeType="1"/>
            </p:cNvSpPr>
            <p:nvPr/>
          </p:nvSpPr>
          <p:spPr bwMode="auto">
            <a:xfrm>
              <a:off x="1973" y="799"/>
              <a:ext cx="91" cy="91"/>
            </a:xfrm>
            <a:prstGeom prst="line">
              <a:avLst/>
            </a:prstGeom>
            <a:noFill/>
            <a:ln w="9525">
              <a:solidFill>
                <a:schemeClr val="tx1"/>
              </a:solidFill>
              <a:round/>
              <a:headEnd/>
              <a:tailEnd/>
            </a:ln>
          </p:spPr>
          <p:txBody>
            <a:bodyPr/>
            <a:lstStyle/>
            <a:p>
              <a:endParaRPr lang="ja-JP" altLang="en-US"/>
            </a:p>
          </p:txBody>
        </p:sp>
        <p:sp>
          <p:nvSpPr>
            <p:cNvPr id="66" name="Line 10"/>
            <p:cNvSpPr>
              <a:spLocks noChangeShapeType="1"/>
            </p:cNvSpPr>
            <p:nvPr/>
          </p:nvSpPr>
          <p:spPr bwMode="auto">
            <a:xfrm flipH="1">
              <a:off x="2517" y="754"/>
              <a:ext cx="91" cy="91"/>
            </a:xfrm>
            <a:prstGeom prst="line">
              <a:avLst/>
            </a:prstGeom>
            <a:noFill/>
            <a:ln w="9525">
              <a:solidFill>
                <a:schemeClr val="tx1"/>
              </a:solidFill>
              <a:round/>
              <a:headEnd/>
              <a:tailEnd/>
            </a:ln>
          </p:spPr>
          <p:txBody>
            <a:bodyPr/>
            <a:lstStyle/>
            <a:p>
              <a:endParaRPr lang="ja-JP" altLang="en-US"/>
            </a:p>
          </p:txBody>
        </p:sp>
        <p:grpSp>
          <p:nvGrpSpPr>
            <p:cNvPr id="67" name="Group 11"/>
            <p:cNvGrpSpPr>
              <a:grpSpLocks/>
            </p:cNvGrpSpPr>
            <p:nvPr/>
          </p:nvGrpSpPr>
          <p:grpSpPr bwMode="auto">
            <a:xfrm>
              <a:off x="1700" y="754"/>
              <a:ext cx="1225" cy="590"/>
              <a:chOff x="249" y="663"/>
              <a:chExt cx="1225" cy="590"/>
            </a:xfrm>
          </p:grpSpPr>
          <p:grpSp>
            <p:nvGrpSpPr>
              <p:cNvPr id="72" name="Group 12"/>
              <p:cNvGrpSpPr>
                <a:grpSpLocks/>
              </p:cNvGrpSpPr>
              <p:nvPr/>
            </p:nvGrpSpPr>
            <p:grpSpPr bwMode="auto">
              <a:xfrm>
                <a:off x="249" y="663"/>
                <a:ext cx="1225" cy="590"/>
                <a:chOff x="249" y="663"/>
                <a:chExt cx="1225" cy="590"/>
              </a:xfrm>
            </p:grpSpPr>
            <p:sp>
              <p:nvSpPr>
                <p:cNvPr id="74" name="Oval 13"/>
                <p:cNvSpPr>
                  <a:spLocks noChangeArrowheads="1"/>
                </p:cNvSpPr>
                <p:nvPr/>
              </p:nvSpPr>
              <p:spPr bwMode="auto">
                <a:xfrm>
                  <a:off x="521" y="663"/>
                  <a:ext cx="681" cy="499"/>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75" name="Rectangle 14"/>
                <p:cNvSpPr>
                  <a:spLocks noChangeArrowheads="1"/>
                </p:cNvSpPr>
                <p:nvPr/>
              </p:nvSpPr>
              <p:spPr bwMode="auto">
                <a:xfrm>
                  <a:off x="249" y="890"/>
                  <a:ext cx="1225" cy="363"/>
                </a:xfrm>
                <a:prstGeom prst="rect">
                  <a:avLst/>
                </a:prstGeom>
                <a:solidFill>
                  <a:schemeClr val="bg1"/>
                </a:solidFill>
                <a:ln w="9525">
                  <a:noFill/>
                  <a:miter lim="800000"/>
                  <a:headEnd/>
                  <a:tailEnd/>
                </a:ln>
              </p:spPr>
              <p:txBody>
                <a:bodyPr wrap="none" anchor="ctr"/>
                <a:lstStyle/>
                <a:p>
                  <a:endParaRPr lang="ja-JP" altLang="en-US"/>
                </a:p>
              </p:txBody>
            </p:sp>
            <p:sp>
              <p:nvSpPr>
                <p:cNvPr id="76" name="Line 15"/>
                <p:cNvSpPr>
                  <a:spLocks noChangeShapeType="1"/>
                </p:cNvSpPr>
                <p:nvPr/>
              </p:nvSpPr>
              <p:spPr bwMode="auto">
                <a:xfrm>
                  <a:off x="249" y="890"/>
                  <a:ext cx="1179" cy="0"/>
                </a:xfrm>
                <a:prstGeom prst="line">
                  <a:avLst/>
                </a:prstGeom>
                <a:noFill/>
                <a:ln w="9525">
                  <a:solidFill>
                    <a:schemeClr val="tx1"/>
                  </a:solidFill>
                  <a:round/>
                  <a:headEnd/>
                  <a:tailEnd/>
                </a:ln>
              </p:spPr>
              <p:txBody>
                <a:bodyPr/>
                <a:lstStyle/>
                <a:p>
                  <a:endParaRPr lang="ja-JP" altLang="en-US"/>
                </a:p>
              </p:txBody>
            </p:sp>
          </p:grpSp>
          <p:sp>
            <p:nvSpPr>
              <p:cNvPr id="73" name="Text Box 16"/>
              <p:cNvSpPr txBox="1">
                <a:spLocks noChangeArrowheads="1"/>
              </p:cNvSpPr>
              <p:nvPr/>
            </p:nvSpPr>
            <p:spPr bwMode="auto">
              <a:xfrm>
                <a:off x="703" y="709"/>
                <a:ext cx="499" cy="243"/>
              </a:xfrm>
              <a:prstGeom prst="rect">
                <a:avLst/>
              </a:prstGeom>
              <a:noFill/>
              <a:ln w="9525">
                <a:noFill/>
                <a:miter lim="800000"/>
                <a:headEnd/>
                <a:tailEnd/>
              </a:ln>
            </p:spPr>
            <p:txBody>
              <a:bodyPr>
                <a:spAutoFit/>
              </a:bodyPr>
              <a:lstStyle/>
              <a:p>
                <a:pPr>
                  <a:spcBef>
                    <a:spcPct val="50000"/>
                  </a:spcBef>
                </a:pPr>
                <a:r>
                  <a:rPr lang="en-US" altLang="ja-JP" dirty="0"/>
                  <a:t>Pt</a:t>
                </a:r>
              </a:p>
            </p:txBody>
          </p:sp>
        </p:grpSp>
        <p:sp>
          <p:nvSpPr>
            <p:cNvPr id="68" name="Text Box 17"/>
            <p:cNvSpPr txBox="1">
              <a:spLocks noChangeArrowheads="1"/>
            </p:cNvSpPr>
            <p:nvPr/>
          </p:nvSpPr>
          <p:spPr bwMode="auto">
            <a:xfrm rot="-1800000">
              <a:off x="2513" y="572"/>
              <a:ext cx="364" cy="223"/>
            </a:xfrm>
            <a:prstGeom prst="rect">
              <a:avLst/>
            </a:prstGeom>
            <a:noFill/>
            <a:ln w="9525">
              <a:noFill/>
              <a:miter lim="800000"/>
              <a:headEnd/>
              <a:tailEnd/>
            </a:ln>
          </p:spPr>
          <p:txBody>
            <a:bodyPr>
              <a:spAutoFit/>
            </a:bodyPr>
            <a:lstStyle/>
            <a:p>
              <a:pPr>
                <a:spcBef>
                  <a:spcPct val="50000"/>
                </a:spcBef>
              </a:pPr>
              <a:r>
                <a:rPr lang="en-US" altLang="ja-JP" sz="1600"/>
                <a:t>CO</a:t>
              </a:r>
            </a:p>
          </p:txBody>
        </p:sp>
        <p:sp>
          <p:nvSpPr>
            <p:cNvPr id="69" name="Text Box 18"/>
            <p:cNvSpPr txBox="1">
              <a:spLocks noChangeArrowheads="1"/>
            </p:cNvSpPr>
            <p:nvPr/>
          </p:nvSpPr>
          <p:spPr bwMode="auto">
            <a:xfrm rot="-5400000">
              <a:off x="2090" y="411"/>
              <a:ext cx="363" cy="233"/>
            </a:xfrm>
            <a:prstGeom prst="rect">
              <a:avLst/>
            </a:prstGeom>
            <a:noFill/>
            <a:ln w="9525">
              <a:noFill/>
              <a:miter lim="800000"/>
              <a:headEnd/>
              <a:tailEnd/>
            </a:ln>
          </p:spPr>
          <p:txBody>
            <a:bodyPr>
              <a:spAutoFit/>
            </a:bodyPr>
            <a:lstStyle/>
            <a:p>
              <a:pPr>
                <a:spcBef>
                  <a:spcPct val="50000"/>
                </a:spcBef>
              </a:pPr>
              <a:r>
                <a:rPr lang="en-US" altLang="ja-JP" sz="1600"/>
                <a:t>CO</a:t>
              </a:r>
            </a:p>
          </p:txBody>
        </p:sp>
        <p:sp>
          <p:nvSpPr>
            <p:cNvPr id="70" name="Text Box 19"/>
            <p:cNvSpPr txBox="1">
              <a:spLocks noChangeArrowheads="1"/>
            </p:cNvSpPr>
            <p:nvPr/>
          </p:nvSpPr>
          <p:spPr bwMode="auto">
            <a:xfrm rot="-9000000">
              <a:off x="1652" y="621"/>
              <a:ext cx="363" cy="223"/>
            </a:xfrm>
            <a:prstGeom prst="rect">
              <a:avLst/>
            </a:prstGeom>
            <a:noFill/>
            <a:ln w="9525">
              <a:noFill/>
              <a:miter lim="800000"/>
              <a:headEnd/>
              <a:tailEnd/>
            </a:ln>
          </p:spPr>
          <p:txBody>
            <a:bodyPr>
              <a:spAutoFit/>
            </a:bodyPr>
            <a:lstStyle/>
            <a:p>
              <a:pPr>
                <a:spcBef>
                  <a:spcPct val="50000"/>
                </a:spcBef>
              </a:pPr>
              <a:r>
                <a:rPr lang="en-US" altLang="ja-JP" sz="1600"/>
                <a:t>CO</a:t>
              </a:r>
            </a:p>
          </p:txBody>
        </p:sp>
        <p:sp>
          <p:nvSpPr>
            <p:cNvPr id="71" name="Line 20"/>
            <p:cNvSpPr>
              <a:spLocks noChangeShapeType="1"/>
            </p:cNvSpPr>
            <p:nvPr/>
          </p:nvSpPr>
          <p:spPr bwMode="auto">
            <a:xfrm>
              <a:off x="2290" y="663"/>
              <a:ext cx="0" cy="91"/>
            </a:xfrm>
            <a:prstGeom prst="line">
              <a:avLst/>
            </a:prstGeom>
            <a:noFill/>
            <a:ln w="9525">
              <a:solidFill>
                <a:schemeClr val="tx1"/>
              </a:solidFill>
              <a:round/>
              <a:headEnd/>
              <a:tailEnd/>
            </a:ln>
          </p:spPr>
          <p:txBody>
            <a:bodyPr/>
            <a:lstStyle/>
            <a:p>
              <a:endParaRPr lang="ja-JP" altLang="en-US"/>
            </a:p>
          </p:txBody>
        </p:sp>
      </p:grpSp>
      <p:grpSp>
        <p:nvGrpSpPr>
          <p:cNvPr id="77" name="Group 71"/>
          <p:cNvGrpSpPr>
            <a:grpSpLocks/>
          </p:cNvGrpSpPr>
          <p:nvPr/>
        </p:nvGrpSpPr>
        <p:grpSpPr bwMode="auto">
          <a:xfrm rot="1743277">
            <a:off x="5500702" y="2037404"/>
            <a:ext cx="457200" cy="228600"/>
            <a:chOff x="720" y="864"/>
            <a:chExt cx="288" cy="144"/>
          </a:xfrm>
        </p:grpSpPr>
        <p:sp>
          <p:nvSpPr>
            <p:cNvPr id="78" name="Oval 72"/>
            <p:cNvSpPr>
              <a:spLocks noChangeArrowheads="1"/>
            </p:cNvSpPr>
            <p:nvPr/>
          </p:nvSpPr>
          <p:spPr bwMode="auto">
            <a:xfrm>
              <a:off x="720"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sp>
          <p:nvSpPr>
            <p:cNvPr id="79" name="Oval 73"/>
            <p:cNvSpPr>
              <a:spLocks noChangeArrowheads="1"/>
            </p:cNvSpPr>
            <p:nvPr/>
          </p:nvSpPr>
          <p:spPr bwMode="auto">
            <a:xfrm>
              <a:off x="864"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80" name="Text Box 74"/>
          <p:cNvSpPr txBox="1">
            <a:spLocks noChangeArrowheads="1"/>
          </p:cNvSpPr>
          <p:nvPr/>
        </p:nvSpPr>
        <p:spPr bwMode="auto">
          <a:xfrm>
            <a:off x="5322902" y="2110429"/>
            <a:ext cx="685800" cy="366713"/>
          </a:xfrm>
          <a:prstGeom prst="rect">
            <a:avLst/>
          </a:prstGeom>
          <a:noFill/>
          <a:ln w="9525">
            <a:noFill/>
            <a:miter lim="800000"/>
            <a:headEnd/>
            <a:tailEnd/>
          </a:ln>
        </p:spPr>
        <p:txBody>
          <a:bodyPr>
            <a:spAutoFit/>
          </a:bodyPr>
          <a:lstStyle/>
          <a:p>
            <a:pPr>
              <a:spcBef>
                <a:spcPct val="50000"/>
              </a:spcBef>
            </a:pPr>
            <a:r>
              <a:rPr lang="en-US" altLang="ja-JP"/>
              <a:t>O</a:t>
            </a:r>
            <a:r>
              <a:rPr lang="en-US" altLang="ja-JP" baseline="-25000"/>
              <a:t>2</a:t>
            </a:r>
          </a:p>
        </p:txBody>
      </p:sp>
      <p:sp>
        <p:nvSpPr>
          <p:cNvPr id="81" name="AutoShape 75"/>
          <p:cNvSpPr>
            <a:spLocks noChangeArrowheads="1"/>
          </p:cNvSpPr>
          <p:nvPr/>
        </p:nvSpPr>
        <p:spPr bwMode="auto">
          <a:xfrm rot="-712405">
            <a:off x="6043627" y="2253304"/>
            <a:ext cx="503237" cy="217488"/>
          </a:xfrm>
          <a:prstGeom prst="curvedUpArrow">
            <a:avLst>
              <a:gd name="adj1" fmla="val 46277"/>
              <a:gd name="adj2" fmla="val 92554"/>
              <a:gd name="adj3" fmla="val 33333"/>
            </a:avLst>
          </a:prstGeom>
          <a:solidFill>
            <a:srgbClr val="FF00FF"/>
          </a:solidFill>
          <a:ln w="9525">
            <a:solidFill>
              <a:schemeClr val="tx1"/>
            </a:solidFill>
            <a:miter lim="800000"/>
            <a:headEnd/>
            <a:tailEnd/>
          </a:ln>
        </p:spPr>
        <p:txBody>
          <a:bodyPr wrap="none" anchor="ctr"/>
          <a:lstStyle/>
          <a:p>
            <a:endParaRPr lang="ja-JP" altLang="en-US"/>
          </a:p>
        </p:txBody>
      </p:sp>
      <p:grpSp>
        <p:nvGrpSpPr>
          <p:cNvPr id="82" name="Group 76"/>
          <p:cNvGrpSpPr>
            <a:grpSpLocks/>
          </p:cNvGrpSpPr>
          <p:nvPr/>
        </p:nvGrpSpPr>
        <p:grpSpPr bwMode="auto">
          <a:xfrm rot="-923348">
            <a:off x="6402402" y="1894529"/>
            <a:ext cx="457200" cy="228600"/>
            <a:chOff x="720" y="864"/>
            <a:chExt cx="288" cy="144"/>
          </a:xfrm>
        </p:grpSpPr>
        <p:sp>
          <p:nvSpPr>
            <p:cNvPr id="83" name="Oval 77"/>
            <p:cNvSpPr>
              <a:spLocks noChangeArrowheads="1"/>
            </p:cNvSpPr>
            <p:nvPr/>
          </p:nvSpPr>
          <p:spPr bwMode="auto">
            <a:xfrm>
              <a:off x="720"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sp>
          <p:nvSpPr>
            <p:cNvPr id="84" name="Oval 78"/>
            <p:cNvSpPr>
              <a:spLocks noChangeArrowheads="1"/>
            </p:cNvSpPr>
            <p:nvPr/>
          </p:nvSpPr>
          <p:spPr bwMode="auto">
            <a:xfrm>
              <a:off x="864" y="864"/>
              <a:ext cx="144" cy="144"/>
            </a:xfrm>
            <a:prstGeom prst="ellipse">
              <a:avLst/>
            </a:prstGeom>
            <a:gradFill rotWithShape="1">
              <a:gsLst>
                <a:gs pos="0">
                  <a:srgbClr val="333399"/>
                </a:gs>
                <a:gs pos="100000">
                  <a:srgbClr val="BABADD"/>
                </a:gs>
              </a:gsLst>
              <a:lin ang="2700000" scaled="1"/>
            </a:gradFill>
            <a:ln w="9525">
              <a:solidFill>
                <a:schemeClr val="tx1"/>
              </a:solidFill>
              <a:round/>
              <a:headEnd/>
              <a:tailEnd/>
            </a:ln>
          </p:spPr>
          <p:txBody>
            <a:bodyPr wrap="none" anchor="ctr"/>
            <a:lstStyle/>
            <a:p>
              <a:endParaRPr lang="ja-JP" altLang="en-US"/>
            </a:p>
          </p:txBody>
        </p:sp>
      </p:grpSp>
      <p:sp>
        <p:nvSpPr>
          <p:cNvPr id="2" name="テキスト ボックス 1"/>
          <p:cNvSpPr txBox="1"/>
          <p:nvPr/>
        </p:nvSpPr>
        <p:spPr>
          <a:xfrm>
            <a:off x="1106794" y="2545740"/>
            <a:ext cx="1737014" cy="523220"/>
          </a:xfrm>
          <a:prstGeom prst="rect">
            <a:avLst/>
          </a:prstGeom>
          <a:solidFill>
            <a:srgbClr val="FF33CC">
              <a:alpha val="38039"/>
            </a:srgbClr>
          </a:solidFill>
        </p:spPr>
        <p:txBody>
          <a:bodyPr wrap="square" rtlCol="0">
            <a:spAutoFit/>
          </a:bodyPr>
          <a:lstStyle/>
          <a:p>
            <a:pPr algn="ctr"/>
            <a:r>
              <a:rPr lang="en-US" altLang="ja-JP" sz="2800" dirty="0"/>
              <a:t>R. T.</a:t>
            </a:r>
            <a:endParaRPr kumimoji="1" lang="ja-JP" altLang="en-US" sz="2800" dirty="0"/>
          </a:p>
        </p:txBody>
      </p:sp>
      <p:sp>
        <p:nvSpPr>
          <p:cNvPr id="113" name="AutoShape 102"/>
          <p:cNvSpPr>
            <a:spLocks noChangeArrowheads="1"/>
          </p:cNvSpPr>
          <p:nvPr/>
        </p:nvSpPr>
        <p:spPr bwMode="auto">
          <a:xfrm rot="6668353">
            <a:off x="3586912" y="4481533"/>
            <a:ext cx="700087" cy="936625"/>
          </a:xfrm>
          <a:prstGeom prst="upArrow">
            <a:avLst>
              <a:gd name="adj1" fmla="val 50000"/>
              <a:gd name="adj2" fmla="val 33447"/>
            </a:avLst>
          </a:prstGeom>
          <a:solidFill>
            <a:schemeClr val="accent1"/>
          </a:solidFill>
          <a:ln w="9525">
            <a:solidFill>
              <a:schemeClr val="tx1"/>
            </a:solidFill>
            <a:miter lim="800000"/>
            <a:headEnd/>
            <a:tailEnd/>
          </a:ln>
        </p:spPr>
        <p:txBody>
          <a:bodyPr rot="10800000" vert="eaVert" wrap="none" anchor="ctr"/>
          <a:lstStyle/>
          <a:p>
            <a:endParaRPr lang="ja-JP" altLang="en-US"/>
          </a:p>
        </p:txBody>
      </p:sp>
      <p:sp>
        <p:nvSpPr>
          <p:cNvPr id="4" name="テキスト ボックス 3"/>
          <p:cNvSpPr txBox="1"/>
          <p:nvPr/>
        </p:nvSpPr>
        <p:spPr>
          <a:xfrm>
            <a:off x="5672074" y="3356992"/>
            <a:ext cx="988158" cy="461665"/>
          </a:xfrm>
          <a:prstGeom prst="rect">
            <a:avLst/>
          </a:prstGeom>
          <a:noFill/>
        </p:spPr>
        <p:txBody>
          <a:bodyPr wrap="square" rtlCol="0">
            <a:spAutoFit/>
          </a:bodyPr>
          <a:lstStyle/>
          <a:p>
            <a:r>
              <a:rPr kumimoji="1" lang="en-US" altLang="ja-JP" sz="2400" dirty="0"/>
              <a:t>Al</a:t>
            </a:r>
            <a:r>
              <a:rPr kumimoji="1" lang="en-US" altLang="ja-JP" sz="2400" baseline="-25000" dirty="0"/>
              <a:t>2</a:t>
            </a:r>
            <a:r>
              <a:rPr kumimoji="1" lang="en-US" altLang="ja-JP" sz="2400" dirty="0"/>
              <a:t>O</a:t>
            </a:r>
            <a:r>
              <a:rPr kumimoji="1" lang="en-US" altLang="ja-JP" sz="2400" baseline="-25000" dirty="0"/>
              <a:t>3</a:t>
            </a:r>
            <a:endParaRPr kumimoji="1" lang="ja-JP" altLang="en-US" sz="2400" baseline="-25000" dirty="0"/>
          </a:p>
        </p:txBody>
      </p:sp>
      <p:sp>
        <p:nvSpPr>
          <p:cNvPr id="114" name="Text Box 29"/>
          <p:cNvSpPr txBox="1">
            <a:spLocks noChangeArrowheads="1"/>
          </p:cNvSpPr>
          <p:nvPr/>
        </p:nvSpPr>
        <p:spPr bwMode="auto">
          <a:xfrm>
            <a:off x="7020272" y="4646463"/>
            <a:ext cx="685800" cy="366713"/>
          </a:xfrm>
          <a:prstGeom prst="rect">
            <a:avLst/>
          </a:prstGeom>
          <a:noFill/>
          <a:ln w="9525">
            <a:noFill/>
            <a:miter lim="800000"/>
            <a:headEnd/>
            <a:tailEnd/>
          </a:ln>
        </p:spPr>
        <p:txBody>
          <a:bodyPr>
            <a:spAutoFit/>
          </a:bodyPr>
          <a:lstStyle/>
          <a:p>
            <a:pPr>
              <a:spcBef>
                <a:spcPct val="50000"/>
              </a:spcBef>
            </a:pPr>
            <a:r>
              <a:rPr lang="en-US" altLang="ja-JP"/>
              <a:t>H</a:t>
            </a:r>
            <a:r>
              <a:rPr lang="en-US" altLang="ja-JP" baseline="-25000"/>
              <a:t>2</a:t>
            </a:r>
          </a:p>
        </p:txBody>
      </p:sp>
      <p:grpSp>
        <p:nvGrpSpPr>
          <p:cNvPr id="115" name="Group 30"/>
          <p:cNvGrpSpPr>
            <a:grpSpLocks/>
          </p:cNvGrpSpPr>
          <p:nvPr/>
        </p:nvGrpSpPr>
        <p:grpSpPr bwMode="auto">
          <a:xfrm rot="7101298">
            <a:off x="6654523" y="4787434"/>
            <a:ext cx="457200" cy="228600"/>
            <a:chOff x="720" y="864"/>
            <a:chExt cx="288" cy="144"/>
          </a:xfrm>
        </p:grpSpPr>
        <p:sp>
          <p:nvSpPr>
            <p:cNvPr id="116" name="Oval 31"/>
            <p:cNvSpPr>
              <a:spLocks noChangeArrowheads="1"/>
            </p:cNvSpPr>
            <p:nvPr/>
          </p:nvSpPr>
          <p:spPr bwMode="auto">
            <a:xfrm>
              <a:off x="720"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sp>
          <p:nvSpPr>
            <p:cNvPr id="117" name="Oval 32"/>
            <p:cNvSpPr>
              <a:spLocks noChangeArrowheads="1"/>
            </p:cNvSpPr>
            <p:nvPr/>
          </p:nvSpPr>
          <p:spPr bwMode="auto">
            <a:xfrm>
              <a:off x="864" y="864"/>
              <a:ext cx="144" cy="144"/>
            </a:xfrm>
            <a:prstGeom prst="ellipse">
              <a:avLst/>
            </a:prstGeom>
            <a:gradFill rotWithShape="1">
              <a:gsLst>
                <a:gs pos="0">
                  <a:srgbClr val="00FF00"/>
                </a:gs>
                <a:gs pos="100000">
                  <a:srgbClr val="A9FFA9"/>
                </a:gs>
              </a:gsLst>
              <a:lin ang="2700000" scaled="1"/>
            </a:gradFill>
            <a:ln w="9525">
              <a:solidFill>
                <a:schemeClr val="tx1"/>
              </a:solidFill>
              <a:round/>
              <a:headEnd/>
              <a:tailEnd/>
            </a:ln>
          </p:spPr>
          <p:txBody>
            <a:bodyPr rot="10800000" vert="eaVert" wrap="none" anchor="ctr"/>
            <a:lstStyle/>
            <a:p>
              <a:endParaRPr lang="ja-JP" altLang="en-US"/>
            </a:p>
          </p:txBody>
        </p:sp>
      </p:grpSp>
      <p:sp>
        <p:nvSpPr>
          <p:cNvPr id="118" name="Text Box 63"/>
          <p:cNvSpPr txBox="1">
            <a:spLocks noChangeArrowheads="1"/>
          </p:cNvSpPr>
          <p:nvPr/>
        </p:nvSpPr>
        <p:spPr bwMode="auto">
          <a:xfrm>
            <a:off x="6156176" y="4365104"/>
            <a:ext cx="635000" cy="369888"/>
          </a:xfrm>
          <a:prstGeom prst="rect">
            <a:avLst/>
          </a:prstGeom>
          <a:noFill/>
          <a:ln w="9525">
            <a:noFill/>
            <a:miter lim="800000"/>
            <a:headEnd/>
            <a:tailEnd/>
          </a:ln>
        </p:spPr>
        <p:txBody>
          <a:bodyPr>
            <a:spAutoFit/>
          </a:bodyPr>
          <a:lstStyle/>
          <a:p>
            <a:pPr>
              <a:spcBef>
                <a:spcPct val="50000"/>
              </a:spcBef>
            </a:pPr>
            <a:r>
              <a:rPr lang="en-US" altLang="ja-JP" dirty="0"/>
              <a:t>CO</a:t>
            </a:r>
            <a:r>
              <a:rPr lang="en-US" altLang="ja-JP" baseline="-25000" dirty="0"/>
              <a:t>2</a:t>
            </a:r>
          </a:p>
        </p:txBody>
      </p:sp>
      <p:sp>
        <p:nvSpPr>
          <p:cNvPr id="119" name="Line 64"/>
          <p:cNvSpPr>
            <a:spLocks noChangeShapeType="1"/>
          </p:cNvSpPr>
          <p:nvPr/>
        </p:nvSpPr>
        <p:spPr bwMode="auto">
          <a:xfrm flipV="1">
            <a:off x="6189185" y="4646275"/>
            <a:ext cx="177743" cy="581957"/>
          </a:xfrm>
          <a:prstGeom prst="line">
            <a:avLst/>
          </a:prstGeom>
          <a:noFill/>
          <a:ln w="9525">
            <a:solidFill>
              <a:schemeClr val="tx1"/>
            </a:solidFill>
            <a:round/>
            <a:headEnd/>
            <a:tailEnd type="triangle" w="med" len="med"/>
          </a:ln>
        </p:spPr>
        <p:txBody>
          <a:bodyPr/>
          <a:lstStyle/>
          <a:p>
            <a:endParaRPr lang="ja-JP" altLang="en-US"/>
          </a:p>
        </p:txBody>
      </p:sp>
    </p:spTree>
    <p:extLst>
      <p:ext uri="{BB962C8B-B14F-4D97-AF65-F5344CB8AC3E}">
        <p14:creationId xmlns:p14="http://schemas.microsoft.com/office/powerpoint/2010/main" val="67605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xmlns="" id="{A5413D80-0572-4494-840F-15BA4BE55AB4}"/>
              </a:ext>
            </a:extLst>
          </p:cNvPr>
          <p:cNvSpPr txBox="1">
            <a:spLocks noChangeArrowheads="1"/>
          </p:cNvSpPr>
          <p:nvPr/>
        </p:nvSpPr>
        <p:spPr bwMode="auto">
          <a:xfrm>
            <a:off x="403225" y="233363"/>
            <a:ext cx="2152551" cy="528637"/>
          </a:xfrm>
          <a:prstGeom prst="rect">
            <a:avLst/>
          </a:prstGeom>
          <a:gradFill rotWithShape="0">
            <a:gsLst>
              <a:gs pos="0">
                <a:srgbClr val="00CCFF"/>
              </a:gs>
              <a:gs pos="50000">
                <a:srgbClr val="C9F4FF"/>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dirty="0">
                <a:latin typeface="Times New Roman" panose="02020603050405020304" pitchFamily="18" charset="0"/>
              </a:rPr>
              <a:t>Summary</a:t>
            </a:r>
            <a:endParaRPr lang="ja-JP" altLang="en-US" sz="2800" dirty="0">
              <a:latin typeface="Times New Roman" panose="02020603050405020304" pitchFamily="18" charset="0"/>
            </a:endParaRPr>
          </a:p>
        </p:txBody>
      </p:sp>
      <p:sp>
        <p:nvSpPr>
          <p:cNvPr id="4" name="Text Box 4">
            <a:extLst>
              <a:ext uri="{FF2B5EF4-FFF2-40B4-BE49-F238E27FC236}">
                <a16:creationId xmlns:a16="http://schemas.microsoft.com/office/drawing/2014/main" xmlns="" id="{71B3D901-2463-4B7A-A840-C4FD8CDFA763}"/>
              </a:ext>
            </a:extLst>
          </p:cNvPr>
          <p:cNvSpPr txBox="1">
            <a:spLocks noChangeArrowheads="1"/>
          </p:cNvSpPr>
          <p:nvPr/>
        </p:nvSpPr>
        <p:spPr bwMode="auto">
          <a:xfrm>
            <a:off x="827584" y="1296005"/>
            <a:ext cx="7542213" cy="4339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a:solidFill>
                  <a:schemeClr val="tx1"/>
                </a:solidFill>
                <a:latin typeface="Arial" panose="020B0604020202020204" pitchFamily="34" charset="0"/>
                <a:ea typeface="ＭＳ Ｐゴシック" panose="020B0600070205080204" pitchFamily="50" charset="-128"/>
              </a:defRPr>
            </a:lvl1pPr>
            <a:lvl2pPr marL="914400" indent="-457200">
              <a:defRPr kumimoji="1">
                <a:solidFill>
                  <a:schemeClr val="tx1"/>
                </a:solidFill>
                <a:latin typeface="Arial" panose="020B0604020202020204" pitchFamily="34" charset="0"/>
                <a:ea typeface="ＭＳ Ｐゴシック" panose="020B0600070205080204" pitchFamily="50" charset="-128"/>
              </a:defRPr>
            </a:lvl2pPr>
            <a:lvl3pPr marL="1371600" indent="-457200">
              <a:defRPr kumimoji="1">
                <a:solidFill>
                  <a:schemeClr val="tx1"/>
                </a:solidFill>
                <a:latin typeface="Arial" panose="020B0604020202020204" pitchFamily="34" charset="0"/>
                <a:ea typeface="ＭＳ Ｐゴシック" panose="020B0600070205080204" pitchFamily="50" charset="-128"/>
              </a:defRPr>
            </a:lvl3pPr>
            <a:lvl4pPr marL="1828800" indent="-457200">
              <a:defRPr kumimoji="1">
                <a:solidFill>
                  <a:schemeClr val="tx1"/>
                </a:solidFill>
                <a:latin typeface="Arial" panose="020B0604020202020204" pitchFamily="34" charset="0"/>
                <a:ea typeface="ＭＳ Ｐゴシック" panose="020B0600070205080204" pitchFamily="50" charset="-128"/>
              </a:defRPr>
            </a:lvl4pPr>
            <a:lvl5pPr marL="2286000" indent="-457200">
              <a:defRPr kumimoji="1">
                <a:solidFill>
                  <a:schemeClr val="tx1"/>
                </a:solidFill>
                <a:latin typeface="Arial" panose="020B0604020202020204" pitchFamily="34" charset="0"/>
                <a:ea typeface="ＭＳ Ｐゴシック" panose="020B0600070205080204" pitchFamily="50" charset="-128"/>
              </a:defRPr>
            </a:lvl5pPr>
            <a:lvl6pPr marL="274320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20040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65760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11480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lnSpc>
                <a:spcPct val="150000"/>
              </a:lnSpc>
              <a:spcBef>
                <a:spcPct val="50000"/>
              </a:spcBef>
              <a:buFont typeface="Arial" panose="020B0604020202020204" pitchFamily="34" charset="0"/>
              <a:buChar char="•"/>
            </a:pPr>
            <a:r>
              <a:rPr lang="en-US" altLang="ja-JP" sz="2400" dirty="0"/>
              <a:t>We have developed TPR-XAFS technique for real-time observation of hydrogen recombination reaction</a:t>
            </a:r>
          </a:p>
          <a:p>
            <a:pPr marL="342900" indent="-342900" eaLnBrk="1" hangingPunct="1">
              <a:lnSpc>
                <a:spcPct val="150000"/>
              </a:lnSpc>
              <a:spcBef>
                <a:spcPct val="50000"/>
              </a:spcBef>
              <a:buFont typeface="Arial" panose="020B0604020202020204" pitchFamily="34" charset="0"/>
              <a:buChar char="•"/>
            </a:pPr>
            <a:r>
              <a:rPr lang="en-US" altLang="ja-JP" sz="2400" dirty="0"/>
              <a:t>Platinum metal nanoparticles are useful for catalysts of hydrogen recombination reaction</a:t>
            </a:r>
          </a:p>
          <a:p>
            <a:pPr marL="342900" indent="-342900" eaLnBrk="1" hangingPunct="1">
              <a:lnSpc>
                <a:spcPct val="150000"/>
              </a:lnSpc>
              <a:spcBef>
                <a:spcPct val="50000"/>
              </a:spcBef>
              <a:buFont typeface="Arial" panose="020B0604020202020204" pitchFamily="34" charset="0"/>
              <a:buChar char="•"/>
            </a:pPr>
            <a:r>
              <a:rPr lang="en-US" altLang="ja-JP" sz="2400" dirty="0"/>
              <a:t>CZY support is effective for hydrogen recombination reaction against CO poisoning</a:t>
            </a:r>
          </a:p>
        </p:txBody>
      </p:sp>
      <p:sp>
        <p:nvSpPr>
          <p:cNvPr id="5" name="Text Box 5">
            <a:extLst>
              <a:ext uri="{FF2B5EF4-FFF2-40B4-BE49-F238E27FC236}">
                <a16:creationId xmlns:a16="http://schemas.microsoft.com/office/drawing/2014/main" xmlns="" id="{6DACB438-CF80-44AF-A801-C526CBFD4245}"/>
              </a:ext>
            </a:extLst>
          </p:cNvPr>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fld id="{01E1EDFB-ED2B-44C1-9235-5E8353A6B556}" type="slidenum">
              <a:rPr lang="ja-JP" altLang="en-US" sz="1800"/>
              <a:pPr eaLnBrk="1" hangingPunct="1">
                <a:spcBef>
                  <a:spcPct val="50000"/>
                </a:spcBef>
                <a:buFontTx/>
                <a:buNone/>
              </a:pPr>
              <a:t>18</a:t>
            </a:fld>
            <a:endParaRPr lang="en-US" altLang="ja-JP" sz="1800"/>
          </a:p>
        </p:txBody>
      </p:sp>
    </p:spTree>
    <p:extLst>
      <p:ext uri="{BB962C8B-B14F-4D97-AF65-F5344CB8AC3E}">
        <p14:creationId xmlns:p14="http://schemas.microsoft.com/office/powerpoint/2010/main" val="106086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251520" y="188640"/>
            <a:ext cx="2232248"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defRPr/>
            </a:pPr>
            <a:r>
              <a:rPr lang="en-US" altLang="ja-JP" sz="2400" dirty="0"/>
              <a:t>Background</a:t>
            </a:r>
            <a:endParaRPr lang="ja-JP" altLang="en-US" sz="2400" dirty="0"/>
          </a:p>
        </p:txBody>
      </p:sp>
      <p:sp>
        <p:nvSpPr>
          <p:cNvPr id="16386" name="Text Box 5"/>
          <p:cNvSpPr txBox="1">
            <a:spLocks noChangeArrowheads="1"/>
          </p:cNvSpPr>
          <p:nvPr/>
        </p:nvSpPr>
        <p:spPr bwMode="auto">
          <a:xfrm>
            <a:off x="323528" y="1835532"/>
            <a:ext cx="8495697" cy="400110"/>
          </a:xfrm>
          <a:prstGeom prst="rect">
            <a:avLst/>
          </a:prstGeom>
          <a:noFill/>
          <a:ln w="9525">
            <a:noFill/>
            <a:miter lim="800000"/>
            <a:headEnd/>
            <a:tailEnd/>
          </a:ln>
        </p:spPr>
        <p:txBody>
          <a:bodyPr wrap="square">
            <a:spAutoFit/>
          </a:bodyPr>
          <a:lstStyle/>
          <a:p>
            <a:pPr>
              <a:spcBef>
                <a:spcPct val="50000"/>
              </a:spcBef>
            </a:pPr>
            <a:r>
              <a:rPr lang="en-US" altLang="ja-JP" sz="2000" u="sng" dirty="0"/>
              <a:t>Severe accident at Fukushima nuclear power plant: </a:t>
            </a:r>
            <a:r>
              <a:rPr lang="en-US" altLang="ja-JP" sz="2000" b="1" u="sng" dirty="0">
                <a:solidFill>
                  <a:srgbClr val="FF0000"/>
                </a:solidFill>
              </a:rPr>
              <a:t>Hydrogen explosion </a:t>
            </a:r>
            <a:endParaRPr lang="ja-JP" altLang="en-US" sz="2000" b="1" u="sng" dirty="0">
              <a:solidFill>
                <a:srgbClr val="FF0000"/>
              </a:solidFill>
            </a:endParaRPr>
          </a:p>
        </p:txBody>
      </p:sp>
      <p:sp>
        <p:nvSpPr>
          <p:cNvPr id="16391" name="Text Box 4"/>
          <p:cNvSpPr txBox="1">
            <a:spLocks noChangeArrowheads="1"/>
          </p:cNvSpPr>
          <p:nvPr/>
        </p:nvSpPr>
        <p:spPr bwMode="auto">
          <a:xfrm>
            <a:off x="8532813" y="6453188"/>
            <a:ext cx="503237" cy="366712"/>
          </a:xfrm>
          <a:prstGeom prst="rect">
            <a:avLst/>
          </a:prstGeom>
          <a:noFill/>
          <a:ln w="9525">
            <a:noFill/>
            <a:miter lim="800000"/>
            <a:headEnd/>
            <a:tailEnd/>
          </a:ln>
        </p:spPr>
        <p:txBody>
          <a:bodyPr>
            <a:spAutoFit/>
          </a:bodyPr>
          <a:lstStyle/>
          <a:p>
            <a:pPr>
              <a:spcBef>
                <a:spcPct val="50000"/>
              </a:spcBef>
            </a:pPr>
            <a:fld id="{845D06ED-CCAF-4BB9-8594-BA388951ADB6}" type="slidenum">
              <a:rPr lang="ja-JP" altLang="en-US"/>
              <a:pPr>
                <a:spcBef>
                  <a:spcPct val="50000"/>
                </a:spcBef>
              </a:pPr>
              <a:t>2</a:t>
            </a:fld>
            <a:endParaRPr lang="en-US" altLang="ja-JP"/>
          </a:p>
        </p:txBody>
      </p:sp>
      <p:grpSp>
        <p:nvGrpSpPr>
          <p:cNvPr id="16394" name="Group 10"/>
          <p:cNvGrpSpPr>
            <a:grpSpLocks/>
          </p:cNvGrpSpPr>
          <p:nvPr/>
        </p:nvGrpSpPr>
        <p:grpSpPr bwMode="auto">
          <a:xfrm>
            <a:off x="323528" y="2414216"/>
            <a:ext cx="8459839" cy="2206192"/>
            <a:chOff x="386" y="2205"/>
            <a:chExt cx="5125" cy="1588"/>
          </a:xfrm>
        </p:grpSpPr>
        <p:sp>
          <p:nvSpPr>
            <p:cNvPr id="16388" name="Text Box 7"/>
            <p:cNvSpPr txBox="1">
              <a:spLocks noChangeArrowheads="1"/>
            </p:cNvSpPr>
            <p:nvPr/>
          </p:nvSpPr>
          <p:spPr bwMode="auto">
            <a:xfrm>
              <a:off x="930" y="2355"/>
              <a:ext cx="4173" cy="407"/>
            </a:xfrm>
            <a:prstGeom prst="rect">
              <a:avLst/>
            </a:prstGeom>
            <a:noFill/>
            <a:ln w="9525">
              <a:noFill/>
              <a:miter lim="800000"/>
              <a:headEnd/>
              <a:tailEnd/>
            </a:ln>
          </p:spPr>
          <p:txBody>
            <a:bodyPr>
              <a:spAutoFit/>
            </a:bodyPr>
            <a:lstStyle/>
            <a:p>
              <a:pPr>
                <a:spcBef>
                  <a:spcPct val="50000"/>
                </a:spcBef>
              </a:pPr>
              <a:r>
                <a:rPr lang="en-US" altLang="ja-JP" dirty="0"/>
                <a:t>Hydrogen management system using external electric power</a:t>
              </a:r>
              <a:r>
                <a:rPr lang="ja-JP" altLang="en-US" dirty="0"/>
                <a:t>　</a:t>
              </a:r>
              <a:r>
                <a:rPr lang="en-US" altLang="ja-JP" dirty="0"/>
                <a:t>could not work due to shut down of all outside electric supplies</a:t>
              </a:r>
              <a:endParaRPr lang="ja-JP" altLang="en-US" dirty="0"/>
            </a:p>
          </p:txBody>
        </p:sp>
        <p:sp>
          <p:nvSpPr>
            <p:cNvPr id="16389" name="AutoShape 8"/>
            <p:cNvSpPr>
              <a:spLocks noChangeArrowheads="1"/>
            </p:cNvSpPr>
            <p:nvPr/>
          </p:nvSpPr>
          <p:spPr bwMode="auto">
            <a:xfrm>
              <a:off x="2726" y="2884"/>
              <a:ext cx="408" cy="388"/>
            </a:xfrm>
            <a:prstGeom prst="downArrow">
              <a:avLst>
                <a:gd name="adj1" fmla="val 50000"/>
                <a:gd name="adj2" fmla="val 33395"/>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16390" name="Text Box 9"/>
            <p:cNvSpPr txBox="1">
              <a:spLocks noChangeArrowheads="1"/>
            </p:cNvSpPr>
            <p:nvPr/>
          </p:nvSpPr>
          <p:spPr bwMode="auto">
            <a:xfrm>
              <a:off x="474" y="3430"/>
              <a:ext cx="4972" cy="288"/>
            </a:xfrm>
            <a:prstGeom prst="rect">
              <a:avLst/>
            </a:prstGeom>
            <a:solidFill>
              <a:srgbClr val="FFFF99"/>
            </a:solidFill>
            <a:ln w="9525">
              <a:noFill/>
              <a:miter lim="800000"/>
              <a:headEnd/>
              <a:tailEnd/>
            </a:ln>
          </p:spPr>
          <p:txBody>
            <a:bodyPr wrap="square">
              <a:spAutoFit/>
            </a:bodyPr>
            <a:lstStyle/>
            <a:p>
              <a:pPr algn="ctr">
                <a:spcBef>
                  <a:spcPct val="50000"/>
                </a:spcBef>
              </a:pPr>
              <a:endParaRPr lang="en-US" altLang="ja-JP" sz="2400" dirty="0"/>
            </a:p>
          </p:txBody>
        </p:sp>
        <p:sp>
          <p:nvSpPr>
            <p:cNvPr id="16393" name="Rectangle 9"/>
            <p:cNvSpPr>
              <a:spLocks noChangeArrowheads="1"/>
            </p:cNvSpPr>
            <p:nvPr/>
          </p:nvSpPr>
          <p:spPr bwMode="auto">
            <a:xfrm>
              <a:off x="386" y="2205"/>
              <a:ext cx="5125" cy="1588"/>
            </a:xfrm>
            <a:prstGeom prst="rect">
              <a:avLst/>
            </a:prstGeom>
            <a:noFill/>
            <a:ln w="9525">
              <a:solidFill>
                <a:schemeClr val="tx1"/>
              </a:solidFill>
              <a:miter lim="800000"/>
              <a:headEnd/>
              <a:tailEnd/>
            </a:ln>
            <a:effectLst/>
          </p:spPr>
          <p:txBody>
            <a:bodyPr wrap="none" anchor="ctr"/>
            <a:lstStyle/>
            <a:p>
              <a:endParaRPr lang="ja-JP" altLang="en-US"/>
            </a:p>
          </p:txBody>
        </p:sp>
      </p:grpSp>
      <p:sp>
        <p:nvSpPr>
          <p:cNvPr id="16395" name="Text Box 5"/>
          <p:cNvSpPr txBox="1">
            <a:spLocks noChangeArrowheads="1"/>
          </p:cNvSpPr>
          <p:nvPr/>
        </p:nvSpPr>
        <p:spPr bwMode="auto">
          <a:xfrm>
            <a:off x="1402581" y="5518973"/>
            <a:ext cx="3673475" cy="646331"/>
          </a:xfrm>
          <a:prstGeom prst="rect">
            <a:avLst/>
          </a:prstGeom>
          <a:noFill/>
          <a:ln w="9525">
            <a:noFill/>
            <a:miter lim="800000"/>
            <a:headEnd/>
            <a:tailEnd/>
          </a:ln>
        </p:spPr>
        <p:txBody>
          <a:bodyPr>
            <a:spAutoFit/>
          </a:bodyPr>
          <a:lstStyle/>
          <a:p>
            <a:pPr>
              <a:spcBef>
                <a:spcPct val="50000"/>
              </a:spcBef>
            </a:pPr>
            <a:r>
              <a:rPr lang="en-US" altLang="ja-JP" dirty="0"/>
              <a:t>Hydrogen recombination reaction (Water formation reaction)</a:t>
            </a:r>
            <a:endParaRPr lang="ja-JP" altLang="en-US" dirty="0"/>
          </a:p>
        </p:txBody>
      </p:sp>
      <p:sp>
        <p:nvSpPr>
          <p:cNvPr id="16396" name="Text Box 6"/>
          <p:cNvSpPr txBox="1">
            <a:spLocks noChangeArrowheads="1"/>
          </p:cNvSpPr>
          <p:nvPr/>
        </p:nvSpPr>
        <p:spPr bwMode="auto">
          <a:xfrm>
            <a:off x="5075311" y="5661248"/>
            <a:ext cx="3313113" cy="366713"/>
          </a:xfrm>
          <a:prstGeom prst="rect">
            <a:avLst/>
          </a:prstGeom>
          <a:noFill/>
          <a:ln w="9525">
            <a:noFill/>
            <a:miter lim="800000"/>
            <a:headEnd/>
            <a:tailEnd/>
          </a:ln>
        </p:spPr>
        <p:txBody>
          <a:bodyPr>
            <a:spAutoFit/>
          </a:bodyPr>
          <a:lstStyle/>
          <a:p>
            <a:pPr>
              <a:spcBef>
                <a:spcPct val="50000"/>
              </a:spcBef>
            </a:pPr>
            <a:r>
              <a:rPr lang="en-US" altLang="ja-JP" dirty="0"/>
              <a:t>H</a:t>
            </a:r>
            <a:r>
              <a:rPr lang="en-US" altLang="ja-JP" baseline="-25000" dirty="0"/>
              <a:t>2</a:t>
            </a:r>
            <a:r>
              <a:rPr lang="en-US" altLang="ja-JP" dirty="0"/>
              <a:t> + 1/2O</a:t>
            </a:r>
            <a:r>
              <a:rPr lang="en-US" altLang="ja-JP" baseline="-25000" dirty="0"/>
              <a:t>2</a:t>
            </a:r>
            <a:r>
              <a:rPr lang="en-US" altLang="ja-JP" dirty="0"/>
              <a:t> = H</a:t>
            </a:r>
            <a:r>
              <a:rPr lang="en-US" altLang="ja-JP" baseline="-25000" dirty="0"/>
              <a:t>2</a:t>
            </a:r>
            <a:r>
              <a:rPr lang="en-US" altLang="ja-JP" dirty="0"/>
              <a:t>O</a:t>
            </a:r>
          </a:p>
        </p:txBody>
      </p:sp>
      <p:sp>
        <p:nvSpPr>
          <p:cNvPr id="16397" name="Text Box 7"/>
          <p:cNvSpPr txBox="1">
            <a:spLocks noChangeArrowheads="1"/>
          </p:cNvSpPr>
          <p:nvPr/>
        </p:nvSpPr>
        <p:spPr bwMode="auto">
          <a:xfrm>
            <a:off x="1763688" y="4901098"/>
            <a:ext cx="5256213" cy="400110"/>
          </a:xfrm>
          <a:prstGeom prst="rect">
            <a:avLst/>
          </a:prstGeom>
          <a:solidFill>
            <a:srgbClr val="CCFFCC">
              <a:alpha val="60001"/>
            </a:srgbClr>
          </a:solidFill>
          <a:ln w="9525">
            <a:noFill/>
            <a:miter lim="800000"/>
            <a:headEnd/>
            <a:tailEnd/>
          </a:ln>
        </p:spPr>
        <p:txBody>
          <a:bodyPr>
            <a:spAutoFit/>
          </a:bodyPr>
          <a:lstStyle/>
          <a:p>
            <a:pPr algn="ctr">
              <a:spcBef>
                <a:spcPct val="50000"/>
              </a:spcBef>
            </a:pPr>
            <a:r>
              <a:rPr lang="en-US" altLang="ja-JP" sz="2000" dirty="0"/>
              <a:t>Passive Autocatalytic Recombiner (PAR)</a:t>
            </a:r>
          </a:p>
        </p:txBody>
      </p:sp>
      <p:sp>
        <p:nvSpPr>
          <p:cNvPr id="16398" name="Text Box 9"/>
          <p:cNvSpPr txBox="1">
            <a:spLocks noChangeArrowheads="1"/>
          </p:cNvSpPr>
          <p:nvPr/>
        </p:nvSpPr>
        <p:spPr bwMode="auto">
          <a:xfrm>
            <a:off x="1546597" y="6309320"/>
            <a:ext cx="6121747" cy="369332"/>
          </a:xfrm>
          <a:prstGeom prst="rect">
            <a:avLst/>
          </a:prstGeom>
          <a:noFill/>
          <a:ln w="9525">
            <a:noFill/>
            <a:miter lim="800000"/>
            <a:headEnd/>
            <a:tailEnd/>
          </a:ln>
        </p:spPr>
        <p:txBody>
          <a:bodyPr wrap="square">
            <a:spAutoFit/>
          </a:bodyPr>
          <a:lstStyle/>
          <a:p>
            <a:pPr>
              <a:spcBef>
                <a:spcPct val="50000"/>
              </a:spcBef>
            </a:pPr>
            <a:r>
              <a:rPr lang="en-US" altLang="ja-JP" dirty="0"/>
              <a:t>Precious metal nanoparticle such as </a:t>
            </a:r>
            <a:r>
              <a:rPr lang="en-US" altLang="ja-JP" dirty="0" err="1"/>
              <a:t>Pd</a:t>
            </a:r>
            <a:r>
              <a:rPr lang="en-US" altLang="ja-JP" dirty="0"/>
              <a:t> and Pt are used</a:t>
            </a:r>
            <a:endParaRPr lang="ja-JP" altLang="en-US" dirty="0"/>
          </a:p>
        </p:txBody>
      </p:sp>
      <p:sp>
        <p:nvSpPr>
          <p:cNvPr id="15" name="角丸四角形 14"/>
          <p:cNvSpPr/>
          <p:nvPr/>
        </p:nvSpPr>
        <p:spPr>
          <a:xfrm>
            <a:off x="2808313" y="260648"/>
            <a:ext cx="6156175" cy="1413893"/>
          </a:xfrm>
          <a:prstGeom prst="roundRect">
            <a:avLst/>
          </a:prstGeom>
          <a:solidFill>
            <a:srgbClr val="4F81BD">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6"/>
          <p:cNvSpPr txBox="1">
            <a:spLocks noChangeArrowheads="1"/>
          </p:cNvSpPr>
          <p:nvPr/>
        </p:nvSpPr>
        <p:spPr bwMode="auto">
          <a:xfrm>
            <a:off x="3203848" y="305361"/>
            <a:ext cx="5832202" cy="1323439"/>
          </a:xfrm>
          <a:prstGeom prst="rect">
            <a:avLst/>
          </a:prstGeom>
          <a:noFill/>
          <a:ln w="9525">
            <a:noFill/>
            <a:miter lim="800000"/>
            <a:headEnd/>
            <a:tailEnd/>
          </a:ln>
        </p:spPr>
        <p:txBody>
          <a:bodyPr wrap="square">
            <a:spAutoFit/>
          </a:bodyPr>
          <a:lstStyle/>
          <a:p>
            <a:pPr>
              <a:spcBef>
                <a:spcPct val="50000"/>
              </a:spcBef>
            </a:pPr>
            <a:r>
              <a:rPr lang="en-US" altLang="ja-JP" sz="1600" dirty="0"/>
              <a:t>Hydrogen generation at nuclear power plant</a:t>
            </a:r>
          </a:p>
          <a:p>
            <a:pPr>
              <a:spcBef>
                <a:spcPct val="50000"/>
              </a:spcBef>
            </a:pPr>
            <a:r>
              <a:rPr lang="ja-JP" altLang="en-US" sz="1600" dirty="0"/>
              <a:t>　○</a:t>
            </a:r>
            <a:r>
              <a:rPr lang="en-US" altLang="ja-JP" sz="1600" dirty="0" err="1"/>
              <a:t>Radiolytic</a:t>
            </a:r>
            <a:r>
              <a:rPr lang="en-US" altLang="ja-JP" sz="1600" dirty="0"/>
              <a:t> decomposition of water</a:t>
            </a:r>
          </a:p>
          <a:p>
            <a:pPr>
              <a:spcBef>
                <a:spcPct val="50000"/>
              </a:spcBef>
            </a:pPr>
            <a:r>
              <a:rPr lang="ja-JP" altLang="en-US" sz="1600" dirty="0"/>
              <a:t>　○</a:t>
            </a:r>
            <a:r>
              <a:rPr lang="en-US" altLang="ja-JP" sz="1600" dirty="0"/>
              <a:t>Reduction reaction of water molecules on a surface of zirconium alloy cladding of a fuel rod</a:t>
            </a:r>
            <a:endParaRPr lang="ja-JP" altLang="en-US" sz="1600" dirty="0"/>
          </a:p>
        </p:txBody>
      </p:sp>
      <p:sp>
        <p:nvSpPr>
          <p:cNvPr id="2" name="テキスト ボックス 1"/>
          <p:cNvSpPr txBox="1"/>
          <p:nvPr/>
        </p:nvSpPr>
        <p:spPr>
          <a:xfrm>
            <a:off x="718891" y="4139788"/>
            <a:ext cx="8029573" cy="369332"/>
          </a:xfrm>
          <a:prstGeom prst="rect">
            <a:avLst/>
          </a:prstGeom>
          <a:noFill/>
        </p:spPr>
        <p:txBody>
          <a:bodyPr wrap="square" rtlCol="0">
            <a:spAutoFit/>
          </a:bodyPr>
          <a:lstStyle/>
          <a:p>
            <a:r>
              <a:rPr kumimoji="1" lang="en-US" altLang="ja-JP" dirty="0"/>
              <a:t>Needs of catalyst without electric power supply for hydrogen management </a:t>
            </a:r>
            <a:endParaRPr kumimoji="1" lang="ja-JP" altLang="en-US" dirty="0"/>
          </a:p>
        </p:txBody>
      </p:sp>
    </p:spTree>
    <p:extLst>
      <p:ext uri="{BB962C8B-B14F-4D97-AF65-F5344CB8AC3E}">
        <p14:creationId xmlns:p14="http://schemas.microsoft.com/office/powerpoint/2010/main" val="78534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5576" y="980728"/>
            <a:ext cx="6696744" cy="4529975"/>
          </a:xfrm>
          <a:prstGeom prst="rect">
            <a:avLst/>
          </a:prstGeom>
        </p:spPr>
      </p:pic>
      <p:sp>
        <p:nvSpPr>
          <p:cNvPr id="96260" name="Text Box 4"/>
          <p:cNvSpPr txBox="1">
            <a:spLocks noChangeArrowheads="1"/>
          </p:cNvSpPr>
          <p:nvPr/>
        </p:nvSpPr>
        <p:spPr bwMode="auto">
          <a:xfrm>
            <a:off x="250824" y="188640"/>
            <a:ext cx="4897240"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defRPr/>
            </a:pPr>
            <a:r>
              <a:rPr lang="en-US" altLang="ja-JP" sz="2400" dirty="0"/>
              <a:t>Hydrogen recombination catalysts </a:t>
            </a:r>
            <a:endParaRPr lang="ja-JP" altLang="en-US" sz="2400" dirty="0"/>
          </a:p>
        </p:txBody>
      </p:sp>
      <p:sp>
        <p:nvSpPr>
          <p:cNvPr id="17414" name="Text Box 8"/>
          <p:cNvSpPr txBox="1">
            <a:spLocks noChangeArrowheads="1"/>
          </p:cNvSpPr>
          <p:nvPr/>
        </p:nvSpPr>
        <p:spPr bwMode="auto">
          <a:xfrm>
            <a:off x="5651823" y="476250"/>
            <a:ext cx="3096641" cy="1201738"/>
          </a:xfrm>
          <a:prstGeom prst="rect">
            <a:avLst/>
          </a:prstGeom>
          <a:noFill/>
          <a:ln w="9525">
            <a:solidFill>
              <a:schemeClr val="tx1"/>
            </a:solidFill>
            <a:miter lim="800000"/>
            <a:headEnd/>
            <a:tailEnd/>
          </a:ln>
        </p:spPr>
        <p:txBody>
          <a:bodyPr wrap="square">
            <a:spAutoFit/>
          </a:bodyPr>
          <a:lstStyle/>
          <a:p>
            <a:pPr>
              <a:spcBef>
                <a:spcPct val="50000"/>
              </a:spcBef>
            </a:pPr>
            <a:r>
              <a:rPr lang="ja-JP" altLang="en-US" b="1" dirty="0">
                <a:solidFill>
                  <a:srgbClr val="FF0000"/>
                </a:solidFill>
              </a:rPr>
              <a:t>①</a:t>
            </a:r>
            <a:r>
              <a:rPr lang="ja-JP" altLang="en-US" dirty="0"/>
              <a:t>　</a:t>
            </a:r>
            <a:r>
              <a:rPr lang="en-US" altLang="ja-JP" dirty="0"/>
              <a:t>Exhaust gas line</a:t>
            </a:r>
            <a:endParaRPr lang="ja-JP" altLang="en-US" dirty="0"/>
          </a:p>
          <a:p>
            <a:pPr>
              <a:spcBef>
                <a:spcPct val="50000"/>
              </a:spcBef>
            </a:pPr>
            <a:r>
              <a:rPr lang="ja-JP" altLang="en-US" b="1" dirty="0">
                <a:solidFill>
                  <a:srgbClr val="00FF00"/>
                </a:solidFill>
              </a:rPr>
              <a:t>②</a:t>
            </a:r>
            <a:r>
              <a:rPr lang="ja-JP" altLang="en-US" dirty="0"/>
              <a:t>　</a:t>
            </a:r>
            <a:r>
              <a:rPr lang="en-US" altLang="ja-JP" dirty="0"/>
              <a:t>Power plant building</a:t>
            </a:r>
            <a:endParaRPr lang="ja-JP" altLang="en-US" dirty="0"/>
          </a:p>
          <a:p>
            <a:pPr>
              <a:spcBef>
                <a:spcPct val="50000"/>
              </a:spcBef>
            </a:pPr>
            <a:r>
              <a:rPr lang="en-US" altLang="ja-JP" b="1" dirty="0">
                <a:solidFill>
                  <a:srgbClr val="0000FF"/>
                </a:solidFill>
              </a:rPr>
              <a:t>③</a:t>
            </a:r>
            <a:r>
              <a:rPr lang="ja-JP" altLang="en-US" dirty="0"/>
              <a:t>　</a:t>
            </a:r>
            <a:r>
              <a:rPr lang="en-US" altLang="ja-JP" dirty="0"/>
              <a:t>Containment building</a:t>
            </a:r>
            <a:endParaRPr lang="ja-JP" altLang="en-US" dirty="0"/>
          </a:p>
        </p:txBody>
      </p:sp>
      <p:sp>
        <p:nvSpPr>
          <p:cNvPr id="17416" name="Text Box 4"/>
          <p:cNvSpPr txBox="1">
            <a:spLocks noChangeArrowheads="1"/>
          </p:cNvSpPr>
          <p:nvPr/>
        </p:nvSpPr>
        <p:spPr bwMode="auto">
          <a:xfrm>
            <a:off x="8532813" y="6453188"/>
            <a:ext cx="503237" cy="366712"/>
          </a:xfrm>
          <a:prstGeom prst="rect">
            <a:avLst/>
          </a:prstGeom>
          <a:noFill/>
          <a:ln w="9525">
            <a:noFill/>
            <a:miter lim="800000"/>
            <a:headEnd/>
            <a:tailEnd/>
          </a:ln>
        </p:spPr>
        <p:txBody>
          <a:bodyPr>
            <a:spAutoFit/>
          </a:bodyPr>
          <a:lstStyle/>
          <a:p>
            <a:pPr>
              <a:spcBef>
                <a:spcPct val="50000"/>
              </a:spcBef>
            </a:pPr>
            <a:fld id="{A672FA4B-8887-437A-80BD-B1CBAFDBD8E2}" type="slidenum">
              <a:rPr lang="ja-JP" altLang="en-US"/>
              <a:pPr>
                <a:spcBef>
                  <a:spcPct val="50000"/>
                </a:spcBef>
              </a:pPr>
              <a:t>3</a:t>
            </a:fld>
            <a:endParaRPr lang="en-US" altLang="ja-JP"/>
          </a:p>
        </p:txBody>
      </p:sp>
      <p:sp>
        <p:nvSpPr>
          <p:cNvPr id="17418" name="Text Box 10"/>
          <p:cNvSpPr txBox="1">
            <a:spLocks noChangeArrowheads="1"/>
          </p:cNvSpPr>
          <p:nvPr/>
        </p:nvSpPr>
        <p:spPr bwMode="auto">
          <a:xfrm>
            <a:off x="6156102" y="3619872"/>
            <a:ext cx="792162" cy="457200"/>
          </a:xfrm>
          <a:prstGeom prst="rect">
            <a:avLst/>
          </a:prstGeom>
          <a:noFill/>
          <a:ln w="9525">
            <a:noFill/>
            <a:miter lim="800000"/>
            <a:headEnd/>
            <a:tailEnd/>
          </a:ln>
          <a:effectLst/>
        </p:spPr>
        <p:txBody>
          <a:bodyPr>
            <a:spAutoFit/>
          </a:bodyPr>
          <a:lstStyle/>
          <a:p>
            <a:pPr>
              <a:spcBef>
                <a:spcPct val="50000"/>
              </a:spcBef>
            </a:pPr>
            <a:r>
              <a:rPr lang="ja-JP" altLang="en-US" sz="2400" b="1" dirty="0">
                <a:solidFill>
                  <a:srgbClr val="FF0000"/>
                </a:solidFill>
              </a:rPr>
              <a:t>①</a:t>
            </a:r>
          </a:p>
        </p:txBody>
      </p:sp>
      <p:sp>
        <p:nvSpPr>
          <p:cNvPr id="17419" name="Text Box 11"/>
          <p:cNvSpPr txBox="1">
            <a:spLocks noChangeArrowheads="1"/>
          </p:cNvSpPr>
          <p:nvPr/>
        </p:nvSpPr>
        <p:spPr bwMode="auto">
          <a:xfrm>
            <a:off x="3491880" y="1196752"/>
            <a:ext cx="863600" cy="457200"/>
          </a:xfrm>
          <a:prstGeom prst="rect">
            <a:avLst/>
          </a:prstGeom>
          <a:noFill/>
          <a:ln w="9525">
            <a:noFill/>
            <a:miter lim="800000"/>
            <a:headEnd/>
            <a:tailEnd/>
          </a:ln>
          <a:effectLst/>
        </p:spPr>
        <p:txBody>
          <a:bodyPr>
            <a:spAutoFit/>
          </a:bodyPr>
          <a:lstStyle/>
          <a:p>
            <a:pPr>
              <a:spcBef>
                <a:spcPct val="50000"/>
              </a:spcBef>
            </a:pPr>
            <a:r>
              <a:rPr lang="ja-JP" altLang="en-US" sz="2400" b="1" dirty="0">
                <a:solidFill>
                  <a:srgbClr val="00FF00"/>
                </a:solidFill>
              </a:rPr>
              <a:t>②</a:t>
            </a:r>
          </a:p>
        </p:txBody>
      </p:sp>
      <p:sp>
        <p:nvSpPr>
          <p:cNvPr id="17420" name="Text Box 12"/>
          <p:cNvSpPr txBox="1">
            <a:spLocks noChangeArrowheads="1"/>
          </p:cNvSpPr>
          <p:nvPr/>
        </p:nvSpPr>
        <p:spPr bwMode="auto">
          <a:xfrm>
            <a:off x="1692622" y="1484784"/>
            <a:ext cx="719138" cy="457200"/>
          </a:xfrm>
          <a:prstGeom prst="rect">
            <a:avLst/>
          </a:prstGeom>
          <a:noFill/>
          <a:ln w="9525">
            <a:noFill/>
            <a:miter lim="800000"/>
            <a:headEnd/>
            <a:tailEnd/>
          </a:ln>
          <a:effectLst/>
        </p:spPr>
        <p:txBody>
          <a:bodyPr>
            <a:spAutoFit/>
          </a:bodyPr>
          <a:lstStyle/>
          <a:p>
            <a:pPr>
              <a:spcBef>
                <a:spcPct val="50000"/>
              </a:spcBef>
            </a:pPr>
            <a:r>
              <a:rPr lang="en-US" altLang="ja-JP" sz="2400" b="1" dirty="0">
                <a:solidFill>
                  <a:srgbClr val="0000FF"/>
                </a:solidFill>
              </a:rPr>
              <a:t>③</a:t>
            </a:r>
            <a:endParaRPr lang="ja-JP" altLang="en-US" sz="2400" b="1" dirty="0">
              <a:solidFill>
                <a:srgbClr val="0000FF"/>
              </a:solidFill>
            </a:endParaRPr>
          </a:p>
        </p:txBody>
      </p:sp>
      <p:sp>
        <p:nvSpPr>
          <p:cNvPr id="17421" name="Text Box 13"/>
          <p:cNvSpPr txBox="1">
            <a:spLocks noChangeArrowheads="1"/>
          </p:cNvSpPr>
          <p:nvPr/>
        </p:nvSpPr>
        <p:spPr bwMode="auto">
          <a:xfrm>
            <a:off x="179512" y="5229200"/>
            <a:ext cx="8784530" cy="1477328"/>
          </a:xfrm>
          <a:prstGeom prst="rect">
            <a:avLst/>
          </a:prstGeom>
          <a:noFill/>
          <a:ln w="9525">
            <a:noFill/>
            <a:miter lim="800000"/>
            <a:headEnd/>
            <a:tailEnd/>
          </a:ln>
          <a:effectLst/>
        </p:spPr>
        <p:txBody>
          <a:bodyPr wrap="square">
            <a:spAutoFit/>
          </a:bodyPr>
          <a:lstStyle/>
          <a:p>
            <a:pPr>
              <a:spcBef>
                <a:spcPct val="50000"/>
              </a:spcBef>
            </a:pPr>
            <a:r>
              <a:rPr lang="ja-JP" altLang="en-US" b="1" dirty="0">
                <a:solidFill>
                  <a:srgbClr val="0000FF"/>
                </a:solidFill>
              </a:rPr>
              <a:t>③</a:t>
            </a:r>
            <a:r>
              <a:rPr lang="ja-JP" altLang="en-US" dirty="0"/>
              <a:t>　</a:t>
            </a:r>
            <a:r>
              <a:rPr lang="en-US" altLang="ja-JP" dirty="0"/>
              <a:t>In containment building, CO generation is assumed in severe accident</a:t>
            </a:r>
          </a:p>
          <a:p>
            <a:pPr>
              <a:spcBef>
                <a:spcPct val="50000"/>
              </a:spcBef>
            </a:pPr>
            <a:r>
              <a:rPr lang="ja-JP" altLang="en-US" b="1" dirty="0"/>
              <a:t>→　</a:t>
            </a:r>
            <a:r>
              <a:rPr lang="en-US" altLang="ja-JP" b="1" u="sng" dirty="0"/>
              <a:t>CO</a:t>
            </a:r>
            <a:r>
              <a:rPr lang="ja-JP" altLang="en-US" b="1" u="sng" dirty="0"/>
              <a:t> </a:t>
            </a:r>
            <a:r>
              <a:rPr lang="en-US" altLang="ja-JP" b="1" u="sng" dirty="0"/>
              <a:t>poisoning</a:t>
            </a:r>
            <a:r>
              <a:rPr lang="ja-JP" altLang="en-US" b="1" u="sng" dirty="0"/>
              <a:t> </a:t>
            </a:r>
            <a:r>
              <a:rPr lang="en-US" altLang="ja-JP" b="1" u="sng" dirty="0"/>
              <a:t>effect</a:t>
            </a:r>
            <a:r>
              <a:rPr lang="ja-JP" altLang="en-US" b="1" u="sng" dirty="0"/>
              <a:t> </a:t>
            </a:r>
            <a:r>
              <a:rPr lang="en-US" altLang="ja-JP" b="1" u="sng" dirty="0"/>
              <a:t>of</a:t>
            </a:r>
            <a:r>
              <a:rPr lang="ja-JP" altLang="en-US" b="1" u="sng" dirty="0"/>
              <a:t> </a:t>
            </a:r>
            <a:r>
              <a:rPr lang="en-US" altLang="ja-JP" b="1" u="sng" dirty="0"/>
              <a:t>hydrogen recombination reaction</a:t>
            </a:r>
            <a:r>
              <a:rPr lang="ja-JP" altLang="en-US" dirty="0"/>
              <a:t> </a:t>
            </a:r>
            <a:r>
              <a:rPr lang="en-US" altLang="ja-JP" dirty="0"/>
              <a:t>should be studied</a:t>
            </a:r>
          </a:p>
          <a:p>
            <a:pPr>
              <a:spcBef>
                <a:spcPct val="50000"/>
              </a:spcBef>
            </a:pPr>
            <a:r>
              <a:rPr lang="ja-JP" altLang="en-US" dirty="0"/>
              <a:t>→　</a:t>
            </a:r>
            <a:r>
              <a:rPr lang="en-US" altLang="ja-JP" dirty="0"/>
              <a:t>Structural change of Pt nanoparticles during catalytic reaction is studied by          </a:t>
            </a:r>
            <a:r>
              <a:rPr lang="en-US" altLang="ja-JP" b="1" dirty="0">
                <a:solidFill>
                  <a:srgbClr val="FF0000"/>
                </a:solidFill>
              </a:rPr>
              <a:t>in situ and time-resolved X-ray Absorption Fine Structure (XAFS)</a:t>
            </a:r>
            <a:endParaRPr lang="ja-JP" altLang="en-US" dirty="0"/>
          </a:p>
        </p:txBody>
      </p:sp>
      <p:sp>
        <p:nvSpPr>
          <p:cNvPr id="5" name="テキスト ボックス 4"/>
          <p:cNvSpPr txBox="1"/>
          <p:nvPr/>
        </p:nvSpPr>
        <p:spPr>
          <a:xfrm>
            <a:off x="5868144" y="2555612"/>
            <a:ext cx="1440160" cy="369332"/>
          </a:xfrm>
          <a:prstGeom prst="rect">
            <a:avLst/>
          </a:prstGeom>
          <a:noFill/>
        </p:spPr>
        <p:txBody>
          <a:bodyPr wrap="square" rtlCol="0">
            <a:spAutoFit/>
          </a:bodyPr>
          <a:lstStyle/>
          <a:p>
            <a:r>
              <a:rPr kumimoji="1" lang="en-US" altLang="ja-JP" dirty="0"/>
              <a:t>Condenser</a:t>
            </a:r>
            <a:endParaRPr kumimoji="1" lang="ja-JP" altLang="en-US" dirty="0"/>
          </a:p>
        </p:txBody>
      </p:sp>
      <p:sp>
        <p:nvSpPr>
          <p:cNvPr id="6" name="テキスト ボックス 5"/>
          <p:cNvSpPr txBox="1"/>
          <p:nvPr/>
        </p:nvSpPr>
        <p:spPr>
          <a:xfrm>
            <a:off x="323528" y="982469"/>
            <a:ext cx="1944216" cy="646331"/>
          </a:xfrm>
          <a:prstGeom prst="rect">
            <a:avLst/>
          </a:prstGeom>
          <a:noFill/>
        </p:spPr>
        <p:txBody>
          <a:bodyPr wrap="square" rtlCol="0">
            <a:spAutoFit/>
          </a:bodyPr>
          <a:lstStyle/>
          <a:p>
            <a:r>
              <a:rPr lang="en-US" altLang="ja-JP" dirty="0"/>
              <a:t>Containment building</a:t>
            </a:r>
            <a:endParaRPr kumimoji="1" lang="ja-JP" altLang="en-US" dirty="0"/>
          </a:p>
        </p:txBody>
      </p:sp>
      <p:sp>
        <p:nvSpPr>
          <p:cNvPr id="7" name="テキスト ボックス 6"/>
          <p:cNvSpPr txBox="1"/>
          <p:nvPr/>
        </p:nvSpPr>
        <p:spPr>
          <a:xfrm>
            <a:off x="1440000" y="4293096"/>
            <a:ext cx="990999" cy="584775"/>
          </a:xfrm>
          <a:prstGeom prst="rect">
            <a:avLst/>
          </a:prstGeom>
          <a:noFill/>
        </p:spPr>
        <p:txBody>
          <a:bodyPr wrap="square" rtlCol="0">
            <a:spAutoFit/>
          </a:bodyPr>
          <a:lstStyle/>
          <a:p>
            <a:r>
              <a:rPr kumimoji="1" lang="en-US" altLang="ja-JP" sz="1600" dirty="0"/>
              <a:t>Reactor vessel</a:t>
            </a:r>
            <a:endParaRPr kumimoji="1" lang="ja-JP" altLang="en-US" sz="1600" dirty="0"/>
          </a:p>
        </p:txBody>
      </p:sp>
    </p:spTree>
    <p:extLst>
      <p:ext uri="{BB962C8B-B14F-4D97-AF65-F5344CB8AC3E}">
        <p14:creationId xmlns:p14="http://schemas.microsoft.com/office/powerpoint/2010/main" val="69598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8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189" y="3815092"/>
            <a:ext cx="3935763" cy="299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AutoShape 3"/>
          <p:cNvSpPr>
            <a:spLocks noChangeArrowheads="1"/>
          </p:cNvSpPr>
          <p:nvPr/>
        </p:nvSpPr>
        <p:spPr bwMode="auto">
          <a:xfrm>
            <a:off x="4495800" y="3581400"/>
            <a:ext cx="4114800" cy="3152775"/>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48" name="AutoShape 4"/>
          <p:cNvSpPr>
            <a:spLocks noChangeArrowheads="1"/>
          </p:cNvSpPr>
          <p:nvPr/>
        </p:nvSpPr>
        <p:spPr bwMode="auto">
          <a:xfrm>
            <a:off x="76200" y="3581400"/>
            <a:ext cx="4267200" cy="32004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49" name="Text Box 5"/>
          <p:cNvSpPr txBox="1">
            <a:spLocks noChangeArrowheads="1"/>
          </p:cNvSpPr>
          <p:nvPr/>
        </p:nvSpPr>
        <p:spPr bwMode="auto">
          <a:xfrm>
            <a:off x="76200" y="76200"/>
            <a:ext cx="7592144" cy="461665"/>
          </a:xfrm>
          <a:prstGeom prst="rect">
            <a:avLst/>
          </a:prstGeom>
          <a:gradFill rotWithShape="0">
            <a:gsLst>
              <a:gs pos="0">
                <a:srgbClr val="00CCFF"/>
              </a:gs>
              <a:gs pos="50000">
                <a:srgbClr val="C9F4FF"/>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2400" dirty="0"/>
              <a:t>Method: XAFS </a:t>
            </a:r>
            <a:r>
              <a:rPr lang="ja-JP" altLang="en-US" sz="2400" dirty="0"/>
              <a:t>（</a:t>
            </a:r>
            <a:r>
              <a:rPr lang="en-US" altLang="ja-JP" sz="2400" dirty="0"/>
              <a:t>X-ray Absorption Fine Structure</a:t>
            </a:r>
            <a:r>
              <a:rPr lang="ja-JP" altLang="en-US" sz="2400" dirty="0"/>
              <a:t>）</a:t>
            </a:r>
          </a:p>
        </p:txBody>
      </p:sp>
      <p:sp>
        <p:nvSpPr>
          <p:cNvPr id="6150" name="Text Box 6"/>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fld id="{328C6888-E92D-4185-AF4A-73E1FFADF2C0}" type="slidenum">
              <a:rPr lang="ja-JP" altLang="en-US"/>
              <a:pPr eaLnBrk="1" hangingPunct="1">
                <a:spcBef>
                  <a:spcPct val="50000"/>
                </a:spcBef>
              </a:pPr>
              <a:t>4</a:t>
            </a:fld>
            <a:endParaRPr lang="en-US" altLang="ja-JP"/>
          </a:p>
        </p:txBody>
      </p:sp>
      <p:sp>
        <p:nvSpPr>
          <p:cNvPr id="6151" name="Text Box 7"/>
          <p:cNvSpPr txBox="1">
            <a:spLocks noChangeArrowheads="1"/>
          </p:cNvSpPr>
          <p:nvPr/>
        </p:nvSpPr>
        <p:spPr bwMode="auto">
          <a:xfrm>
            <a:off x="5930330" y="980728"/>
            <a:ext cx="274612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Interference of scattered photoelectron waves from neighbor atoms</a:t>
            </a:r>
            <a:endParaRPr lang="ja-JP" altLang="en-US" dirty="0"/>
          </a:p>
        </p:txBody>
      </p:sp>
      <p:sp>
        <p:nvSpPr>
          <p:cNvPr id="6152" name="AutoShape 8"/>
          <p:cNvSpPr>
            <a:spLocks noChangeArrowheads="1"/>
          </p:cNvSpPr>
          <p:nvPr/>
        </p:nvSpPr>
        <p:spPr bwMode="auto">
          <a:xfrm>
            <a:off x="7020520" y="1995488"/>
            <a:ext cx="431800" cy="366712"/>
          </a:xfrm>
          <a:prstGeom prst="downArrow">
            <a:avLst>
              <a:gd name="adj1" fmla="val 50000"/>
              <a:gd name="adj2" fmla="val 4890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53" name="Text Box 9"/>
          <p:cNvSpPr txBox="1">
            <a:spLocks noChangeArrowheads="1"/>
          </p:cNvSpPr>
          <p:nvPr/>
        </p:nvSpPr>
        <p:spPr bwMode="auto">
          <a:xfrm>
            <a:off x="5942334" y="2376488"/>
            <a:ext cx="28781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Fine structure in absorption spectroscopy</a:t>
            </a:r>
            <a:endParaRPr lang="ja-JP" altLang="en-US" dirty="0"/>
          </a:p>
        </p:txBody>
      </p:sp>
      <p:grpSp>
        <p:nvGrpSpPr>
          <p:cNvPr id="6154" name="Group 10"/>
          <p:cNvGrpSpPr>
            <a:grpSpLocks/>
          </p:cNvGrpSpPr>
          <p:nvPr/>
        </p:nvGrpSpPr>
        <p:grpSpPr bwMode="auto">
          <a:xfrm>
            <a:off x="304800" y="922338"/>
            <a:ext cx="5203826" cy="2281237"/>
            <a:chOff x="384" y="2597"/>
            <a:chExt cx="3278" cy="1437"/>
          </a:xfrm>
        </p:grpSpPr>
        <p:grpSp>
          <p:nvGrpSpPr>
            <p:cNvPr id="6162" name="Group 11"/>
            <p:cNvGrpSpPr>
              <a:grpSpLocks/>
            </p:cNvGrpSpPr>
            <p:nvPr/>
          </p:nvGrpSpPr>
          <p:grpSpPr bwMode="auto">
            <a:xfrm>
              <a:off x="384" y="2640"/>
              <a:ext cx="1488" cy="1024"/>
              <a:chOff x="384" y="2640"/>
              <a:chExt cx="1488" cy="1024"/>
            </a:xfrm>
          </p:grpSpPr>
          <p:sp>
            <p:nvSpPr>
              <p:cNvPr id="6183" name="Line 12"/>
              <p:cNvSpPr>
                <a:spLocks noChangeAspect="1" noChangeShapeType="1"/>
              </p:cNvSpPr>
              <p:nvPr/>
            </p:nvSpPr>
            <p:spPr bwMode="auto">
              <a:xfrm rot="3000000" flipV="1">
                <a:off x="1247" y="3224"/>
                <a:ext cx="378" cy="243"/>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84" name="Oval 13"/>
              <p:cNvSpPr>
                <a:spLocks noChangeAspect="1" noChangeArrowheads="1"/>
              </p:cNvSpPr>
              <p:nvPr/>
            </p:nvSpPr>
            <p:spPr bwMode="auto">
              <a:xfrm>
                <a:off x="1014" y="3124"/>
                <a:ext cx="240" cy="24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5" name="Oval 14"/>
              <p:cNvSpPr>
                <a:spLocks noChangeAspect="1" noChangeArrowheads="1"/>
              </p:cNvSpPr>
              <p:nvPr/>
            </p:nvSpPr>
            <p:spPr bwMode="auto">
              <a:xfrm>
                <a:off x="924" y="3034"/>
                <a:ext cx="420" cy="4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6" name="Oval 15"/>
              <p:cNvSpPr>
                <a:spLocks noChangeAspect="1" noChangeArrowheads="1"/>
              </p:cNvSpPr>
              <p:nvPr/>
            </p:nvSpPr>
            <p:spPr bwMode="auto">
              <a:xfrm>
                <a:off x="818" y="2930"/>
                <a:ext cx="630" cy="63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7" name="Oval 16"/>
              <p:cNvSpPr>
                <a:spLocks noChangeAspect="1" noChangeArrowheads="1"/>
              </p:cNvSpPr>
              <p:nvPr/>
            </p:nvSpPr>
            <p:spPr bwMode="auto">
              <a:xfrm>
                <a:off x="714" y="2824"/>
                <a:ext cx="840" cy="8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8" name="Freeform 17"/>
              <p:cNvSpPr>
                <a:spLocks noChangeAspect="1"/>
              </p:cNvSpPr>
              <p:nvPr/>
            </p:nvSpPr>
            <p:spPr bwMode="auto">
              <a:xfrm rot="2039788">
                <a:off x="384" y="2914"/>
                <a:ext cx="690" cy="130"/>
              </a:xfrm>
              <a:custGeom>
                <a:avLst/>
                <a:gdLst>
                  <a:gd name="T0" fmla="*/ 0 w 1104"/>
                  <a:gd name="T1" fmla="*/ 0 h 208"/>
                  <a:gd name="T2" fmla="*/ 90 w 1104"/>
                  <a:gd name="T3" fmla="*/ 120 h 208"/>
                  <a:gd name="T4" fmla="*/ 210 w 1104"/>
                  <a:gd name="T5" fmla="*/ 0 h 208"/>
                  <a:gd name="T6" fmla="*/ 330 w 1104"/>
                  <a:gd name="T7" fmla="*/ 120 h 208"/>
                  <a:gd name="T8" fmla="*/ 450 w 1104"/>
                  <a:gd name="T9" fmla="*/ 0 h 208"/>
                  <a:gd name="T10" fmla="*/ 570 w 1104"/>
                  <a:gd name="T11" fmla="*/ 120 h 208"/>
                  <a:gd name="T12" fmla="*/ 690 w 1104"/>
                  <a:gd name="T13" fmla="*/ 60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208">
                    <a:moveTo>
                      <a:pt x="0" y="0"/>
                    </a:moveTo>
                    <a:cubicBezTo>
                      <a:pt x="44" y="96"/>
                      <a:pt x="88" y="192"/>
                      <a:pt x="144" y="192"/>
                    </a:cubicBezTo>
                    <a:cubicBezTo>
                      <a:pt x="200" y="192"/>
                      <a:pt x="272" y="0"/>
                      <a:pt x="336" y="0"/>
                    </a:cubicBezTo>
                    <a:cubicBezTo>
                      <a:pt x="400" y="0"/>
                      <a:pt x="464" y="192"/>
                      <a:pt x="528" y="192"/>
                    </a:cubicBezTo>
                    <a:cubicBezTo>
                      <a:pt x="592" y="192"/>
                      <a:pt x="656" y="0"/>
                      <a:pt x="720" y="0"/>
                    </a:cubicBezTo>
                    <a:cubicBezTo>
                      <a:pt x="784" y="0"/>
                      <a:pt x="848" y="176"/>
                      <a:pt x="912" y="192"/>
                    </a:cubicBezTo>
                    <a:cubicBezTo>
                      <a:pt x="976" y="208"/>
                      <a:pt x="1072" y="112"/>
                      <a:pt x="1104" y="9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89" name="Text Box 18"/>
              <p:cNvSpPr txBox="1">
                <a:spLocks noChangeAspect="1" noChangeArrowheads="1"/>
              </p:cNvSpPr>
              <p:nvPr/>
            </p:nvSpPr>
            <p:spPr bwMode="auto">
              <a:xfrm>
                <a:off x="618" y="2640"/>
                <a:ext cx="3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rIns="9143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i="1">
                    <a:latin typeface="Times New Roman" panose="02020603050405020304" pitchFamily="18" charset="0"/>
                  </a:rPr>
                  <a:t>h</a:t>
                </a:r>
                <a:r>
                  <a:rPr lang="en-US" altLang="ja-JP" sz="2000" i="1">
                    <a:latin typeface="Symbol" panose="05050102010706020507" pitchFamily="18" charset="2"/>
                    <a:cs typeface="Times New Roman" panose="02020603050405020304" pitchFamily="18" charset="0"/>
                  </a:rPr>
                  <a:t>n</a:t>
                </a:r>
                <a:endParaRPr lang="el-GR" altLang="ja-JP" sz="2000" i="1">
                  <a:latin typeface="Times New Roman" panose="02020603050405020304" pitchFamily="18" charset="0"/>
                  <a:cs typeface="Times New Roman" panose="02020603050405020304" pitchFamily="18" charset="0"/>
                </a:endParaRPr>
              </a:p>
            </p:txBody>
          </p:sp>
          <p:sp>
            <p:nvSpPr>
              <p:cNvPr id="6190" name="Text Box 19"/>
              <p:cNvSpPr txBox="1">
                <a:spLocks noChangeAspect="1" noChangeArrowheads="1"/>
              </p:cNvSpPr>
              <p:nvPr/>
            </p:nvSpPr>
            <p:spPr bwMode="auto">
              <a:xfrm>
                <a:off x="1512" y="3158"/>
                <a:ext cx="3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rIns="9143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a:solidFill>
                      <a:srgbClr val="FF0000"/>
                    </a:solidFill>
                  </a:rPr>
                  <a:t>e</a:t>
                </a:r>
                <a:r>
                  <a:rPr lang="en-US" altLang="ja-JP" sz="2000" baseline="30000">
                    <a:solidFill>
                      <a:srgbClr val="FF0000"/>
                    </a:solidFill>
                  </a:rPr>
                  <a:t>-</a:t>
                </a:r>
              </a:p>
            </p:txBody>
          </p:sp>
        </p:grpSp>
        <p:grpSp>
          <p:nvGrpSpPr>
            <p:cNvPr id="6163" name="Group 20"/>
            <p:cNvGrpSpPr>
              <a:grpSpLocks/>
            </p:cNvGrpSpPr>
            <p:nvPr/>
          </p:nvGrpSpPr>
          <p:grpSpPr bwMode="auto">
            <a:xfrm>
              <a:off x="1824" y="2597"/>
              <a:ext cx="1744" cy="1195"/>
              <a:chOff x="2005" y="2640"/>
              <a:chExt cx="1744" cy="1195"/>
            </a:xfrm>
          </p:grpSpPr>
          <p:grpSp>
            <p:nvGrpSpPr>
              <p:cNvPr id="6166" name="Group 21"/>
              <p:cNvGrpSpPr>
                <a:grpSpLocks/>
              </p:cNvGrpSpPr>
              <p:nvPr/>
            </p:nvGrpSpPr>
            <p:grpSpPr bwMode="auto">
              <a:xfrm>
                <a:off x="2933" y="3019"/>
                <a:ext cx="816" cy="816"/>
                <a:chOff x="2933" y="3019"/>
                <a:chExt cx="816" cy="816"/>
              </a:xfrm>
            </p:grpSpPr>
            <p:sp>
              <p:nvSpPr>
                <p:cNvPr id="6179" name="Oval 22"/>
                <p:cNvSpPr>
                  <a:spLocks noChangeAspect="1" noChangeArrowheads="1"/>
                </p:cNvSpPr>
                <p:nvPr/>
              </p:nvSpPr>
              <p:spPr bwMode="auto">
                <a:xfrm>
                  <a:off x="3253" y="3323"/>
                  <a:ext cx="180" cy="18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0" name="Oval 23"/>
                <p:cNvSpPr>
                  <a:spLocks noChangeAspect="1" noChangeArrowheads="1"/>
                </p:cNvSpPr>
                <p:nvPr/>
              </p:nvSpPr>
              <p:spPr bwMode="auto">
                <a:xfrm>
                  <a:off x="3132" y="3216"/>
                  <a:ext cx="412" cy="413"/>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1" name="Oval 24"/>
                <p:cNvSpPr>
                  <a:spLocks noChangeAspect="1" noChangeArrowheads="1"/>
                </p:cNvSpPr>
                <p:nvPr/>
              </p:nvSpPr>
              <p:spPr bwMode="auto">
                <a:xfrm>
                  <a:off x="3036" y="3120"/>
                  <a:ext cx="612" cy="61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2" name="Oval 25"/>
                <p:cNvSpPr>
                  <a:spLocks noChangeAspect="1" noChangeArrowheads="1"/>
                </p:cNvSpPr>
                <p:nvPr/>
              </p:nvSpPr>
              <p:spPr bwMode="auto">
                <a:xfrm>
                  <a:off x="2933" y="3019"/>
                  <a:ext cx="816" cy="816"/>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6167" name="Group 26"/>
              <p:cNvGrpSpPr>
                <a:grpSpLocks/>
              </p:cNvGrpSpPr>
              <p:nvPr/>
            </p:nvGrpSpPr>
            <p:grpSpPr bwMode="auto">
              <a:xfrm>
                <a:off x="2005" y="2640"/>
                <a:ext cx="1499" cy="1024"/>
                <a:chOff x="2005" y="2640"/>
                <a:chExt cx="1499" cy="1024"/>
              </a:xfrm>
            </p:grpSpPr>
            <p:sp>
              <p:nvSpPr>
                <p:cNvPr id="6168" name="Line 27"/>
                <p:cNvSpPr>
                  <a:spLocks noChangeAspect="1" noChangeShapeType="1"/>
                </p:cNvSpPr>
                <p:nvPr/>
              </p:nvSpPr>
              <p:spPr bwMode="auto">
                <a:xfrm rot="3000000" flipV="1">
                  <a:off x="2882" y="3198"/>
                  <a:ext cx="348" cy="22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9" name="Oval 28"/>
                <p:cNvSpPr>
                  <a:spLocks noChangeAspect="1" noChangeArrowheads="1"/>
                </p:cNvSpPr>
                <p:nvPr/>
              </p:nvSpPr>
              <p:spPr bwMode="auto">
                <a:xfrm>
                  <a:off x="2635" y="3124"/>
                  <a:ext cx="240" cy="24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0" name="Oval 29"/>
                <p:cNvSpPr>
                  <a:spLocks noChangeAspect="1" noChangeArrowheads="1"/>
                </p:cNvSpPr>
                <p:nvPr/>
              </p:nvSpPr>
              <p:spPr bwMode="auto">
                <a:xfrm>
                  <a:off x="2545" y="3034"/>
                  <a:ext cx="420" cy="4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1" name="Oval 30"/>
                <p:cNvSpPr>
                  <a:spLocks noChangeAspect="1" noChangeArrowheads="1"/>
                </p:cNvSpPr>
                <p:nvPr/>
              </p:nvSpPr>
              <p:spPr bwMode="auto">
                <a:xfrm>
                  <a:off x="2439" y="2930"/>
                  <a:ext cx="630" cy="63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2" name="Oval 31"/>
                <p:cNvSpPr>
                  <a:spLocks noChangeAspect="1" noChangeArrowheads="1"/>
                </p:cNvSpPr>
                <p:nvPr/>
              </p:nvSpPr>
              <p:spPr bwMode="auto">
                <a:xfrm>
                  <a:off x="2335" y="2824"/>
                  <a:ext cx="840" cy="8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3" name="Freeform 32"/>
                <p:cNvSpPr>
                  <a:spLocks noChangeAspect="1"/>
                </p:cNvSpPr>
                <p:nvPr/>
              </p:nvSpPr>
              <p:spPr bwMode="auto">
                <a:xfrm rot="2039788">
                  <a:off x="2005" y="2914"/>
                  <a:ext cx="690" cy="130"/>
                </a:xfrm>
                <a:custGeom>
                  <a:avLst/>
                  <a:gdLst>
                    <a:gd name="T0" fmla="*/ 0 w 1104"/>
                    <a:gd name="T1" fmla="*/ 0 h 208"/>
                    <a:gd name="T2" fmla="*/ 90 w 1104"/>
                    <a:gd name="T3" fmla="*/ 120 h 208"/>
                    <a:gd name="T4" fmla="*/ 210 w 1104"/>
                    <a:gd name="T5" fmla="*/ 0 h 208"/>
                    <a:gd name="T6" fmla="*/ 330 w 1104"/>
                    <a:gd name="T7" fmla="*/ 120 h 208"/>
                    <a:gd name="T8" fmla="*/ 450 w 1104"/>
                    <a:gd name="T9" fmla="*/ 0 h 208"/>
                    <a:gd name="T10" fmla="*/ 570 w 1104"/>
                    <a:gd name="T11" fmla="*/ 120 h 208"/>
                    <a:gd name="T12" fmla="*/ 690 w 1104"/>
                    <a:gd name="T13" fmla="*/ 60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208">
                      <a:moveTo>
                        <a:pt x="0" y="0"/>
                      </a:moveTo>
                      <a:cubicBezTo>
                        <a:pt x="44" y="96"/>
                        <a:pt x="88" y="192"/>
                        <a:pt x="144" y="192"/>
                      </a:cubicBezTo>
                      <a:cubicBezTo>
                        <a:pt x="200" y="192"/>
                        <a:pt x="272" y="0"/>
                        <a:pt x="336" y="0"/>
                      </a:cubicBezTo>
                      <a:cubicBezTo>
                        <a:pt x="400" y="0"/>
                        <a:pt x="464" y="192"/>
                        <a:pt x="528" y="192"/>
                      </a:cubicBezTo>
                      <a:cubicBezTo>
                        <a:pt x="592" y="192"/>
                        <a:pt x="656" y="0"/>
                        <a:pt x="720" y="0"/>
                      </a:cubicBezTo>
                      <a:cubicBezTo>
                        <a:pt x="784" y="0"/>
                        <a:pt x="848" y="176"/>
                        <a:pt x="912" y="192"/>
                      </a:cubicBezTo>
                      <a:cubicBezTo>
                        <a:pt x="976" y="208"/>
                        <a:pt x="1072" y="112"/>
                        <a:pt x="1104" y="9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74" name="Text Box 33"/>
                <p:cNvSpPr txBox="1">
                  <a:spLocks noChangeAspect="1" noChangeArrowheads="1"/>
                </p:cNvSpPr>
                <p:nvPr/>
              </p:nvSpPr>
              <p:spPr bwMode="auto">
                <a:xfrm>
                  <a:off x="2239" y="2640"/>
                  <a:ext cx="3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rIns="9143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i="1">
                      <a:latin typeface="Times New Roman" panose="02020603050405020304" pitchFamily="18" charset="0"/>
                    </a:rPr>
                    <a:t>h</a:t>
                  </a:r>
                  <a:r>
                    <a:rPr lang="en-US" altLang="ja-JP" sz="2000" i="1">
                      <a:latin typeface="Symbol" panose="05050102010706020507" pitchFamily="18" charset="2"/>
                      <a:cs typeface="Times New Roman" panose="02020603050405020304" pitchFamily="18" charset="0"/>
                    </a:rPr>
                    <a:t>n</a:t>
                  </a:r>
                  <a:endParaRPr lang="el-GR" altLang="ja-JP" sz="2000" i="1">
                    <a:latin typeface="Times New Roman" panose="02020603050405020304" pitchFamily="18" charset="0"/>
                    <a:cs typeface="Times New Roman" panose="02020603050405020304" pitchFamily="18" charset="0"/>
                  </a:endParaRPr>
                </a:p>
              </p:txBody>
            </p:sp>
            <p:sp>
              <p:nvSpPr>
                <p:cNvPr id="6175" name="Line 34"/>
                <p:cNvSpPr>
                  <a:spLocks noChangeAspect="1" noChangeShapeType="1"/>
                </p:cNvSpPr>
                <p:nvPr/>
              </p:nvSpPr>
              <p:spPr bwMode="auto">
                <a:xfrm rot="1380000" flipH="1">
                  <a:off x="2832" y="3367"/>
                  <a:ext cx="428" cy="43"/>
                </a:xfrm>
                <a:prstGeom prst="line">
                  <a:avLst/>
                </a:prstGeom>
                <a:noFill/>
                <a:ln w="25400">
                  <a:solidFill>
                    <a:schemeClr val="tx1"/>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176" name="Group 35"/>
                <p:cNvGrpSpPr>
                  <a:grpSpLocks/>
                </p:cNvGrpSpPr>
                <p:nvPr/>
              </p:nvGrpSpPr>
              <p:grpSpPr bwMode="auto">
                <a:xfrm>
                  <a:off x="3144" y="3120"/>
                  <a:ext cx="360" cy="250"/>
                  <a:chOff x="3264" y="2822"/>
                  <a:chExt cx="360" cy="250"/>
                </a:xfrm>
              </p:grpSpPr>
              <p:sp>
                <p:nvSpPr>
                  <p:cNvPr id="6177" name="Rectangle 36"/>
                  <p:cNvSpPr>
                    <a:spLocks noChangeArrowheads="1"/>
                  </p:cNvSpPr>
                  <p:nvPr/>
                </p:nvSpPr>
                <p:spPr bwMode="auto">
                  <a:xfrm>
                    <a:off x="3312" y="2880"/>
                    <a:ext cx="14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8" name="Text Box 37"/>
                  <p:cNvSpPr txBox="1">
                    <a:spLocks noChangeAspect="1" noChangeArrowheads="1"/>
                  </p:cNvSpPr>
                  <p:nvPr/>
                </p:nvSpPr>
                <p:spPr bwMode="auto">
                  <a:xfrm>
                    <a:off x="3264" y="2822"/>
                    <a:ext cx="3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rIns="9143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a:solidFill>
                          <a:srgbClr val="FF0000"/>
                        </a:solidFill>
                      </a:rPr>
                      <a:t>e</a:t>
                    </a:r>
                    <a:r>
                      <a:rPr lang="en-US" altLang="ja-JP" sz="2000" baseline="30000">
                        <a:solidFill>
                          <a:srgbClr val="FF0000"/>
                        </a:solidFill>
                      </a:rPr>
                      <a:t>-</a:t>
                    </a:r>
                  </a:p>
                </p:txBody>
              </p:sp>
            </p:grpSp>
          </p:grpSp>
        </p:grpSp>
        <p:sp>
          <p:nvSpPr>
            <p:cNvPr id="6164" name="Text Box 38"/>
            <p:cNvSpPr txBox="1">
              <a:spLocks noChangeArrowheads="1"/>
            </p:cNvSpPr>
            <p:nvPr/>
          </p:nvSpPr>
          <p:spPr bwMode="auto">
            <a:xfrm>
              <a:off x="623" y="3792"/>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Isolated atom</a:t>
              </a:r>
              <a:endParaRPr lang="ja-JP" altLang="en-US" dirty="0"/>
            </a:p>
          </p:txBody>
        </p:sp>
        <p:sp>
          <p:nvSpPr>
            <p:cNvPr id="6165" name="Text Box 39"/>
            <p:cNvSpPr txBox="1">
              <a:spLocks noChangeArrowheads="1"/>
            </p:cNvSpPr>
            <p:nvPr/>
          </p:nvSpPr>
          <p:spPr bwMode="auto">
            <a:xfrm>
              <a:off x="2149" y="3801"/>
              <a:ext cx="15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With neighbor atoms</a:t>
              </a:r>
              <a:endParaRPr lang="ja-JP" altLang="en-US" dirty="0"/>
            </a:p>
          </p:txBody>
        </p:sp>
      </p:grpSp>
      <p:sp>
        <p:nvSpPr>
          <p:cNvPr id="6155" name="AutoShape 40"/>
          <p:cNvSpPr>
            <a:spLocks noChangeArrowheads="1"/>
          </p:cNvSpPr>
          <p:nvPr/>
        </p:nvSpPr>
        <p:spPr bwMode="auto">
          <a:xfrm>
            <a:off x="6400800" y="4800600"/>
            <a:ext cx="431800" cy="609600"/>
          </a:xfrm>
          <a:prstGeom prst="downArrow">
            <a:avLst>
              <a:gd name="adj1" fmla="val 50000"/>
              <a:gd name="adj2" fmla="val 69039"/>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56" name="Text Box 41"/>
          <p:cNvSpPr txBox="1">
            <a:spLocks noChangeArrowheads="1"/>
          </p:cNvSpPr>
          <p:nvPr/>
        </p:nvSpPr>
        <p:spPr bwMode="auto">
          <a:xfrm>
            <a:off x="4648200" y="5457418"/>
            <a:ext cx="38115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t>→ </a:t>
            </a:r>
            <a:r>
              <a:rPr lang="en-US" altLang="ja-JP" sz="2000" dirty="0"/>
              <a:t>Good for low amount additives, amorphous, and catalyst</a:t>
            </a:r>
          </a:p>
        </p:txBody>
      </p:sp>
      <p:sp>
        <p:nvSpPr>
          <p:cNvPr id="6157" name="Text Box 42"/>
          <p:cNvSpPr txBox="1">
            <a:spLocks noChangeArrowheads="1"/>
          </p:cNvSpPr>
          <p:nvPr/>
        </p:nvSpPr>
        <p:spPr bwMode="auto">
          <a:xfrm>
            <a:off x="304799" y="3429000"/>
            <a:ext cx="2010667" cy="3385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600" dirty="0"/>
              <a:t>XAFS</a:t>
            </a:r>
            <a:r>
              <a:rPr lang="ja-JP" altLang="en-US" sz="1600" dirty="0"/>
              <a:t> </a:t>
            </a:r>
            <a:r>
              <a:rPr lang="en-US" altLang="ja-JP" sz="1600" dirty="0"/>
              <a:t>spectroscopy</a:t>
            </a:r>
            <a:endParaRPr lang="ja-JP" altLang="en-US" sz="1600" dirty="0"/>
          </a:p>
        </p:txBody>
      </p:sp>
      <p:sp>
        <p:nvSpPr>
          <p:cNvPr id="6158" name="AutoShape 43"/>
          <p:cNvSpPr>
            <a:spLocks noChangeArrowheads="1"/>
          </p:cNvSpPr>
          <p:nvPr/>
        </p:nvSpPr>
        <p:spPr bwMode="auto">
          <a:xfrm>
            <a:off x="76200" y="838200"/>
            <a:ext cx="8991600" cy="24384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59" name="Text Box 44"/>
          <p:cNvSpPr txBox="1">
            <a:spLocks noChangeArrowheads="1"/>
          </p:cNvSpPr>
          <p:nvPr/>
        </p:nvSpPr>
        <p:spPr bwMode="auto">
          <a:xfrm>
            <a:off x="304800" y="690563"/>
            <a:ext cx="1329434" cy="36933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dirty="0"/>
              <a:t>Principle</a:t>
            </a:r>
            <a:endParaRPr lang="ja-JP" altLang="en-US" dirty="0"/>
          </a:p>
        </p:txBody>
      </p:sp>
      <p:sp>
        <p:nvSpPr>
          <p:cNvPr id="6160" name="Text Box 45"/>
          <p:cNvSpPr txBox="1">
            <a:spLocks noChangeArrowheads="1"/>
          </p:cNvSpPr>
          <p:nvPr/>
        </p:nvSpPr>
        <p:spPr bwMode="auto">
          <a:xfrm>
            <a:off x="4876800" y="3429000"/>
            <a:ext cx="1063352" cy="3385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600" dirty="0"/>
              <a:t>Feature</a:t>
            </a:r>
            <a:endParaRPr lang="ja-JP" altLang="en-US" sz="1600" dirty="0"/>
          </a:p>
        </p:txBody>
      </p:sp>
      <p:sp>
        <p:nvSpPr>
          <p:cNvPr id="6161" name="Text Box 46"/>
          <p:cNvSpPr txBox="1">
            <a:spLocks noChangeArrowheads="1"/>
          </p:cNvSpPr>
          <p:nvPr/>
        </p:nvSpPr>
        <p:spPr bwMode="auto">
          <a:xfrm>
            <a:off x="5033963" y="3886200"/>
            <a:ext cx="3138437" cy="1015663"/>
          </a:xfrm>
          <a:prstGeom prst="rect">
            <a:avLst/>
          </a:prstGeom>
          <a:solidFill>
            <a:schemeClr val="bg1"/>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400" dirty="0"/>
              <a:t>・ </a:t>
            </a:r>
            <a:r>
              <a:rPr lang="en-US" altLang="ja-JP" sz="2400" dirty="0"/>
              <a:t>Element selectivity</a:t>
            </a:r>
            <a:endParaRPr lang="ja-JP" altLang="en-US" sz="2400" dirty="0"/>
          </a:p>
          <a:p>
            <a:pPr eaLnBrk="1" hangingPunct="1">
              <a:spcBef>
                <a:spcPct val="50000"/>
              </a:spcBef>
            </a:pPr>
            <a:r>
              <a:rPr lang="ja-JP" altLang="en-US" sz="2400" dirty="0"/>
              <a:t>・ </a:t>
            </a:r>
            <a:r>
              <a:rPr lang="en-US" altLang="ja-JP" sz="2400" dirty="0"/>
              <a:t>Local sensitivity</a:t>
            </a:r>
            <a:endParaRPr lang="ja-JP" altLang="en-US" sz="2400" dirty="0"/>
          </a:p>
        </p:txBody>
      </p:sp>
    </p:spTree>
    <p:extLst>
      <p:ext uri="{BB962C8B-B14F-4D97-AF65-F5344CB8AC3E}">
        <p14:creationId xmlns:p14="http://schemas.microsoft.com/office/powerpoint/2010/main" val="245238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 y="152400"/>
            <a:ext cx="3106738" cy="523875"/>
          </a:xfrm>
          <a:prstGeom prst="rect">
            <a:avLst/>
          </a:prstGeom>
          <a:gradFill rotWithShape="0">
            <a:gsLst>
              <a:gs pos="0">
                <a:srgbClr val="00CCFF"/>
              </a:gs>
              <a:gs pos="50000">
                <a:srgbClr val="C9F4FF"/>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2800" dirty="0">
                <a:latin typeface="Times New Roman" panose="02020603050405020304" pitchFamily="18" charset="0"/>
              </a:rPr>
              <a:t>Dispersive optics</a:t>
            </a:r>
          </a:p>
        </p:txBody>
      </p:sp>
      <p:sp>
        <p:nvSpPr>
          <p:cNvPr id="8195" name="Text Box 3"/>
          <p:cNvSpPr txBox="1">
            <a:spLocks noChangeArrowheads="1"/>
          </p:cNvSpPr>
          <p:nvPr/>
        </p:nvSpPr>
        <p:spPr bwMode="auto">
          <a:xfrm>
            <a:off x="381000" y="914400"/>
            <a:ext cx="2014706" cy="830997"/>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400" dirty="0"/>
              <a:t>Conventional XAFS</a:t>
            </a:r>
            <a:endParaRPr lang="ja-JP" altLang="en-US" sz="2400" dirty="0"/>
          </a:p>
        </p:txBody>
      </p:sp>
      <p:sp>
        <p:nvSpPr>
          <p:cNvPr id="8196" name="Text Box 5"/>
          <p:cNvSpPr txBox="1">
            <a:spLocks noChangeArrowheads="1"/>
          </p:cNvSpPr>
          <p:nvPr/>
        </p:nvSpPr>
        <p:spPr bwMode="auto">
          <a:xfrm>
            <a:off x="228600" y="4594597"/>
            <a:ext cx="4016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t>No mechanical motion</a:t>
            </a:r>
            <a:endParaRPr lang="ja-JP" altLang="en-US" sz="2000" dirty="0"/>
          </a:p>
        </p:txBody>
      </p:sp>
      <p:sp>
        <p:nvSpPr>
          <p:cNvPr id="8197" name="Text Box 6"/>
          <p:cNvSpPr txBox="1">
            <a:spLocks noChangeArrowheads="1"/>
          </p:cNvSpPr>
          <p:nvPr/>
        </p:nvSpPr>
        <p:spPr bwMode="auto">
          <a:xfrm>
            <a:off x="395287" y="3378572"/>
            <a:ext cx="1657349" cy="830997"/>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400" dirty="0"/>
              <a:t>Dispersive XAFS</a:t>
            </a:r>
            <a:endParaRPr lang="ja-JP" altLang="en-US" sz="2400" dirty="0"/>
          </a:p>
        </p:txBody>
      </p:sp>
      <p:sp>
        <p:nvSpPr>
          <p:cNvPr id="8198" name="Text Box 7"/>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fld id="{278B61DD-8C2B-4E1C-91CE-D8583D298747}" type="slidenum">
              <a:rPr lang="ja-JP" altLang="en-US"/>
              <a:pPr eaLnBrk="1" hangingPunct="1">
                <a:spcBef>
                  <a:spcPct val="50000"/>
                </a:spcBef>
              </a:pPr>
              <a:t>5</a:t>
            </a:fld>
            <a:endParaRPr lang="en-US" altLang="ja-JP"/>
          </a:p>
        </p:txBody>
      </p:sp>
      <p:grpSp>
        <p:nvGrpSpPr>
          <p:cNvPr id="8199" name="Group 8"/>
          <p:cNvGrpSpPr>
            <a:grpSpLocks/>
          </p:cNvGrpSpPr>
          <p:nvPr/>
        </p:nvGrpSpPr>
        <p:grpSpPr bwMode="auto">
          <a:xfrm>
            <a:off x="2971800" y="985838"/>
            <a:ext cx="5129213" cy="1089025"/>
            <a:chOff x="1872" y="1071"/>
            <a:chExt cx="3231" cy="686"/>
          </a:xfrm>
        </p:grpSpPr>
        <p:sp>
          <p:nvSpPr>
            <p:cNvPr id="8234" name="Line 9"/>
            <p:cNvSpPr>
              <a:spLocks noChangeShapeType="1"/>
            </p:cNvSpPr>
            <p:nvPr/>
          </p:nvSpPr>
          <p:spPr bwMode="auto">
            <a:xfrm>
              <a:off x="4286" y="1116"/>
              <a:ext cx="0" cy="409"/>
            </a:xfrm>
            <a:prstGeom prst="line">
              <a:avLst/>
            </a:prstGeom>
            <a:noFill/>
            <a:ln w="762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35" name="Line 10"/>
            <p:cNvSpPr>
              <a:spLocks noChangeShapeType="1"/>
            </p:cNvSpPr>
            <p:nvPr/>
          </p:nvSpPr>
          <p:spPr bwMode="auto">
            <a:xfrm flipH="1">
              <a:off x="3016" y="1252"/>
              <a:ext cx="318" cy="136"/>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36" name="Line 11"/>
            <p:cNvSpPr>
              <a:spLocks noChangeShapeType="1"/>
            </p:cNvSpPr>
            <p:nvPr/>
          </p:nvSpPr>
          <p:spPr bwMode="auto">
            <a:xfrm flipH="1">
              <a:off x="2835" y="1570"/>
              <a:ext cx="318" cy="136"/>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37" name="Line 12"/>
            <p:cNvSpPr>
              <a:spLocks noChangeShapeType="1"/>
            </p:cNvSpPr>
            <p:nvPr/>
          </p:nvSpPr>
          <p:spPr bwMode="auto">
            <a:xfrm flipV="1">
              <a:off x="3016" y="1343"/>
              <a:ext cx="136" cy="27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38" name="Line 13"/>
            <p:cNvSpPr>
              <a:spLocks noChangeShapeType="1"/>
            </p:cNvSpPr>
            <p:nvPr/>
          </p:nvSpPr>
          <p:spPr bwMode="auto">
            <a:xfrm>
              <a:off x="3152" y="1343"/>
              <a:ext cx="195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39" name="Freeform 14"/>
            <p:cNvSpPr>
              <a:spLocks/>
            </p:cNvSpPr>
            <p:nvPr/>
          </p:nvSpPr>
          <p:spPr bwMode="auto">
            <a:xfrm rot="-1200000">
              <a:off x="3198" y="1434"/>
              <a:ext cx="90" cy="227"/>
            </a:xfrm>
            <a:custGeom>
              <a:avLst/>
              <a:gdLst>
                <a:gd name="T0" fmla="*/ 29 w 145"/>
                <a:gd name="T1" fmla="*/ 227 h 408"/>
                <a:gd name="T2" fmla="*/ 85 w 145"/>
                <a:gd name="T3" fmla="*/ 101 h 408"/>
                <a:gd name="T4" fmla="*/ 0 w 145"/>
                <a:gd name="T5" fmla="*/ 0 h 408"/>
                <a:gd name="T6" fmla="*/ 0 60000 65536"/>
                <a:gd name="T7" fmla="*/ 0 60000 65536"/>
                <a:gd name="T8" fmla="*/ 0 60000 65536"/>
              </a:gdLst>
              <a:ahLst/>
              <a:cxnLst>
                <a:cxn ang="T6">
                  <a:pos x="T0" y="T1"/>
                </a:cxn>
                <a:cxn ang="T7">
                  <a:pos x="T2" y="T3"/>
                </a:cxn>
                <a:cxn ang="T8">
                  <a:pos x="T4" y="T5"/>
                </a:cxn>
              </a:cxnLst>
              <a:rect l="0" t="0" r="r" b="b"/>
              <a:pathLst>
                <a:path w="145" h="408">
                  <a:moveTo>
                    <a:pt x="46" y="408"/>
                  </a:moveTo>
                  <a:cubicBezTo>
                    <a:pt x="95" y="329"/>
                    <a:pt x="145" y="250"/>
                    <a:pt x="137" y="182"/>
                  </a:cubicBezTo>
                  <a:cubicBezTo>
                    <a:pt x="129" y="114"/>
                    <a:pt x="64" y="57"/>
                    <a:pt x="0" y="0"/>
                  </a:cubicBez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40" name="Freeform 15"/>
            <p:cNvSpPr>
              <a:spLocks/>
            </p:cNvSpPr>
            <p:nvPr/>
          </p:nvSpPr>
          <p:spPr bwMode="auto">
            <a:xfrm rot="-1200000">
              <a:off x="3379" y="1071"/>
              <a:ext cx="90" cy="227"/>
            </a:xfrm>
            <a:custGeom>
              <a:avLst/>
              <a:gdLst>
                <a:gd name="T0" fmla="*/ 29 w 145"/>
                <a:gd name="T1" fmla="*/ 227 h 408"/>
                <a:gd name="T2" fmla="*/ 85 w 145"/>
                <a:gd name="T3" fmla="*/ 101 h 408"/>
                <a:gd name="T4" fmla="*/ 0 w 145"/>
                <a:gd name="T5" fmla="*/ 0 h 408"/>
                <a:gd name="T6" fmla="*/ 0 60000 65536"/>
                <a:gd name="T7" fmla="*/ 0 60000 65536"/>
                <a:gd name="T8" fmla="*/ 0 60000 65536"/>
              </a:gdLst>
              <a:ahLst/>
              <a:cxnLst>
                <a:cxn ang="T6">
                  <a:pos x="T0" y="T1"/>
                </a:cxn>
                <a:cxn ang="T7">
                  <a:pos x="T2" y="T3"/>
                </a:cxn>
                <a:cxn ang="T8">
                  <a:pos x="T4" y="T5"/>
                </a:cxn>
              </a:cxnLst>
              <a:rect l="0" t="0" r="r" b="b"/>
              <a:pathLst>
                <a:path w="145" h="408">
                  <a:moveTo>
                    <a:pt x="46" y="408"/>
                  </a:moveTo>
                  <a:cubicBezTo>
                    <a:pt x="95" y="329"/>
                    <a:pt x="145" y="250"/>
                    <a:pt x="137" y="182"/>
                  </a:cubicBezTo>
                  <a:cubicBezTo>
                    <a:pt x="129" y="114"/>
                    <a:pt x="64" y="57"/>
                    <a:pt x="0" y="0"/>
                  </a:cubicBez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41" name="Rectangle 16"/>
            <p:cNvSpPr>
              <a:spLocks noChangeArrowheads="1"/>
            </p:cNvSpPr>
            <p:nvPr/>
          </p:nvSpPr>
          <p:spPr bwMode="auto">
            <a:xfrm>
              <a:off x="3742" y="1252"/>
              <a:ext cx="317" cy="182"/>
            </a:xfrm>
            <a:prstGeom prst="rect">
              <a:avLst/>
            </a:prstGeom>
            <a:solidFill>
              <a:schemeClr val="accent1">
                <a:alpha val="47842"/>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8242" name="Rectangle 17"/>
            <p:cNvSpPr>
              <a:spLocks noChangeArrowheads="1"/>
            </p:cNvSpPr>
            <p:nvPr/>
          </p:nvSpPr>
          <p:spPr bwMode="auto">
            <a:xfrm>
              <a:off x="4513" y="1252"/>
              <a:ext cx="317" cy="182"/>
            </a:xfrm>
            <a:prstGeom prst="rect">
              <a:avLst/>
            </a:prstGeom>
            <a:solidFill>
              <a:schemeClr val="accent1">
                <a:alpha val="47842"/>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8243" name="Text Box 18"/>
            <p:cNvSpPr txBox="1">
              <a:spLocks noChangeArrowheads="1"/>
            </p:cNvSpPr>
            <p:nvPr/>
          </p:nvSpPr>
          <p:spPr bwMode="auto">
            <a:xfrm>
              <a:off x="3969" y="1524"/>
              <a:ext cx="63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Sample</a:t>
              </a:r>
              <a:endParaRPr lang="ja-JP" altLang="en-US" dirty="0"/>
            </a:p>
          </p:txBody>
        </p:sp>
        <p:sp>
          <p:nvSpPr>
            <p:cNvPr id="8244" name="Text Box 19"/>
            <p:cNvSpPr txBox="1">
              <a:spLocks noChangeArrowheads="1"/>
            </p:cNvSpPr>
            <p:nvPr/>
          </p:nvSpPr>
          <p:spPr bwMode="auto">
            <a:xfrm>
              <a:off x="1882" y="1344"/>
              <a:ext cx="90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White X ray</a:t>
              </a:r>
              <a:endParaRPr lang="ja-JP" altLang="en-US" dirty="0"/>
            </a:p>
          </p:txBody>
        </p:sp>
        <p:sp>
          <p:nvSpPr>
            <p:cNvPr id="8245" name="Text Box 20"/>
            <p:cNvSpPr txBox="1">
              <a:spLocks noChangeArrowheads="1"/>
            </p:cNvSpPr>
            <p:nvPr/>
          </p:nvSpPr>
          <p:spPr bwMode="auto">
            <a:xfrm>
              <a:off x="2290" y="1116"/>
              <a:ext cx="5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ja-JP" altLang="en-US" sz="2400"/>
            </a:p>
          </p:txBody>
        </p:sp>
        <p:sp>
          <p:nvSpPr>
            <p:cNvPr id="8246" name="Text Box 21"/>
            <p:cNvSpPr txBox="1">
              <a:spLocks noChangeArrowheads="1"/>
            </p:cNvSpPr>
            <p:nvPr/>
          </p:nvSpPr>
          <p:spPr bwMode="auto">
            <a:xfrm>
              <a:off x="2245" y="1071"/>
              <a:ext cx="1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err="1"/>
                <a:t>Monochromator</a:t>
              </a:r>
              <a:endParaRPr lang="ja-JP" altLang="en-US" dirty="0"/>
            </a:p>
          </p:txBody>
        </p:sp>
        <p:sp>
          <p:nvSpPr>
            <p:cNvPr id="63510" name="AutoShape 22"/>
            <p:cNvSpPr>
              <a:spLocks noChangeArrowheads="1"/>
            </p:cNvSpPr>
            <p:nvPr/>
          </p:nvSpPr>
          <p:spPr bwMode="auto">
            <a:xfrm>
              <a:off x="1872" y="1536"/>
              <a:ext cx="1152" cy="144"/>
            </a:xfrm>
            <a:prstGeom prst="rightArrow">
              <a:avLst>
                <a:gd name="adj1" fmla="val 50000"/>
                <a:gd name="adj2" fmla="val 154370"/>
              </a:avLst>
            </a:prstGeom>
            <a:gradFill rotWithShape="1">
              <a:gsLst>
                <a:gs pos="0">
                  <a:schemeClr val="bg1"/>
                </a:gs>
                <a:gs pos="100000">
                  <a:schemeClr val="bg1">
                    <a:gamma/>
                    <a:shade val="76078"/>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grpSp>
      <p:grpSp>
        <p:nvGrpSpPr>
          <p:cNvPr id="8200" name="Group 23"/>
          <p:cNvGrpSpPr>
            <a:grpSpLocks/>
          </p:cNvGrpSpPr>
          <p:nvPr/>
        </p:nvGrpSpPr>
        <p:grpSpPr bwMode="auto">
          <a:xfrm>
            <a:off x="2074863" y="3284909"/>
            <a:ext cx="6562724" cy="2297113"/>
            <a:chOff x="1307" y="2736"/>
            <a:chExt cx="4134" cy="1447"/>
          </a:xfrm>
        </p:grpSpPr>
        <p:grpSp>
          <p:nvGrpSpPr>
            <p:cNvPr id="8208" name="Group 24"/>
            <p:cNvGrpSpPr>
              <a:grpSpLocks/>
            </p:cNvGrpSpPr>
            <p:nvPr/>
          </p:nvGrpSpPr>
          <p:grpSpPr bwMode="auto">
            <a:xfrm>
              <a:off x="1307" y="2736"/>
              <a:ext cx="4134" cy="1447"/>
              <a:chOff x="1307" y="2754"/>
              <a:chExt cx="4134" cy="1447"/>
            </a:xfrm>
          </p:grpSpPr>
          <p:sp>
            <p:nvSpPr>
              <p:cNvPr id="8214" name="Text Box 25"/>
              <p:cNvSpPr txBox="1">
                <a:spLocks noChangeArrowheads="1"/>
              </p:cNvSpPr>
              <p:nvPr/>
            </p:nvSpPr>
            <p:spPr bwMode="auto">
              <a:xfrm>
                <a:off x="2985" y="2754"/>
                <a:ext cx="11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Polychromator</a:t>
                </a:r>
                <a:endParaRPr lang="ja-JP" altLang="en-US" dirty="0"/>
              </a:p>
            </p:txBody>
          </p:sp>
          <p:sp>
            <p:nvSpPr>
              <p:cNvPr id="8215" name="Text Box 26"/>
              <p:cNvSpPr txBox="1">
                <a:spLocks noChangeArrowheads="1"/>
              </p:cNvSpPr>
              <p:nvPr/>
            </p:nvSpPr>
            <p:spPr bwMode="auto">
              <a:xfrm>
                <a:off x="4694" y="2886"/>
                <a:ext cx="74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Position sensitive detector</a:t>
                </a:r>
                <a:endParaRPr lang="ja-JP" altLang="en-US" dirty="0"/>
              </a:p>
            </p:txBody>
          </p:sp>
          <p:sp>
            <p:nvSpPr>
              <p:cNvPr id="8216" name="Line 27"/>
              <p:cNvSpPr>
                <a:spLocks noChangeShapeType="1"/>
              </p:cNvSpPr>
              <p:nvPr/>
            </p:nvSpPr>
            <p:spPr bwMode="auto">
              <a:xfrm rot="1200000">
                <a:off x="3983" y="3344"/>
                <a:ext cx="0" cy="408"/>
              </a:xfrm>
              <a:prstGeom prst="line">
                <a:avLst/>
              </a:prstGeom>
              <a:noFill/>
              <a:ln w="7620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17" name="Text Box 28"/>
              <p:cNvSpPr txBox="1">
                <a:spLocks noChangeArrowheads="1"/>
              </p:cNvSpPr>
              <p:nvPr/>
            </p:nvSpPr>
            <p:spPr bwMode="auto">
              <a:xfrm>
                <a:off x="3560" y="3729"/>
                <a:ext cx="62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Sample</a:t>
                </a:r>
                <a:endParaRPr lang="ja-JP" altLang="en-US" dirty="0"/>
              </a:p>
            </p:txBody>
          </p:sp>
          <p:grpSp>
            <p:nvGrpSpPr>
              <p:cNvPr id="8218" name="Group 29"/>
              <p:cNvGrpSpPr>
                <a:grpSpLocks/>
              </p:cNvGrpSpPr>
              <p:nvPr/>
            </p:nvGrpSpPr>
            <p:grpSpPr bwMode="auto">
              <a:xfrm rot="1200000">
                <a:off x="5162" y="3434"/>
                <a:ext cx="136" cy="767"/>
                <a:chOff x="340" y="3158"/>
                <a:chExt cx="136" cy="1088"/>
              </a:xfrm>
            </p:grpSpPr>
            <p:sp>
              <p:nvSpPr>
                <p:cNvPr id="8226" name="Rectangle 30"/>
                <p:cNvSpPr>
                  <a:spLocks noChangeArrowheads="1"/>
                </p:cNvSpPr>
                <p:nvPr/>
              </p:nvSpPr>
              <p:spPr bwMode="auto">
                <a:xfrm>
                  <a:off x="340" y="3974"/>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8227" name="Rectangle 31"/>
                <p:cNvSpPr>
                  <a:spLocks noChangeArrowheads="1"/>
                </p:cNvSpPr>
                <p:nvPr/>
              </p:nvSpPr>
              <p:spPr bwMode="auto">
                <a:xfrm>
                  <a:off x="340" y="4110"/>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8228" name="Rectangle 32"/>
                <p:cNvSpPr>
                  <a:spLocks noChangeArrowheads="1"/>
                </p:cNvSpPr>
                <p:nvPr/>
              </p:nvSpPr>
              <p:spPr bwMode="auto">
                <a:xfrm>
                  <a:off x="340" y="3702"/>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8229" name="Rectangle 33"/>
                <p:cNvSpPr>
                  <a:spLocks noChangeArrowheads="1"/>
                </p:cNvSpPr>
                <p:nvPr/>
              </p:nvSpPr>
              <p:spPr bwMode="auto">
                <a:xfrm>
                  <a:off x="340" y="3838"/>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8230" name="Rectangle 34"/>
                <p:cNvSpPr>
                  <a:spLocks noChangeArrowheads="1"/>
                </p:cNvSpPr>
                <p:nvPr/>
              </p:nvSpPr>
              <p:spPr bwMode="auto">
                <a:xfrm>
                  <a:off x="340" y="3430"/>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8231" name="Rectangle 35"/>
                <p:cNvSpPr>
                  <a:spLocks noChangeArrowheads="1"/>
                </p:cNvSpPr>
                <p:nvPr/>
              </p:nvSpPr>
              <p:spPr bwMode="auto">
                <a:xfrm>
                  <a:off x="340" y="3566"/>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8232" name="Rectangle 36"/>
                <p:cNvSpPr>
                  <a:spLocks noChangeArrowheads="1"/>
                </p:cNvSpPr>
                <p:nvPr/>
              </p:nvSpPr>
              <p:spPr bwMode="auto">
                <a:xfrm>
                  <a:off x="340" y="3158"/>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8233" name="Rectangle 37"/>
                <p:cNvSpPr>
                  <a:spLocks noChangeArrowheads="1"/>
                </p:cNvSpPr>
                <p:nvPr/>
              </p:nvSpPr>
              <p:spPr bwMode="auto">
                <a:xfrm>
                  <a:off x="340" y="3294"/>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8219" name="Group 38"/>
              <p:cNvGrpSpPr>
                <a:grpSpLocks/>
              </p:cNvGrpSpPr>
              <p:nvPr/>
            </p:nvGrpSpPr>
            <p:grpSpPr bwMode="auto">
              <a:xfrm>
                <a:off x="1307" y="2845"/>
                <a:ext cx="3946" cy="1187"/>
                <a:chOff x="1307" y="2845"/>
                <a:chExt cx="3946" cy="1187"/>
              </a:xfrm>
            </p:grpSpPr>
            <p:sp>
              <p:nvSpPr>
                <p:cNvPr id="8220" name="Line 39"/>
                <p:cNvSpPr>
                  <a:spLocks noChangeShapeType="1"/>
                </p:cNvSpPr>
                <p:nvPr/>
              </p:nvSpPr>
              <p:spPr bwMode="auto">
                <a:xfrm>
                  <a:off x="2894" y="3026"/>
                  <a:ext cx="2194" cy="100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21" name="Line 40"/>
                <p:cNvSpPr>
                  <a:spLocks noChangeShapeType="1"/>
                </p:cNvSpPr>
                <p:nvPr/>
              </p:nvSpPr>
              <p:spPr bwMode="auto">
                <a:xfrm>
                  <a:off x="2714" y="3225"/>
                  <a:ext cx="2448" cy="594"/>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22" name="Line 41"/>
                <p:cNvSpPr>
                  <a:spLocks noChangeShapeType="1"/>
                </p:cNvSpPr>
                <p:nvPr/>
              </p:nvSpPr>
              <p:spPr bwMode="auto">
                <a:xfrm>
                  <a:off x="2667" y="3434"/>
                  <a:ext cx="2586" cy="182"/>
                </a:xfrm>
                <a:prstGeom prst="line">
                  <a:avLst/>
                </a:prstGeom>
                <a:noFill/>
                <a:ln w="381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223" name="Group 42"/>
                <p:cNvGrpSpPr>
                  <a:grpSpLocks/>
                </p:cNvGrpSpPr>
                <p:nvPr/>
              </p:nvGrpSpPr>
              <p:grpSpPr bwMode="auto">
                <a:xfrm>
                  <a:off x="1307" y="2845"/>
                  <a:ext cx="1511" cy="726"/>
                  <a:chOff x="1307" y="2845"/>
                  <a:chExt cx="1511" cy="726"/>
                </a:xfrm>
              </p:grpSpPr>
              <p:sp>
                <p:nvSpPr>
                  <p:cNvPr id="8224" name="Freeform 43"/>
                  <p:cNvSpPr>
                    <a:spLocks/>
                  </p:cNvSpPr>
                  <p:nvPr/>
                </p:nvSpPr>
                <p:spPr bwMode="auto">
                  <a:xfrm rot="1800000">
                    <a:off x="2713" y="2890"/>
                    <a:ext cx="105" cy="663"/>
                  </a:xfrm>
                  <a:custGeom>
                    <a:avLst/>
                    <a:gdLst>
                      <a:gd name="T0" fmla="*/ 105 w 136"/>
                      <a:gd name="T1" fmla="*/ 0 h 771"/>
                      <a:gd name="T2" fmla="*/ 0 w 136"/>
                      <a:gd name="T3" fmla="*/ 351 h 771"/>
                      <a:gd name="T4" fmla="*/ 105 w 136"/>
                      <a:gd name="T5" fmla="*/ 663 h 771"/>
                      <a:gd name="T6" fmla="*/ 0 60000 65536"/>
                      <a:gd name="T7" fmla="*/ 0 60000 65536"/>
                      <a:gd name="T8" fmla="*/ 0 60000 65536"/>
                    </a:gdLst>
                    <a:ahLst/>
                    <a:cxnLst>
                      <a:cxn ang="T6">
                        <a:pos x="T0" y="T1"/>
                      </a:cxn>
                      <a:cxn ang="T7">
                        <a:pos x="T2" y="T3"/>
                      </a:cxn>
                      <a:cxn ang="T8">
                        <a:pos x="T4" y="T5"/>
                      </a:cxn>
                    </a:cxnLst>
                    <a:rect l="0" t="0" r="r" b="b"/>
                    <a:pathLst>
                      <a:path w="136" h="771">
                        <a:moveTo>
                          <a:pt x="136" y="0"/>
                        </a:moveTo>
                        <a:cubicBezTo>
                          <a:pt x="68" y="140"/>
                          <a:pt x="0" y="280"/>
                          <a:pt x="0" y="408"/>
                        </a:cubicBezTo>
                        <a:cubicBezTo>
                          <a:pt x="0" y="536"/>
                          <a:pt x="68" y="653"/>
                          <a:pt x="136" y="771"/>
                        </a:cubicBezTo>
                      </a:path>
                    </a:pathLst>
                  </a:custGeom>
                  <a:noFill/>
                  <a:ln w="1016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25" name="Rectangle 44"/>
                  <p:cNvSpPr>
                    <a:spLocks noChangeArrowheads="1"/>
                  </p:cNvSpPr>
                  <p:nvPr/>
                </p:nvSpPr>
                <p:spPr bwMode="auto">
                  <a:xfrm>
                    <a:off x="1307" y="2845"/>
                    <a:ext cx="317" cy="7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grpSp>
        <p:grpSp>
          <p:nvGrpSpPr>
            <p:cNvPr id="8209" name="Group 45"/>
            <p:cNvGrpSpPr>
              <a:grpSpLocks/>
            </p:cNvGrpSpPr>
            <p:nvPr/>
          </p:nvGrpSpPr>
          <p:grpSpPr bwMode="auto">
            <a:xfrm>
              <a:off x="1488" y="2736"/>
              <a:ext cx="1392" cy="768"/>
              <a:chOff x="1488" y="2736"/>
              <a:chExt cx="1392" cy="768"/>
            </a:xfrm>
          </p:grpSpPr>
          <p:sp>
            <p:nvSpPr>
              <p:cNvPr id="8210" name="Text Box 46"/>
              <p:cNvSpPr txBox="1">
                <a:spLocks noChangeArrowheads="1"/>
              </p:cNvSpPr>
              <p:nvPr/>
            </p:nvSpPr>
            <p:spPr bwMode="auto">
              <a:xfrm>
                <a:off x="1570" y="2736"/>
                <a:ext cx="8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White X ray</a:t>
                </a:r>
                <a:endParaRPr lang="ja-JP" altLang="en-US" dirty="0"/>
              </a:p>
            </p:txBody>
          </p:sp>
          <p:sp>
            <p:nvSpPr>
              <p:cNvPr id="63535" name="AutoShape 47"/>
              <p:cNvSpPr>
                <a:spLocks noChangeArrowheads="1"/>
              </p:cNvSpPr>
              <p:nvPr/>
            </p:nvSpPr>
            <p:spPr bwMode="auto">
              <a:xfrm>
                <a:off x="1488" y="3360"/>
                <a:ext cx="1152" cy="144"/>
              </a:xfrm>
              <a:prstGeom prst="rightArrow">
                <a:avLst>
                  <a:gd name="adj1" fmla="val 50000"/>
                  <a:gd name="adj2" fmla="val 154370"/>
                </a:avLst>
              </a:prstGeom>
              <a:gradFill rotWithShape="1">
                <a:gsLst>
                  <a:gs pos="0">
                    <a:schemeClr val="bg1"/>
                  </a:gs>
                  <a:gs pos="100000">
                    <a:schemeClr val="bg1">
                      <a:gamma/>
                      <a:shade val="76078"/>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63536" name="AutoShape 48"/>
              <p:cNvSpPr>
                <a:spLocks noChangeArrowheads="1"/>
              </p:cNvSpPr>
              <p:nvPr/>
            </p:nvSpPr>
            <p:spPr bwMode="auto">
              <a:xfrm>
                <a:off x="1488" y="2928"/>
                <a:ext cx="1392" cy="144"/>
              </a:xfrm>
              <a:prstGeom prst="rightArrow">
                <a:avLst>
                  <a:gd name="adj1" fmla="val 50000"/>
                  <a:gd name="adj2" fmla="val 186531"/>
                </a:avLst>
              </a:prstGeom>
              <a:gradFill rotWithShape="1">
                <a:gsLst>
                  <a:gs pos="0">
                    <a:schemeClr val="bg1"/>
                  </a:gs>
                  <a:gs pos="100000">
                    <a:schemeClr val="bg1">
                      <a:gamma/>
                      <a:shade val="76078"/>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63537" name="AutoShape 49"/>
              <p:cNvSpPr>
                <a:spLocks noChangeArrowheads="1"/>
              </p:cNvSpPr>
              <p:nvPr/>
            </p:nvSpPr>
            <p:spPr bwMode="auto">
              <a:xfrm>
                <a:off x="1488" y="3144"/>
                <a:ext cx="1200" cy="144"/>
              </a:xfrm>
              <a:prstGeom prst="rightArrow">
                <a:avLst>
                  <a:gd name="adj1" fmla="val 50000"/>
                  <a:gd name="adj2" fmla="val 160802"/>
                </a:avLst>
              </a:prstGeom>
              <a:gradFill rotWithShape="1">
                <a:gsLst>
                  <a:gs pos="0">
                    <a:schemeClr val="bg1"/>
                  </a:gs>
                  <a:gs pos="100000">
                    <a:schemeClr val="bg1">
                      <a:gamma/>
                      <a:shade val="76078"/>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grpSp>
      </p:grpSp>
      <p:sp>
        <p:nvSpPr>
          <p:cNvPr id="8201" name="Line 50"/>
          <p:cNvSpPr>
            <a:spLocks noChangeShapeType="1"/>
          </p:cNvSpPr>
          <p:nvPr/>
        </p:nvSpPr>
        <p:spPr bwMode="auto">
          <a:xfrm>
            <a:off x="228600" y="3056309"/>
            <a:ext cx="8610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02" name="Text Box 51"/>
          <p:cNvSpPr txBox="1">
            <a:spLocks noChangeArrowheads="1"/>
          </p:cNvSpPr>
          <p:nvPr/>
        </p:nvSpPr>
        <p:spPr bwMode="auto">
          <a:xfrm>
            <a:off x="251520" y="5438551"/>
            <a:ext cx="609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SPring-8 (Japan), beamline BL14B1</a:t>
            </a:r>
            <a:endParaRPr lang="ja-JP" altLang="en-US" dirty="0"/>
          </a:p>
        </p:txBody>
      </p:sp>
      <p:sp>
        <p:nvSpPr>
          <p:cNvPr id="8203" name="Text Box 52"/>
          <p:cNvSpPr txBox="1">
            <a:spLocks noChangeArrowheads="1"/>
          </p:cNvSpPr>
          <p:nvPr/>
        </p:nvSpPr>
        <p:spPr bwMode="auto">
          <a:xfrm>
            <a:off x="1331638" y="5797713"/>
            <a:ext cx="63359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400" b="1" dirty="0">
                <a:solidFill>
                  <a:srgbClr val="FF0000"/>
                </a:solidFill>
              </a:rPr>
              <a:t>Fast and Stable XAFS</a:t>
            </a:r>
          </a:p>
          <a:p>
            <a:pPr eaLnBrk="1" hangingPunct="1">
              <a:spcBef>
                <a:spcPct val="50000"/>
              </a:spcBef>
            </a:pPr>
            <a:r>
              <a:rPr lang="ja-JP" altLang="en-US" sz="2400" b="1" dirty="0">
                <a:solidFill>
                  <a:srgbClr val="FF0000"/>
                </a:solidFill>
              </a:rPr>
              <a:t>→</a:t>
            </a:r>
            <a:r>
              <a:rPr lang="en-US" altLang="ja-JP" sz="2400" b="1" dirty="0">
                <a:solidFill>
                  <a:srgbClr val="FF0000"/>
                </a:solidFill>
              </a:rPr>
              <a:t> Time-resolved XAFS in real-time mode</a:t>
            </a:r>
            <a:endParaRPr lang="ja-JP" altLang="en-US" sz="2400" b="1" dirty="0">
              <a:solidFill>
                <a:srgbClr val="FF0000"/>
              </a:solidFill>
            </a:endParaRPr>
          </a:p>
        </p:txBody>
      </p:sp>
      <p:sp>
        <p:nvSpPr>
          <p:cNvPr id="8204" name="Text Box 53"/>
          <p:cNvSpPr txBox="1">
            <a:spLocks noChangeArrowheads="1"/>
          </p:cNvSpPr>
          <p:nvPr/>
        </p:nvSpPr>
        <p:spPr bwMode="auto">
          <a:xfrm>
            <a:off x="250825" y="1916113"/>
            <a:ext cx="4016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t>Motion of </a:t>
            </a:r>
            <a:r>
              <a:rPr lang="en-US" altLang="ja-JP" sz="2000" dirty="0" err="1"/>
              <a:t>monochromator</a:t>
            </a:r>
            <a:endParaRPr lang="ja-JP" altLang="en-US" sz="2000" dirty="0"/>
          </a:p>
        </p:txBody>
      </p:sp>
      <p:sp>
        <p:nvSpPr>
          <p:cNvPr id="8205" name="Text Box 54"/>
          <p:cNvSpPr txBox="1">
            <a:spLocks noChangeArrowheads="1"/>
          </p:cNvSpPr>
          <p:nvPr/>
        </p:nvSpPr>
        <p:spPr bwMode="auto">
          <a:xfrm>
            <a:off x="3708747" y="260350"/>
            <a:ext cx="3311525" cy="36933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dirty="0"/>
              <a:t>Inner shell spectroscopy</a:t>
            </a:r>
            <a:endParaRPr lang="ja-JP" altLang="en-US" dirty="0"/>
          </a:p>
        </p:txBody>
      </p:sp>
      <p:sp>
        <p:nvSpPr>
          <p:cNvPr id="54" name="Text Box 52"/>
          <p:cNvSpPr txBox="1">
            <a:spLocks noChangeArrowheads="1"/>
          </p:cNvSpPr>
          <p:nvPr/>
        </p:nvSpPr>
        <p:spPr bwMode="auto">
          <a:xfrm>
            <a:off x="1223961" y="2391271"/>
            <a:ext cx="6745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400" b="1" dirty="0">
                <a:solidFill>
                  <a:srgbClr val="FF0000"/>
                </a:solidFill>
              </a:rPr>
              <a:t>Accurate XAFS</a:t>
            </a:r>
          </a:p>
        </p:txBody>
      </p:sp>
    </p:spTree>
    <p:extLst>
      <p:ext uri="{BB962C8B-B14F-4D97-AF65-F5344CB8AC3E}">
        <p14:creationId xmlns:p14="http://schemas.microsoft.com/office/powerpoint/2010/main" val="386490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68363"/>
            <a:ext cx="7777163" cy="594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1" name="Rectangle 3"/>
          <p:cNvSpPr>
            <a:spLocks noChangeArrowheads="1"/>
          </p:cNvSpPr>
          <p:nvPr/>
        </p:nvSpPr>
        <p:spPr bwMode="auto">
          <a:xfrm>
            <a:off x="73025" y="1543050"/>
            <a:ext cx="1619250" cy="373063"/>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43" tIns="45222" rIns="90443" bIns="45222">
            <a:spAutoFit/>
          </a:bodyPr>
          <a:lstStyle>
            <a:lvl1pPr defTabSz="904875" eaLnBrk="0" hangingPunct="0">
              <a:defRPr kumimoji="1">
                <a:solidFill>
                  <a:schemeClr val="tx1"/>
                </a:solidFill>
                <a:latin typeface="Arial" panose="020B0604020202020204" pitchFamily="34" charset="0"/>
                <a:ea typeface="ＭＳ Ｐゴシック" panose="020B0600070205080204" pitchFamily="50" charset="-128"/>
              </a:defRPr>
            </a:lvl1pPr>
            <a:lvl2pPr marL="452438" defTabSz="904875" eaLnBrk="0" hangingPunct="0">
              <a:defRPr kumimoji="1">
                <a:solidFill>
                  <a:schemeClr val="tx1"/>
                </a:solidFill>
                <a:latin typeface="Arial" panose="020B0604020202020204" pitchFamily="34" charset="0"/>
                <a:ea typeface="ＭＳ Ｐゴシック" panose="020B0600070205080204" pitchFamily="50" charset="-128"/>
              </a:defRPr>
            </a:lvl2pPr>
            <a:lvl3pPr marL="904875" defTabSz="904875" eaLnBrk="0" hangingPunct="0">
              <a:defRPr kumimoji="1">
                <a:solidFill>
                  <a:schemeClr val="tx1"/>
                </a:solidFill>
                <a:latin typeface="Arial" panose="020B0604020202020204" pitchFamily="34" charset="0"/>
                <a:ea typeface="ＭＳ Ｐゴシック" panose="020B0600070205080204" pitchFamily="50" charset="-128"/>
              </a:defRPr>
            </a:lvl3pPr>
            <a:lvl4pPr marL="1357313" defTabSz="904875" eaLnBrk="0" hangingPunct="0">
              <a:defRPr kumimoji="1">
                <a:solidFill>
                  <a:schemeClr val="tx1"/>
                </a:solidFill>
                <a:latin typeface="Arial" panose="020B0604020202020204" pitchFamily="34" charset="0"/>
                <a:ea typeface="ＭＳ Ｐゴシック" panose="020B0600070205080204" pitchFamily="50" charset="-128"/>
              </a:defRPr>
            </a:lvl4pPr>
            <a:lvl5pPr marL="1808163" defTabSz="904875" eaLnBrk="0" hangingPunct="0">
              <a:defRPr kumimoji="1">
                <a:solidFill>
                  <a:schemeClr val="tx1"/>
                </a:solidFill>
                <a:latin typeface="Arial" panose="020B0604020202020204" pitchFamily="34" charset="0"/>
                <a:ea typeface="ＭＳ Ｐゴシック" panose="020B0600070205080204" pitchFamily="50" charset="-128"/>
              </a:defRPr>
            </a:lvl5pPr>
            <a:lvl6pPr marL="22653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225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797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369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latin typeface="Times New Roman" panose="02020603050405020304" pitchFamily="18" charset="0"/>
              </a:rPr>
              <a:t>Polychromator</a:t>
            </a:r>
          </a:p>
        </p:txBody>
      </p:sp>
      <p:sp>
        <p:nvSpPr>
          <p:cNvPr id="78852" name="Rectangle 4"/>
          <p:cNvSpPr>
            <a:spLocks noChangeArrowheads="1"/>
          </p:cNvSpPr>
          <p:nvPr/>
        </p:nvSpPr>
        <p:spPr bwMode="auto">
          <a:xfrm>
            <a:off x="2195513" y="1125538"/>
            <a:ext cx="1027112" cy="647700"/>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43" tIns="45222" rIns="90443" bIns="45222">
            <a:spAutoFit/>
          </a:bodyPr>
          <a:lstStyle>
            <a:lvl1pPr defTabSz="904875" eaLnBrk="0" hangingPunct="0">
              <a:defRPr kumimoji="1">
                <a:solidFill>
                  <a:schemeClr val="tx1"/>
                </a:solidFill>
                <a:latin typeface="Arial" panose="020B0604020202020204" pitchFamily="34" charset="0"/>
                <a:ea typeface="ＭＳ Ｐゴシック" panose="020B0600070205080204" pitchFamily="50" charset="-128"/>
              </a:defRPr>
            </a:lvl1pPr>
            <a:lvl2pPr marL="452438" defTabSz="904875" eaLnBrk="0" hangingPunct="0">
              <a:defRPr kumimoji="1">
                <a:solidFill>
                  <a:schemeClr val="tx1"/>
                </a:solidFill>
                <a:latin typeface="Arial" panose="020B0604020202020204" pitchFamily="34" charset="0"/>
                <a:ea typeface="ＭＳ Ｐゴシック" panose="020B0600070205080204" pitchFamily="50" charset="-128"/>
              </a:defRPr>
            </a:lvl2pPr>
            <a:lvl3pPr marL="904875" defTabSz="904875" eaLnBrk="0" hangingPunct="0">
              <a:defRPr kumimoji="1">
                <a:solidFill>
                  <a:schemeClr val="tx1"/>
                </a:solidFill>
                <a:latin typeface="Arial" panose="020B0604020202020204" pitchFamily="34" charset="0"/>
                <a:ea typeface="ＭＳ Ｐゴシック" panose="020B0600070205080204" pitchFamily="50" charset="-128"/>
              </a:defRPr>
            </a:lvl3pPr>
            <a:lvl4pPr marL="1357313" defTabSz="904875" eaLnBrk="0" hangingPunct="0">
              <a:defRPr kumimoji="1">
                <a:solidFill>
                  <a:schemeClr val="tx1"/>
                </a:solidFill>
                <a:latin typeface="Arial" panose="020B0604020202020204" pitchFamily="34" charset="0"/>
                <a:ea typeface="ＭＳ Ｐゴシック" panose="020B0600070205080204" pitchFamily="50" charset="-128"/>
              </a:defRPr>
            </a:lvl4pPr>
            <a:lvl5pPr marL="1808163" defTabSz="904875" eaLnBrk="0" hangingPunct="0">
              <a:defRPr kumimoji="1">
                <a:solidFill>
                  <a:schemeClr val="tx1"/>
                </a:solidFill>
                <a:latin typeface="Arial" panose="020B0604020202020204" pitchFamily="34" charset="0"/>
                <a:ea typeface="ＭＳ Ｐゴシック" panose="020B0600070205080204" pitchFamily="50" charset="-128"/>
              </a:defRPr>
            </a:lvl5pPr>
            <a:lvl6pPr marL="22653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225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797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369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latin typeface="Times New Roman" panose="02020603050405020304" pitchFamily="18" charset="0"/>
              </a:rPr>
              <a:t>Sample holder</a:t>
            </a:r>
          </a:p>
        </p:txBody>
      </p:sp>
      <p:sp>
        <p:nvSpPr>
          <p:cNvPr id="78853" name="Rectangle 5"/>
          <p:cNvSpPr>
            <a:spLocks noChangeArrowheads="1"/>
          </p:cNvSpPr>
          <p:nvPr/>
        </p:nvSpPr>
        <p:spPr bwMode="auto">
          <a:xfrm>
            <a:off x="6403975" y="1409700"/>
            <a:ext cx="1408113" cy="373063"/>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43" tIns="45222" rIns="90443" bIns="45222">
            <a:spAutoFit/>
          </a:bodyPr>
          <a:lstStyle>
            <a:lvl1pPr defTabSz="904875" eaLnBrk="0" hangingPunct="0">
              <a:defRPr kumimoji="1">
                <a:solidFill>
                  <a:schemeClr val="tx1"/>
                </a:solidFill>
                <a:latin typeface="Arial" panose="020B0604020202020204" pitchFamily="34" charset="0"/>
                <a:ea typeface="ＭＳ Ｐゴシック" panose="020B0600070205080204" pitchFamily="50" charset="-128"/>
              </a:defRPr>
            </a:lvl1pPr>
            <a:lvl2pPr marL="452438" defTabSz="904875" eaLnBrk="0" hangingPunct="0">
              <a:defRPr kumimoji="1">
                <a:solidFill>
                  <a:schemeClr val="tx1"/>
                </a:solidFill>
                <a:latin typeface="Arial" panose="020B0604020202020204" pitchFamily="34" charset="0"/>
                <a:ea typeface="ＭＳ Ｐゴシック" panose="020B0600070205080204" pitchFamily="50" charset="-128"/>
              </a:defRPr>
            </a:lvl2pPr>
            <a:lvl3pPr marL="904875" defTabSz="904875" eaLnBrk="0" hangingPunct="0">
              <a:defRPr kumimoji="1">
                <a:solidFill>
                  <a:schemeClr val="tx1"/>
                </a:solidFill>
                <a:latin typeface="Arial" panose="020B0604020202020204" pitchFamily="34" charset="0"/>
                <a:ea typeface="ＭＳ Ｐゴシック" panose="020B0600070205080204" pitchFamily="50" charset="-128"/>
              </a:defRPr>
            </a:lvl3pPr>
            <a:lvl4pPr marL="1357313" defTabSz="904875" eaLnBrk="0" hangingPunct="0">
              <a:defRPr kumimoji="1">
                <a:solidFill>
                  <a:schemeClr val="tx1"/>
                </a:solidFill>
                <a:latin typeface="Arial" panose="020B0604020202020204" pitchFamily="34" charset="0"/>
                <a:ea typeface="ＭＳ Ｐゴシック" panose="020B0600070205080204" pitchFamily="50" charset="-128"/>
              </a:defRPr>
            </a:lvl4pPr>
            <a:lvl5pPr marL="1808163" defTabSz="904875" eaLnBrk="0" hangingPunct="0">
              <a:defRPr kumimoji="1">
                <a:solidFill>
                  <a:schemeClr val="tx1"/>
                </a:solidFill>
                <a:latin typeface="Arial" panose="020B0604020202020204" pitchFamily="34" charset="0"/>
                <a:ea typeface="ＭＳ Ｐゴシック" panose="020B0600070205080204" pitchFamily="50" charset="-128"/>
              </a:defRPr>
            </a:lvl5pPr>
            <a:lvl6pPr marL="22653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225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797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369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latin typeface="Times New Roman" panose="02020603050405020304" pitchFamily="18" charset="0"/>
              </a:rPr>
              <a:t>CCD camera</a:t>
            </a:r>
          </a:p>
        </p:txBody>
      </p:sp>
      <p:sp>
        <p:nvSpPr>
          <p:cNvPr id="78854" name="Line 6"/>
          <p:cNvSpPr>
            <a:spLocks noChangeShapeType="1"/>
          </p:cNvSpPr>
          <p:nvPr/>
        </p:nvSpPr>
        <p:spPr bwMode="auto">
          <a:xfrm flipH="1" flipV="1">
            <a:off x="5810250" y="1735138"/>
            <a:ext cx="590550" cy="4762"/>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55" name="Line 7"/>
          <p:cNvSpPr>
            <a:spLocks noChangeShapeType="1"/>
          </p:cNvSpPr>
          <p:nvPr/>
        </p:nvSpPr>
        <p:spPr bwMode="auto">
          <a:xfrm>
            <a:off x="3203575" y="1341438"/>
            <a:ext cx="431800" cy="287337"/>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56" name="Line 8"/>
          <p:cNvSpPr>
            <a:spLocks noChangeShapeType="1"/>
          </p:cNvSpPr>
          <p:nvPr/>
        </p:nvSpPr>
        <p:spPr bwMode="auto">
          <a:xfrm>
            <a:off x="1331913" y="1916113"/>
            <a:ext cx="431800" cy="217487"/>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57" name="Rectangle 9"/>
          <p:cNvSpPr>
            <a:spLocks noChangeArrowheads="1"/>
          </p:cNvSpPr>
          <p:nvPr/>
        </p:nvSpPr>
        <p:spPr bwMode="auto">
          <a:xfrm>
            <a:off x="250825" y="5157788"/>
            <a:ext cx="1931988" cy="373062"/>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43" tIns="45222" rIns="90443" bIns="45222">
            <a:spAutoFit/>
          </a:bodyPr>
          <a:lstStyle>
            <a:lvl1pPr defTabSz="904875" eaLnBrk="0" hangingPunct="0">
              <a:defRPr kumimoji="1">
                <a:solidFill>
                  <a:schemeClr val="tx1"/>
                </a:solidFill>
                <a:latin typeface="Arial" panose="020B0604020202020204" pitchFamily="34" charset="0"/>
                <a:ea typeface="ＭＳ Ｐゴシック" panose="020B0600070205080204" pitchFamily="50" charset="-128"/>
              </a:defRPr>
            </a:lvl1pPr>
            <a:lvl2pPr marL="452438" defTabSz="904875" eaLnBrk="0" hangingPunct="0">
              <a:defRPr kumimoji="1">
                <a:solidFill>
                  <a:schemeClr val="tx1"/>
                </a:solidFill>
                <a:latin typeface="Arial" panose="020B0604020202020204" pitchFamily="34" charset="0"/>
                <a:ea typeface="ＭＳ Ｐゴシック" panose="020B0600070205080204" pitchFamily="50" charset="-128"/>
              </a:defRPr>
            </a:lvl2pPr>
            <a:lvl3pPr marL="904875" defTabSz="904875" eaLnBrk="0" hangingPunct="0">
              <a:defRPr kumimoji="1">
                <a:solidFill>
                  <a:schemeClr val="tx1"/>
                </a:solidFill>
                <a:latin typeface="Arial" panose="020B0604020202020204" pitchFamily="34" charset="0"/>
                <a:ea typeface="ＭＳ Ｐゴシック" panose="020B0600070205080204" pitchFamily="50" charset="-128"/>
              </a:defRPr>
            </a:lvl3pPr>
            <a:lvl4pPr marL="1357313" defTabSz="904875" eaLnBrk="0" hangingPunct="0">
              <a:defRPr kumimoji="1">
                <a:solidFill>
                  <a:schemeClr val="tx1"/>
                </a:solidFill>
                <a:latin typeface="Arial" panose="020B0604020202020204" pitchFamily="34" charset="0"/>
                <a:ea typeface="ＭＳ Ｐゴシック" panose="020B0600070205080204" pitchFamily="50" charset="-128"/>
              </a:defRPr>
            </a:lvl4pPr>
            <a:lvl5pPr marL="1808163" defTabSz="904875" eaLnBrk="0" hangingPunct="0">
              <a:defRPr kumimoji="1">
                <a:solidFill>
                  <a:schemeClr val="tx1"/>
                </a:solidFill>
                <a:latin typeface="Arial" panose="020B0604020202020204" pitchFamily="34" charset="0"/>
                <a:ea typeface="ＭＳ Ｐゴシック" panose="020B0600070205080204" pitchFamily="50" charset="-128"/>
              </a:defRPr>
            </a:lvl5pPr>
            <a:lvl6pPr marL="22653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225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797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369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latin typeface="Times New Roman" panose="02020603050405020304" pitchFamily="18" charset="0"/>
              </a:rPr>
              <a:t>R1000 rail</a:t>
            </a:r>
          </a:p>
        </p:txBody>
      </p:sp>
      <p:sp>
        <p:nvSpPr>
          <p:cNvPr id="78858" name="Rectangle 10"/>
          <p:cNvSpPr>
            <a:spLocks noChangeArrowheads="1"/>
          </p:cNvSpPr>
          <p:nvPr/>
        </p:nvSpPr>
        <p:spPr bwMode="auto">
          <a:xfrm>
            <a:off x="6443663" y="5589588"/>
            <a:ext cx="1930400" cy="373062"/>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43" tIns="45222" rIns="90443" bIns="45222">
            <a:spAutoFit/>
          </a:bodyPr>
          <a:lstStyle>
            <a:lvl1pPr defTabSz="904875" eaLnBrk="0" hangingPunct="0">
              <a:defRPr kumimoji="1">
                <a:solidFill>
                  <a:schemeClr val="tx1"/>
                </a:solidFill>
                <a:latin typeface="Arial" panose="020B0604020202020204" pitchFamily="34" charset="0"/>
                <a:ea typeface="ＭＳ Ｐゴシック" panose="020B0600070205080204" pitchFamily="50" charset="-128"/>
              </a:defRPr>
            </a:lvl1pPr>
            <a:lvl2pPr marL="452438" defTabSz="904875" eaLnBrk="0" hangingPunct="0">
              <a:defRPr kumimoji="1">
                <a:solidFill>
                  <a:schemeClr val="tx1"/>
                </a:solidFill>
                <a:latin typeface="Arial" panose="020B0604020202020204" pitchFamily="34" charset="0"/>
                <a:ea typeface="ＭＳ Ｐゴシック" panose="020B0600070205080204" pitchFamily="50" charset="-128"/>
              </a:defRPr>
            </a:lvl2pPr>
            <a:lvl3pPr marL="904875" defTabSz="904875" eaLnBrk="0" hangingPunct="0">
              <a:defRPr kumimoji="1">
                <a:solidFill>
                  <a:schemeClr val="tx1"/>
                </a:solidFill>
                <a:latin typeface="Arial" panose="020B0604020202020204" pitchFamily="34" charset="0"/>
                <a:ea typeface="ＭＳ Ｐゴシック" panose="020B0600070205080204" pitchFamily="50" charset="-128"/>
              </a:defRPr>
            </a:lvl3pPr>
            <a:lvl4pPr marL="1357313" defTabSz="904875" eaLnBrk="0" hangingPunct="0">
              <a:defRPr kumimoji="1">
                <a:solidFill>
                  <a:schemeClr val="tx1"/>
                </a:solidFill>
                <a:latin typeface="Arial" panose="020B0604020202020204" pitchFamily="34" charset="0"/>
                <a:ea typeface="ＭＳ Ｐゴシック" panose="020B0600070205080204" pitchFamily="50" charset="-128"/>
              </a:defRPr>
            </a:lvl4pPr>
            <a:lvl5pPr marL="1808163" defTabSz="904875" eaLnBrk="0" hangingPunct="0">
              <a:defRPr kumimoji="1">
                <a:solidFill>
                  <a:schemeClr val="tx1"/>
                </a:solidFill>
                <a:latin typeface="Arial" panose="020B0604020202020204" pitchFamily="34" charset="0"/>
                <a:ea typeface="ＭＳ Ｐゴシック" panose="020B0600070205080204" pitchFamily="50" charset="-128"/>
              </a:defRPr>
            </a:lvl5pPr>
            <a:lvl6pPr marL="22653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225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797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369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latin typeface="Times New Roman" panose="02020603050405020304" pitchFamily="18" charset="0"/>
              </a:rPr>
              <a:t>R2000 rail</a:t>
            </a:r>
          </a:p>
        </p:txBody>
      </p:sp>
      <p:sp>
        <p:nvSpPr>
          <p:cNvPr id="78859" name="Line 11"/>
          <p:cNvSpPr>
            <a:spLocks noChangeShapeType="1"/>
          </p:cNvSpPr>
          <p:nvPr/>
        </p:nvSpPr>
        <p:spPr bwMode="auto">
          <a:xfrm flipV="1">
            <a:off x="2195513" y="4941888"/>
            <a:ext cx="1081087" cy="358775"/>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0" name="Line 12"/>
          <p:cNvSpPr>
            <a:spLocks noChangeShapeType="1"/>
          </p:cNvSpPr>
          <p:nvPr/>
        </p:nvSpPr>
        <p:spPr bwMode="auto">
          <a:xfrm flipH="1" flipV="1">
            <a:off x="5867400" y="5373688"/>
            <a:ext cx="576263" cy="4318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1" name="Rectangle 13"/>
          <p:cNvSpPr>
            <a:spLocks noChangeArrowheads="1"/>
          </p:cNvSpPr>
          <p:nvPr/>
        </p:nvSpPr>
        <p:spPr bwMode="auto">
          <a:xfrm>
            <a:off x="4427538" y="765175"/>
            <a:ext cx="1274762" cy="373063"/>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43" tIns="45222" rIns="90443" bIns="45222">
            <a:spAutoFit/>
          </a:bodyPr>
          <a:lstStyle>
            <a:lvl1pPr defTabSz="904875" eaLnBrk="0" hangingPunct="0">
              <a:defRPr kumimoji="1">
                <a:solidFill>
                  <a:schemeClr val="tx1"/>
                </a:solidFill>
                <a:latin typeface="Arial" panose="020B0604020202020204" pitchFamily="34" charset="0"/>
                <a:ea typeface="ＭＳ Ｐゴシック" panose="020B0600070205080204" pitchFamily="50" charset="-128"/>
              </a:defRPr>
            </a:lvl1pPr>
            <a:lvl2pPr marL="452438" defTabSz="904875" eaLnBrk="0" hangingPunct="0">
              <a:defRPr kumimoji="1">
                <a:solidFill>
                  <a:schemeClr val="tx1"/>
                </a:solidFill>
                <a:latin typeface="Arial" panose="020B0604020202020204" pitchFamily="34" charset="0"/>
                <a:ea typeface="ＭＳ Ｐゴシック" panose="020B0600070205080204" pitchFamily="50" charset="-128"/>
              </a:defRPr>
            </a:lvl2pPr>
            <a:lvl3pPr marL="904875" defTabSz="904875" eaLnBrk="0" hangingPunct="0">
              <a:defRPr kumimoji="1">
                <a:solidFill>
                  <a:schemeClr val="tx1"/>
                </a:solidFill>
                <a:latin typeface="Arial" panose="020B0604020202020204" pitchFamily="34" charset="0"/>
                <a:ea typeface="ＭＳ Ｐゴシック" panose="020B0600070205080204" pitchFamily="50" charset="-128"/>
              </a:defRPr>
            </a:lvl3pPr>
            <a:lvl4pPr marL="1357313" defTabSz="904875" eaLnBrk="0" hangingPunct="0">
              <a:defRPr kumimoji="1">
                <a:solidFill>
                  <a:schemeClr val="tx1"/>
                </a:solidFill>
                <a:latin typeface="Arial" panose="020B0604020202020204" pitchFamily="34" charset="0"/>
                <a:ea typeface="ＭＳ Ｐゴシック" panose="020B0600070205080204" pitchFamily="50" charset="-128"/>
              </a:defRPr>
            </a:lvl4pPr>
            <a:lvl5pPr marL="1808163" defTabSz="904875" eaLnBrk="0" hangingPunct="0">
              <a:defRPr kumimoji="1">
                <a:solidFill>
                  <a:schemeClr val="tx1"/>
                </a:solidFill>
                <a:latin typeface="Arial" panose="020B0604020202020204" pitchFamily="34" charset="0"/>
                <a:ea typeface="ＭＳ Ｐゴシック" panose="020B0600070205080204" pitchFamily="50" charset="-128"/>
              </a:defRPr>
            </a:lvl5pPr>
            <a:lvl6pPr marL="22653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225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797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369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latin typeface="Times New Roman" panose="02020603050405020304" pitchFamily="18" charset="0"/>
              </a:rPr>
              <a:t>Heater</a:t>
            </a:r>
          </a:p>
        </p:txBody>
      </p:sp>
      <p:sp>
        <p:nvSpPr>
          <p:cNvPr id="78862" name="Rectangle 14"/>
          <p:cNvSpPr>
            <a:spLocks noChangeArrowheads="1"/>
          </p:cNvSpPr>
          <p:nvPr/>
        </p:nvSpPr>
        <p:spPr bwMode="auto">
          <a:xfrm>
            <a:off x="6184900" y="4184650"/>
            <a:ext cx="1123950" cy="373063"/>
          </a:xfrm>
          <a:prstGeom prst="rect">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43" tIns="45222" rIns="90443" bIns="45222">
            <a:spAutoFit/>
          </a:bodyPr>
          <a:lstStyle>
            <a:lvl1pPr defTabSz="904875" eaLnBrk="0" hangingPunct="0">
              <a:defRPr kumimoji="1">
                <a:solidFill>
                  <a:schemeClr val="tx1"/>
                </a:solidFill>
                <a:latin typeface="Arial" panose="020B0604020202020204" pitchFamily="34" charset="0"/>
                <a:ea typeface="ＭＳ Ｐゴシック" panose="020B0600070205080204" pitchFamily="50" charset="-128"/>
              </a:defRPr>
            </a:lvl1pPr>
            <a:lvl2pPr marL="452438" defTabSz="904875" eaLnBrk="0" hangingPunct="0">
              <a:defRPr kumimoji="1">
                <a:solidFill>
                  <a:schemeClr val="tx1"/>
                </a:solidFill>
                <a:latin typeface="Arial" panose="020B0604020202020204" pitchFamily="34" charset="0"/>
                <a:ea typeface="ＭＳ Ｐゴシック" panose="020B0600070205080204" pitchFamily="50" charset="-128"/>
              </a:defRPr>
            </a:lvl2pPr>
            <a:lvl3pPr marL="904875" defTabSz="904875" eaLnBrk="0" hangingPunct="0">
              <a:defRPr kumimoji="1">
                <a:solidFill>
                  <a:schemeClr val="tx1"/>
                </a:solidFill>
                <a:latin typeface="Arial" panose="020B0604020202020204" pitchFamily="34" charset="0"/>
                <a:ea typeface="ＭＳ Ｐゴシック" panose="020B0600070205080204" pitchFamily="50" charset="-128"/>
              </a:defRPr>
            </a:lvl3pPr>
            <a:lvl4pPr marL="1357313" defTabSz="904875" eaLnBrk="0" hangingPunct="0">
              <a:defRPr kumimoji="1">
                <a:solidFill>
                  <a:schemeClr val="tx1"/>
                </a:solidFill>
                <a:latin typeface="Arial" panose="020B0604020202020204" pitchFamily="34" charset="0"/>
                <a:ea typeface="ＭＳ Ｐゴシック" panose="020B0600070205080204" pitchFamily="50" charset="-128"/>
              </a:defRPr>
            </a:lvl4pPr>
            <a:lvl5pPr marL="1808163" defTabSz="904875" eaLnBrk="0" hangingPunct="0">
              <a:defRPr kumimoji="1">
                <a:solidFill>
                  <a:schemeClr val="tx1"/>
                </a:solidFill>
                <a:latin typeface="Arial" panose="020B0604020202020204" pitchFamily="34" charset="0"/>
                <a:ea typeface="ＭＳ Ｐゴシック" panose="020B0600070205080204" pitchFamily="50" charset="-128"/>
              </a:defRPr>
            </a:lvl5pPr>
            <a:lvl6pPr marL="22653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225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797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36963" defTabSz="9048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latin typeface="Times New Roman" panose="02020603050405020304" pitchFamily="18" charset="0"/>
              </a:rPr>
              <a:t>Stand</a:t>
            </a:r>
          </a:p>
        </p:txBody>
      </p:sp>
      <p:sp>
        <p:nvSpPr>
          <p:cNvPr id="78863" name="Line 15"/>
          <p:cNvSpPr>
            <a:spLocks noChangeShapeType="1"/>
          </p:cNvSpPr>
          <p:nvPr/>
        </p:nvSpPr>
        <p:spPr bwMode="auto">
          <a:xfrm flipH="1" flipV="1">
            <a:off x="6400800" y="2670175"/>
            <a:ext cx="230188" cy="153035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4" name="Line 16"/>
          <p:cNvSpPr>
            <a:spLocks noChangeShapeType="1"/>
          </p:cNvSpPr>
          <p:nvPr/>
        </p:nvSpPr>
        <p:spPr bwMode="auto">
          <a:xfrm flipH="1" flipV="1">
            <a:off x="4643438" y="2852738"/>
            <a:ext cx="1987550" cy="1347787"/>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5" name="Line 17"/>
          <p:cNvSpPr>
            <a:spLocks noChangeShapeType="1"/>
          </p:cNvSpPr>
          <p:nvPr/>
        </p:nvSpPr>
        <p:spPr bwMode="auto">
          <a:xfrm flipH="1" flipV="1">
            <a:off x="2627313" y="3068638"/>
            <a:ext cx="4003675" cy="1131887"/>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6" name="Line 18"/>
          <p:cNvSpPr>
            <a:spLocks noChangeShapeType="1"/>
          </p:cNvSpPr>
          <p:nvPr/>
        </p:nvSpPr>
        <p:spPr bwMode="auto">
          <a:xfrm flipH="1">
            <a:off x="4284663" y="1125538"/>
            <a:ext cx="503237" cy="6477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7" name="Text Box 19"/>
          <p:cNvSpPr txBox="1">
            <a:spLocks noChangeArrowheads="1"/>
          </p:cNvSpPr>
          <p:nvPr/>
        </p:nvSpPr>
        <p:spPr bwMode="auto">
          <a:xfrm>
            <a:off x="250825" y="188913"/>
            <a:ext cx="3457575" cy="528637"/>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a:spAutoFit/>
          </a:bodyPr>
          <a:lstStyle/>
          <a:p>
            <a:pPr algn="ctr">
              <a:spcBef>
                <a:spcPct val="50000"/>
              </a:spcBef>
            </a:pPr>
            <a:r>
              <a:rPr lang="en-US" altLang="ja-JP" sz="2800">
                <a:latin typeface="Times New Roman" panose="02020603050405020304" pitchFamily="18" charset="0"/>
              </a:rPr>
              <a:t>SPring-8</a:t>
            </a:r>
            <a:r>
              <a:rPr lang="ja-JP" altLang="en-US" sz="2800">
                <a:latin typeface="Times New Roman" panose="02020603050405020304" pitchFamily="18" charset="0"/>
              </a:rPr>
              <a:t>　</a:t>
            </a:r>
            <a:r>
              <a:rPr lang="en-US" altLang="ja-JP" sz="2800">
                <a:latin typeface="Times New Roman" panose="02020603050405020304" pitchFamily="18" charset="0"/>
              </a:rPr>
              <a:t>BL14B1</a:t>
            </a:r>
          </a:p>
        </p:txBody>
      </p:sp>
      <p:sp>
        <p:nvSpPr>
          <p:cNvPr id="78868" name="Text Box 20"/>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B6B827D6-82FE-4750-91BB-ADE6E166E437}" type="slidenum">
              <a:rPr lang="ja-JP" altLang="en-US"/>
              <a:pPr>
                <a:spcBef>
                  <a:spcPct val="50000"/>
                </a:spcBef>
              </a:pPr>
              <a:t>6</a:t>
            </a:fld>
            <a:endParaRPr lang="en-US" altLang="ja-JP"/>
          </a:p>
        </p:txBody>
      </p:sp>
    </p:spTree>
    <p:extLst>
      <p:ext uri="{BB962C8B-B14F-4D97-AF65-F5344CB8AC3E}">
        <p14:creationId xmlns:p14="http://schemas.microsoft.com/office/powerpoint/2010/main" val="203970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144947" y="1196752"/>
            <a:ext cx="4571069" cy="5439762"/>
          </a:xfrm>
          <a:prstGeom prst="rect">
            <a:avLst/>
          </a:prstGeom>
        </p:spPr>
      </p:pic>
      <p:sp>
        <p:nvSpPr>
          <p:cNvPr id="96260" name="Text Box 4"/>
          <p:cNvSpPr txBox="1">
            <a:spLocks noChangeArrowheads="1"/>
          </p:cNvSpPr>
          <p:nvPr/>
        </p:nvSpPr>
        <p:spPr bwMode="auto">
          <a:xfrm>
            <a:off x="250824" y="188913"/>
            <a:ext cx="4177159"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pPr>
            <a:r>
              <a:rPr lang="en-US" altLang="ja-JP" sz="2400" dirty="0"/>
              <a:t>Time-resolved XAFS for Pt</a:t>
            </a:r>
            <a:endParaRPr lang="ja-JP" altLang="en-US" sz="2400" dirty="0"/>
          </a:p>
        </p:txBody>
      </p:sp>
      <p:sp>
        <p:nvSpPr>
          <p:cNvPr id="19462" name="Text Box 6"/>
          <p:cNvSpPr txBox="1">
            <a:spLocks noChangeArrowheads="1"/>
          </p:cNvSpPr>
          <p:nvPr/>
        </p:nvSpPr>
        <p:spPr bwMode="auto">
          <a:xfrm>
            <a:off x="5291831" y="419745"/>
            <a:ext cx="3168352" cy="2446824"/>
          </a:xfrm>
          <a:prstGeom prst="rect">
            <a:avLst/>
          </a:prstGeom>
          <a:noFill/>
          <a:ln w="9525">
            <a:solidFill>
              <a:schemeClr val="accent3"/>
            </a:solidFill>
            <a:miter lim="800000"/>
            <a:headEnd/>
            <a:tailEnd/>
          </a:ln>
          <a:effectLst/>
        </p:spPr>
        <p:txBody>
          <a:bodyPr wrap="square">
            <a:spAutoFit/>
          </a:bodyPr>
          <a:lstStyle/>
          <a:p>
            <a:pPr>
              <a:spcBef>
                <a:spcPct val="50000"/>
              </a:spcBef>
            </a:pPr>
            <a:r>
              <a:rPr lang="en-US" altLang="ja-JP" dirty="0"/>
              <a:t>Dispersive optics</a:t>
            </a:r>
          </a:p>
          <a:p>
            <a:pPr>
              <a:spcBef>
                <a:spcPct val="50000"/>
              </a:spcBef>
            </a:pPr>
            <a:r>
              <a:rPr lang="en-US" altLang="ja-JP" dirty="0"/>
              <a:t>Si(111), Bragg configuration</a:t>
            </a:r>
          </a:p>
          <a:p>
            <a:pPr>
              <a:spcBef>
                <a:spcPct val="50000"/>
              </a:spcBef>
            </a:pPr>
            <a:r>
              <a:rPr lang="en-US" altLang="ja-JP" dirty="0"/>
              <a:t>Pt </a:t>
            </a:r>
            <a:r>
              <a:rPr lang="en-US" altLang="ja-JP" i="1" dirty="0"/>
              <a:t>L</a:t>
            </a:r>
            <a:r>
              <a:rPr lang="en-US" altLang="ja-JP" baseline="-25000" dirty="0"/>
              <a:t>3</a:t>
            </a:r>
            <a:r>
              <a:rPr lang="en-US" altLang="ja-JP" dirty="0"/>
              <a:t>-edge</a:t>
            </a:r>
          </a:p>
          <a:p>
            <a:pPr>
              <a:spcBef>
                <a:spcPct val="50000"/>
              </a:spcBef>
            </a:pPr>
            <a:r>
              <a:rPr lang="en-US" altLang="ja-JP" dirty="0"/>
              <a:t>SPring-8 BL14B1</a:t>
            </a:r>
          </a:p>
          <a:p>
            <a:pPr>
              <a:spcBef>
                <a:spcPct val="50000"/>
              </a:spcBef>
            </a:pPr>
            <a:r>
              <a:rPr lang="en-US" altLang="ja-JP" dirty="0"/>
              <a:t>2 Hz</a:t>
            </a:r>
            <a:r>
              <a:rPr lang="ja-JP" altLang="en-US" dirty="0"/>
              <a:t> </a:t>
            </a:r>
            <a:r>
              <a:rPr lang="en-US" altLang="ja-JP" dirty="0"/>
              <a:t>observation</a:t>
            </a:r>
          </a:p>
          <a:p>
            <a:pPr>
              <a:spcBef>
                <a:spcPct val="50000"/>
              </a:spcBef>
            </a:pPr>
            <a:r>
              <a:rPr lang="en-US" altLang="ja-JP" dirty="0"/>
              <a:t>Room temperature</a:t>
            </a:r>
            <a:endParaRPr lang="ja-JP" altLang="en-US" dirty="0"/>
          </a:p>
        </p:txBody>
      </p:sp>
      <p:sp>
        <p:nvSpPr>
          <p:cNvPr id="19463" name="Text Box 7"/>
          <p:cNvSpPr txBox="1">
            <a:spLocks noChangeArrowheads="1"/>
          </p:cNvSpPr>
          <p:nvPr/>
        </p:nvSpPr>
        <p:spPr bwMode="auto">
          <a:xfrm>
            <a:off x="5221238" y="3231267"/>
            <a:ext cx="2951162" cy="1061829"/>
          </a:xfrm>
          <a:prstGeom prst="rect">
            <a:avLst/>
          </a:prstGeom>
          <a:noFill/>
          <a:ln w="9525">
            <a:noFill/>
            <a:miter lim="800000"/>
            <a:headEnd/>
            <a:tailEnd/>
          </a:ln>
          <a:effectLst/>
        </p:spPr>
        <p:txBody>
          <a:bodyPr>
            <a:spAutoFit/>
          </a:bodyPr>
          <a:lstStyle/>
          <a:p>
            <a:pPr>
              <a:spcBef>
                <a:spcPct val="50000"/>
              </a:spcBef>
            </a:pPr>
            <a:r>
              <a:rPr lang="en-US" altLang="ja-JP" dirty="0"/>
              <a:t>Pt(4 </a:t>
            </a:r>
            <a:r>
              <a:rPr lang="en-US" altLang="ja-JP" dirty="0" err="1"/>
              <a:t>wt</a:t>
            </a:r>
            <a:r>
              <a:rPr lang="en-US" altLang="ja-JP" dirty="0"/>
              <a:t>%)/Al</a:t>
            </a:r>
            <a:r>
              <a:rPr lang="en-US" altLang="ja-JP" baseline="-25000" dirty="0"/>
              <a:t>2</a:t>
            </a:r>
            <a:r>
              <a:rPr lang="en-US" altLang="ja-JP" dirty="0"/>
              <a:t>O</a:t>
            </a:r>
            <a:r>
              <a:rPr lang="en-US" altLang="ja-JP" baseline="-25000" dirty="0"/>
              <a:t>3</a:t>
            </a:r>
          </a:p>
          <a:p>
            <a:pPr>
              <a:spcBef>
                <a:spcPct val="50000"/>
              </a:spcBef>
            </a:pPr>
            <a:r>
              <a:rPr lang="en-US" altLang="ja-JP" dirty="0"/>
              <a:t>For passive autocatalytic recombiner (PAR) catalyst.</a:t>
            </a:r>
            <a:endParaRPr lang="ja-JP" altLang="en-US" dirty="0"/>
          </a:p>
        </p:txBody>
      </p:sp>
      <p:sp>
        <p:nvSpPr>
          <p:cNvPr id="19465" name="Text Box 9"/>
          <p:cNvSpPr txBox="1">
            <a:spLocks noChangeArrowheads="1"/>
          </p:cNvSpPr>
          <p:nvPr/>
        </p:nvSpPr>
        <p:spPr bwMode="auto">
          <a:xfrm>
            <a:off x="5221238" y="4941168"/>
            <a:ext cx="3744913" cy="923330"/>
          </a:xfrm>
          <a:prstGeom prst="rect">
            <a:avLst/>
          </a:prstGeom>
          <a:noFill/>
          <a:ln w="9525">
            <a:noFill/>
            <a:miter lim="800000"/>
            <a:headEnd/>
            <a:tailEnd/>
          </a:ln>
          <a:effectLst/>
        </p:spPr>
        <p:txBody>
          <a:bodyPr>
            <a:spAutoFit/>
          </a:bodyPr>
          <a:lstStyle/>
          <a:p>
            <a:pPr>
              <a:spcBef>
                <a:spcPct val="50000"/>
              </a:spcBef>
            </a:pPr>
            <a:r>
              <a:rPr lang="en-US" altLang="ja-JP" dirty="0"/>
              <a:t>Change of spectra during hydrogen recombination reaction (water formation reaction)</a:t>
            </a:r>
            <a:endParaRPr lang="ja-JP" altLang="en-US" dirty="0"/>
          </a:p>
        </p:txBody>
      </p:sp>
      <p:sp>
        <p:nvSpPr>
          <p:cNvPr id="19466" name="Line 10"/>
          <p:cNvSpPr>
            <a:spLocks noChangeShapeType="1"/>
          </p:cNvSpPr>
          <p:nvPr/>
        </p:nvSpPr>
        <p:spPr bwMode="auto">
          <a:xfrm flipV="1">
            <a:off x="4572000" y="1628800"/>
            <a:ext cx="0" cy="2160588"/>
          </a:xfrm>
          <a:prstGeom prst="line">
            <a:avLst/>
          </a:prstGeom>
          <a:noFill/>
          <a:ln w="9525">
            <a:solidFill>
              <a:schemeClr val="tx1"/>
            </a:solidFill>
            <a:round/>
            <a:headEnd/>
            <a:tailEnd type="triangle" w="med" len="med"/>
          </a:ln>
          <a:effectLst/>
        </p:spPr>
        <p:txBody>
          <a:bodyPr/>
          <a:lstStyle/>
          <a:p>
            <a:endParaRPr lang="ja-JP" altLang="en-US"/>
          </a:p>
        </p:txBody>
      </p:sp>
      <p:sp>
        <p:nvSpPr>
          <p:cNvPr id="19468" name="Text Box 12"/>
          <p:cNvSpPr txBox="1">
            <a:spLocks noChangeArrowheads="1"/>
          </p:cNvSpPr>
          <p:nvPr/>
        </p:nvSpPr>
        <p:spPr bwMode="auto">
          <a:xfrm>
            <a:off x="4211960" y="1196752"/>
            <a:ext cx="719137" cy="366712"/>
          </a:xfrm>
          <a:prstGeom prst="rect">
            <a:avLst/>
          </a:prstGeom>
          <a:noFill/>
          <a:ln w="9525">
            <a:noFill/>
            <a:miter lim="800000"/>
            <a:headEnd/>
            <a:tailEnd/>
          </a:ln>
          <a:effectLst/>
        </p:spPr>
        <p:txBody>
          <a:bodyPr>
            <a:spAutoFit/>
          </a:bodyPr>
          <a:lstStyle/>
          <a:p>
            <a:pPr>
              <a:spcBef>
                <a:spcPct val="50000"/>
              </a:spcBef>
            </a:pPr>
            <a:r>
              <a:rPr lang="en-US" altLang="ja-JP" dirty="0"/>
              <a:t>Time</a:t>
            </a:r>
            <a:endParaRPr lang="ja-JP" altLang="en-US" dirty="0"/>
          </a:p>
        </p:txBody>
      </p:sp>
      <p:sp>
        <p:nvSpPr>
          <p:cNvPr id="19470" name="Text Box 3"/>
          <p:cNvSpPr txBox="1">
            <a:spLocks noChangeArrowheads="1"/>
          </p:cNvSpPr>
          <p:nvPr/>
        </p:nvSpPr>
        <p:spPr bwMode="auto">
          <a:xfrm>
            <a:off x="8532813" y="6453188"/>
            <a:ext cx="503237" cy="366712"/>
          </a:xfrm>
          <a:prstGeom prst="rect">
            <a:avLst/>
          </a:prstGeom>
          <a:noFill/>
          <a:ln w="9525">
            <a:noFill/>
            <a:miter lim="800000"/>
            <a:headEnd/>
            <a:tailEnd/>
          </a:ln>
        </p:spPr>
        <p:txBody>
          <a:bodyPr>
            <a:spAutoFit/>
          </a:bodyPr>
          <a:lstStyle/>
          <a:p>
            <a:pPr>
              <a:spcBef>
                <a:spcPct val="50000"/>
              </a:spcBef>
            </a:pPr>
            <a:fld id="{D1C08AF4-65D0-45ED-9F6D-AF61D46591C3}" type="slidenum">
              <a:rPr lang="ja-JP" altLang="en-US"/>
              <a:pPr>
                <a:spcBef>
                  <a:spcPct val="50000"/>
                </a:spcBef>
              </a:pPr>
              <a:t>7</a:t>
            </a:fld>
            <a:endParaRPr lang="en-US" altLang="ja-JP"/>
          </a:p>
        </p:txBody>
      </p:sp>
    </p:spTree>
    <p:extLst>
      <p:ext uri="{BB962C8B-B14F-4D97-AF65-F5344CB8AC3E}">
        <p14:creationId xmlns:p14="http://schemas.microsoft.com/office/powerpoint/2010/main" val="133020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1521" y="231031"/>
            <a:ext cx="2952327" cy="461665"/>
          </a:xfrm>
          <a:prstGeom prst="rect">
            <a:avLst/>
          </a:prstGeom>
          <a:gradFill rotWithShape="0">
            <a:gsLst>
              <a:gs pos="0">
                <a:srgbClr val="00CCFF"/>
              </a:gs>
              <a:gs pos="50000">
                <a:srgbClr val="00CCFF">
                  <a:gamma/>
                  <a:tint val="21176"/>
                  <a:invGamma/>
                </a:srgbClr>
              </a:gs>
              <a:gs pos="100000">
                <a:srgbClr val="00CCFF"/>
              </a:gs>
            </a:gsLst>
            <a:lin ang="5400000" scaled="1"/>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pPr>
            <a:r>
              <a:rPr lang="en-US" altLang="ja-JP" sz="2400" dirty="0"/>
              <a:t>XAFS</a:t>
            </a:r>
            <a:r>
              <a:rPr lang="ja-JP" altLang="en-US" sz="2400" dirty="0"/>
              <a:t> </a:t>
            </a:r>
            <a:r>
              <a:rPr lang="en-US" altLang="ja-JP" sz="2400" dirty="0"/>
              <a:t>change</a:t>
            </a:r>
            <a:endParaRPr lang="ja-JP" altLang="en-US" sz="2400" dirty="0"/>
          </a:p>
        </p:txBody>
      </p:sp>
      <p:pic>
        <p:nvPicPr>
          <p:cNvPr id="3" name="図 2"/>
          <p:cNvPicPr>
            <a:picLocks noChangeAspect="1"/>
          </p:cNvPicPr>
          <p:nvPr/>
        </p:nvPicPr>
        <p:blipFill rotWithShape="1">
          <a:blip r:embed="rId3"/>
          <a:srcRect l="15809" r="8211"/>
          <a:stretch/>
        </p:blipFill>
        <p:spPr>
          <a:xfrm>
            <a:off x="539552" y="1268760"/>
            <a:ext cx="4032447" cy="3717797"/>
          </a:xfrm>
          <a:prstGeom prst="rect">
            <a:avLst/>
          </a:prstGeom>
        </p:spPr>
      </p:pic>
      <p:pic>
        <p:nvPicPr>
          <p:cNvPr id="4" name="図 3"/>
          <p:cNvPicPr>
            <a:picLocks noChangeAspect="1"/>
          </p:cNvPicPr>
          <p:nvPr/>
        </p:nvPicPr>
        <p:blipFill rotWithShape="1">
          <a:blip r:embed="rId4"/>
          <a:srcRect l="15050" r="8211"/>
          <a:stretch/>
        </p:blipFill>
        <p:spPr>
          <a:xfrm>
            <a:off x="4644008" y="1333673"/>
            <a:ext cx="3951938" cy="3607495"/>
          </a:xfrm>
          <a:prstGeom prst="rect">
            <a:avLst/>
          </a:prstGeom>
        </p:spPr>
      </p:pic>
      <p:sp>
        <p:nvSpPr>
          <p:cNvPr id="5" name="テキスト ボックス 4"/>
          <p:cNvSpPr txBox="1"/>
          <p:nvPr/>
        </p:nvSpPr>
        <p:spPr>
          <a:xfrm>
            <a:off x="3995936" y="116632"/>
            <a:ext cx="4752528" cy="1200329"/>
          </a:xfrm>
          <a:prstGeom prst="rect">
            <a:avLst/>
          </a:prstGeom>
          <a:noFill/>
          <a:ln>
            <a:solidFill>
              <a:srgbClr val="0000FF"/>
            </a:solidFill>
          </a:ln>
        </p:spPr>
        <p:txBody>
          <a:bodyPr wrap="square" rtlCol="0">
            <a:spAutoFit/>
          </a:bodyPr>
          <a:lstStyle/>
          <a:p>
            <a:r>
              <a:rPr kumimoji="1" lang="en-US" altLang="ja-JP" dirty="0"/>
              <a:t>SPring-8 BL14B1</a:t>
            </a:r>
            <a:r>
              <a:rPr kumimoji="1" lang="ja-JP" altLang="en-US" dirty="0"/>
              <a:t>　</a:t>
            </a:r>
            <a:r>
              <a:rPr lang="en-US" altLang="ja-JP" dirty="0"/>
              <a:t>Dispersive optics,</a:t>
            </a:r>
            <a:r>
              <a:rPr kumimoji="1" lang="ja-JP" altLang="en-US" dirty="0"/>
              <a:t>　</a:t>
            </a:r>
            <a:endParaRPr kumimoji="1" lang="en-US" altLang="ja-JP" dirty="0"/>
          </a:p>
          <a:p>
            <a:r>
              <a:rPr kumimoji="1" lang="en-US" altLang="ja-JP" dirty="0"/>
              <a:t>Pt</a:t>
            </a:r>
            <a:r>
              <a:rPr kumimoji="1" lang="ja-JP" altLang="en-US" dirty="0"/>
              <a:t> </a:t>
            </a:r>
            <a:r>
              <a:rPr kumimoji="1" lang="en-US" altLang="ja-JP" i="1" dirty="0"/>
              <a:t>L</a:t>
            </a:r>
            <a:r>
              <a:rPr kumimoji="1" lang="en-US" altLang="ja-JP" baseline="-25000" dirty="0"/>
              <a:t>3</a:t>
            </a:r>
            <a:r>
              <a:rPr kumimoji="1" lang="en-US" altLang="ja-JP" dirty="0"/>
              <a:t>-edge</a:t>
            </a:r>
          </a:p>
          <a:p>
            <a:endParaRPr lang="en-US" altLang="ja-JP" dirty="0"/>
          </a:p>
          <a:p>
            <a:r>
              <a:rPr kumimoji="1" lang="en-US" altLang="ja-JP" dirty="0"/>
              <a:t>Pt(4 </a:t>
            </a:r>
            <a:r>
              <a:rPr kumimoji="1" lang="en-US" altLang="ja-JP" dirty="0" err="1"/>
              <a:t>wt</a:t>
            </a:r>
            <a:r>
              <a:rPr kumimoji="1" lang="en-US" altLang="ja-JP" dirty="0"/>
              <a:t>%)/Al</a:t>
            </a:r>
            <a:r>
              <a:rPr kumimoji="1" lang="en-US" altLang="ja-JP" baseline="-25000" dirty="0"/>
              <a:t>2</a:t>
            </a:r>
            <a:r>
              <a:rPr kumimoji="1" lang="en-US" altLang="ja-JP" dirty="0"/>
              <a:t>O</a:t>
            </a:r>
            <a:r>
              <a:rPr kumimoji="1" lang="en-US" altLang="ja-JP" baseline="-25000" dirty="0"/>
              <a:t>3</a:t>
            </a:r>
            <a:r>
              <a:rPr kumimoji="1" lang="ja-JP" altLang="en-US" dirty="0"/>
              <a:t>　</a:t>
            </a:r>
            <a:r>
              <a:rPr lang="ja-JP" altLang="en-US" dirty="0"/>
              <a:t> </a:t>
            </a:r>
            <a:r>
              <a:rPr lang="en-US" altLang="ja-JP" dirty="0"/>
              <a:t>room temperature</a:t>
            </a:r>
            <a:endParaRPr kumimoji="1" lang="ja-JP" altLang="en-US" dirty="0"/>
          </a:p>
        </p:txBody>
      </p:sp>
      <p:sp>
        <p:nvSpPr>
          <p:cNvPr id="6" name="テキスト ボックス 5"/>
          <p:cNvSpPr txBox="1"/>
          <p:nvPr/>
        </p:nvSpPr>
        <p:spPr>
          <a:xfrm>
            <a:off x="1331640" y="5229200"/>
            <a:ext cx="3096344" cy="400110"/>
          </a:xfrm>
          <a:prstGeom prst="rect">
            <a:avLst/>
          </a:prstGeom>
          <a:noFill/>
        </p:spPr>
        <p:txBody>
          <a:bodyPr wrap="square" rtlCol="0">
            <a:spAutoFit/>
          </a:bodyPr>
          <a:lstStyle/>
          <a:p>
            <a:r>
              <a:rPr lang="en-US" altLang="ja-JP" sz="2000" dirty="0"/>
              <a:t>Increase of peak intensity</a:t>
            </a:r>
          </a:p>
        </p:txBody>
      </p:sp>
      <p:sp>
        <p:nvSpPr>
          <p:cNvPr id="7" name="テキスト ボックス 6"/>
          <p:cNvSpPr txBox="1"/>
          <p:nvPr/>
        </p:nvSpPr>
        <p:spPr>
          <a:xfrm>
            <a:off x="5796136" y="5229200"/>
            <a:ext cx="2376264" cy="400110"/>
          </a:xfrm>
          <a:prstGeom prst="rect">
            <a:avLst/>
          </a:prstGeom>
          <a:noFill/>
        </p:spPr>
        <p:txBody>
          <a:bodyPr wrap="square" rtlCol="0">
            <a:spAutoFit/>
          </a:bodyPr>
          <a:lstStyle/>
          <a:p>
            <a:r>
              <a:rPr lang="en-US" altLang="ja-JP" sz="2000" dirty="0"/>
              <a:t>High energy shift</a:t>
            </a:r>
          </a:p>
        </p:txBody>
      </p:sp>
      <p:sp>
        <p:nvSpPr>
          <p:cNvPr id="8" name="右矢印 7"/>
          <p:cNvSpPr/>
          <p:nvPr/>
        </p:nvSpPr>
        <p:spPr>
          <a:xfrm>
            <a:off x="1475656" y="6309320"/>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195736" y="6300028"/>
            <a:ext cx="5976664" cy="369332"/>
          </a:xfrm>
          <a:prstGeom prst="rect">
            <a:avLst/>
          </a:prstGeom>
          <a:noFill/>
        </p:spPr>
        <p:txBody>
          <a:bodyPr wrap="square" rtlCol="0">
            <a:spAutoFit/>
          </a:bodyPr>
          <a:lstStyle/>
          <a:p>
            <a:r>
              <a:rPr lang="en-US" altLang="ja-JP" dirty="0"/>
              <a:t>Surface oxidation and CO adsorption can be detected</a:t>
            </a:r>
            <a:endParaRPr kumimoji="1" lang="ja-JP" altLang="en-US" dirty="0"/>
          </a:p>
        </p:txBody>
      </p:sp>
      <p:sp>
        <p:nvSpPr>
          <p:cNvPr id="11" name="テキスト ボックス 10"/>
          <p:cNvSpPr txBox="1"/>
          <p:nvPr/>
        </p:nvSpPr>
        <p:spPr>
          <a:xfrm>
            <a:off x="2555776" y="2924944"/>
            <a:ext cx="1656184" cy="707886"/>
          </a:xfrm>
          <a:prstGeom prst="rect">
            <a:avLst/>
          </a:prstGeom>
          <a:noFill/>
        </p:spPr>
        <p:txBody>
          <a:bodyPr wrap="square" rtlCol="0">
            <a:spAutoFit/>
          </a:bodyPr>
          <a:lstStyle/>
          <a:p>
            <a:r>
              <a:rPr lang="en-US" altLang="ja-JP" sz="2000" b="1" dirty="0">
                <a:solidFill>
                  <a:srgbClr val="FF0000"/>
                </a:solidFill>
              </a:rPr>
              <a:t>Without O</a:t>
            </a:r>
            <a:r>
              <a:rPr lang="en-US" altLang="ja-JP" sz="2000" b="1" baseline="-25000" dirty="0">
                <a:solidFill>
                  <a:srgbClr val="FF0000"/>
                </a:solidFill>
              </a:rPr>
              <a:t>2</a:t>
            </a:r>
            <a:endParaRPr kumimoji="1" lang="en-US" altLang="ja-JP" sz="2000" b="1" baseline="-25000" dirty="0">
              <a:solidFill>
                <a:srgbClr val="FF0000"/>
              </a:solidFill>
            </a:endParaRPr>
          </a:p>
          <a:p>
            <a:r>
              <a:rPr lang="en-US" altLang="ja-JP" sz="2000" b="1" dirty="0">
                <a:solidFill>
                  <a:srgbClr val="00FF00"/>
                </a:solidFill>
              </a:rPr>
              <a:t>With O</a:t>
            </a:r>
            <a:r>
              <a:rPr lang="en-US" altLang="ja-JP" sz="2000" b="1" baseline="-25000" dirty="0">
                <a:solidFill>
                  <a:srgbClr val="00FF00"/>
                </a:solidFill>
              </a:rPr>
              <a:t>2</a:t>
            </a:r>
            <a:endParaRPr kumimoji="1" lang="ja-JP" altLang="en-US" sz="2000" b="1" baseline="-25000" dirty="0">
              <a:solidFill>
                <a:srgbClr val="00FF00"/>
              </a:solidFill>
            </a:endParaRPr>
          </a:p>
        </p:txBody>
      </p:sp>
      <p:sp>
        <p:nvSpPr>
          <p:cNvPr id="12" name="テキスト ボックス 11"/>
          <p:cNvSpPr txBox="1"/>
          <p:nvPr/>
        </p:nvSpPr>
        <p:spPr>
          <a:xfrm>
            <a:off x="6660232" y="2928732"/>
            <a:ext cx="1728192" cy="707886"/>
          </a:xfrm>
          <a:prstGeom prst="rect">
            <a:avLst/>
          </a:prstGeom>
          <a:noFill/>
        </p:spPr>
        <p:txBody>
          <a:bodyPr wrap="square" rtlCol="0">
            <a:spAutoFit/>
          </a:bodyPr>
          <a:lstStyle/>
          <a:p>
            <a:r>
              <a:rPr lang="en-US" altLang="ja-JP" sz="2000" b="1" dirty="0">
                <a:solidFill>
                  <a:srgbClr val="FF0000"/>
                </a:solidFill>
              </a:rPr>
              <a:t>Without CO</a:t>
            </a:r>
            <a:endParaRPr kumimoji="1" lang="en-US" altLang="ja-JP" sz="2000" b="1" dirty="0">
              <a:solidFill>
                <a:srgbClr val="FF0000"/>
              </a:solidFill>
            </a:endParaRPr>
          </a:p>
          <a:p>
            <a:r>
              <a:rPr lang="en-US" altLang="ja-JP" sz="2000" b="1" dirty="0">
                <a:solidFill>
                  <a:srgbClr val="00FF00"/>
                </a:solidFill>
              </a:rPr>
              <a:t>With CO</a:t>
            </a:r>
            <a:endParaRPr kumimoji="1" lang="ja-JP" altLang="en-US" sz="2000" b="1" dirty="0">
              <a:solidFill>
                <a:srgbClr val="00FF00"/>
              </a:solidFill>
            </a:endParaRPr>
          </a:p>
        </p:txBody>
      </p:sp>
      <p:sp>
        <p:nvSpPr>
          <p:cNvPr id="13" name="Text Box 9"/>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418467F-071D-47E9-AFF8-402FA73225DA}" type="slidenum">
              <a:rPr lang="ja-JP" altLang="en-US"/>
              <a:pPr>
                <a:spcBef>
                  <a:spcPct val="50000"/>
                </a:spcBef>
              </a:pPr>
              <a:t>8</a:t>
            </a:fld>
            <a:endParaRPr lang="en-US" altLang="ja-JP" dirty="0"/>
          </a:p>
        </p:txBody>
      </p:sp>
    </p:spTree>
    <p:extLst>
      <p:ext uri="{BB962C8B-B14F-4D97-AF65-F5344CB8AC3E}">
        <p14:creationId xmlns:p14="http://schemas.microsoft.com/office/powerpoint/2010/main" val="241879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352" y="836712"/>
            <a:ext cx="609600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371872" y="188640"/>
            <a:ext cx="4584848"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9525">
            <a:solidFill>
              <a:schemeClr val="tx1"/>
            </a:solidFill>
            <a:miter lim="800000"/>
            <a:headEnd/>
            <a:tailEnd/>
          </a:ln>
          <a:effectLst>
            <a:outerShdw dist="107763" dir="2700000" algn="ctr" rotWithShape="0">
              <a:srgbClr val="808080"/>
            </a:outerShdw>
          </a:effectLst>
        </p:spPr>
        <p:txBody>
          <a:bodyPr wrap="square">
            <a:spAutoFit/>
          </a:bodyPr>
          <a:lstStyle/>
          <a:p>
            <a:pPr algn="ctr">
              <a:spcBef>
                <a:spcPct val="50000"/>
              </a:spcBef>
              <a:defRPr/>
            </a:pPr>
            <a:r>
              <a:rPr lang="en-US" altLang="ja-JP" sz="2400" dirty="0"/>
              <a:t>Surface adsorption species </a:t>
            </a:r>
            <a:endParaRPr lang="ja-JP" altLang="en-US" sz="2400" dirty="0"/>
          </a:p>
        </p:txBody>
      </p:sp>
      <p:sp>
        <p:nvSpPr>
          <p:cNvPr id="2" name="テキスト ボックス 1"/>
          <p:cNvSpPr txBox="1"/>
          <p:nvPr/>
        </p:nvSpPr>
        <p:spPr>
          <a:xfrm>
            <a:off x="3876600" y="872998"/>
            <a:ext cx="720080" cy="523220"/>
          </a:xfrm>
          <a:prstGeom prst="rect">
            <a:avLst/>
          </a:prstGeom>
          <a:solidFill>
            <a:schemeClr val="bg1"/>
          </a:solidFill>
        </p:spPr>
        <p:txBody>
          <a:bodyPr wrap="square" rtlCol="0">
            <a:spAutoFit/>
          </a:bodyPr>
          <a:lstStyle/>
          <a:p>
            <a:r>
              <a:rPr kumimoji="1" lang="en-US" altLang="ja-JP" sz="2800" b="1" dirty="0">
                <a:solidFill>
                  <a:srgbClr val="7030A0"/>
                </a:solidFill>
              </a:rPr>
              <a:t>O</a:t>
            </a:r>
            <a:r>
              <a:rPr kumimoji="1" lang="en-US" altLang="ja-JP" sz="2800" b="1" baseline="-25000" dirty="0">
                <a:solidFill>
                  <a:srgbClr val="7030A0"/>
                </a:solidFill>
              </a:rPr>
              <a:t>2</a:t>
            </a:r>
            <a:endParaRPr kumimoji="1" lang="ja-JP" altLang="en-US" sz="2800" b="1" baseline="-25000" dirty="0">
              <a:solidFill>
                <a:srgbClr val="7030A0"/>
              </a:solidFill>
            </a:endParaRPr>
          </a:p>
        </p:txBody>
      </p:sp>
      <p:sp>
        <p:nvSpPr>
          <p:cNvPr id="7" name="テキスト ボックス 6"/>
          <p:cNvSpPr txBox="1"/>
          <p:nvPr/>
        </p:nvSpPr>
        <p:spPr>
          <a:xfrm>
            <a:off x="4236640" y="1593078"/>
            <a:ext cx="720080" cy="523220"/>
          </a:xfrm>
          <a:prstGeom prst="rect">
            <a:avLst/>
          </a:prstGeom>
          <a:noFill/>
        </p:spPr>
        <p:txBody>
          <a:bodyPr wrap="square" rtlCol="0">
            <a:spAutoFit/>
          </a:bodyPr>
          <a:lstStyle/>
          <a:p>
            <a:r>
              <a:rPr kumimoji="1" lang="en-US" altLang="ja-JP" sz="2800" b="1" dirty="0">
                <a:solidFill>
                  <a:srgbClr val="00B050"/>
                </a:solidFill>
              </a:rPr>
              <a:t>CO</a:t>
            </a:r>
            <a:endParaRPr kumimoji="1" lang="ja-JP" altLang="en-US" sz="2800" b="1" baseline="-25000" dirty="0">
              <a:solidFill>
                <a:srgbClr val="00B050"/>
              </a:solidFill>
            </a:endParaRPr>
          </a:p>
        </p:txBody>
      </p:sp>
      <p:sp>
        <p:nvSpPr>
          <p:cNvPr id="9" name="テキスト ボックス 8"/>
          <p:cNvSpPr txBox="1"/>
          <p:nvPr/>
        </p:nvSpPr>
        <p:spPr>
          <a:xfrm>
            <a:off x="6756920" y="2313158"/>
            <a:ext cx="720080" cy="523220"/>
          </a:xfrm>
          <a:prstGeom prst="rect">
            <a:avLst/>
          </a:prstGeom>
          <a:solidFill>
            <a:schemeClr val="bg1"/>
          </a:solidFill>
        </p:spPr>
        <p:txBody>
          <a:bodyPr wrap="square" rtlCol="0">
            <a:spAutoFit/>
          </a:bodyPr>
          <a:lstStyle/>
          <a:p>
            <a:r>
              <a:rPr lang="en-US" altLang="ja-JP" sz="2800" b="1" dirty="0">
                <a:solidFill>
                  <a:srgbClr val="FF0000"/>
                </a:solidFill>
              </a:rPr>
              <a:t>H</a:t>
            </a:r>
            <a:r>
              <a:rPr kumimoji="1" lang="en-US" altLang="ja-JP" sz="2800" b="1" baseline="-25000" dirty="0">
                <a:solidFill>
                  <a:srgbClr val="FF0000"/>
                </a:solidFill>
              </a:rPr>
              <a:t>2</a:t>
            </a:r>
            <a:endParaRPr kumimoji="1" lang="ja-JP" altLang="en-US" sz="2800" b="1" baseline="-25000" dirty="0">
              <a:solidFill>
                <a:srgbClr val="FF0000"/>
              </a:solidFill>
            </a:endParaRPr>
          </a:p>
        </p:txBody>
      </p:sp>
      <p:sp>
        <p:nvSpPr>
          <p:cNvPr id="10" name="テキスト ボックス 9"/>
          <p:cNvSpPr txBox="1"/>
          <p:nvPr/>
        </p:nvSpPr>
        <p:spPr>
          <a:xfrm>
            <a:off x="323528" y="5517232"/>
            <a:ext cx="8532812" cy="830997"/>
          </a:xfrm>
          <a:prstGeom prst="rect">
            <a:avLst/>
          </a:prstGeom>
          <a:solidFill>
            <a:srgbClr val="FFCCFF"/>
          </a:solidFill>
          <a:ln>
            <a:solidFill>
              <a:srgbClr val="7030A0"/>
            </a:solidFill>
          </a:ln>
        </p:spPr>
        <p:txBody>
          <a:bodyPr wrap="square" rtlCol="0">
            <a:spAutoFit/>
          </a:bodyPr>
          <a:lstStyle/>
          <a:p>
            <a:pPr algn="ctr"/>
            <a:r>
              <a:rPr lang="en-US" altLang="ja-JP" sz="2400" b="1" dirty="0"/>
              <a:t>Peak structure of XAFS</a:t>
            </a:r>
            <a:r>
              <a:rPr lang="ja-JP" altLang="en-US" sz="2400" b="1" dirty="0"/>
              <a:t> </a:t>
            </a:r>
            <a:r>
              <a:rPr lang="en-US" altLang="ja-JP" sz="2400" b="1" dirty="0"/>
              <a:t>depends</a:t>
            </a:r>
            <a:r>
              <a:rPr lang="ja-JP" altLang="en-US" sz="2400" b="1" dirty="0"/>
              <a:t> </a:t>
            </a:r>
            <a:r>
              <a:rPr lang="en-US" altLang="ja-JP" sz="2400" b="1" dirty="0"/>
              <a:t>on</a:t>
            </a:r>
            <a:r>
              <a:rPr lang="ja-JP" altLang="en-US" sz="2400" b="1" dirty="0"/>
              <a:t> </a:t>
            </a:r>
            <a:r>
              <a:rPr lang="en-US" altLang="ja-JP" sz="2400" b="1" dirty="0"/>
              <a:t>adsorption species</a:t>
            </a:r>
          </a:p>
          <a:p>
            <a:pPr algn="ctr"/>
            <a:r>
              <a:rPr lang="ja-JP" altLang="en-US" sz="2400" b="1" dirty="0"/>
              <a:t>→　</a:t>
            </a:r>
            <a:r>
              <a:rPr lang="en-US" altLang="ja-JP" sz="2400" b="1" dirty="0"/>
              <a:t>decomposition of O,</a:t>
            </a:r>
            <a:r>
              <a:rPr lang="ja-JP" altLang="en-US" sz="2400" b="1" dirty="0"/>
              <a:t> </a:t>
            </a:r>
            <a:r>
              <a:rPr lang="en-US" altLang="ja-JP" sz="2400" b="1" dirty="0"/>
              <a:t>CO</a:t>
            </a:r>
            <a:r>
              <a:rPr lang="ja-JP" altLang="en-US" sz="2400" b="1" dirty="0"/>
              <a:t> </a:t>
            </a:r>
            <a:r>
              <a:rPr lang="en-US" altLang="ja-JP" sz="2400" b="1" dirty="0"/>
              <a:t>and</a:t>
            </a:r>
            <a:r>
              <a:rPr lang="ja-JP" altLang="en-US" sz="2400" b="1" dirty="0"/>
              <a:t> </a:t>
            </a:r>
            <a:r>
              <a:rPr lang="en-US" altLang="ja-JP" sz="2400" b="1" dirty="0"/>
              <a:t>H</a:t>
            </a:r>
            <a:endParaRPr kumimoji="1" lang="ja-JP" altLang="en-US" sz="2400" dirty="0"/>
          </a:p>
        </p:txBody>
      </p:sp>
      <p:sp>
        <p:nvSpPr>
          <p:cNvPr id="11" name="Text Box 9"/>
          <p:cNvSpPr txBox="1">
            <a:spLocks noChangeArrowheads="1"/>
          </p:cNvSpPr>
          <p:nvPr/>
        </p:nvSpPr>
        <p:spPr bwMode="auto">
          <a:xfrm>
            <a:off x="8532813" y="64531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418467F-071D-47E9-AFF8-402FA73225DA}" type="slidenum">
              <a:rPr lang="ja-JP" altLang="en-US"/>
              <a:pPr>
                <a:spcBef>
                  <a:spcPct val="50000"/>
                </a:spcBef>
              </a:pPr>
              <a:t>9</a:t>
            </a:fld>
            <a:endParaRPr lang="en-US" altLang="ja-JP" dirty="0"/>
          </a:p>
        </p:txBody>
      </p:sp>
      <p:sp>
        <p:nvSpPr>
          <p:cNvPr id="4" name="テキスト ボックス 3"/>
          <p:cNvSpPr txBox="1"/>
          <p:nvPr/>
        </p:nvSpPr>
        <p:spPr>
          <a:xfrm>
            <a:off x="5580112" y="269068"/>
            <a:ext cx="2952701" cy="923330"/>
          </a:xfrm>
          <a:prstGeom prst="rect">
            <a:avLst/>
          </a:prstGeom>
          <a:noFill/>
        </p:spPr>
        <p:txBody>
          <a:bodyPr wrap="square" rtlCol="0">
            <a:spAutoFit/>
          </a:bodyPr>
          <a:lstStyle/>
          <a:p>
            <a:r>
              <a:rPr kumimoji="1" lang="ja-JP" altLang="en-US" dirty="0"/>
              <a:t>・</a:t>
            </a:r>
            <a:r>
              <a:rPr kumimoji="1" lang="en-US" altLang="ja-JP" dirty="0"/>
              <a:t>Conventional XAFS</a:t>
            </a:r>
          </a:p>
          <a:p>
            <a:r>
              <a:rPr kumimoji="1" lang="ja-JP" altLang="en-US" dirty="0"/>
              <a:t>・</a:t>
            </a:r>
            <a:r>
              <a:rPr kumimoji="1" lang="en-US" altLang="ja-JP" dirty="0"/>
              <a:t>Expansion of peak of Pt </a:t>
            </a:r>
            <a:r>
              <a:rPr kumimoji="1" lang="en-US" altLang="ja-JP" i="1" dirty="0"/>
              <a:t>L</a:t>
            </a:r>
            <a:r>
              <a:rPr kumimoji="1" lang="en-US" altLang="ja-JP" baseline="-25000" dirty="0"/>
              <a:t>3</a:t>
            </a:r>
            <a:r>
              <a:rPr kumimoji="1" lang="en-US" altLang="ja-JP" dirty="0"/>
              <a:t>-edge XAFS</a:t>
            </a:r>
            <a:endParaRPr kumimoji="1" lang="ja-JP" altLang="en-US" dirty="0"/>
          </a:p>
        </p:txBody>
      </p:sp>
      <p:sp>
        <p:nvSpPr>
          <p:cNvPr id="3" name="テキスト ボックス 2"/>
          <p:cNvSpPr txBox="1"/>
          <p:nvPr/>
        </p:nvSpPr>
        <p:spPr>
          <a:xfrm>
            <a:off x="2483768" y="1700808"/>
            <a:ext cx="1224136" cy="523220"/>
          </a:xfrm>
          <a:prstGeom prst="rect">
            <a:avLst/>
          </a:prstGeom>
          <a:solidFill>
            <a:schemeClr val="bg1"/>
          </a:solidFill>
        </p:spPr>
        <p:txBody>
          <a:bodyPr wrap="square" rtlCol="0">
            <a:spAutoFit/>
          </a:bodyPr>
          <a:lstStyle/>
          <a:p>
            <a:pPr algn="r"/>
            <a:r>
              <a:rPr kumimoji="1" lang="en-US" altLang="ja-JP" sz="2800" b="1" dirty="0">
                <a:solidFill>
                  <a:srgbClr val="0000FF"/>
                </a:solidFill>
              </a:rPr>
              <a:t>Clean</a:t>
            </a:r>
            <a:endParaRPr kumimoji="1" lang="ja-JP" altLang="en-US" sz="2800" b="1" dirty="0">
              <a:solidFill>
                <a:srgbClr val="0000FF"/>
              </a:solidFill>
            </a:endParaRPr>
          </a:p>
        </p:txBody>
      </p:sp>
    </p:spTree>
    <p:extLst>
      <p:ext uri="{BB962C8B-B14F-4D97-AF65-F5344CB8AC3E}">
        <p14:creationId xmlns:p14="http://schemas.microsoft.com/office/powerpoint/2010/main" val="24584444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15381</TotalTime>
  <Words>2875</Words>
  <Application>Microsoft Office PowerPoint</Application>
  <PresentationFormat>画面に合わせる (4:3)</PresentationFormat>
  <Paragraphs>387</Paragraphs>
  <Slides>18</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Arial Unicode MS</vt:lpstr>
      <vt:lpstr>ＭＳ Ｐゴシック</vt:lpstr>
      <vt:lpstr>Arial</vt:lpstr>
      <vt:lpstr>Calibri</vt:lpstr>
      <vt:lpstr>Symbol</vt:lpstr>
      <vt:lpstr>Times New Roman</vt:lpstr>
      <vt:lpstr>Office テーマ</vt:lpstr>
      <vt:lpstr>TPR-XAFS study for  hydrogen recombination reaction of platinum metal nanoparticle catalysts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vision</dc:creator>
  <cp:lastModifiedBy>daiju</cp:lastModifiedBy>
  <cp:revision>520</cp:revision>
  <cp:lastPrinted>2015-10-18T14:35:34Z</cp:lastPrinted>
  <dcterms:created xsi:type="dcterms:W3CDTF">2014-04-17T04:49:57Z</dcterms:created>
  <dcterms:modified xsi:type="dcterms:W3CDTF">2017-10-18T07:49:38Z</dcterms:modified>
</cp:coreProperties>
</file>