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744" r:id="rId5"/>
    <p:sldMasterId id="2147483761" r:id="rId6"/>
  </p:sldMasterIdLst>
  <p:notesMasterIdLst>
    <p:notesMasterId r:id="rId31"/>
  </p:notesMasterIdLst>
  <p:sldIdLst>
    <p:sldId id="258" r:id="rId7"/>
    <p:sldId id="363" r:id="rId8"/>
    <p:sldId id="321" r:id="rId9"/>
    <p:sldId id="322" r:id="rId10"/>
    <p:sldId id="402" r:id="rId11"/>
    <p:sldId id="353" r:id="rId12"/>
    <p:sldId id="381" r:id="rId13"/>
    <p:sldId id="393" r:id="rId14"/>
    <p:sldId id="405" r:id="rId15"/>
    <p:sldId id="391" r:id="rId16"/>
    <p:sldId id="355" r:id="rId17"/>
    <p:sldId id="356" r:id="rId18"/>
    <p:sldId id="371" r:id="rId19"/>
    <p:sldId id="382" r:id="rId20"/>
    <p:sldId id="360" r:id="rId21"/>
    <p:sldId id="362" r:id="rId22"/>
    <p:sldId id="361" r:id="rId23"/>
    <p:sldId id="354" r:id="rId24"/>
    <p:sldId id="377" r:id="rId25"/>
    <p:sldId id="408" r:id="rId26"/>
    <p:sldId id="406" r:id="rId27"/>
    <p:sldId id="287" r:id="rId28"/>
    <p:sldId id="281" r:id="rId29"/>
    <p:sldId id="37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Nissen" initials="AN" lastIdx="1" clrIdx="0">
    <p:extLst/>
  </p:cmAuthor>
  <p:cmAuthor id="2" name="April Nissen" initials="AN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D51BAD"/>
    <a:srgbClr val="00FFFF"/>
    <a:srgbClr val="99FF33"/>
    <a:srgbClr val="DB6015"/>
    <a:srgbClr val="226DB5"/>
    <a:srgbClr val="328BB6"/>
    <a:srgbClr val="034B7F"/>
    <a:srgbClr val="00207E"/>
    <a:srgbClr val="00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4" autoAdjust="0"/>
    <p:restoredTop sz="97044" autoAdjust="0"/>
  </p:normalViewPr>
  <p:slideViewPr>
    <p:cSldViewPr>
      <p:cViewPr varScale="1">
        <p:scale>
          <a:sx n="99" d="100"/>
          <a:sy n="99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47E0F-7B0E-408D-96ED-1784C9A3E6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EEADA-0E27-4003-B9F9-733E7C4CD5F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u="sng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Elastomers</a:t>
          </a:r>
        </a:p>
        <a:p>
          <a:r>
            <a:rPr lang="en-US" sz="24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Viton A</a:t>
          </a:r>
        </a:p>
        <a:p>
          <a:r>
            <a:rPr lang="en-US" sz="24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Buna N</a:t>
          </a:r>
          <a:endParaRPr lang="en-US" sz="2400" b="1" dirty="0">
            <a:solidFill>
              <a:srgbClr val="002060"/>
            </a:solidFill>
            <a:latin typeface="+mn-lt"/>
            <a:ea typeface="Calibri" charset="0"/>
            <a:cs typeface="Calibri" charset="0"/>
          </a:endParaRPr>
        </a:p>
      </dgm:t>
    </dgm:pt>
    <dgm:pt modelId="{AE42C05B-99AE-4A5D-90FA-B40EBCD1DD5D}" type="parTrans" cxnId="{5594619D-68AE-4F40-801B-1F4045F71E4A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9973132A-E526-4560-8C04-C2E508855B52}" type="sibTrans" cxnId="{5594619D-68AE-4F40-801B-1F4045F71E4A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2E9579F-C3B0-4691-83CC-ECD7064A0393}">
      <dgm:prSet phldrT="[Text]" custT="1"/>
      <dgm:spPr>
        <a:solidFill>
          <a:srgbClr val="DB6015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Mass loss &amp; Spectroscopy</a:t>
          </a:r>
        </a:p>
      </dgm:t>
    </dgm:pt>
    <dgm:pt modelId="{29265977-237E-49F3-9E68-A47FF110C4AA}" type="parTrans" cxnId="{633989FA-94C5-4918-8220-18CFA2B24DA0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8E87909B-47F4-4A88-BFFE-B822EC0BF058}" type="sibTrans" cxnId="{633989FA-94C5-4918-8220-18CFA2B24DA0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FB5ED1B2-B9BE-490A-BC5B-3C692F1F62A3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Specific volume changes</a:t>
          </a:r>
        </a:p>
      </dgm:t>
    </dgm:pt>
    <dgm:pt modelId="{9CC6B20C-88D8-4C68-987C-A24DAB192D83}" type="parTrans" cxnId="{09FDCEA7-05EC-4647-BED9-B591CE757DF9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B0C3DCF8-8EEF-4B02-B0BF-C5886CFEA3DC}" type="sibTrans" cxnId="{09FDCEA7-05EC-4647-BED9-B591CE757DF9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3CF63AAD-614A-4960-909C-F3FB4CC48EA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u="sng" dirty="0" smtClean="0">
              <a:solidFill>
                <a:srgbClr val="00207E"/>
              </a:solidFill>
              <a:latin typeface="+mn-lt"/>
              <a:ea typeface="Calibri" charset="0"/>
              <a:cs typeface="Calibri" charset="0"/>
            </a:rPr>
            <a:t>Thermoplastics </a:t>
          </a:r>
        </a:p>
        <a:p>
          <a:r>
            <a:rPr lang="en-US" sz="2400" b="1" dirty="0" smtClean="0">
              <a:solidFill>
                <a:srgbClr val="00207E"/>
              </a:solidFill>
              <a:latin typeface="+mn-lt"/>
              <a:ea typeface="Calibri" charset="0"/>
              <a:cs typeface="Calibri" charset="0"/>
            </a:rPr>
            <a:t>HDPE</a:t>
          </a:r>
        </a:p>
        <a:p>
          <a:r>
            <a:rPr lang="en-US" sz="2400" b="1" dirty="0" smtClean="0">
              <a:solidFill>
                <a:srgbClr val="00207E"/>
              </a:solidFill>
              <a:latin typeface="+mn-lt"/>
              <a:ea typeface="Calibri" charset="0"/>
              <a:cs typeface="Calibri" charset="0"/>
            </a:rPr>
            <a:t>PTFE</a:t>
          </a:r>
          <a:endParaRPr lang="en-US" sz="2400" b="1" dirty="0">
            <a:solidFill>
              <a:srgbClr val="00207E"/>
            </a:solidFill>
            <a:latin typeface="+mn-lt"/>
            <a:ea typeface="Calibri" charset="0"/>
            <a:cs typeface="Calibri" charset="0"/>
          </a:endParaRPr>
        </a:p>
      </dgm:t>
    </dgm:pt>
    <dgm:pt modelId="{5E1E3CEA-9D83-4FAB-885A-530A429E2CC5}" type="parTrans" cxnId="{B7E2CE85-652C-4B2C-84EA-A847C36054FC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70C980F7-8AB8-4F19-8C5E-1E1DA6E06278}" type="sibTrans" cxnId="{B7E2CE85-652C-4B2C-84EA-A847C36054FC}">
      <dgm:prSet/>
      <dgm:spPr/>
      <dgm:t>
        <a:bodyPr/>
        <a:lstStyle/>
        <a:p>
          <a:endParaRPr lang="en-US" sz="1400" b="1">
            <a:solidFill>
              <a:srgbClr val="002060"/>
            </a:solidFill>
            <a:latin typeface="Calibri" charset="0"/>
            <a:ea typeface="Calibri" charset="0"/>
            <a:cs typeface="Calibri" charset="0"/>
          </a:endParaRPr>
        </a:p>
      </dgm:t>
    </dgm:pt>
    <dgm:pt modelId="{18E7E3D1-F1B8-4DE9-87C5-3B280E5CE645}">
      <dgm:prSet custT="1"/>
      <dgm:spPr>
        <a:solidFill>
          <a:srgbClr val="DB6015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Spectroscopy</a:t>
          </a:r>
        </a:p>
      </dgm:t>
    </dgm:pt>
    <dgm:pt modelId="{3C40675F-FC26-4C86-9913-87EB20F562E5}" type="parTrans" cxnId="{5722910B-3DEA-4510-ACD4-1CB9A1B8A91C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E91B3BCB-A47B-44D2-8BEA-2F5779937E2E}" type="sibTrans" cxnId="{5722910B-3DEA-4510-ACD4-1CB9A1B8A91C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07918D6F-E023-405C-B572-E52A12A47ADC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Compression Set</a:t>
          </a:r>
        </a:p>
      </dgm:t>
    </dgm:pt>
    <dgm:pt modelId="{CEEAFC10-F7F6-4303-AB4B-2B55B7646233}" type="parTrans" cxnId="{8584A4B7-7B90-48EB-9E84-DA3C50ED79BA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27A9CB96-35FA-4C6E-AEBF-E044746DFDB2}" type="sibTrans" cxnId="{8584A4B7-7B90-48EB-9E84-DA3C50ED79BA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398374BD-D654-475E-9FFA-B039B2D18BBF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Specific volume changes</a:t>
          </a:r>
        </a:p>
      </dgm:t>
    </dgm:pt>
    <dgm:pt modelId="{8F0367B6-1B86-41FA-AFBC-1ED2A90825D8}" type="parTrans" cxnId="{05E15C74-8A72-401C-A9F3-D806C36CFD11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BE834C65-455A-4921-BB61-C5B4096A74EE}" type="sibTrans" cxnId="{05E15C74-8A72-401C-A9F3-D806C36CFD11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215B2AEC-7398-A04C-9CEC-64D0C1A8A1BD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800" b="1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T</a:t>
          </a:r>
          <a:r>
            <a:rPr lang="en-US" sz="1800" b="1" baseline="-25000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g</a:t>
          </a:r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 and Modulus</a:t>
          </a:r>
        </a:p>
      </dgm:t>
    </dgm:pt>
    <dgm:pt modelId="{65892785-9505-A941-B214-CAE405897641}" type="parTrans" cxnId="{86317CC2-F330-BC41-8EC6-FEFDC3AF007D}">
      <dgm:prSet/>
      <dgm:spPr/>
      <dgm:t>
        <a:bodyPr/>
        <a:lstStyle/>
        <a:p>
          <a:endParaRPr lang="en-US"/>
        </a:p>
      </dgm:t>
    </dgm:pt>
    <dgm:pt modelId="{AA07C402-61F2-B046-8574-10BF44509984}" type="sibTrans" cxnId="{86317CC2-F330-BC41-8EC6-FEFDC3AF007D}">
      <dgm:prSet/>
      <dgm:spPr/>
      <dgm:t>
        <a:bodyPr/>
        <a:lstStyle/>
        <a:p>
          <a:endParaRPr lang="en-US"/>
        </a:p>
      </dgm:t>
    </dgm:pt>
    <dgm:pt modelId="{38567437-78D4-1843-AC97-A9FAF4AFC5BB}">
      <dgm:prSet phldrT="[Text]" custT="1"/>
      <dgm:spPr>
        <a:solidFill>
          <a:srgbClr val="99FF33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Microstructure</a:t>
          </a:r>
        </a:p>
      </dgm:t>
    </dgm:pt>
    <dgm:pt modelId="{21ADB04F-F1B2-9445-B166-6FED89625ABE}" type="parTrans" cxnId="{2E3EE6EC-1885-5544-B236-62A2F0DDC992}">
      <dgm:prSet/>
      <dgm:spPr/>
      <dgm:t>
        <a:bodyPr/>
        <a:lstStyle/>
        <a:p>
          <a:endParaRPr lang="en-US"/>
        </a:p>
      </dgm:t>
    </dgm:pt>
    <dgm:pt modelId="{5561A720-9CCF-6340-97D5-6DE5211FB30F}" type="sibTrans" cxnId="{2E3EE6EC-1885-5544-B236-62A2F0DDC992}">
      <dgm:prSet/>
      <dgm:spPr/>
      <dgm:t>
        <a:bodyPr/>
        <a:lstStyle/>
        <a:p>
          <a:endParaRPr lang="en-US"/>
        </a:p>
      </dgm:t>
    </dgm:pt>
    <dgm:pt modelId="{1E42EB89-B45E-734F-B3C1-B28CC8F7C475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800" b="1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T</a:t>
          </a:r>
          <a:r>
            <a:rPr lang="en-US" sz="1800" b="1" baseline="-25000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g</a:t>
          </a:r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 and Modulus</a:t>
          </a:r>
        </a:p>
      </dgm:t>
    </dgm:pt>
    <dgm:pt modelId="{1BAB9F14-83C4-6F43-ACED-AC2E5C96C0CA}" type="parTrans" cxnId="{63B37981-065B-5D4B-ACBC-869F60F31402}">
      <dgm:prSet/>
      <dgm:spPr/>
      <dgm:t>
        <a:bodyPr/>
        <a:lstStyle/>
        <a:p>
          <a:endParaRPr lang="en-US"/>
        </a:p>
      </dgm:t>
    </dgm:pt>
    <dgm:pt modelId="{AAA68E48-76DA-7543-8B42-4D1325D99E93}" type="sibTrans" cxnId="{63B37981-065B-5D4B-ACBC-869F60F31402}">
      <dgm:prSet/>
      <dgm:spPr/>
      <dgm:t>
        <a:bodyPr/>
        <a:lstStyle/>
        <a:p>
          <a:endParaRPr lang="en-US"/>
        </a:p>
      </dgm:t>
    </dgm:pt>
    <dgm:pt modelId="{EB59182B-DB05-6343-80C4-48778418F39B}">
      <dgm:prSet phldrT="[Text]" custT="1"/>
      <dgm:spPr>
        <a:solidFill>
          <a:srgbClr val="99FF33">
            <a:alpha val="90000"/>
          </a:srgbClr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Microstructure</a:t>
          </a:r>
        </a:p>
      </dgm:t>
    </dgm:pt>
    <dgm:pt modelId="{DAA4D712-6BCF-E94C-8395-0289E39E4549}" type="parTrans" cxnId="{4399DFB0-F6DB-6F42-AFB2-B93F287971AA}">
      <dgm:prSet/>
      <dgm:spPr/>
      <dgm:t>
        <a:bodyPr/>
        <a:lstStyle/>
        <a:p>
          <a:endParaRPr lang="en-US"/>
        </a:p>
      </dgm:t>
    </dgm:pt>
    <dgm:pt modelId="{484C8417-A24F-AC4A-8060-7F7BCC271E24}" type="sibTrans" cxnId="{4399DFB0-F6DB-6F42-AFB2-B93F287971AA}">
      <dgm:prSet/>
      <dgm:spPr/>
      <dgm:t>
        <a:bodyPr/>
        <a:lstStyle/>
        <a:p>
          <a:endParaRPr lang="en-US"/>
        </a:p>
      </dgm:t>
    </dgm:pt>
    <dgm:pt modelId="{2258F517-3743-490D-8E9B-DBF92E333C63}" type="pres">
      <dgm:prSet presAssocID="{70347E0F-7B0E-408D-96ED-1784C9A3E6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2E4ABF-C714-4827-89E1-E35F914C452D}" type="pres">
      <dgm:prSet presAssocID="{57BEEADA-0E27-4003-B9F9-733E7C4CD5F8}" presName="root" presStyleCnt="0"/>
      <dgm:spPr/>
    </dgm:pt>
    <dgm:pt modelId="{3BCB53FA-CA4E-46F4-8A7F-A22FB2776EDF}" type="pres">
      <dgm:prSet presAssocID="{57BEEADA-0E27-4003-B9F9-733E7C4CD5F8}" presName="rootComposite" presStyleCnt="0"/>
      <dgm:spPr/>
    </dgm:pt>
    <dgm:pt modelId="{A7F09860-C818-413D-9D80-8A05407AA986}" type="pres">
      <dgm:prSet presAssocID="{57BEEADA-0E27-4003-B9F9-733E7C4CD5F8}" presName="rootText" presStyleLbl="node1" presStyleIdx="0" presStyleCnt="2" custScaleX="225682" custScaleY="301193" custLinFactNeighborX="-189" custLinFactNeighborY="3831"/>
      <dgm:spPr/>
      <dgm:t>
        <a:bodyPr/>
        <a:lstStyle/>
        <a:p>
          <a:endParaRPr lang="en-US"/>
        </a:p>
      </dgm:t>
    </dgm:pt>
    <dgm:pt modelId="{515AD3CE-E4A7-4AB2-B090-05E6DAFDD0FB}" type="pres">
      <dgm:prSet presAssocID="{57BEEADA-0E27-4003-B9F9-733E7C4CD5F8}" presName="rootConnector" presStyleLbl="node1" presStyleIdx="0" presStyleCnt="2"/>
      <dgm:spPr/>
      <dgm:t>
        <a:bodyPr/>
        <a:lstStyle/>
        <a:p>
          <a:endParaRPr lang="en-US"/>
        </a:p>
      </dgm:t>
    </dgm:pt>
    <dgm:pt modelId="{2E5AA388-9A98-4B71-9746-130417BD83AB}" type="pres">
      <dgm:prSet presAssocID="{57BEEADA-0E27-4003-B9F9-733E7C4CD5F8}" presName="childShape" presStyleCnt="0"/>
      <dgm:spPr/>
    </dgm:pt>
    <dgm:pt modelId="{3334FA98-9DEA-4FE9-A75D-6EA4EF92DCC2}" type="pres">
      <dgm:prSet presAssocID="{29265977-237E-49F3-9E68-A47FF110C4AA}" presName="Name13" presStyleLbl="parChTrans1D2" presStyleIdx="0" presStyleCnt="9"/>
      <dgm:spPr/>
      <dgm:t>
        <a:bodyPr/>
        <a:lstStyle/>
        <a:p>
          <a:endParaRPr lang="en-US"/>
        </a:p>
      </dgm:t>
    </dgm:pt>
    <dgm:pt modelId="{406A5C6B-E6BA-4CF2-B078-CCACC3034623}" type="pres">
      <dgm:prSet presAssocID="{62E9579F-C3B0-4691-83CC-ECD7064A0393}" presName="childText" presStyleLbl="bgAcc1" presStyleIdx="0" presStyleCnt="9" custScaleX="231190" custScaleY="109810" custLinFactNeighborX="2863" custLinFactNeighborY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4A10C-91EF-454A-AAC5-67D71F9CDBD6}" type="pres">
      <dgm:prSet presAssocID="{65892785-9505-A941-B214-CAE405897641}" presName="Name13" presStyleLbl="parChTrans1D2" presStyleIdx="1" presStyleCnt="9"/>
      <dgm:spPr/>
      <dgm:t>
        <a:bodyPr/>
        <a:lstStyle/>
        <a:p>
          <a:endParaRPr lang="en-US"/>
        </a:p>
      </dgm:t>
    </dgm:pt>
    <dgm:pt modelId="{551218FB-D36E-154C-8B2D-2EF2E3F48610}" type="pres">
      <dgm:prSet presAssocID="{215B2AEC-7398-A04C-9CEC-64D0C1A8A1BD}" presName="childText" presStyleLbl="bgAcc1" presStyleIdx="1" presStyleCnt="9" custScaleX="231875" custScaleY="109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CDDD6-911E-4AF8-B5C5-241D18586CFD}" type="pres">
      <dgm:prSet presAssocID="{CEEAFC10-F7F6-4303-AB4B-2B55B7646233}" presName="Name13" presStyleLbl="parChTrans1D2" presStyleIdx="2" presStyleCnt="9"/>
      <dgm:spPr/>
      <dgm:t>
        <a:bodyPr/>
        <a:lstStyle/>
        <a:p>
          <a:endParaRPr lang="en-US"/>
        </a:p>
      </dgm:t>
    </dgm:pt>
    <dgm:pt modelId="{57B57307-629A-4B35-A5F8-B98BF3FAFD41}" type="pres">
      <dgm:prSet presAssocID="{07918D6F-E023-405C-B572-E52A12A47ADC}" presName="childText" presStyleLbl="bgAcc1" presStyleIdx="2" presStyleCnt="9" custScaleX="231422" custScaleY="109150" custLinFactNeighborX="2863" custLinFactNeighborY="-1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F300-934E-4034-9CF7-4B76A8C6584D}" type="pres">
      <dgm:prSet presAssocID="{9CC6B20C-88D8-4C68-987C-A24DAB192D83}" presName="Name13" presStyleLbl="parChTrans1D2" presStyleIdx="3" presStyleCnt="9"/>
      <dgm:spPr/>
      <dgm:t>
        <a:bodyPr/>
        <a:lstStyle/>
        <a:p>
          <a:endParaRPr lang="en-US"/>
        </a:p>
      </dgm:t>
    </dgm:pt>
    <dgm:pt modelId="{501AFDB3-376A-4E2B-82D5-B7BAD8353E27}" type="pres">
      <dgm:prSet presAssocID="{FB5ED1B2-B9BE-490A-BC5B-3C692F1F62A3}" presName="childText" presStyleLbl="bgAcc1" presStyleIdx="3" presStyleCnt="9" custScaleX="231875" custScaleY="109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C4B6C-1461-1D45-8ADB-69D63729A1DE}" type="pres">
      <dgm:prSet presAssocID="{21ADB04F-F1B2-9445-B166-6FED89625ABE}" presName="Name13" presStyleLbl="parChTrans1D2" presStyleIdx="4" presStyleCnt="9"/>
      <dgm:spPr/>
      <dgm:t>
        <a:bodyPr/>
        <a:lstStyle/>
        <a:p>
          <a:endParaRPr lang="en-US"/>
        </a:p>
      </dgm:t>
    </dgm:pt>
    <dgm:pt modelId="{ADE85426-827F-5446-9A51-0E05B878B1AC}" type="pres">
      <dgm:prSet presAssocID="{38567437-78D4-1843-AC97-A9FAF4AFC5BB}" presName="childText" presStyleLbl="bgAcc1" presStyleIdx="4" presStyleCnt="9" custScaleX="240641" custScaleY="112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0DF05-63A7-4437-B557-6DA278BF36FD}" type="pres">
      <dgm:prSet presAssocID="{3CF63AAD-614A-4960-909C-F3FB4CC48EAD}" presName="root" presStyleCnt="0"/>
      <dgm:spPr/>
    </dgm:pt>
    <dgm:pt modelId="{2C2462D1-01EF-44F6-91B5-E52ADD99C0E9}" type="pres">
      <dgm:prSet presAssocID="{3CF63AAD-614A-4960-909C-F3FB4CC48EAD}" presName="rootComposite" presStyleCnt="0"/>
      <dgm:spPr/>
    </dgm:pt>
    <dgm:pt modelId="{4E633BBA-2075-4EC3-A22B-FA071B33DBD4}" type="pres">
      <dgm:prSet presAssocID="{3CF63AAD-614A-4960-909C-F3FB4CC48EAD}" presName="rootText" presStyleLbl="node1" presStyleIdx="1" presStyleCnt="2" custScaleX="228564" custScaleY="301151"/>
      <dgm:spPr/>
      <dgm:t>
        <a:bodyPr/>
        <a:lstStyle/>
        <a:p>
          <a:endParaRPr lang="en-US"/>
        </a:p>
      </dgm:t>
    </dgm:pt>
    <dgm:pt modelId="{85386DB5-0DBC-48F7-8237-AF90308314E8}" type="pres">
      <dgm:prSet presAssocID="{3CF63AAD-614A-4960-909C-F3FB4CC48EAD}" presName="rootConnector" presStyleLbl="node1" presStyleIdx="1" presStyleCnt="2"/>
      <dgm:spPr/>
      <dgm:t>
        <a:bodyPr/>
        <a:lstStyle/>
        <a:p>
          <a:endParaRPr lang="en-US"/>
        </a:p>
      </dgm:t>
    </dgm:pt>
    <dgm:pt modelId="{FD4E3205-8FCF-449C-9586-9ABE30A7BDB0}" type="pres">
      <dgm:prSet presAssocID="{3CF63AAD-614A-4960-909C-F3FB4CC48EAD}" presName="childShape" presStyleCnt="0"/>
      <dgm:spPr/>
    </dgm:pt>
    <dgm:pt modelId="{A97F1124-EDA0-4097-B372-7941EEAE1871}" type="pres">
      <dgm:prSet presAssocID="{3C40675F-FC26-4C86-9913-87EB20F562E5}" presName="Name13" presStyleLbl="parChTrans1D2" presStyleIdx="5" presStyleCnt="9"/>
      <dgm:spPr/>
      <dgm:t>
        <a:bodyPr/>
        <a:lstStyle/>
        <a:p>
          <a:endParaRPr lang="en-US"/>
        </a:p>
      </dgm:t>
    </dgm:pt>
    <dgm:pt modelId="{A1CAB297-D958-4912-B863-A115EC6929AD}" type="pres">
      <dgm:prSet presAssocID="{18E7E3D1-F1B8-4DE9-87C5-3B280E5CE645}" presName="childText" presStyleLbl="bgAcc1" presStyleIdx="5" presStyleCnt="9" custScaleX="231875" custScaleY="109614" custLinFactNeighborX="-1756" custLinFactNeighborY="2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49C28-D969-1D42-8B18-40BFF9DD253E}" type="pres">
      <dgm:prSet presAssocID="{1BAB9F14-83C4-6F43-ACED-AC2E5C96C0CA}" presName="Name13" presStyleLbl="parChTrans1D2" presStyleIdx="6" presStyleCnt="9"/>
      <dgm:spPr/>
      <dgm:t>
        <a:bodyPr/>
        <a:lstStyle/>
        <a:p>
          <a:endParaRPr lang="en-US"/>
        </a:p>
      </dgm:t>
    </dgm:pt>
    <dgm:pt modelId="{935F3CC3-3E52-A343-8221-D154166F2BDC}" type="pres">
      <dgm:prSet presAssocID="{1E42EB89-B45E-734F-B3C1-B28CC8F7C475}" presName="childText" presStyleLbl="bgAcc1" presStyleIdx="6" presStyleCnt="9" custScaleX="231898" custScaleY="109172" custLinFactNeighborX="-807" custLinFactNeighborY="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87E90-2252-4745-82FB-204D31F1F8F1}" type="pres">
      <dgm:prSet presAssocID="{8F0367B6-1B86-41FA-AFBC-1ED2A90825D8}" presName="Name13" presStyleLbl="parChTrans1D2" presStyleIdx="7" presStyleCnt="9"/>
      <dgm:spPr/>
      <dgm:t>
        <a:bodyPr/>
        <a:lstStyle/>
        <a:p>
          <a:endParaRPr lang="en-US"/>
        </a:p>
      </dgm:t>
    </dgm:pt>
    <dgm:pt modelId="{35680313-8774-4653-BE2B-AA9B0FCFC396}" type="pres">
      <dgm:prSet presAssocID="{398374BD-D654-475E-9FFA-B039B2D18BBF}" presName="childText" presStyleLbl="bgAcc1" presStyleIdx="7" presStyleCnt="9" custScaleX="231695" custScaleY="109282" custLinFactNeighborX="-807" custLinFactNeighborY="-4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DC876-B9B7-E442-8B0F-EBB9847BB5D9}" type="pres">
      <dgm:prSet presAssocID="{DAA4D712-6BCF-E94C-8395-0289E39E4549}" presName="Name13" presStyleLbl="parChTrans1D2" presStyleIdx="8" presStyleCnt="9"/>
      <dgm:spPr/>
      <dgm:t>
        <a:bodyPr/>
        <a:lstStyle/>
        <a:p>
          <a:endParaRPr lang="en-US"/>
        </a:p>
      </dgm:t>
    </dgm:pt>
    <dgm:pt modelId="{A0A0FCE0-2E07-2444-963A-67BC03E8A48E}" type="pres">
      <dgm:prSet presAssocID="{EB59182B-DB05-6343-80C4-48778418F39B}" presName="childText" presStyleLbl="bgAcc1" presStyleIdx="8" presStyleCnt="9" custScaleX="232421" custScaleY="109872" custLinFactNeighborY="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84A4B7-7B90-48EB-9E84-DA3C50ED79BA}" srcId="{57BEEADA-0E27-4003-B9F9-733E7C4CD5F8}" destId="{07918D6F-E023-405C-B572-E52A12A47ADC}" srcOrd="2" destOrd="0" parTransId="{CEEAFC10-F7F6-4303-AB4B-2B55B7646233}" sibTransId="{27A9CB96-35FA-4C6E-AEBF-E044746DFDB2}"/>
    <dgm:cxn modelId="{09FDCEA7-05EC-4647-BED9-B591CE757DF9}" srcId="{57BEEADA-0E27-4003-B9F9-733E7C4CD5F8}" destId="{FB5ED1B2-B9BE-490A-BC5B-3C692F1F62A3}" srcOrd="3" destOrd="0" parTransId="{9CC6B20C-88D8-4C68-987C-A24DAB192D83}" sibTransId="{B0C3DCF8-8EEF-4B02-B0BF-C5886CFEA3DC}"/>
    <dgm:cxn modelId="{BAFA0839-8C12-CA47-8D99-CCB63931971A}" type="presOf" srcId="{1BAB9F14-83C4-6F43-ACED-AC2E5C96C0CA}" destId="{8F449C28-D969-1D42-8B18-40BFF9DD253E}" srcOrd="0" destOrd="0" presId="urn:microsoft.com/office/officeart/2005/8/layout/hierarchy3"/>
    <dgm:cxn modelId="{E48DBE47-513C-4C18-98B2-6FAA109C6A8B}" type="presOf" srcId="{3CF63AAD-614A-4960-909C-F3FB4CC48EAD}" destId="{85386DB5-0DBC-48F7-8237-AF90308314E8}" srcOrd="1" destOrd="0" presId="urn:microsoft.com/office/officeart/2005/8/layout/hierarchy3"/>
    <dgm:cxn modelId="{C7F9175B-A2DE-4A3D-98DF-AD68ACC58CD3}" type="presOf" srcId="{3C40675F-FC26-4C86-9913-87EB20F562E5}" destId="{A97F1124-EDA0-4097-B372-7941EEAE1871}" srcOrd="0" destOrd="0" presId="urn:microsoft.com/office/officeart/2005/8/layout/hierarchy3"/>
    <dgm:cxn modelId="{86317CC2-F330-BC41-8EC6-FEFDC3AF007D}" srcId="{57BEEADA-0E27-4003-B9F9-733E7C4CD5F8}" destId="{215B2AEC-7398-A04C-9CEC-64D0C1A8A1BD}" srcOrd="1" destOrd="0" parTransId="{65892785-9505-A941-B214-CAE405897641}" sibTransId="{AA07C402-61F2-B046-8574-10BF44509984}"/>
    <dgm:cxn modelId="{ABA30655-379C-6349-A472-4F35349420B5}" type="presOf" srcId="{65892785-9505-A941-B214-CAE405897641}" destId="{FEF4A10C-91EF-454A-AAC5-67D71F9CDBD6}" srcOrd="0" destOrd="0" presId="urn:microsoft.com/office/officeart/2005/8/layout/hierarchy3"/>
    <dgm:cxn modelId="{E0BB7725-CCC9-4F70-BB95-AB1F52630539}" type="presOf" srcId="{62E9579F-C3B0-4691-83CC-ECD7064A0393}" destId="{406A5C6B-E6BA-4CF2-B078-CCACC3034623}" srcOrd="0" destOrd="0" presId="urn:microsoft.com/office/officeart/2005/8/layout/hierarchy3"/>
    <dgm:cxn modelId="{5722910B-3DEA-4510-ACD4-1CB9A1B8A91C}" srcId="{3CF63AAD-614A-4960-909C-F3FB4CC48EAD}" destId="{18E7E3D1-F1B8-4DE9-87C5-3B280E5CE645}" srcOrd="0" destOrd="0" parTransId="{3C40675F-FC26-4C86-9913-87EB20F562E5}" sibTransId="{E91B3BCB-A47B-44D2-8BEA-2F5779937E2E}"/>
    <dgm:cxn modelId="{63B37981-065B-5D4B-ACBC-869F60F31402}" srcId="{3CF63AAD-614A-4960-909C-F3FB4CC48EAD}" destId="{1E42EB89-B45E-734F-B3C1-B28CC8F7C475}" srcOrd="1" destOrd="0" parTransId="{1BAB9F14-83C4-6F43-ACED-AC2E5C96C0CA}" sibTransId="{AAA68E48-76DA-7543-8B42-4D1325D99E93}"/>
    <dgm:cxn modelId="{C3A663E8-4C47-40EC-9EC5-EA1B52EBE2A7}" type="presOf" srcId="{18E7E3D1-F1B8-4DE9-87C5-3B280E5CE645}" destId="{A1CAB297-D958-4912-B863-A115EC6929AD}" srcOrd="0" destOrd="0" presId="urn:microsoft.com/office/officeart/2005/8/layout/hierarchy3"/>
    <dgm:cxn modelId="{DC05B7C7-B13F-49D8-BF71-F6E990E26E80}" type="presOf" srcId="{3CF63AAD-614A-4960-909C-F3FB4CC48EAD}" destId="{4E633BBA-2075-4EC3-A22B-FA071B33DBD4}" srcOrd="0" destOrd="0" presId="urn:microsoft.com/office/officeart/2005/8/layout/hierarchy3"/>
    <dgm:cxn modelId="{C627557B-1DE7-224D-B952-074270C5B98B}" type="presOf" srcId="{38567437-78D4-1843-AC97-A9FAF4AFC5BB}" destId="{ADE85426-827F-5446-9A51-0E05B878B1AC}" srcOrd="0" destOrd="0" presId="urn:microsoft.com/office/officeart/2005/8/layout/hierarchy3"/>
    <dgm:cxn modelId="{170D904C-37B7-44A4-88FE-16B3CBF8AB2D}" type="presOf" srcId="{8F0367B6-1B86-41FA-AFBC-1ED2A90825D8}" destId="{5A187E90-2252-4745-82FB-204D31F1F8F1}" srcOrd="0" destOrd="0" presId="urn:microsoft.com/office/officeart/2005/8/layout/hierarchy3"/>
    <dgm:cxn modelId="{6D547DED-14C6-4461-AA20-8B579500A912}" type="presOf" srcId="{70347E0F-7B0E-408D-96ED-1784C9A3E638}" destId="{2258F517-3743-490D-8E9B-DBF92E333C63}" srcOrd="0" destOrd="0" presId="urn:microsoft.com/office/officeart/2005/8/layout/hierarchy3"/>
    <dgm:cxn modelId="{5594619D-68AE-4F40-801B-1F4045F71E4A}" srcId="{70347E0F-7B0E-408D-96ED-1784C9A3E638}" destId="{57BEEADA-0E27-4003-B9F9-733E7C4CD5F8}" srcOrd="0" destOrd="0" parTransId="{AE42C05B-99AE-4A5D-90FA-B40EBCD1DD5D}" sibTransId="{9973132A-E526-4560-8C04-C2E508855B52}"/>
    <dgm:cxn modelId="{6E3DDA55-6E38-4F00-AF09-00A3A12DFCEA}" type="presOf" srcId="{FB5ED1B2-B9BE-490A-BC5B-3C692F1F62A3}" destId="{501AFDB3-376A-4E2B-82D5-B7BAD8353E27}" srcOrd="0" destOrd="0" presId="urn:microsoft.com/office/officeart/2005/8/layout/hierarchy3"/>
    <dgm:cxn modelId="{B7E2CE85-652C-4B2C-84EA-A847C36054FC}" srcId="{70347E0F-7B0E-408D-96ED-1784C9A3E638}" destId="{3CF63AAD-614A-4960-909C-F3FB4CC48EAD}" srcOrd="1" destOrd="0" parTransId="{5E1E3CEA-9D83-4FAB-885A-530A429E2CC5}" sibTransId="{70C980F7-8AB8-4F19-8C5E-1E1DA6E06278}"/>
    <dgm:cxn modelId="{B7FFBE61-B96D-D34F-BB50-E338C41CBBF2}" type="presOf" srcId="{215B2AEC-7398-A04C-9CEC-64D0C1A8A1BD}" destId="{551218FB-D36E-154C-8B2D-2EF2E3F48610}" srcOrd="0" destOrd="0" presId="urn:microsoft.com/office/officeart/2005/8/layout/hierarchy3"/>
    <dgm:cxn modelId="{EC29163E-68D6-40E5-980C-10197F1BB219}" type="presOf" srcId="{398374BD-D654-475E-9FFA-B039B2D18BBF}" destId="{35680313-8774-4653-BE2B-AA9B0FCFC396}" srcOrd="0" destOrd="0" presId="urn:microsoft.com/office/officeart/2005/8/layout/hierarchy3"/>
    <dgm:cxn modelId="{E3ADA312-AADC-4C80-9C81-2927041A828E}" type="presOf" srcId="{9CC6B20C-88D8-4C68-987C-A24DAB192D83}" destId="{9C93F300-934E-4034-9CF7-4B76A8C6584D}" srcOrd="0" destOrd="0" presId="urn:microsoft.com/office/officeart/2005/8/layout/hierarchy3"/>
    <dgm:cxn modelId="{4399DFB0-F6DB-6F42-AFB2-B93F287971AA}" srcId="{3CF63AAD-614A-4960-909C-F3FB4CC48EAD}" destId="{EB59182B-DB05-6343-80C4-48778418F39B}" srcOrd="3" destOrd="0" parTransId="{DAA4D712-6BCF-E94C-8395-0289E39E4549}" sibTransId="{484C8417-A24F-AC4A-8060-7F7BCC271E24}"/>
    <dgm:cxn modelId="{4FE3472C-ECA1-45C4-9601-61780F817492}" type="presOf" srcId="{57BEEADA-0E27-4003-B9F9-733E7C4CD5F8}" destId="{515AD3CE-E4A7-4AB2-B090-05E6DAFDD0FB}" srcOrd="1" destOrd="0" presId="urn:microsoft.com/office/officeart/2005/8/layout/hierarchy3"/>
    <dgm:cxn modelId="{36916AA5-B645-8345-95FC-9FAE21B94F3C}" type="presOf" srcId="{21ADB04F-F1B2-9445-B166-6FED89625ABE}" destId="{9CBC4B6C-1461-1D45-8ADB-69D63729A1DE}" srcOrd="0" destOrd="0" presId="urn:microsoft.com/office/officeart/2005/8/layout/hierarchy3"/>
    <dgm:cxn modelId="{633989FA-94C5-4918-8220-18CFA2B24DA0}" srcId="{57BEEADA-0E27-4003-B9F9-733E7C4CD5F8}" destId="{62E9579F-C3B0-4691-83CC-ECD7064A0393}" srcOrd="0" destOrd="0" parTransId="{29265977-237E-49F3-9E68-A47FF110C4AA}" sibTransId="{8E87909B-47F4-4A88-BFFE-B822EC0BF058}"/>
    <dgm:cxn modelId="{4135C47D-4DED-AE4E-A4AB-864831C6F552}" type="presOf" srcId="{EB59182B-DB05-6343-80C4-48778418F39B}" destId="{A0A0FCE0-2E07-2444-963A-67BC03E8A48E}" srcOrd="0" destOrd="0" presId="urn:microsoft.com/office/officeart/2005/8/layout/hierarchy3"/>
    <dgm:cxn modelId="{2E3EE6EC-1885-5544-B236-62A2F0DDC992}" srcId="{57BEEADA-0E27-4003-B9F9-733E7C4CD5F8}" destId="{38567437-78D4-1843-AC97-A9FAF4AFC5BB}" srcOrd="4" destOrd="0" parTransId="{21ADB04F-F1B2-9445-B166-6FED89625ABE}" sibTransId="{5561A720-9CCF-6340-97D5-6DE5211FB30F}"/>
    <dgm:cxn modelId="{A8897C78-101F-444D-A857-E5E40CB7A295}" type="presOf" srcId="{1E42EB89-B45E-734F-B3C1-B28CC8F7C475}" destId="{935F3CC3-3E52-A343-8221-D154166F2BDC}" srcOrd="0" destOrd="0" presId="urn:microsoft.com/office/officeart/2005/8/layout/hierarchy3"/>
    <dgm:cxn modelId="{C95BB5E1-03DE-4545-B699-08A5FA328811}" type="presOf" srcId="{29265977-237E-49F3-9E68-A47FF110C4AA}" destId="{3334FA98-9DEA-4FE9-A75D-6EA4EF92DCC2}" srcOrd="0" destOrd="0" presId="urn:microsoft.com/office/officeart/2005/8/layout/hierarchy3"/>
    <dgm:cxn modelId="{26F8BDCD-D8BA-4759-8C0C-D79BEC379452}" type="presOf" srcId="{07918D6F-E023-405C-B572-E52A12A47ADC}" destId="{57B57307-629A-4B35-A5F8-B98BF3FAFD41}" srcOrd="0" destOrd="0" presId="urn:microsoft.com/office/officeart/2005/8/layout/hierarchy3"/>
    <dgm:cxn modelId="{9FB3B2BD-9945-4075-9207-7F5695492B95}" type="presOf" srcId="{57BEEADA-0E27-4003-B9F9-733E7C4CD5F8}" destId="{A7F09860-C818-413D-9D80-8A05407AA986}" srcOrd="0" destOrd="0" presId="urn:microsoft.com/office/officeart/2005/8/layout/hierarchy3"/>
    <dgm:cxn modelId="{05E15C74-8A72-401C-A9F3-D806C36CFD11}" srcId="{3CF63AAD-614A-4960-909C-F3FB4CC48EAD}" destId="{398374BD-D654-475E-9FFA-B039B2D18BBF}" srcOrd="2" destOrd="0" parTransId="{8F0367B6-1B86-41FA-AFBC-1ED2A90825D8}" sibTransId="{BE834C65-455A-4921-BB61-C5B4096A74EE}"/>
    <dgm:cxn modelId="{D7A18970-057F-4E03-8312-2B820208B77A}" type="presOf" srcId="{CEEAFC10-F7F6-4303-AB4B-2B55B7646233}" destId="{627CDDD6-911E-4AF8-B5C5-241D18586CFD}" srcOrd="0" destOrd="0" presId="urn:microsoft.com/office/officeart/2005/8/layout/hierarchy3"/>
    <dgm:cxn modelId="{54BDD9D2-333D-474A-AB9C-554A36C963E6}" type="presOf" srcId="{DAA4D712-6BCF-E94C-8395-0289E39E4549}" destId="{4EDDC876-B9B7-E442-8B0F-EBB9847BB5D9}" srcOrd="0" destOrd="0" presId="urn:microsoft.com/office/officeart/2005/8/layout/hierarchy3"/>
    <dgm:cxn modelId="{8781AD0D-43CE-4AF3-B33A-6977B186FD48}" type="presParOf" srcId="{2258F517-3743-490D-8E9B-DBF92E333C63}" destId="{FA2E4ABF-C714-4827-89E1-E35F914C452D}" srcOrd="0" destOrd="0" presId="urn:microsoft.com/office/officeart/2005/8/layout/hierarchy3"/>
    <dgm:cxn modelId="{107023BD-3506-4F35-99BB-4440149C5BEC}" type="presParOf" srcId="{FA2E4ABF-C714-4827-89E1-E35F914C452D}" destId="{3BCB53FA-CA4E-46F4-8A7F-A22FB2776EDF}" srcOrd="0" destOrd="0" presId="urn:microsoft.com/office/officeart/2005/8/layout/hierarchy3"/>
    <dgm:cxn modelId="{4EA10FC5-F0CF-4EE4-94F1-2E9678C73AAC}" type="presParOf" srcId="{3BCB53FA-CA4E-46F4-8A7F-A22FB2776EDF}" destId="{A7F09860-C818-413D-9D80-8A05407AA986}" srcOrd="0" destOrd="0" presId="urn:microsoft.com/office/officeart/2005/8/layout/hierarchy3"/>
    <dgm:cxn modelId="{779E08B7-6DD8-4945-B3E9-44FFD8F53379}" type="presParOf" srcId="{3BCB53FA-CA4E-46F4-8A7F-A22FB2776EDF}" destId="{515AD3CE-E4A7-4AB2-B090-05E6DAFDD0FB}" srcOrd="1" destOrd="0" presId="urn:microsoft.com/office/officeart/2005/8/layout/hierarchy3"/>
    <dgm:cxn modelId="{4DB78BDA-9254-454F-8D47-CDA06F674D3C}" type="presParOf" srcId="{FA2E4ABF-C714-4827-89E1-E35F914C452D}" destId="{2E5AA388-9A98-4B71-9746-130417BD83AB}" srcOrd="1" destOrd="0" presId="urn:microsoft.com/office/officeart/2005/8/layout/hierarchy3"/>
    <dgm:cxn modelId="{6AD9F84D-9AFA-476E-A419-12C171D25EF3}" type="presParOf" srcId="{2E5AA388-9A98-4B71-9746-130417BD83AB}" destId="{3334FA98-9DEA-4FE9-A75D-6EA4EF92DCC2}" srcOrd="0" destOrd="0" presId="urn:microsoft.com/office/officeart/2005/8/layout/hierarchy3"/>
    <dgm:cxn modelId="{2836FD40-C663-4F19-8F22-2D7F6EB086AC}" type="presParOf" srcId="{2E5AA388-9A98-4B71-9746-130417BD83AB}" destId="{406A5C6B-E6BA-4CF2-B078-CCACC3034623}" srcOrd="1" destOrd="0" presId="urn:microsoft.com/office/officeart/2005/8/layout/hierarchy3"/>
    <dgm:cxn modelId="{33774E33-CA23-4344-ACED-126C01F219B4}" type="presParOf" srcId="{2E5AA388-9A98-4B71-9746-130417BD83AB}" destId="{FEF4A10C-91EF-454A-AAC5-67D71F9CDBD6}" srcOrd="2" destOrd="0" presId="urn:microsoft.com/office/officeart/2005/8/layout/hierarchy3"/>
    <dgm:cxn modelId="{F120EE5D-613B-5B4E-A5D1-F85F28F5DB92}" type="presParOf" srcId="{2E5AA388-9A98-4B71-9746-130417BD83AB}" destId="{551218FB-D36E-154C-8B2D-2EF2E3F48610}" srcOrd="3" destOrd="0" presId="urn:microsoft.com/office/officeart/2005/8/layout/hierarchy3"/>
    <dgm:cxn modelId="{DCAD9E88-6EFE-4379-BB92-E1E21F850B04}" type="presParOf" srcId="{2E5AA388-9A98-4B71-9746-130417BD83AB}" destId="{627CDDD6-911E-4AF8-B5C5-241D18586CFD}" srcOrd="4" destOrd="0" presId="urn:microsoft.com/office/officeart/2005/8/layout/hierarchy3"/>
    <dgm:cxn modelId="{45328585-98A6-446C-892D-20F5FC840972}" type="presParOf" srcId="{2E5AA388-9A98-4B71-9746-130417BD83AB}" destId="{57B57307-629A-4B35-A5F8-B98BF3FAFD41}" srcOrd="5" destOrd="0" presId="urn:microsoft.com/office/officeart/2005/8/layout/hierarchy3"/>
    <dgm:cxn modelId="{22738266-3971-4F89-ABB2-BE2A397915C2}" type="presParOf" srcId="{2E5AA388-9A98-4B71-9746-130417BD83AB}" destId="{9C93F300-934E-4034-9CF7-4B76A8C6584D}" srcOrd="6" destOrd="0" presId="urn:microsoft.com/office/officeart/2005/8/layout/hierarchy3"/>
    <dgm:cxn modelId="{EDFFCD3B-CF32-4EA3-8FF5-226AA529C1F2}" type="presParOf" srcId="{2E5AA388-9A98-4B71-9746-130417BD83AB}" destId="{501AFDB3-376A-4E2B-82D5-B7BAD8353E27}" srcOrd="7" destOrd="0" presId="urn:microsoft.com/office/officeart/2005/8/layout/hierarchy3"/>
    <dgm:cxn modelId="{30B5A300-0E8E-5F40-96EE-76F1DA9BA4E9}" type="presParOf" srcId="{2E5AA388-9A98-4B71-9746-130417BD83AB}" destId="{9CBC4B6C-1461-1D45-8ADB-69D63729A1DE}" srcOrd="8" destOrd="0" presId="urn:microsoft.com/office/officeart/2005/8/layout/hierarchy3"/>
    <dgm:cxn modelId="{FDF3CB85-5122-8F4C-A6B9-AA818BE80639}" type="presParOf" srcId="{2E5AA388-9A98-4B71-9746-130417BD83AB}" destId="{ADE85426-827F-5446-9A51-0E05B878B1AC}" srcOrd="9" destOrd="0" presId="urn:microsoft.com/office/officeart/2005/8/layout/hierarchy3"/>
    <dgm:cxn modelId="{9AEEDBF4-1FEA-4881-8B9A-B6F525CCBB93}" type="presParOf" srcId="{2258F517-3743-490D-8E9B-DBF92E333C63}" destId="{7150DF05-63A7-4437-B557-6DA278BF36FD}" srcOrd="1" destOrd="0" presId="urn:microsoft.com/office/officeart/2005/8/layout/hierarchy3"/>
    <dgm:cxn modelId="{148503BB-82C0-4572-833C-B5AFD059CEE6}" type="presParOf" srcId="{7150DF05-63A7-4437-B557-6DA278BF36FD}" destId="{2C2462D1-01EF-44F6-91B5-E52ADD99C0E9}" srcOrd="0" destOrd="0" presId="urn:microsoft.com/office/officeart/2005/8/layout/hierarchy3"/>
    <dgm:cxn modelId="{37368919-7F6C-4733-A559-4077923FF29A}" type="presParOf" srcId="{2C2462D1-01EF-44F6-91B5-E52ADD99C0E9}" destId="{4E633BBA-2075-4EC3-A22B-FA071B33DBD4}" srcOrd="0" destOrd="0" presId="urn:microsoft.com/office/officeart/2005/8/layout/hierarchy3"/>
    <dgm:cxn modelId="{AD818FBC-4863-4252-B014-73C555F90B28}" type="presParOf" srcId="{2C2462D1-01EF-44F6-91B5-E52ADD99C0E9}" destId="{85386DB5-0DBC-48F7-8237-AF90308314E8}" srcOrd="1" destOrd="0" presId="urn:microsoft.com/office/officeart/2005/8/layout/hierarchy3"/>
    <dgm:cxn modelId="{FAE97E3C-14BE-4AE4-988B-56209DF1D668}" type="presParOf" srcId="{7150DF05-63A7-4437-B557-6DA278BF36FD}" destId="{FD4E3205-8FCF-449C-9586-9ABE30A7BDB0}" srcOrd="1" destOrd="0" presId="urn:microsoft.com/office/officeart/2005/8/layout/hierarchy3"/>
    <dgm:cxn modelId="{40DE38EB-023A-41C0-BC96-67EA8C06AB19}" type="presParOf" srcId="{FD4E3205-8FCF-449C-9586-9ABE30A7BDB0}" destId="{A97F1124-EDA0-4097-B372-7941EEAE1871}" srcOrd="0" destOrd="0" presId="urn:microsoft.com/office/officeart/2005/8/layout/hierarchy3"/>
    <dgm:cxn modelId="{27FC71A9-7EA6-4351-8144-712073C426FD}" type="presParOf" srcId="{FD4E3205-8FCF-449C-9586-9ABE30A7BDB0}" destId="{A1CAB297-D958-4912-B863-A115EC6929AD}" srcOrd="1" destOrd="0" presId="urn:microsoft.com/office/officeart/2005/8/layout/hierarchy3"/>
    <dgm:cxn modelId="{0F351CBA-E549-7241-A6E4-136C0DEDFA6B}" type="presParOf" srcId="{FD4E3205-8FCF-449C-9586-9ABE30A7BDB0}" destId="{8F449C28-D969-1D42-8B18-40BFF9DD253E}" srcOrd="2" destOrd="0" presId="urn:microsoft.com/office/officeart/2005/8/layout/hierarchy3"/>
    <dgm:cxn modelId="{74F660E4-6976-A742-BCF2-86EBFDE8989B}" type="presParOf" srcId="{FD4E3205-8FCF-449C-9586-9ABE30A7BDB0}" destId="{935F3CC3-3E52-A343-8221-D154166F2BDC}" srcOrd="3" destOrd="0" presId="urn:microsoft.com/office/officeart/2005/8/layout/hierarchy3"/>
    <dgm:cxn modelId="{AFE898F6-6567-47F6-8D8E-B959A15314F4}" type="presParOf" srcId="{FD4E3205-8FCF-449C-9586-9ABE30A7BDB0}" destId="{5A187E90-2252-4745-82FB-204D31F1F8F1}" srcOrd="4" destOrd="0" presId="urn:microsoft.com/office/officeart/2005/8/layout/hierarchy3"/>
    <dgm:cxn modelId="{C805C160-83D8-4C9A-A4C5-875D7CE5F3A5}" type="presParOf" srcId="{FD4E3205-8FCF-449C-9586-9ABE30A7BDB0}" destId="{35680313-8774-4653-BE2B-AA9B0FCFC396}" srcOrd="5" destOrd="0" presId="urn:microsoft.com/office/officeart/2005/8/layout/hierarchy3"/>
    <dgm:cxn modelId="{F5DE0C88-2BD1-DE48-BBD7-FAE373C0929C}" type="presParOf" srcId="{FD4E3205-8FCF-449C-9586-9ABE30A7BDB0}" destId="{4EDDC876-B9B7-E442-8B0F-EBB9847BB5D9}" srcOrd="6" destOrd="0" presId="urn:microsoft.com/office/officeart/2005/8/layout/hierarchy3"/>
    <dgm:cxn modelId="{40C7BD9E-E2A3-4847-AB22-2D16D757F280}" type="presParOf" srcId="{FD4E3205-8FCF-449C-9586-9ABE30A7BDB0}" destId="{A0A0FCE0-2E07-2444-963A-67BC03E8A48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09860-C818-413D-9D80-8A05407AA986}">
      <dsp:nvSpPr>
        <dsp:cNvPr id="0" name=""/>
        <dsp:cNvSpPr/>
      </dsp:nvSpPr>
      <dsp:spPr>
        <a:xfrm>
          <a:off x="0" y="122571"/>
          <a:ext cx="2441688" cy="16293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Elastomers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Viton 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Buna N</a:t>
          </a:r>
          <a:endParaRPr lang="en-US" sz="2400" b="1" kern="1200" dirty="0">
            <a:solidFill>
              <a:srgbClr val="002060"/>
            </a:solidFill>
            <a:latin typeface="+mn-lt"/>
            <a:ea typeface="Calibri" charset="0"/>
            <a:cs typeface="Calibri" charset="0"/>
          </a:endParaRPr>
        </a:p>
      </dsp:txBody>
      <dsp:txXfrm>
        <a:off x="47721" y="170292"/>
        <a:ext cx="2346246" cy="1533884"/>
      </dsp:txXfrm>
    </dsp:sp>
    <dsp:sp modelId="{3334FA98-9DEA-4FE9-A75D-6EA4EF92DCC2}">
      <dsp:nvSpPr>
        <dsp:cNvPr id="0" name=""/>
        <dsp:cNvSpPr/>
      </dsp:nvSpPr>
      <dsp:spPr>
        <a:xfrm>
          <a:off x="244168" y="1751897"/>
          <a:ext cx="269589" cy="43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71"/>
              </a:lnTo>
              <a:lnTo>
                <a:pt x="269589" y="432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A5C6B-E6BA-4CF2-B078-CCACC3034623}">
      <dsp:nvSpPr>
        <dsp:cNvPr id="0" name=""/>
        <dsp:cNvSpPr/>
      </dsp:nvSpPr>
      <dsp:spPr>
        <a:xfrm>
          <a:off x="513758" y="1887056"/>
          <a:ext cx="2001024" cy="594025"/>
        </a:xfrm>
        <a:prstGeom prst="roundRect">
          <a:avLst>
            <a:gd name="adj" fmla="val 10000"/>
          </a:avLst>
        </a:prstGeom>
        <a:solidFill>
          <a:srgbClr val="DB6015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Mass loss &amp; Spectroscopy</a:t>
          </a:r>
        </a:p>
      </dsp:txBody>
      <dsp:txXfrm>
        <a:off x="531156" y="1904454"/>
        <a:ext cx="1966228" cy="559229"/>
      </dsp:txXfrm>
    </dsp:sp>
    <dsp:sp modelId="{FEF4A10C-91EF-454A-AAC5-67D71F9CDBD6}">
      <dsp:nvSpPr>
        <dsp:cNvPr id="0" name=""/>
        <dsp:cNvSpPr/>
      </dsp:nvSpPr>
      <dsp:spPr>
        <a:xfrm>
          <a:off x="244168" y="1751897"/>
          <a:ext cx="244808" cy="114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263"/>
              </a:lnTo>
              <a:lnTo>
                <a:pt x="244808" y="1140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218FB-D36E-154C-8B2D-2EF2E3F48610}">
      <dsp:nvSpPr>
        <dsp:cNvPr id="0" name=""/>
        <dsp:cNvSpPr/>
      </dsp:nvSpPr>
      <dsp:spPr>
        <a:xfrm>
          <a:off x="488977" y="2595678"/>
          <a:ext cx="2006952" cy="59296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T</a:t>
          </a:r>
          <a:r>
            <a:rPr lang="en-US" sz="1800" b="1" kern="1200" baseline="-25000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g</a:t>
          </a: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 and Modulus</a:t>
          </a:r>
        </a:p>
      </dsp:txBody>
      <dsp:txXfrm>
        <a:off x="506344" y="2613045"/>
        <a:ext cx="1972218" cy="558231"/>
      </dsp:txXfrm>
    </dsp:sp>
    <dsp:sp modelId="{627CDDD6-911E-4AF8-B5C5-241D18586CFD}">
      <dsp:nvSpPr>
        <dsp:cNvPr id="0" name=""/>
        <dsp:cNvSpPr/>
      </dsp:nvSpPr>
      <dsp:spPr>
        <a:xfrm>
          <a:off x="244168" y="1751897"/>
          <a:ext cx="269589" cy="1860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239"/>
              </a:lnTo>
              <a:lnTo>
                <a:pt x="269589" y="1860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57307-629A-4B35-A5F8-B98BF3FAFD41}">
      <dsp:nvSpPr>
        <dsp:cNvPr id="0" name=""/>
        <dsp:cNvSpPr/>
      </dsp:nvSpPr>
      <dsp:spPr>
        <a:xfrm>
          <a:off x="513758" y="3316909"/>
          <a:ext cx="2003032" cy="59045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Compression Set</a:t>
          </a:r>
        </a:p>
      </dsp:txBody>
      <dsp:txXfrm>
        <a:off x="531052" y="3334203"/>
        <a:ext cx="1968444" cy="555867"/>
      </dsp:txXfrm>
    </dsp:sp>
    <dsp:sp modelId="{9C93F300-934E-4034-9CF7-4B76A8C6584D}">
      <dsp:nvSpPr>
        <dsp:cNvPr id="0" name=""/>
        <dsp:cNvSpPr/>
      </dsp:nvSpPr>
      <dsp:spPr>
        <a:xfrm>
          <a:off x="244168" y="1751897"/>
          <a:ext cx="244808" cy="2594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162"/>
              </a:lnTo>
              <a:lnTo>
                <a:pt x="244808" y="2594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FDB3-376A-4E2B-82D5-B7BAD8353E27}">
      <dsp:nvSpPr>
        <dsp:cNvPr id="0" name=""/>
        <dsp:cNvSpPr/>
      </dsp:nvSpPr>
      <dsp:spPr>
        <a:xfrm>
          <a:off x="488977" y="4049577"/>
          <a:ext cx="2006952" cy="59296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Specific volume changes</a:t>
          </a:r>
        </a:p>
      </dsp:txBody>
      <dsp:txXfrm>
        <a:off x="506344" y="4066944"/>
        <a:ext cx="1972218" cy="558231"/>
      </dsp:txXfrm>
    </dsp:sp>
    <dsp:sp modelId="{9CBC4B6C-1461-1D45-8ADB-69D63729A1DE}">
      <dsp:nvSpPr>
        <dsp:cNvPr id="0" name=""/>
        <dsp:cNvSpPr/>
      </dsp:nvSpPr>
      <dsp:spPr>
        <a:xfrm>
          <a:off x="244168" y="1751897"/>
          <a:ext cx="244808" cy="3329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269"/>
              </a:lnTo>
              <a:lnTo>
                <a:pt x="244808" y="3329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85426-827F-5446-9A51-0E05B878B1AC}">
      <dsp:nvSpPr>
        <dsp:cNvPr id="0" name=""/>
        <dsp:cNvSpPr/>
      </dsp:nvSpPr>
      <dsp:spPr>
        <a:xfrm>
          <a:off x="488977" y="4777782"/>
          <a:ext cx="2082825" cy="606770"/>
        </a:xfrm>
        <a:prstGeom prst="roundRect">
          <a:avLst>
            <a:gd name="adj" fmla="val 10000"/>
          </a:avLst>
        </a:prstGeom>
        <a:solidFill>
          <a:srgbClr val="99FF3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Microstructure</a:t>
          </a:r>
        </a:p>
      </dsp:txBody>
      <dsp:txXfrm>
        <a:off x="506749" y="4795554"/>
        <a:ext cx="2047281" cy="571226"/>
      </dsp:txXfrm>
    </dsp:sp>
    <dsp:sp modelId="{4E633BBA-2075-4EC3-A22B-FA071B33DBD4}">
      <dsp:nvSpPr>
        <dsp:cNvPr id="0" name=""/>
        <dsp:cNvSpPr/>
      </dsp:nvSpPr>
      <dsp:spPr>
        <a:xfrm>
          <a:off x="2712807" y="101847"/>
          <a:ext cx="2472869" cy="16290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00207E"/>
              </a:solidFill>
              <a:latin typeface="+mn-lt"/>
              <a:ea typeface="Calibri" charset="0"/>
              <a:cs typeface="Calibri" charset="0"/>
            </a:rPr>
            <a:t>Thermoplastics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7E"/>
              </a:solidFill>
              <a:latin typeface="+mn-lt"/>
              <a:ea typeface="Calibri" charset="0"/>
              <a:cs typeface="Calibri" charset="0"/>
            </a:rPr>
            <a:t>HDPE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7E"/>
              </a:solidFill>
              <a:latin typeface="+mn-lt"/>
              <a:ea typeface="Calibri" charset="0"/>
              <a:cs typeface="Calibri" charset="0"/>
            </a:rPr>
            <a:t>PTFE</a:t>
          </a:r>
          <a:endParaRPr lang="en-US" sz="2400" b="1" kern="1200" dirty="0">
            <a:solidFill>
              <a:srgbClr val="00207E"/>
            </a:solidFill>
            <a:latin typeface="+mn-lt"/>
            <a:ea typeface="Calibri" charset="0"/>
            <a:cs typeface="Calibri" charset="0"/>
          </a:endParaRPr>
        </a:p>
      </dsp:txBody>
      <dsp:txXfrm>
        <a:off x="2760522" y="149562"/>
        <a:ext cx="2377439" cy="1533669"/>
      </dsp:txXfrm>
    </dsp:sp>
    <dsp:sp modelId="{A97F1124-EDA0-4097-B372-7941EEAE1871}">
      <dsp:nvSpPr>
        <dsp:cNvPr id="0" name=""/>
        <dsp:cNvSpPr/>
      </dsp:nvSpPr>
      <dsp:spPr>
        <a:xfrm>
          <a:off x="2960094" y="1730946"/>
          <a:ext cx="232088" cy="44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360"/>
              </a:lnTo>
              <a:lnTo>
                <a:pt x="232088" y="446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AB297-D958-4912-B863-A115EC6929AD}">
      <dsp:nvSpPr>
        <dsp:cNvPr id="0" name=""/>
        <dsp:cNvSpPr/>
      </dsp:nvSpPr>
      <dsp:spPr>
        <a:xfrm>
          <a:off x="3192182" y="1880824"/>
          <a:ext cx="2006952" cy="592965"/>
        </a:xfrm>
        <a:prstGeom prst="roundRect">
          <a:avLst>
            <a:gd name="adj" fmla="val 10000"/>
          </a:avLst>
        </a:prstGeom>
        <a:solidFill>
          <a:srgbClr val="DB6015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Spectroscopy</a:t>
          </a:r>
        </a:p>
      </dsp:txBody>
      <dsp:txXfrm>
        <a:off x="3209549" y="1898191"/>
        <a:ext cx="1972218" cy="558231"/>
      </dsp:txXfrm>
    </dsp:sp>
    <dsp:sp modelId="{8F449C28-D969-1D42-8B18-40BFF9DD253E}">
      <dsp:nvSpPr>
        <dsp:cNvPr id="0" name=""/>
        <dsp:cNvSpPr/>
      </dsp:nvSpPr>
      <dsp:spPr>
        <a:xfrm>
          <a:off x="2960094" y="1730946"/>
          <a:ext cx="240302" cy="116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366"/>
              </a:lnTo>
              <a:lnTo>
                <a:pt x="240302" y="1162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3CC3-3E52-A343-8221-D154166F2BDC}">
      <dsp:nvSpPr>
        <dsp:cNvPr id="0" name=""/>
        <dsp:cNvSpPr/>
      </dsp:nvSpPr>
      <dsp:spPr>
        <a:xfrm>
          <a:off x="3200396" y="2598025"/>
          <a:ext cx="2007152" cy="59057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T</a:t>
          </a:r>
          <a:r>
            <a:rPr lang="en-US" sz="1800" b="1" kern="1200" baseline="-25000" dirty="0" err="1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g</a:t>
          </a: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 and Modulus</a:t>
          </a:r>
        </a:p>
      </dsp:txBody>
      <dsp:txXfrm>
        <a:off x="3217693" y="2615322"/>
        <a:ext cx="1972558" cy="555980"/>
      </dsp:txXfrm>
    </dsp:sp>
    <dsp:sp modelId="{5A187E90-2252-4745-82FB-204D31F1F8F1}">
      <dsp:nvSpPr>
        <dsp:cNvPr id="0" name=""/>
        <dsp:cNvSpPr/>
      </dsp:nvSpPr>
      <dsp:spPr>
        <a:xfrm>
          <a:off x="2960094" y="1730946"/>
          <a:ext cx="240302" cy="185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71"/>
              </a:lnTo>
              <a:lnTo>
                <a:pt x="240302" y="1859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80313-8774-4653-BE2B-AA9B0FCFC396}">
      <dsp:nvSpPr>
        <dsp:cNvPr id="0" name=""/>
        <dsp:cNvSpPr/>
      </dsp:nvSpPr>
      <dsp:spPr>
        <a:xfrm>
          <a:off x="3200396" y="3295033"/>
          <a:ext cx="2005395" cy="59116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Specific volume changes</a:t>
          </a:r>
        </a:p>
      </dsp:txBody>
      <dsp:txXfrm>
        <a:off x="3217711" y="3312348"/>
        <a:ext cx="1970765" cy="556539"/>
      </dsp:txXfrm>
    </dsp:sp>
    <dsp:sp modelId="{4EDDC876-B9B7-E442-8B0F-EBB9847BB5D9}">
      <dsp:nvSpPr>
        <dsp:cNvPr id="0" name=""/>
        <dsp:cNvSpPr/>
      </dsp:nvSpPr>
      <dsp:spPr>
        <a:xfrm>
          <a:off x="2960094" y="1730946"/>
          <a:ext cx="247286" cy="262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0074"/>
              </a:lnTo>
              <a:lnTo>
                <a:pt x="247286" y="2620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FCE0-2E07-2444-963A-67BC03E8A48E}">
      <dsp:nvSpPr>
        <dsp:cNvPr id="0" name=""/>
        <dsp:cNvSpPr/>
      </dsp:nvSpPr>
      <dsp:spPr>
        <a:xfrm>
          <a:off x="3207381" y="4053840"/>
          <a:ext cx="2011678" cy="594361"/>
        </a:xfrm>
        <a:prstGeom prst="roundRect">
          <a:avLst>
            <a:gd name="adj" fmla="val 10000"/>
          </a:avLst>
        </a:prstGeom>
        <a:solidFill>
          <a:srgbClr val="99FF3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Calibri" charset="0"/>
              <a:cs typeface="Calibri" charset="0"/>
            </a:rPr>
            <a:t>Microstructure</a:t>
          </a:r>
        </a:p>
      </dsp:txBody>
      <dsp:txXfrm>
        <a:off x="3224789" y="4071248"/>
        <a:ext cx="1976862" cy="559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D097C-74F6-4178-BF69-E6406991FA99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25027-D69C-4233-9D24-81355B206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5027-D69C-4233-9D24-81355B206F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Swelling seen, no RGD due to less</a:t>
            </a:r>
            <a:r>
              <a:rPr lang="en-US" baseline="0" dirty="0" smtClean="0"/>
              <a:t> cycles, sample dimensions. Viton retains 43% more over Buna N immediately and 41% after 48 hours</a:t>
            </a:r>
          </a:p>
          <a:p>
            <a:r>
              <a:rPr lang="en-US" baseline="0" dirty="0" smtClean="0"/>
              <a:t>Loss in storage modulus is around 54% in Viton, 41% Buna N</a:t>
            </a:r>
          </a:p>
          <a:p>
            <a:r>
              <a:rPr lang="en-US" baseline="0" dirty="0" smtClean="0"/>
              <a:t>Explain why comp set went up for Viton so dramatically. </a:t>
            </a:r>
          </a:p>
          <a:p>
            <a:r>
              <a:rPr lang="en-US" dirty="0" smtClean="0"/>
              <a:t>Viton</a:t>
            </a:r>
            <a:r>
              <a:rPr lang="en-US" baseline="0" dirty="0" smtClean="0"/>
              <a:t>: saturated fluoroelastomer, slight crosslinking with Bis AF or peroxide, degree of crosslinking matters and controls free volume – lots of free volume here, P is 3.5, D is 1.9 and S is 19, permeability is high and so is solubility. Retains large amounts of Hydrogen with decent recovery. Hydrogen effects – can occupy free volume, cause voids around filler particles, can undergo RGD, lower initial tensile/tear strength, lower Young’s modulus at 100%elongation compared to Buna N and so can be more prone to RGD over Buna, increased compression set due to retention of hydrogen and increase in hardness. 43% more hydrogen retained than Buna N. Min. Service temp: -29C, max service temp: 204C.</a:t>
            </a:r>
          </a:p>
          <a:p>
            <a:r>
              <a:rPr lang="en-US" baseline="0" dirty="0" smtClean="0"/>
              <a:t>Buna N: unsaturated non fluoroelastomer, highly crosslinked with unsaturation (crosslinking prevents slippage of chains), P is 5, D is 4.3 and S is 11.4, low free volume, does not retain lot of hydrogen, high initial tear strength and tensile strength (almost double that of Viton) and higher </a:t>
            </a:r>
            <a:r>
              <a:rPr lang="en-US" baseline="0" dirty="0" err="1" smtClean="0"/>
              <a:t>Youngs</a:t>
            </a:r>
            <a:r>
              <a:rPr lang="en-US" baseline="0" dirty="0" smtClean="0"/>
              <a:t> Modulus at 100% elongation, permeability is very high and solubility is lower than Viton. Hydrogen effects – No voids around matrix or filler, less prone to RGD, does not allow hydrogen penetration much, quick recovery. Min service temp: -54C, Max service temp: 135C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5027-D69C-4233-9D24-81355B206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2FC-Title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600200"/>
          </a:xfrm>
        </p:spPr>
        <p:txBody>
          <a:bodyPr/>
          <a:lstStyle>
            <a:lvl1pPr>
              <a:defRPr sz="3200">
                <a:solidFill>
                  <a:srgbClr val="034B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602413"/>
            <a:ext cx="1905000" cy="228600"/>
          </a:xfrm>
        </p:spPr>
        <p:txBody>
          <a:bodyPr/>
          <a:lstStyle>
            <a:lvl1pPr>
              <a:defRPr sz="11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773DF30-F26B-4203-AE51-CC9A96559212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97650"/>
            <a:ext cx="533400" cy="228600"/>
          </a:xfrm>
        </p:spPr>
        <p:txBody>
          <a:bodyPr anchor="t"/>
          <a:lstStyle>
            <a:lvl1pPr>
              <a:defRPr spc="-3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C823EA6-127D-E546-91B0-499AD6B9B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B16D-6873-4099-AC16-BD45E20F92C2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27DD-E53D-FD47-86E4-F985B3D3B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83EF-C8F9-4C7B-9018-1C84ED9C1C6C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988B-2150-0D41-AED7-F08F94A5B4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2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5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676400"/>
            <a:ext cx="4016375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76400"/>
            <a:ext cx="4017963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5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1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0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14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47F9-1FED-4279-B75B-DDBE530EC51D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CA9C-49FE-B84B-8CB4-B45710A18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9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1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60375"/>
            <a:ext cx="2051050" cy="479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3" y="460375"/>
            <a:ext cx="6000750" cy="479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3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B652E537-EF47-4952-BE95-317BA221AB2B}" type="datetime1">
              <a:rPr lang="en-US" sz="1800" smtClean="0">
                <a:solidFill>
                  <a:srgbClr val="000000"/>
                </a:solidFill>
                <a:ea typeface="+mn-ea"/>
              </a:rPr>
              <a:t>9/12/17</a:t>
            </a:fld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E92D6C0D-2B71-4C64-A826-4C49903797E4}" type="slidenum">
              <a:rPr lang="en-US" sz="1800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57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24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B284BB7B-97EF-472F-A8EC-7A813AFF6C08}" type="datetime1">
              <a:rPr lang="en-US" sz="1800" smtClean="0">
                <a:solidFill>
                  <a:srgbClr val="000000"/>
                </a:solidFill>
                <a:ea typeface="+mn-ea"/>
              </a:rPr>
              <a:t>9/12/17</a:t>
            </a:fld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FE58CA35-0D18-4422-BD55-1348EB5E00B7}" type="slidenum">
              <a:rPr lang="en-US" sz="1800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41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24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3FAC5598-1330-4702-92AF-D9A28AD33D82}" type="datetime1">
              <a:rPr lang="en-US" sz="1800" smtClean="0">
                <a:solidFill>
                  <a:srgbClr val="000000"/>
                </a:solidFill>
                <a:ea typeface="+mn-ea"/>
              </a:rPr>
              <a:t>9/12/17</a:t>
            </a:fld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91AD9794-35F7-441B-853F-3D4C50255624}" type="slidenum">
              <a:rPr lang="en-US" sz="1800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747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46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612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0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6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B48E1-43FC-4420-9943-03BDAD8C54DD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70FC-647F-D244-97CE-C719DC3E9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9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676400"/>
            <a:ext cx="4016375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76400"/>
            <a:ext cx="4017963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70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25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54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1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14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51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60375"/>
            <a:ext cx="2051050" cy="479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3" y="460375"/>
            <a:ext cx="6000750" cy="479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83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113006B7-D514-4C63-B0E0-2945137D702F}" type="datetime1">
              <a:rPr lang="en-US" sz="1800" smtClean="0">
                <a:solidFill>
                  <a:srgbClr val="000000"/>
                </a:solidFill>
                <a:ea typeface="+mn-ea"/>
              </a:rPr>
              <a:t>9/12/17</a:t>
            </a:fld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E92D6C0D-2B71-4C64-A826-4C49903797E4}" type="slidenum">
              <a:rPr lang="en-US" sz="1800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848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C6FD-B620-45C1-969C-FA7307E2DF79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E125-32A4-4648-9692-DAD94625B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24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D2A41D27-1C31-48D8-9816-59DD0FECF8C4}" type="datetime1">
              <a:rPr lang="en-US" sz="1800" smtClean="0">
                <a:solidFill>
                  <a:srgbClr val="000000"/>
                </a:solidFill>
                <a:ea typeface="+mn-ea"/>
              </a:rPr>
              <a:t>9/12/17</a:t>
            </a:fld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FE58CA35-0D18-4422-BD55-1348EB5E00B7}" type="slidenum">
              <a:rPr lang="en-US" sz="1800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3616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24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7171DAFB-7CFD-49C0-94EC-A1C88AD06BFA}" type="datetime1">
              <a:rPr lang="en-US" sz="1800" smtClean="0">
                <a:solidFill>
                  <a:srgbClr val="000000"/>
                </a:solidFill>
                <a:ea typeface="+mn-ea"/>
              </a:rPr>
              <a:t>9/12/17</a:t>
            </a:fld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91AD9794-35F7-441B-853F-3D4C50255624}" type="slidenum">
              <a:rPr lang="en-US" sz="1800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9969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9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7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9A95-AC6F-4343-ABFC-1AEBE1B3857A}" type="datetime1">
              <a:rPr lang="en-US" smtClean="0"/>
              <a:t>9/12/17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7365-1424-E040-9D38-41BD4F79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6CEA-ABEF-487F-9F13-AB61693C62A1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4752D-9A38-6041-85A1-52DE7A69E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5A33-BE4B-416E-A835-E3FF58077CC2}" type="datetime1">
              <a:rPr lang="en-US" smtClean="0"/>
              <a:t>9/12/17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72B2-627A-4D4A-9648-1DC85502B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E8AB-B476-43B9-A74B-AF4A1714FE69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A919-2A0F-F743-A1EF-ADCD40A5F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8819-1E03-44A2-99B7-A596917596FE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2496-0AE9-414A-B48A-39BFF9904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2FC-Mai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853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0876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7F7F7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DC931DCF-9378-4D98-A81E-D694B2B510EF}" type="datetime1">
              <a:rPr lang="en-US" smtClean="0"/>
              <a:t>9/12/17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288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FAABB549-38E9-EE4F-9B2B-FA0B35AFE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8" descr="SNL_color_stack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4B7F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17E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8BB6"/>
        </a:buClr>
        <a:buChar char="•"/>
        <a:defRPr sz="2200">
          <a:solidFill>
            <a:srgbClr val="595959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8BB6"/>
        </a:buClr>
        <a:buChar char="–"/>
        <a:defRPr sz="2000">
          <a:solidFill>
            <a:srgbClr val="595959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8BB6"/>
        </a:buClr>
        <a:buChar char="•"/>
        <a:defRPr>
          <a:solidFill>
            <a:srgbClr val="595959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8BB6"/>
        </a:buClr>
        <a:buChar char="–"/>
        <a:defRPr sz="1600">
          <a:solidFill>
            <a:srgbClr val="595959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8BB6"/>
        </a:buClr>
        <a:buChar char="»"/>
        <a:defRPr sz="1400">
          <a:solidFill>
            <a:srgbClr val="595959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NNL_Logo_2-Color_v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80975" y="6424613"/>
            <a:ext cx="609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800100" algn="l"/>
                <a:tab pos="1257300" algn="l"/>
              </a:tabLst>
              <a:defRPr sz="900">
                <a:solidFill>
                  <a:srgbClr val="777777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latin typeface="Times New Roman" pitchFamily="-8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296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20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21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22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NNL_Logo_2-Color_v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80975" y="6424613"/>
            <a:ext cx="609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800100" algn="l"/>
                <a:tab pos="1257300" algn="l"/>
              </a:tabLst>
              <a:defRPr sz="900">
                <a:solidFill>
                  <a:srgbClr val="777777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latin typeface="Times New Roman" pitchFamily="-8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411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20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21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22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44.pn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1.wdp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microsoft.com/office/2007/relationships/hdphoto" Target="../media/hdphoto2.wdp"/><Relationship Id="rId9" Type="http://schemas.openxmlformats.org/officeDocument/2006/relationships/image" Target="../media/image34.png"/><Relationship Id="rId1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6.jpe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3937" y="762000"/>
            <a:ext cx="7848600" cy="1752600"/>
          </a:xfrm>
        </p:spPr>
        <p:txBody>
          <a:bodyPr/>
          <a:lstStyle/>
          <a:p>
            <a:r>
              <a:rPr lang="en-US" sz="2800" cap="all" dirty="0" smtClean="0"/>
              <a:t>Behavior of Polymers in </a:t>
            </a:r>
            <a:r>
              <a:rPr lang="en-US" sz="2800" cap="all" dirty="0"/>
              <a:t>High Pressure Hydrogen, Helium, and Argon </a:t>
            </a:r>
            <a:r>
              <a:rPr lang="en-US" sz="2800" cap="all" dirty="0" smtClean="0"/>
              <a:t>as </a:t>
            </a:r>
            <a:r>
              <a:rPr lang="en-US" sz="2800" cap="all" dirty="0"/>
              <a:t>applicable to </a:t>
            </a:r>
            <a:r>
              <a:rPr lang="en-US" sz="2800" cap="all" dirty="0" smtClean="0"/>
              <a:t>Hydrogen </a:t>
            </a:r>
            <a:r>
              <a:rPr lang="en-US" sz="2800" cap="all" dirty="0"/>
              <a:t>infrastructure </a:t>
            </a:r>
            <a:br>
              <a:rPr lang="en-US" sz="2800" cap="all" dirty="0"/>
            </a:b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79032" y="2169662"/>
            <a:ext cx="6894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328B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52400" y="6400800"/>
            <a:ext cx="88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Sandia National Laboratories is a multimission laboratory managed and operated by National Technology and Engineering Solutions of Sandia, LLC., a wholly owned subsidiary of Honeywell International, Inc., for the U.S. Department of Energy’s National Nuclear Security Administration under contract DE-NA-0003525.</a:t>
            </a:r>
          </a:p>
        </p:txBody>
      </p:sp>
      <p:sp>
        <p:nvSpPr>
          <p:cNvPr id="6" name="AutoShape 4" descr="http://pictures.topspeed.com/IMG/crop/200604/ford-showcases-hydro-4_1600x0w.jpg"/>
          <p:cNvSpPr>
            <a:spLocks noChangeAspect="1" noChangeArrowheads="1"/>
          </p:cNvSpPr>
          <p:nvPr/>
        </p:nvSpPr>
        <p:spPr bwMode="auto">
          <a:xfrm>
            <a:off x="155575" y="-2688089"/>
            <a:ext cx="848677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892" y="3735315"/>
            <a:ext cx="2051505" cy="8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439" y="3677719"/>
            <a:ext cx="1936750" cy="108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431" y="2858792"/>
            <a:ext cx="2165350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187" y="4607413"/>
            <a:ext cx="2255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824" y="4542872"/>
            <a:ext cx="1480939" cy="1156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3975" y="3202298"/>
            <a:ext cx="1243692" cy="1194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6856" y="2191065"/>
            <a:ext cx="1444877" cy="1018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960" y="2240538"/>
            <a:ext cx="673485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International Conference on Hydrogen Safety, </a:t>
            </a:r>
          </a:p>
          <a:p>
            <a:r>
              <a:rPr lang="en-US" sz="1800" b="1" dirty="0" smtClean="0"/>
              <a:t>Hamburg, Germany Sept.11-13, 2017</a:t>
            </a:r>
            <a:endParaRPr lang="en-US" sz="1800" b="1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3769" y="2939298"/>
            <a:ext cx="5562600" cy="2971800"/>
          </a:xfrm>
        </p:spPr>
        <p:txBody>
          <a:bodyPr/>
          <a:lstStyle/>
          <a:p>
            <a:pPr eaLnBrk="1" hangingPunct="1"/>
            <a:r>
              <a:rPr lang="en-US" altLang="en-US" sz="1600" b="1" dirty="0" err="1" smtClean="0">
                <a:solidFill>
                  <a:srgbClr val="034B7F"/>
                </a:solidFill>
                <a:latin typeface="+mn-lt"/>
              </a:rPr>
              <a:t>Nalini</a:t>
            </a:r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 Menon, SNL 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April Nissen, SNL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Jeff Campbell, SNL</a:t>
            </a:r>
            <a:endParaRPr lang="en-US" altLang="en-US" sz="1600" b="1" dirty="0">
              <a:solidFill>
                <a:srgbClr val="034B7F"/>
              </a:solidFill>
              <a:latin typeface="+mn-lt"/>
            </a:endParaRPr>
          </a:p>
          <a:p>
            <a:pPr eaLnBrk="1" hangingPunct="1"/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Dr. Alan </a:t>
            </a:r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Kruizenga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Dr. Bernice Mills, SNL</a:t>
            </a:r>
            <a:endParaRPr lang="en-US" altLang="en-US" sz="1600" b="1" dirty="0">
              <a:solidFill>
                <a:srgbClr val="034B7F"/>
              </a:solidFill>
              <a:latin typeface="+mn-lt"/>
            </a:endParaRPr>
          </a:p>
          <a:p>
            <a:pPr eaLnBrk="1" hangingPunct="1"/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Dr. Chris San </a:t>
            </a:r>
            <a:r>
              <a:rPr lang="en-US" altLang="en-US" sz="1600" b="1" dirty="0" err="1">
                <a:solidFill>
                  <a:srgbClr val="034B7F"/>
                </a:solidFill>
                <a:latin typeface="+mn-lt"/>
              </a:rPr>
              <a:t>Marchi</a:t>
            </a:r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 (presenter</a:t>
            </a:r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)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Kevin Simmons, PNNL (PM)</a:t>
            </a:r>
          </a:p>
          <a:p>
            <a:pPr lvl="0" eaLnBrk="1" hangingPunct="1"/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Dr</a:t>
            </a:r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. Barton Smith, </a:t>
            </a:r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ORNL</a:t>
            </a:r>
          </a:p>
          <a:p>
            <a:pPr eaLnBrk="1" hangingPunct="1"/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Dr. Amit Naskar ORNL</a:t>
            </a:r>
          </a:p>
          <a:p>
            <a:pPr lvl="0" eaLnBrk="1" hangingPunct="1"/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Dr. Jong Keum, ORNL</a:t>
            </a:r>
          </a:p>
          <a:p>
            <a:pPr eaLnBrk="1" hangingPunct="1"/>
            <a:r>
              <a:rPr lang="en-US" altLang="en-US" sz="1600" b="1" dirty="0">
                <a:solidFill>
                  <a:srgbClr val="034B7F"/>
                </a:solidFill>
                <a:latin typeface="+mn-lt"/>
              </a:rPr>
              <a:t>Mike Veenstra (Ford</a:t>
            </a:r>
            <a:r>
              <a:rPr lang="en-US" altLang="en-US" sz="1600" b="1" dirty="0" smtClean="0">
                <a:solidFill>
                  <a:srgbClr val="034B7F"/>
                </a:solidFill>
                <a:latin typeface="+mn-lt"/>
              </a:rPr>
              <a:t>)</a:t>
            </a:r>
            <a:endParaRPr lang="en-US" altLang="en-US" sz="1600" b="1" dirty="0">
              <a:solidFill>
                <a:srgbClr val="034B7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867400"/>
            <a:ext cx="239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34B7F"/>
                </a:solidFill>
              </a:rPr>
              <a:t>SAND2017-9743 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578608"/>
            <a:ext cx="8534400" cy="787400"/>
          </a:xfrm>
        </p:spPr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Storage modulus and </a:t>
            </a:r>
            <a:r>
              <a:rPr lang="en-US" sz="2800" dirty="0" err="1" smtClean="0">
                <a:latin typeface="+mj-lt"/>
                <a:ea typeface="Calibri" charset="0"/>
                <a:cs typeface="Calibri" charset="0"/>
              </a:rPr>
              <a:t>T</a:t>
            </a:r>
            <a:r>
              <a:rPr lang="en-US" sz="2800" baseline="-25000" dirty="0" err="1" smtClean="0">
                <a:latin typeface="+mj-lt"/>
                <a:ea typeface="Calibri" charset="0"/>
                <a:cs typeface="Calibri" charset="0"/>
              </a:rPr>
              <a:t>g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 measurements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43745"/>
              </p:ext>
            </p:extLst>
          </p:nvPr>
        </p:nvGraphicFramePr>
        <p:xfrm>
          <a:off x="457200" y="1295400"/>
          <a:ext cx="8305801" cy="52363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86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6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543">
                  <a:extLst>
                    <a:ext uri="{9D8B030D-6E8A-4147-A177-3AD203B41FA5}">
                      <a16:colId xmlns="" xmlns:a16="http://schemas.microsoft.com/office/drawing/2014/main" val="1102142719"/>
                    </a:ext>
                  </a:extLst>
                </a:gridCol>
                <a:gridCol w="1186543">
                  <a:extLst>
                    <a:ext uri="{9D8B030D-6E8A-4147-A177-3AD203B41FA5}">
                      <a16:colId xmlns="" xmlns:a16="http://schemas.microsoft.com/office/drawing/2014/main" val="787456090"/>
                    </a:ext>
                  </a:extLst>
                </a:gridCol>
                <a:gridCol w="11865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65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4446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 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Before 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exposure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After </a:t>
                      </a:r>
                      <a:r>
                        <a:rPr lang="en-US" sz="1600" b="1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Ar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 / H</a:t>
                      </a:r>
                      <a:r>
                        <a:rPr lang="en-US" sz="1600" b="1" kern="700" baseline="-25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exposure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After 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He / H</a:t>
                      </a:r>
                      <a:r>
                        <a:rPr lang="en-US" sz="1600" b="1" kern="700" baseline="-25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exposure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Polymer properties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T</a:t>
                      </a:r>
                      <a:r>
                        <a:rPr lang="en-US" sz="1600" b="1" kern="700" baseline="-25000" dirty="0" err="1" smtClean="0">
                          <a:solidFill>
                            <a:srgbClr val="034B7F"/>
                          </a:solidFill>
                          <a:effectLst/>
                        </a:rPr>
                        <a:t>g</a:t>
                      </a:r>
                      <a:r>
                        <a:rPr lang="en-US" sz="1600" b="1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(˚C)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Storage Modulus (MPa)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T</a:t>
                      </a:r>
                      <a:r>
                        <a:rPr lang="en-US" sz="1600" b="1" kern="700" baseline="-25000" dirty="0" err="1" smtClean="0">
                          <a:solidFill>
                            <a:srgbClr val="034B7F"/>
                          </a:solidFill>
                          <a:effectLst/>
                        </a:rPr>
                        <a:t>g</a:t>
                      </a:r>
                      <a:r>
                        <a:rPr lang="en-US" sz="1600" b="1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(˚C)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Storage Modulus (MPa)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T</a:t>
                      </a:r>
                      <a:r>
                        <a:rPr lang="en-US" sz="1600" b="1" kern="700" baseline="-25000" dirty="0" err="1" smtClean="0">
                          <a:solidFill>
                            <a:srgbClr val="034B7F"/>
                          </a:solidFill>
                          <a:effectLst/>
                        </a:rPr>
                        <a:t>g</a:t>
                      </a:r>
                      <a:r>
                        <a:rPr lang="en-US" sz="1600" b="1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1600" b="1" kern="700" dirty="0" smtClean="0">
                          <a:solidFill>
                            <a:srgbClr val="034B7F"/>
                          </a:solidFill>
                          <a:effectLst/>
                        </a:rPr>
                        <a:t>(˚C)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rgbClr val="034B7F"/>
                          </a:solidFill>
                          <a:effectLst/>
                        </a:rPr>
                        <a:t>Storage Modulus (MPa)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633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rgbClr val="034B7F"/>
                          </a:solidFill>
                          <a:effectLst/>
                        </a:rPr>
                        <a:t>Buna </a:t>
                      </a: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N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-36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3.9 </a:t>
                      </a:r>
                      <a:r>
                        <a:rPr lang="en-US" sz="1600" b="1" kern="700" dirty="0" smtClean="0">
                          <a:effectLst/>
                        </a:rPr>
                        <a:t>± 0.0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-43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3.9 ± 0.2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-39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3.1 ± 0.0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rgbClr val="034B7F"/>
                          </a:solidFill>
                          <a:effectLst/>
                        </a:rPr>
                        <a:t>Viton </a:t>
                      </a: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A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-11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4.6 </a:t>
                      </a:r>
                      <a:r>
                        <a:rPr lang="en-US" sz="1600" b="1" kern="700" dirty="0" smtClean="0">
                          <a:effectLst/>
                        </a:rPr>
                        <a:t>± 0.4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-11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2.7 ± 0.3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-</a:t>
                      </a:r>
                      <a:r>
                        <a:rPr lang="en-US" sz="1600" b="1" kern="700" dirty="0" smtClean="0">
                          <a:effectLst/>
                        </a:rPr>
                        <a:t>12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3.3 ± 0.1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EPDM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-48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4.1 ± 0.4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-49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3.6 ± 0.2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Not tested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Not tested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PTFE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32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225 ± 1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31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266 ± 0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27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234 ± 4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HDPE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-110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848 ± 7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Not tested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Not tested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effectLst/>
                        </a:rPr>
                        <a:t>-111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913 ± 25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POM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-65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1695 ± 5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-65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1664 ± 9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Not tested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Not tested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26740642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 smtClean="0">
                          <a:solidFill>
                            <a:srgbClr val="034B7F"/>
                          </a:solidFill>
                          <a:effectLst/>
                        </a:rPr>
                        <a:t>Nylon 11</a:t>
                      </a:r>
                      <a:endParaRPr lang="en-US" sz="1600" b="1" kern="7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70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1118 ± 92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67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7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700" dirty="0" smtClean="0">
                          <a:effectLst/>
                        </a:rPr>
                        <a:t>1189 ± 11</a:t>
                      </a:r>
                    </a:p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Not</a:t>
                      </a:r>
                      <a:r>
                        <a:rPr lang="en-US" sz="1600" b="1" kern="700" baseline="0" dirty="0" smtClean="0">
                          <a:effectLst/>
                        </a:rPr>
                        <a:t> </a:t>
                      </a:r>
                      <a:r>
                        <a:rPr lang="en-US" sz="1600" b="1" kern="700" dirty="0" smtClean="0">
                          <a:effectLst/>
                        </a:rPr>
                        <a:t>tested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 smtClean="0">
                          <a:effectLst/>
                        </a:rPr>
                        <a:t>Not</a:t>
                      </a:r>
                      <a:r>
                        <a:rPr lang="en-US" sz="1600" b="1" kern="700" baseline="0" dirty="0" smtClean="0">
                          <a:effectLst/>
                        </a:rPr>
                        <a:t> tested</a:t>
                      </a:r>
                      <a:endParaRPr lang="en-US" sz="1600" b="1" kern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3724491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30E05-D6B1-41E8-80AB-54D3D72F8815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Storage modulus changes for elastomers</a:t>
            </a:r>
            <a:r>
              <a:rPr lang="en-US" sz="2800" dirty="0" smtClean="0">
                <a:latin typeface="+mj-lt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+mj-lt"/>
                <a:cs typeface="Calibri" panose="020F0502020204030204" pitchFamily="34" charset="0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764" y="1528465"/>
            <a:ext cx="41910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528" y="1528465"/>
            <a:ext cx="4023709" cy="3200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9762"/>
              </p:ext>
            </p:extLst>
          </p:nvPr>
        </p:nvGraphicFramePr>
        <p:xfrm>
          <a:off x="609600" y="5033665"/>
          <a:ext cx="6019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4062032901"/>
                    </a:ext>
                  </a:extLst>
                </a:gridCol>
                <a:gridCol w="2006600">
                  <a:extLst>
                    <a:ext uri="{9D8B030D-6E8A-4147-A177-3AD203B41FA5}">
                      <a16:colId xmlns="" xmlns:a16="http://schemas.microsoft.com/office/drawing/2014/main" val="2462748130"/>
                    </a:ext>
                  </a:extLst>
                </a:gridCol>
                <a:gridCol w="200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Polymer</a:t>
                      </a:r>
                      <a:endParaRPr lang="en-US" sz="2000" dirty="0">
                        <a:solidFill>
                          <a:srgbClr val="034B7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Ar</a:t>
                      </a:r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 / H</a:t>
                      </a:r>
                      <a:r>
                        <a:rPr lang="en-US" sz="2000" baseline="-2500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 exposure</a:t>
                      </a:r>
                      <a:endParaRPr lang="en-US" sz="2000" dirty="0">
                        <a:solidFill>
                          <a:srgbClr val="034B7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He / H</a:t>
                      </a:r>
                      <a:r>
                        <a:rPr lang="en-US" sz="2000" baseline="-2500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034B7F"/>
                          </a:solidFill>
                          <a:latin typeface="+mn-lt"/>
                          <a:cs typeface="Calibri" panose="020F0502020204030204" pitchFamily="34" charset="0"/>
                        </a:rPr>
                        <a:t> exposure</a:t>
                      </a:r>
                      <a:endParaRPr lang="en-US" sz="2000" dirty="0">
                        <a:solidFill>
                          <a:srgbClr val="034B7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7723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Buna N</a:t>
                      </a:r>
                      <a:endParaRPr lang="en-US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No change</a:t>
                      </a:r>
                      <a:endParaRPr lang="en-US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20% decrease</a:t>
                      </a:r>
                      <a:endParaRPr lang="en-US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620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Viton A</a:t>
                      </a:r>
                      <a:endParaRPr lang="en-US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41% decrease</a:t>
                      </a:r>
                      <a:endParaRPr lang="en-US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anose="020F0502020204030204" pitchFamily="34" charset="0"/>
                        </a:rPr>
                        <a:t>28% decrease</a:t>
                      </a:r>
                      <a:endParaRPr lang="en-US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164289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0" y="6460828"/>
            <a:ext cx="1905000" cy="228600"/>
          </a:xfrm>
        </p:spPr>
        <p:txBody>
          <a:bodyPr/>
          <a:lstStyle/>
          <a:p>
            <a:pPr>
              <a:defRPr/>
            </a:pPr>
            <a:fld id="{4B3DAF44-0E38-450C-B6F4-01FC27123CAC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533400" cy="228600"/>
          </a:xfrm>
        </p:spPr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07126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4B7F"/>
                </a:solidFill>
              </a:rPr>
              <a:t>Buna N</a:t>
            </a:r>
            <a:endParaRPr lang="en-US" b="1" dirty="0">
              <a:solidFill>
                <a:srgbClr val="034B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0668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4B7F"/>
                </a:solidFill>
              </a:rPr>
              <a:t>Viton A</a:t>
            </a:r>
            <a:endParaRPr lang="en-US" b="1" dirty="0">
              <a:solidFill>
                <a:srgbClr val="034B7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025" y="4271665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Before 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318" y="4271665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34B7F"/>
                </a:solidFill>
              </a:rPr>
              <a:t>Ar</a:t>
            </a:r>
            <a:r>
              <a:rPr lang="en-US" sz="1600" b="1" dirty="0" smtClean="0">
                <a:solidFill>
                  <a:srgbClr val="034B7F"/>
                </a:solidFill>
              </a:rPr>
              <a:t> / H</a:t>
            </a:r>
            <a:r>
              <a:rPr lang="en-US" sz="1600" b="1" baseline="-25000" dirty="0" smtClean="0">
                <a:solidFill>
                  <a:srgbClr val="034B7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3642" y="4271665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He / H</a:t>
            </a:r>
            <a:r>
              <a:rPr lang="en-US" sz="1600" b="1" baseline="-25000" dirty="0" smtClean="0">
                <a:solidFill>
                  <a:srgbClr val="034B7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3370" y="4296489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Before 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2663" y="4296489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34B7F"/>
                </a:solidFill>
              </a:rPr>
              <a:t>Ar</a:t>
            </a:r>
            <a:r>
              <a:rPr lang="en-US" sz="1600" b="1" dirty="0" smtClean="0">
                <a:solidFill>
                  <a:srgbClr val="034B7F"/>
                </a:solidFill>
              </a:rPr>
              <a:t> / H</a:t>
            </a:r>
            <a:r>
              <a:rPr lang="en-US" sz="1600" b="1" baseline="-25000" dirty="0" smtClean="0">
                <a:solidFill>
                  <a:srgbClr val="034B7F"/>
                </a:solidFill>
              </a:rPr>
              <a:t>2</a:t>
            </a:r>
            <a:endParaRPr lang="en-US" sz="1600" b="1" dirty="0" smtClean="0">
              <a:solidFill>
                <a:srgbClr val="034B7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8987" y="4296489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He / H</a:t>
            </a:r>
            <a:r>
              <a:rPr lang="en-US" sz="1600" b="1" baseline="-25000" dirty="0" smtClean="0">
                <a:solidFill>
                  <a:srgbClr val="034B7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5638800"/>
            <a:ext cx="18288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test conditions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7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0.1% </a:t>
            </a: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strain</a:t>
            </a:r>
            <a:endParaRPr lang="en-US" sz="1600" b="1" kern="7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 Hz</a:t>
            </a:r>
            <a:endParaRPr lang="en-US" sz="1600" b="1" kern="7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sz="1600" b="1" kern="7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°C/</a:t>
            </a: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minute</a:t>
            </a:r>
            <a:endParaRPr lang="en-US" sz="1600" b="1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3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Storage </a:t>
            </a:r>
            <a:r>
              <a:rPr lang="en-US" sz="2800" dirty="0">
                <a:latin typeface="+mj-lt"/>
                <a:ea typeface="Calibri" charset="0"/>
                <a:cs typeface="Calibri" charset="0"/>
              </a:rPr>
              <a:t>modulus 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changes for PTFE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/>
            </a:r>
            <a:br>
              <a:rPr lang="en-US" sz="2800" dirty="0">
                <a:latin typeface="+mj-lt"/>
                <a:cs typeface="Calibri" panose="020F0502020204030204" pitchFamily="34" charset="0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0866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2602468"/>
            <a:ext cx="16002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Calibri" panose="020F0502020204030204" pitchFamily="34" charset="0"/>
              </a:rPr>
              <a:t>18% increase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983468"/>
            <a:ext cx="15240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Calibri" panose="020F0502020204030204" pitchFamily="34" charset="0"/>
              </a:rPr>
              <a:t>4% increase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104FA-0FD9-4CF8-9F81-6EC04CB633F8}" type="datetime1">
              <a:rPr lang="en-US" smtClean="0"/>
              <a:t>9/12/17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6381" y="5587424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Before 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2800" y="5638800"/>
            <a:ext cx="18288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test conditions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7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0.1% </a:t>
            </a: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strain</a:t>
            </a:r>
            <a:endParaRPr lang="en-US" sz="1600" b="1" kern="7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 Hz</a:t>
            </a:r>
            <a:endParaRPr lang="en-US" sz="1600" b="1" kern="7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sz="1600" b="1" kern="7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°C/</a:t>
            </a:r>
            <a:r>
              <a:rPr lang="en-US" sz="1600" b="1" kern="7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minute</a:t>
            </a:r>
            <a:endParaRPr lang="en-US" sz="1600" b="1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8901" y="5562600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34B7F"/>
                </a:solidFill>
              </a:rPr>
              <a:t>Ar</a:t>
            </a:r>
            <a:r>
              <a:rPr lang="en-US" sz="1600" b="1" dirty="0" smtClean="0">
                <a:solidFill>
                  <a:srgbClr val="034B7F"/>
                </a:solidFill>
              </a:rPr>
              <a:t> / H</a:t>
            </a:r>
            <a:r>
              <a:rPr lang="en-US" sz="1600" b="1" baseline="-25000" dirty="0" smtClean="0">
                <a:solidFill>
                  <a:srgbClr val="034B7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625" y="5562600"/>
            <a:ext cx="10969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He / H</a:t>
            </a:r>
            <a:r>
              <a:rPr lang="en-US" sz="1600" b="1" baseline="-25000" dirty="0" smtClean="0">
                <a:solidFill>
                  <a:srgbClr val="034B7F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034B7F"/>
                </a:solidFill>
              </a:rPr>
              <a:t>exposure</a:t>
            </a:r>
            <a:endParaRPr lang="en-US" sz="1600" b="1" dirty="0">
              <a:solidFill>
                <a:srgbClr val="034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Compression </a:t>
            </a:r>
            <a:r>
              <a:rPr lang="en-US" sz="2800" dirty="0">
                <a:latin typeface="+mj-lt"/>
                <a:ea typeface="Calibri" charset="0"/>
                <a:cs typeface="Calibri" charset="0"/>
              </a:rPr>
              <a:t>set 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of elastomers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70743"/>
              </p:ext>
            </p:extLst>
          </p:nvPr>
        </p:nvGraphicFramePr>
        <p:xfrm>
          <a:off x="685800" y="1371600"/>
          <a:ext cx="7543800" cy="28193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60081">
                  <a:extLst>
                    <a:ext uri="{9D8B030D-6E8A-4147-A177-3AD203B41FA5}">
                      <a16:colId xmlns="" xmlns:a16="http://schemas.microsoft.com/office/drawing/2014/main" val="4184438183"/>
                    </a:ext>
                  </a:extLst>
                </a:gridCol>
                <a:gridCol w="1969421">
                  <a:extLst>
                    <a:ext uri="{9D8B030D-6E8A-4147-A177-3AD203B41FA5}">
                      <a16:colId xmlns="" xmlns:a16="http://schemas.microsoft.com/office/drawing/2014/main" val="2210037790"/>
                    </a:ext>
                  </a:extLst>
                </a:gridCol>
                <a:gridCol w="1807149">
                  <a:extLst>
                    <a:ext uri="{9D8B030D-6E8A-4147-A177-3AD203B41FA5}">
                      <a16:colId xmlns="" xmlns:a16="http://schemas.microsoft.com/office/drawing/2014/main" val="1284290259"/>
                    </a:ext>
                  </a:extLst>
                </a:gridCol>
                <a:gridCol w="18071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991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solidFill>
                            <a:srgbClr val="034B7F"/>
                          </a:solidFill>
                          <a:effectLst/>
                        </a:rPr>
                        <a:t>Polymer</a:t>
                      </a:r>
                      <a:endParaRPr lang="en-US" sz="24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solidFill>
                            <a:srgbClr val="034B7F"/>
                          </a:solidFill>
                          <a:effectLst/>
                        </a:rPr>
                        <a:t>Before </a:t>
                      </a:r>
                      <a:r>
                        <a:rPr lang="en-US" sz="2400" kern="700" dirty="0">
                          <a:solidFill>
                            <a:srgbClr val="034B7F"/>
                          </a:solidFill>
                          <a:effectLst/>
                        </a:rPr>
                        <a:t>exposure</a:t>
                      </a:r>
                      <a:endParaRPr lang="en-US" sz="24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Ar</a:t>
                      </a:r>
                      <a:r>
                        <a:rPr lang="en-US" sz="2400" kern="700" dirty="0" smtClean="0">
                          <a:solidFill>
                            <a:srgbClr val="034B7F"/>
                          </a:solidFill>
                          <a:effectLst/>
                        </a:rPr>
                        <a:t> / H</a:t>
                      </a:r>
                      <a:r>
                        <a:rPr lang="en-US" sz="2400" kern="700" baseline="-25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endParaRPr lang="en-US" sz="2400" baseline="-25000" dirty="0" smtClean="0">
                        <a:solidFill>
                          <a:srgbClr val="034B7F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solidFill>
                            <a:srgbClr val="034B7F"/>
                          </a:solidFill>
                          <a:effectLst/>
                        </a:rPr>
                        <a:t>exposure</a:t>
                      </a:r>
                      <a:endParaRPr lang="en-US" sz="2400" baseline="-250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700" dirty="0" smtClean="0">
                          <a:solidFill>
                            <a:srgbClr val="034B7F"/>
                          </a:solidFill>
                          <a:effectLst/>
                        </a:rPr>
                        <a:t>He / H</a:t>
                      </a:r>
                      <a:r>
                        <a:rPr lang="en-US" sz="2400" kern="700" baseline="-25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endParaRPr lang="en-US" sz="2400" baseline="-25000" dirty="0" smtClean="0">
                        <a:solidFill>
                          <a:srgbClr val="034B7F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solidFill>
                            <a:srgbClr val="034B7F"/>
                          </a:solidFill>
                          <a:effectLst/>
                        </a:rPr>
                        <a:t>exposure</a:t>
                      </a:r>
                      <a:endParaRPr lang="en-US" sz="2400" baseline="-250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08200819"/>
                  </a:ext>
                </a:extLst>
              </a:tr>
              <a:tr h="64494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>
                          <a:effectLst/>
                        </a:rPr>
                        <a:t>Buna N</a:t>
                      </a:r>
                      <a:endParaRPr lang="en-US" sz="24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14%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22%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15%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41220783"/>
                  </a:ext>
                </a:extLst>
              </a:tr>
              <a:tr h="64227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>
                          <a:effectLst/>
                        </a:rPr>
                        <a:t>Viton A</a:t>
                      </a:r>
                      <a:endParaRPr lang="en-US" sz="24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5%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>
                          <a:effectLst/>
                        </a:rPr>
                        <a:t>28%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9%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52094436"/>
                  </a:ext>
                </a:extLst>
              </a:tr>
              <a:tr h="64227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>
                          <a:effectLst/>
                        </a:rPr>
                        <a:t>EPDM</a:t>
                      </a:r>
                      <a:endParaRPr lang="en-US" sz="2400" dirty="0">
                        <a:solidFill>
                          <a:srgbClr val="034B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7%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8%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700" dirty="0" smtClean="0">
                          <a:effectLst/>
                        </a:rPr>
                        <a:t>Did not</a:t>
                      </a:r>
                      <a:r>
                        <a:rPr lang="en-US" sz="2400" kern="700" baseline="0" dirty="0" smtClean="0">
                          <a:effectLst/>
                        </a:rPr>
                        <a:t> test</a:t>
                      </a:r>
                      <a:endParaRPr lang="en-US" sz="2400" b="1" dirty="0"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7793813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800600"/>
            <a:ext cx="5638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Viton A shows large increase (</a:t>
            </a:r>
            <a:r>
              <a:rPr lang="en-US" b="1" dirty="0" smtClean="0">
                <a:solidFill>
                  <a:srgbClr val="034B7F"/>
                </a:solidFill>
                <a:cs typeface="Calibri" panose="020F0502020204030204" pitchFamily="34" charset="0"/>
              </a:rPr>
              <a:t>5.3x) </a:t>
            </a: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in compression set in Ar/H</a:t>
            </a:r>
            <a:r>
              <a:rPr lang="en-US" b="1" baseline="-25000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2</a:t>
            </a: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 compared to Buna N (1.6x) and EPDM (1.2x)</a:t>
            </a:r>
            <a:endParaRPr lang="en-US" b="1" dirty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2384" y="4691735"/>
            <a:ext cx="2956816" cy="1776583"/>
            <a:chOff x="5990897" y="2379492"/>
            <a:chExt cx="2956816" cy="17765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0897" y="2406371"/>
              <a:ext cx="2956816" cy="17497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97933" y="2379492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Compression Set Jig</a:t>
              </a:r>
              <a:endParaRPr lang="en-US" sz="1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2B728-27AE-4A3F-9637-18A080C66664}" type="datetime1">
              <a:rPr lang="en-US" smtClean="0"/>
              <a:t>9/12/17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1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18830" cy="787400"/>
          </a:xfrm>
        </p:spPr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Swelling in elastomers and thermoplastics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24206" y="1269195"/>
            <a:ext cx="3145221" cy="1687490"/>
            <a:chOff x="838200" y="1203184"/>
            <a:chExt cx="3046413" cy="1587500"/>
          </a:xfrm>
        </p:grpSpPr>
        <p:pic>
          <p:nvPicPr>
            <p:cNvPr id="3074" name="Picture 2" descr="DSC_3157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03184"/>
              <a:ext cx="3046413" cy="1587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95400" y="1428376"/>
              <a:ext cx="80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Viton 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6036" y="1427547"/>
              <a:ext cx="946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Buna 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93633" y="1219200"/>
            <a:ext cx="2926160" cy="1787481"/>
            <a:chOff x="350440" y="1259725"/>
            <a:chExt cx="2926160" cy="1787481"/>
          </a:xfrm>
        </p:grpSpPr>
        <p:pic>
          <p:nvPicPr>
            <p:cNvPr id="16" name="Picture 2" descr="DSC_3172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40" y="1259725"/>
              <a:ext cx="2926160" cy="17874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57200" y="1261420"/>
              <a:ext cx="862012" cy="292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Elastomer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813520" y="2740818"/>
              <a:ext cx="1115287" cy="306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Thermoplastic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345519" y="1432992"/>
              <a:ext cx="339725" cy="2434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02390" y="1596013"/>
              <a:ext cx="543129" cy="799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981200" y="2124585"/>
              <a:ext cx="535998" cy="542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75126"/>
              </p:ext>
            </p:extLst>
          </p:nvPr>
        </p:nvGraphicFramePr>
        <p:xfrm>
          <a:off x="495300" y="3200400"/>
          <a:ext cx="7658100" cy="28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="" xmlns:a16="http://schemas.microsoft.com/office/drawing/2014/main" val="4062032901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2462748130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Polymer</a:t>
                      </a:r>
                      <a:endParaRPr lang="en-US" sz="2000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Ar</a:t>
                      </a:r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/ H</a:t>
                      </a:r>
                      <a:r>
                        <a:rPr lang="en-US" sz="2000" baseline="-2500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exposure</a:t>
                      </a:r>
                      <a:endParaRPr lang="en-US" sz="2000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He / H</a:t>
                      </a:r>
                      <a:r>
                        <a:rPr lang="en-US" sz="2000" baseline="-2500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exposure</a:t>
                      </a:r>
                      <a:endParaRPr lang="en-US" sz="2000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7235254"/>
                  </a:ext>
                </a:extLst>
              </a:tr>
              <a:tr h="330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Buna N</a:t>
                      </a:r>
                      <a:endParaRPr lang="en-US" sz="2000" b="1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14%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74%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2068433"/>
                  </a:ext>
                </a:extLst>
              </a:tr>
              <a:tr h="330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Viton A</a:t>
                      </a:r>
                      <a:endParaRPr lang="en-US" sz="2000" b="1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34%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34%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1642893"/>
                  </a:ext>
                </a:extLst>
              </a:tr>
              <a:tr h="330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EPDM</a:t>
                      </a:r>
                      <a:endParaRPr lang="en-US" sz="2000" b="1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2%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TBD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648213"/>
                  </a:ext>
                </a:extLst>
              </a:tr>
              <a:tr h="330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Nylon 11</a:t>
                      </a:r>
                      <a:endParaRPr lang="en-US" sz="2000" b="1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0%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TBD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3213526"/>
                  </a:ext>
                </a:extLst>
              </a:tr>
              <a:tr h="330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PTFE</a:t>
                      </a:r>
                      <a:endParaRPr lang="en-US" sz="2000" b="1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-4%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0%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056103"/>
                  </a:ext>
                </a:extLst>
              </a:tr>
              <a:tr h="330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34B7F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POM</a:t>
                      </a:r>
                      <a:endParaRPr lang="en-US" sz="2000" b="1" dirty="0">
                        <a:solidFill>
                          <a:srgbClr val="034B7F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0%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Calibri" charset="0"/>
                          <a:cs typeface="Calibri" charset="0"/>
                        </a:rPr>
                        <a:t>TBD</a:t>
                      </a:r>
                      <a:endParaRPr lang="en-US" sz="20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7597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0198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ea typeface="Calibri" charset="0"/>
                <a:cs typeface="Calibri" charset="0"/>
              </a:rPr>
              <a:t>All numbers shown are the percent increase in dimensions for specimens immediately after removal from the pressure vessel. All the polymers with the exception of Viton A returned to original dimensions. Viton A retained 10% swell</a:t>
            </a:r>
            <a:endParaRPr lang="en-US" sz="14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849AC-A6A6-49DB-AE7B-B307D88483A3}" type="datetime1">
              <a:rPr lang="en-US" smtClean="0"/>
              <a:t>9/12/17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738735"/>
            <a:ext cx="386220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4B7F"/>
                </a:solidFill>
              </a:rPr>
              <a:t>Specific volume changes</a:t>
            </a:r>
            <a:endParaRPr lang="en-US" b="1" dirty="0">
              <a:solidFill>
                <a:srgbClr val="034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609600"/>
            <a:ext cx="8534400" cy="787400"/>
          </a:xfrm>
        </p:spPr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Micro-CT reveals voids and cracks in elastomers after Ar/H</a:t>
            </a:r>
            <a:r>
              <a:rPr lang="en-US" sz="2800" baseline="-25000" dirty="0" smtClean="0">
                <a:latin typeface="+mj-lt"/>
                <a:ea typeface="Calibri" charset="0"/>
                <a:cs typeface="Calibri" charset="0"/>
              </a:rPr>
              <a:t>2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 exposu</a:t>
            </a:r>
            <a:r>
              <a:rPr lang="en-US" sz="2800" dirty="0" smtClean="0">
                <a:latin typeface="+mj-lt"/>
                <a:cs typeface="Calibri" panose="020F0502020204030204" pitchFamily="34" charset="0"/>
              </a:rPr>
              <a:t>re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2" y="1740063"/>
            <a:ext cx="8900931" cy="397493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778F1-C6C7-4BC1-9E5C-DE59CCEF40A6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267200" y="4648200"/>
            <a:ext cx="24384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276672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4B7F"/>
                </a:solidFill>
              </a:rPr>
              <a:t>NBR and EPDM at higher magnification show voids around fillers</a:t>
            </a:r>
            <a:endParaRPr lang="en-US" b="1" dirty="0">
              <a:solidFill>
                <a:srgbClr val="034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0" y="1828800"/>
            <a:ext cx="9684837" cy="35566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Micro-CT reveals damage in Buna N after Ar/H</a:t>
            </a:r>
            <a:r>
              <a:rPr lang="en-US" sz="2800" baseline="-25000" dirty="0" smtClean="0">
                <a:latin typeface="+mj-lt"/>
                <a:ea typeface="Calibri" charset="0"/>
                <a:cs typeface="Calibri" charset="0"/>
              </a:rPr>
              <a:t>2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 exposure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F7468-A89F-4522-90AF-532436328772}" type="datetime1">
              <a:rPr lang="en-US" smtClean="0"/>
              <a:t>9/12/17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410831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34B7F"/>
                </a:solidFill>
              </a:rPr>
              <a:t>Several types of damage are evident in Buna N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034B7F"/>
                </a:solidFill>
              </a:rPr>
              <a:t>Voids around filler particles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034B7F"/>
                </a:solidFill>
              </a:rPr>
              <a:t>Voids in the matrix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034B7F"/>
                </a:solidFill>
              </a:rPr>
              <a:t>blisters</a:t>
            </a:r>
            <a:endParaRPr lang="en-US" sz="2800" b="1" dirty="0">
              <a:solidFill>
                <a:srgbClr val="034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25042"/>
            <a:ext cx="808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4B7F"/>
                </a:solidFill>
              </a:rPr>
              <a:t>Damage not observed in Buna N after He/H2 exposure </a:t>
            </a:r>
            <a:endParaRPr lang="en-US" b="1" dirty="0">
              <a:solidFill>
                <a:srgbClr val="034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5" y="1066800"/>
            <a:ext cx="4230991" cy="215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09" y="4191000"/>
            <a:ext cx="4924491" cy="2378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2258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Cracks 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parallel to 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O-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ring 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axis on 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 surface 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after 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Ar/H</a:t>
            </a:r>
            <a:r>
              <a:rPr lang="en-GB" sz="2000" b="1" baseline="-25000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exposure</a:t>
            </a:r>
            <a:endParaRPr lang="en-US" sz="2000" b="1" dirty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159984"/>
            <a:ext cx="3810000" cy="2400657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34950" indent="-2349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Voids appear to nucleate 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around filler particles and coalesce to form </a:t>
            </a:r>
            <a:r>
              <a:rPr lang="en-GB" sz="2000" b="1" dirty="0" err="1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microcracks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in Viton A after </a:t>
            </a:r>
            <a:r>
              <a:rPr lang="en-GB" sz="2000" b="1" dirty="0" err="1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/H</a:t>
            </a:r>
            <a:r>
              <a:rPr lang="en-GB" sz="2000" b="1" baseline="-25000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exposure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Some voids at fillers after He/H</a:t>
            </a:r>
            <a:r>
              <a:rPr lang="en-US" sz="2000" b="1" baseline="-25000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exposure</a:t>
            </a:r>
            <a:endParaRPr lang="en-US" sz="2000" b="1" dirty="0">
              <a:solidFill>
                <a:srgbClr val="034B7F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1066800"/>
            <a:ext cx="3733800" cy="2152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32258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spcBef>
                <a:spcPts val="0"/>
              </a:spcBef>
              <a:spcAft>
                <a:spcPts val="1200"/>
              </a:spcAft>
            </a:pP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Large </a:t>
            </a:r>
            <a:r>
              <a:rPr lang="en-GB" sz="2000" b="1" dirty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cracks 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extend from smaller cracks after </a:t>
            </a:r>
            <a:r>
              <a:rPr lang="en-GB" sz="2000" b="1" dirty="0" err="1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/H</a:t>
            </a:r>
            <a:r>
              <a:rPr lang="en-GB" sz="2000" b="1" baseline="-25000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2000" b="1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exposure</a:t>
            </a:r>
            <a:endParaRPr lang="en-US" sz="2000" b="1" dirty="0">
              <a:solidFill>
                <a:srgbClr val="034B7F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432985"/>
            <a:ext cx="853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34B7F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17E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17E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17E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17E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sz="2800" kern="0" dirty="0" smtClean="0">
                <a:latin typeface="+mj-lt"/>
                <a:ea typeface="Calibri" charset="0"/>
                <a:cs typeface="Calibri" charset="0"/>
              </a:rPr>
              <a:t>Formation of voids and cracks in Viton A</a:t>
            </a:r>
            <a:endParaRPr lang="en-US" sz="2800" kern="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36DC-7DB3-48F3-B4A7-40B540C550D2}" type="datetime1">
              <a:rPr lang="en-US" smtClean="0"/>
              <a:t>9/12/17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3518"/>
            <a:ext cx="8534400" cy="787400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Calibri" panose="020F0502020204030204" pitchFamily="34" charset="0"/>
              </a:rPr>
              <a:t>Summary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64956"/>
              </p:ext>
            </p:extLst>
          </p:nvPr>
        </p:nvGraphicFramePr>
        <p:xfrm>
          <a:off x="304800" y="1371600"/>
          <a:ext cx="8534400" cy="5246841"/>
        </p:xfrm>
        <a:graphic>
          <a:graphicData uri="http://schemas.openxmlformats.org/drawingml/2006/table">
            <a:tbl>
              <a:tblPr firstRow="1" bandRow="1"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1128469454"/>
                    </a:ext>
                  </a:extLst>
                </a:gridCol>
                <a:gridCol w="3190010">
                  <a:extLst>
                    <a:ext uri="{9D8B030D-6E8A-4147-A177-3AD203B41FA5}">
                      <a16:colId xmlns="" xmlns:a16="http://schemas.microsoft.com/office/drawing/2014/main" val="2664351465"/>
                    </a:ext>
                  </a:extLst>
                </a:gridCol>
                <a:gridCol w="2677390">
                  <a:extLst>
                    <a:ext uri="{9D8B030D-6E8A-4147-A177-3AD203B41FA5}">
                      <a16:colId xmlns="" xmlns:a16="http://schemas.microsoft.com/office/drawing/2014/main" val="1149184965"/>
                    </a:ext>
                  </a:extLst>
                </a:gridCol>
              </a:tblGrid>
              <a:tr h="53370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034B7F"/>
                          </a:solidFill>
                          <a:latin typeface="+mn-lt"/>
                        </a:rPr>
                        <a:t>Polymer </a:t>
                      </a:r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property</a:t>
                      </a:r>
                      <a:r>
                        <a:rPr lang="en-US" sz="1800" b="1" i="0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 </a:t>
                      </a:r>
                      <a:endParaRPr lang="en-US" sz="1800" b="1" i="0" baseline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83C0F"/>
                      </a:solidFill>
                    </a:lnT>
                    <a:lnB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034B7F"/>
                          </a:solidFill>
                          <a:latin typeface="+mn-lt"/>
                        </a:rPr>
                        <a:t> Maximum Effects </a:t>
                      </a:r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seen </a:t>
                      </a:r>
                      <a:r>
                        <a:rPr lang="en-US" sz="1800" b="1" i="0" dirty="0">
                          <a:solidFill>
                            <a:srgbClr val="034B7F"/>
                          </a:solidFill>
                          <a:latin typeface="+mn-lt"/>
                        </a:rPr>
                        <a:t>in </a:t>
                      </a:r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gas</a:t>
                      </a:r>
                      <a:r>
                        <a:rPr lang="en-US" sz="1800" b="1" i="0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0" baseline="0" dirty="0">
                          <a:solidFill>
                            <a:srgbClr val="034B7F"/>
                          </a:solidFill>
                          <a:latin typeface="+mn-lt"/>
                        </a:rPr>
                        <a:t>environments</a:t>
                      </a:r>
                      <a:endParaRPr lang="en-US" sz="1800" b="1" i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9805423"/>
                  </a:ext>
                </a:extLst>
              </a:tr>
              <a:tr h="356222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1" i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Argon/Hydrogen</a:t>
                      </a:r>
                      <a:endParaRPr lang="en-US" sz="1800" b="1" i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Helium/Hydrogen</a:t>
                      </a:r>
                      <a:endParaRPr lang="en-US" sz="1800" b="1" i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525750"/>
                  </a:ext>
                </a:extLst>
              </a:tr>
              <a:tr h="7636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Swelling</a:t>
                      </a:r>
                      <a:endParaRPr lang="en-US" sz="1800" b="1" i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D51BAD"/>
                          </a:solidFill>
                          <a:latin typeface="+mn-lt"/>
                        </a:rPr>
                        <a:t>74% volume increase 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rgbClr val="D51BAD"/>
                          </a:solidFill>
                          <a:latin typeface="+mn-lt"/>
                        </a:rPr>
                        <a:t>100</a:t>
                      </a:r>
                      <a:r>
                        <a:rPr lang="en-US" sz="1800" b="1" i="0" dirty="0">
                          <a:solidFill>
                            <a:srgbClr val="D51BAD"/>
                          </a:solidFill>
                          <a:latin typeface="+mn-lt"/>
                        </a:rPr>
                        <a:t>% recovery </a:t>
                      </a:r>
                      <a:r>
                        <a:rPr lang="en-US" sz="1800" b="1" i="0" dirty="0" smtClean="0">
                          <a:solidFill>
                            <a:srgbClr val="D51BAD"/>
                          </a:solidFill>
                          <a:latin typeface="+mn-lt"/>
                        </a:rPr>
                        <a:t>in 48 hrs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rgbClr val="D51BAD"/>
                          </a:solidFill>
                          <a:latin typeface="+mn-lt"/>
                        </a:rPr>
                        <a:t>for Buna N</a:t>
                      </a:r>
                      <a:endParaRPr lang="en-US" sz="1800" b="1" i="0" dirty="0">
                        <a:solidFill>
                          <a:srgbClr val="D51BAD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36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% volume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increase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90% recovery in 48 hrs</a:t>
                      </a: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for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Viton A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0366652"/>
                  </a:ext>
                </a:extLst>
              </a:tr>
              <a:tr h="608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034B7F"/>
                          </a:solidFill>
                          <a:latin typeface="+mn-lt"/>
                        </a:rPr>
                        <a:t>Storage Modulus </a:t>
                      </a:r>
                      <a:endParaRPr lang="en-US" sz="1800" b="1" i="0" dirty="0" smtClean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41%</a:t>
                      </a:r>
                      <a:r>
                        <a:rPr lang="en-US" sz="18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decrease</a:t>
                      </a:r>
                    </a:p>
                    <a:p>
                      <a:pPr algn="ctr"/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for Viton A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D51BAD"/>
                          </a:solidFill>
                          <a:latin typeface="+mn-lt"/>
                        </a:rPr>
                        <a:t>20% decrease </a:t>
                      </a:r>
                      <a:endParaRPr lang="en-US" sz="1800" b="1" i="0" dirty="0" smtClean="0">
                        <a:solidFill>
                          <a:srgbClr val="D51BAD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rgbClr val="D51BAD"/>
                          </a:solidFill>
                          <a:latin typeface="+mn-lt"/>
                        </a:rPr>
                        <a:t>for </a:t>
                      </a:r>
                      <a:r>
                        <a:rPr lang="en-US" sz="1800" b="1" i="0" dirty="0">
                          <a:solidFill>
                            <a:srgbClr val="D51BAD"/>
                          </a:solidFill>
                          <a:latin typeface="+mn-lt"/>
                        </a:rPr>
                        <a:t>Buna</a:t>
                      </a:r>
                      <a:r>
                        <a:rPr lang="en-US" sz="1800" b="1" i="0" baseline="0" dirty="0">
                          <a:solidFill>
                            <a:srgbClr val="D51BAD"/>
                          </a:solidFill>
                          <a:latin typeface="+mn-lt"/>
                        </a:rPr>
                        <a:t> N</a:t>
                      </a:r>
                      <a:endParaRPr lang="en-US" sz="1800" b="1" i="0" dirty="0">
                        <a:solidFill>
                          <a:srgbClr val="D51BAD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7938630"/>
                  </a:ext>
                </a:extLst>
              </a:tr>
              <a:tr h="6106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034B7F"/>
                          </a:solidFill>
                          <a:latin typeface="+mn-lt"/>
                        </a:rPr>
                        <a:t>Compression set </a:t>
                      </a:r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/>
                      </a:r>
                      <a:b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</a:br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34B7F"/>
                          </a:solidFill>
                          <a:latin typeface="+mn-lt"/>
                        </a:rPr>
                        <a:t>Elastomers only)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r>
                        <a:rPr lang="en-US" sz="18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times increase 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/>
                      </a:r>
                      <a:b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for </a:t>
                      </a:r>
                      <a:r>
                        <a:rPr lang="en-US" sz="18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Viton A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1.6</a:t>
                      </a:r>
                      <a:r>
                        <a:rPr lang="en-US" sz="18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times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increase </a:t>
                      </a:r>
                      <a:endParaRPr lang="en-US" sz="1800" b="1" i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for Viton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mpd="sng">
                      <a:solidFill>
                        <a:srgbClr val="A83C0F"/>
                      </a:solidFill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980432"/>
                  </a:ext>
                </a:extLst>
              </a:tr>
              <a:tr h="9390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Damage evolution</a:t>
                      </a:r>
                      <a:endParaRPr lang="en-US" sz="1800" b="1" i="0" baseline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Severe damage in Viton A; significant </a:t>
                      </a:r>
                      <a:r>
                        <a:rPr lang="en-US" sz="1800" b="1" i="0" u="non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damage in </a:t>
                      </a:r>
                      <a:br>
                        <a:rPr lang="en-US" sz="1800" b="1" i="0" u="non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en-US" sz="1800" b="1" i="0" u="non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Buna N and EPDM</a:t>
                      </a:r>
                      <a:endParaRPr lang="en-US" sz="1800" b="1" i="0" u="none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i="0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Voids </a:t>
                      </a:r>
                      <a:r>
                        <a:rPr lang="en-US" sz="1800" b="1" i="0" baseline="0" dirty="0">
                          <a:solidFill>
                            <a:srgbClr val="034B7F"/>
                          </a:solidFill>
                          <a:latin typeface="+mn-lt"/>
                        </a:rPr>
                        <a:t>around </a:t>
                      </a:r>
                      <a:r>
                        <a:rPr lang="en-US" sz="1800" b="1" i="0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some fillers in </a:t>
                      </a:r>
                      <a:r>
                        <a:rPr lang="en-US" sz="1800" b="1" i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Viton</a:t>
                      </a:r>
                      <a:r>
                        <a:rPr lang="en-US" sz="1800" b="1" i="0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 A; </a:t>
                      </a:r>
                    </a:p>
                    <a:p>
                      <a:pPr algn="ctr"/>
                      <a:r>
                        <a:rPr lang="en-US" sz="1800" b="1" i="0" u="none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Buna N and </a:t>
                      </a:r>
                      <a:r>
                        <a:rPr lang="en-US" sz="1800" b="1" i="0" u="none" baseline="0" dirty="0">
                          <a:solidFill>
                            <a:srgbClr val="034B7F"/>
                          </a:solidFill>
                          <a:latin typeface="+mn-lt"/>
                        </a:rPr>
                        <a:t>EPDM unaffected</a:t>
                      </a:r>
                      <a:endParaRPr lang="en-US" sz="1800" b="1" i="0" u="none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029365"/>
                  </a:ext>
                </a:extLst>
              </a:tr>
              <a:tr h="106507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CHOICE OF PURGE GAS/LEAK DETECTION GAS PRIOR TO CYCLING</a:t>
                      </a:r>
                      <a:endParaRPr lang="en-US" sz="1600" b="1" i="0" baseline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A83C0F"/>
                      </a:solidFill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GOOD FOR THERMOPLASTICS; NOT FOR ELASTOMERS</a:t>
                      </a:r>
                      <a:endParaRPr lang="en-US" sz="1600" b="1" i="0" u="none" baseline="0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rgbClr val="034B7F"/>
                          </a:solidFill>
                          <a:latin typeface="+mn-lt"/>
                        </a:rPr>
                        <a:t>GOOD FOR ELASTOMERS</a:t>
                      </a:r>
                      <a:r>
                        <a:rPr lang="en-US" sz="1600" b="1" i="0" u="none" baseline="0" dirty="0" smtClean="0">
                          <a:solidFill>
                            <a:srgbClr val="034B7F"/>
                          </a:solidFill>
                          <a:latin typeface="+mn-lt"/>
                        </a:rPr>
                        <a:t> AND THERMOPLASTICS</a:t>
                      </a:r>
                      <a:endParaRPr lang="en-US" sz="1600" b="1" i="0" u="none" dirty="0">
                        <a:solidFill>
                          <a:srgbClr val="034B7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3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83C0F"/>
                      </a:solidFill>
                    </a:lnT>
                    <a:lnB w="12700" cmpd="sng">
                      <a:solidFill>
                        <a:srgbClr val="A83C0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293066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6019800" y="2209800"/>
            <a:ext cx="2895600" cy="9906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95600" y="4343400"/>
            <a:ext cx="3352800" cy="1143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52800" y="3733800"/>
            <a:ext cx="2667000" cy="63080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D6FFD-085A-4C67-A35C-FF8B82010D76}" type="datetime1">
              <a:rPr lang="en-US" smtClean="0"/>
              <a:t>9/12/17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/>
          <a:lstStyle/>
          <a:p>
            <a:r>
              <a:rPr lang="en-US" sz="2600" dirty="0" smtClean="0">
                <a:latin typeface="+mj-lt"/>
              </a:rPr>
              <a:t>The observed behaviors can be rationalized based on the </a:t>
            </a:r>
            <a:r>
              <a:rPr lang="en-US" sz="2600" dirty="0">
                <a:latin typeface="+mj-lt"/>
              </a:rPr>
              <a:t>basic </a:t>
            </a:r>
            <a:r>
              <a:rPr lang="en-US" sz="2600" dirty="0" smtClean="0">
                <a:latin typeface="+mj-lt"/>
              </a:rPr>
              <a:t>character </a:t>
            </a:r>
            <a:r>
              <a:rPr lang="en-US" sz="2600" dirty="0">
                <a:latin typeface="+mj-lt"/>
              </a:rPr>
              <a:t>of the </a:t>
            </a:r>
            <a:r>
              <a:rPr lang="en-US" sz="2600" dirty="0" smtClean="0">
                <a:latin typeface="+mj-lt"/>
              </a:rPr>
              <a:t>gases and the materials </a:t>
            </a:r>
            <a:r>
              <a:rPr lang="en-US" sz="2600" dirty="0">
                <a:latin typeface="+mj-lt"/>
              </a:rPr>
              <a:t/>
            </a:r>
            <a:br>
              <a:rPr lang="en-US" sz="2600" dirty="0">
                <a:latin typeface="+mj-lt"/>
              </a:rPr>
            </a:br>
            <a:endParaRPr lang="en-US" sz="2600" baseline="-250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3434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Structural changes in the polymers were not observed, therefore behaviors appear to be governed by damage evolution and accumulation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Damage appears to evolve from formation of voids around fillers within the polymer 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Presumably due to precipitation of dissolved gases when the overpressure is removed (i.e. during decompression)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Damage coalesces into micro-cracks in advanced stages of damage evolution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Damage evolution should depend on the materials microstructure as well as on the character of the gases</a:t>
            </a:r>
          </a:p>
          <a:p>
            <a:pPr marL="1549400" lvl="2" indent="-292100">
              <a:spcBef>
                <a:spcPts val="0"/>
              </a:spcBef>
            </a:pPr>
            <a:r>
              <a:rPr lang="en-US" sz="2400" b="1" dirty="0">
                <a:solidFill>
                  <a:srgbClr val="034B7F"/>
                </a:solidFill>
                <a:latin typeface="+mn-lt"/>
              </a:rPr>
              <a:t>Atomic size: </a:t>
            </a:r>
            <a:r>
              <a:rPr lang="en-US" sz="2400" b="1" dirty="0" err="1">
                <a:solidFill>
                  <a:srgbClr val="034B7F"/>
                </a:solidFill>
                <a:latin typeface="+mn-lt"/>
              </a:rPr>
              <a:t>Ar</a:t>
            </a:r>
            <a:r>
              <a:rPr lang="en-US" sz="2400" b="1" dirty="0">
                <a:solidFill>
                  <a:srgbClr val="034B7F"/>
                </a:solidFill>
                <a:latin typeface="+mn-lt"/>
              </a:rPr>
              <a:t> &gt; H</a:t>
            </a:r>
            <a:r>
              <a:rPr lang="en-US" sz="2400" b="1" baseline="-25000" dirty="0">
                <a:solidFill>
                  <a:srgbClr val="034B7F"/>
                </a:solidFill>
                <a:latin typeface="+mn-lt"/>
              </a:rPr>
              <a:t>2</a:t>
            </a:r>
            <a:r>
              <a:rPr lang="en-US" sz="2400" b="1" dirty="0">
                <a:solidFill>
                  <a:srgbClr val="034B7F"/>
                </a:solidFill>
                <a:latin typeface="+mn-lt"/>
              </a:rPr>
              <a:t> &gt; </a:t>
            </a:r>
            <a:r>
              <a:rPr lang="en-US" sz="2400" b="1" dirty="0" smtClean="0">
                <a:solidFill>
                  <a:srgbClr val="034B7F"/>
                </a:solidFill>
                <a:latin typeface="+mn-lt"/>
              </a:rPr>
              <a:t>He</a:t>
            </a:r>
            <a:endParaRPr lang="en-US" sz="2400" b="1" dirty="0">
              <a:solidFill>
                <a:srgbClr val="034B7F"/>
              </a:solidFill>
              <a:latin typeface="+mn-lt"/>
            </a:endParaRPr>
          </a:p>
          <a:p>
            <a:pPr marL="1549400" lvl="2" indent="-292100">
              <a:spcBef>
                <a:spcPts val="0"/>
              </a:spcBef>
            </a:pPr>
            <a:r>
              <a:rPr lang="en-US" sz="2400" b="1" dirty="0">
                <a:solidFill>
                  <a:srgbClr val="034B7F"/>
                </a:solidFill>
                <a:latin typeface="+mn-lt"/>
              </a:rPr>
              <a:t>Diffusivity: He &gt; H</a:t>
            </a:r>
            <a:r>
              <a:rPr lang="en-US" sz="2400" b="1" baseline="-25000" dirty="0">
                <a:solidFill>
                  <a:srgbClr val="034B7F"/>
                </a:solidFill>
                <a:latin typeface="+mn-lt"/>
              </a:rPr>
              <a:t>2</a:t>
            </a:r>
            <a:r>
              <a:rPr lang="en-US" sz="2400" b="1" dirty="0">
                <a:solidFill>
                  <a:srgbClr val="034B7F"/>
                </a:solidFill>
                <a:latin typeface="+mn-lt"/>
              </a:rPr>
              <a:t> &gt; </a:t>
            </a:r>
            <a:r>
              <a:rPr lang="en-US" sz="2400" b="1" dirty="0" err="1">
                <a:solidFill>
                  <a:srgbClr val="034B7F"/>
                </a:solidFill>
                <a:latin typeface="+mn-lt"/>
              </a:rPr>
              <a:t>Ar</a:t>
            </a:r>
            <a:endParaRPr lang="en-US" sz="2400" b="1" dirty="0">
              <a:solidFill>
                <a:srgbClr val="034B7F"/>
              </a:solidFill>
              <a:latin typeface="+mn-lt"/>
            </a:endParaRPr>
          </a:p>
          <a:p>
            <a:pPr marL="1549400" lvl="2" indent="-292100">
              <a:spcBef>
                <a:spcPts val="0"/>
              </a:spcBef>
            </a:pPr>
            <a:r>
              <a:rPr lang="en-US" sz="2400" b="1" dirty="0">
                <a:solidFill>
                  <a:srgbClr val="034B7F"/>
                </a:solidFill>
                <a:latin typeface="+mn-lt"/>
              </a:rPr>
              <a:t>Solubility: </a:t>
            </a:r>
            <a:r>
              <a:rPr lang="en-US" sz="2400" b="1" dirty="0" err="1">
                <a:solidFill>
                  <a:srgbClr val="034B7F"/>
                </a:solidFill>
                <a:latin typeface="+mn-lt"/>
              </a:rPr>
              <a:t>Ar</a:t>
            </a:r>
            <a:r>
              <a:rPr lang="en-US" sz="2400" b="1" dirty="0">
                <a:solidFill>
                  <a:srgbClr val="034B7F"/>
                </a:solidFill>
                <a:latin typeface="+mn-lt"/>
              </a:rPr>
              <a:t> &gt; H</a:t>
            </a:r>
            <a:r>
              <a:rPr lang="en-US" sz="2400" b="1" baseline="-25000" dirty="0">
                <a:solidFill>
                  <a:srgbClr val="034B7F"/>
                </a:solidFill>
                <a:latin typeface="+mn-lt"/>
              </a:rPr>
              <a:t>2</a:t>
            </a:r>
            <a:r>
              <a:rPr lang="en-US" sz="2400" b="1" dirty="0">
                <a:solidFill>
                  <a:srgbClr val="034B7F"/>
                </a:solidFill>
                <a:latin typeface="+mn-lt"/>
              </a:rPr>
              <a:t> &gt; </a:t>
            </a:r>
            <a:r>
              <a:rPr lang="en-US" sz="2400" b="1" dirty="0" smtClean="0">
                <a:solidFill>
                  <a:srgbClr val="034B7F"/>
                </a:solidFill>
                <a:latin typeface="+mn-lt"/>
              </a:rPr>
              <a:t>He</a:t>
            </a:r>
            <a:endParaRPr lang="en-US" b="1" dirty="0">
              <a:solidFill>
                <a:srgbClr val="034B7F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D80EF-6492-4B23-BC5E-701EB75E8722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Collaborative Activities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14174"/>
            <a:ext cx="8578266" cy="475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86" y="2024425"/>
            <a:ext cx="17272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08" y="2712158"/>
            <a:ext cx="1752600" cy="762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3651326"/>
            <a:ext cx="195330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3" y="4551596"/>
            <a:ext cx="1371600" cy="707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9389" y="5258656"/>
            <a:ext cx="1437438" cy="685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8B836-370F-4C67-894C-DDABAA4083AD}" type="datetime1">
              <a:rPr lang="en-US" smtClean="0"/>
              <a:t>9/12/17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3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Conclusions</a:t>
            </a:r>
            <a:endParaRPr lang="en-US" sz="2800" baseline="-250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Ar/H</a:t>
            </a:r>
            <a:r>
              <a:rPr lang="en-US" sz="2000" b="1" baseline="-25000" dirty="0" smtClean="0">
                <a:solidFill>
                  <a:srgbClr val="034B7F"/>
                </a:solidFill>
                <a:latin typeface="+mn-lt"/>
              </a:rPr>
              <a:t>2</a:t>
            </a: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 exposure appears to result in more damage than He/H</a:t>
            </a:r>
            <a:r>
              <a:rPr lang="en-US" sz="2000" b="1" baseline="-25000" dirty="0" smtClean="0">
                <a:solidFill>
                  <a:srgbClr val="034B7F"/>
                </a:solidFill>
                <a:latin typeface="+mn-lt"/>
              </a:rPr>
              <a:t>2</a:t>
            </a: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 exposure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Slow diffusion of Ar, combined with greater solubility  results in void formation during decompression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In contrast, He moves rapidly and has comparatively lower solubility, resulting in less damage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Viton A displays more damage than Buna N or EPDM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More highly cross-linked microstructure for Buna N can resist damage easier than saturated less crosslinked micro-structure of Viton 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The presence of fillers and the strength of the bond between the filler and the polymer matrix will likely also affect damage evolution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Other polymer behaviors such as increase in compression set for elastomers and increase in stiffness for thermoplastics can also be explained by the evolution or lack of damage</a:t>
            </a:r>
            <a:endParaRPr lang="en-US" sz="2000" b="1" dirty="0">
              <a:solidFill>
                <a:srgbClr val="034B7F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D80EF-6492-4B23-BC5E-701EB75E8722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5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Future steps: </a:t>
            </a:r>
            <a:br>
              <a:rPr lang="en-US" sz="2800" dirty="0" smtClean="0">
                <a:latin typeface="+mj-lt"/>
                <a:ea typeface="Calibri" charset="0"/>
                <a:cs typeface="Calibri" charset="0"/>
              </a:rPr>
            </a:b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Addressing knowledge gaps for polymers in H</a:t>
            </a:r>
            <a:r>
              <a:rPr lang="en-US" sz="2800" baseline="-25000" dirty="0" smtClean="0">
                <a:latin typeface="+mj-lt"/>
                <a:ea typeface="Calibri" charset="0"/>
                <a:cs typeface="Calibri" charset="0"/>
              </a:rPr>
              <a:t>2</a:t>
            </a:r>
            <a:endParaRPr lang="en-US" sz="2800" baseline="-250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spcBef>
                <a:spcPts val="1128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34B7F"/>
                </a:solidFill>
                <a:latin typeface="+mn-lt"/>
              </a:rPr>
              <a:t>Pressure cycling of polymers at high pressure with the goal of characterizing damage accumulation and understanding mechanisms of failure (RGD)</a:t>
            </a:r>
          </a:p>
          <a:p>
            <a:pPr>
              <a:spcBef>
                <a:spcPts val="1128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34B7F"/>
                </a:solidFill>
                <a:latin typeface="+mn-lt"/>
              </a:rPr>
              <a:t>Materials design to mitigate effects of pressure cycling on polymeric materials for use in hydrogen technologies</a:t>
            </a:r>
            <a:endParaRPr lang="en-US" sz="2800" b="1" dirty="0">
              <a:solidFill>
                <a:srgbClr val="034B7F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D80EF-6492-4B23-BC5E-701EB75E8722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9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6002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Thank you for your attention.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Questions?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36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1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87400"/>
          </a:xfrm>
        </p:spPr>
        <p:txBody>
          <a:bodyPr/>
          <a:lstStyle/>
          <a:p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Permeability characteristics (H</a:t>
            </a:r>
            <a:r>
              <a:rPr lang="en-US" sz="2800" baseline="-25000" dirty="0" smtClean="0">
                <a:latin typeface="+mn-lt"/>
                <a:ea typeface="Calibri" charset="0"/>
                <a:cs typeface="Calibri" charset="0"/>
              </a:rPr>
              <a:t>2</a:t>
            </a: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 transport)</a:t>
            </a:r>
            <a:endParaRPr lang="en-US" sz="2800" dirty="0">
              <a:latin typeface="+mn-lt"/>
              <a:ea typeface="Calibri" charset="0"/>
              <a:cs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92153"/>
              </p:ext>
            </p:extLst>
          </p:nvPr>
        </p:nvGraphicFramePr>
        <p:xfrm>
          <a:off x="381001" y="1143001"/>
          <a:ext cx="8305798" cy="44958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870771">
                  <a:extLst>
                    <a:ext uri="{9D8B030D-6E8A-4147-A177-3AD203B41FA5}">
                      <a16:colId xmlns="" xmlns:a16="http://schemas.microsoft.com/office/drawing/2014/main" val="2620441830"/>
                    </a:ext>
                  </a:extLst>
                </a:gridCol>
                <a:gridCol w="2444987">
                  <a:extLst>
                    <a:ext uri="{9D8B030D-6E8A-4147-A177-3AD203B41FA5}">
                      <a16:colId xmlns="" xmlns:a16="http://schemas.microsoft.com/office/drawing/2014/main" val="2945370807"/>
                    </a:ext>
                  </a:extLst>
                </a:gridCol>
                <a:gridCol w="1898323">
                  <a:extLst>
                    <a:ext uri="{9D8B030D-6E8A-4147-A177-3AD203B41FA5}">
                      <a16:colId xmlns="" xmlns:a16="http://schemas.microsoft.com/office/drawing/2014/main" val="762701573"/>
                    </a:ext>
                  </a:extLst>
                </a:gridCol>
                <a:gridCol w="2091717">
                  <a:extLst>
                    <a:ext uri="{9D8B030D-6E8A-4147-A177-3AD203B41FA5}">
                      <a16:colId xmlns="" xmlns:a16="http://schemas.microsoft.com/office/drawing/2014/main" val="2783576718"/>
                    </a:ext>
                  </a:extLst>
                </a:gridCol>
              </a:tblGrid>
              <a:tr h="140425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kern="700" dirty="0" smtClean="0">
                        <a:solidFill>
                          <a:srgbClr val="034B7F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Polymer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Permeability 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coefficient</a:t>
                      </a:r>
                      <a:b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</a:b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(10</a:t>
                      </a:r>
                      <a:r>
                        <a:rPr lang="en-US" sz="2000" kern="700" baseline="30000" dirty="0" smtClean="0">
                          <a:solidFill>
                            <a:srgbClr val="034B7F"/>
                          </a:solidFill>
                          <a:effectLst/>
                        </a:rPr>
                        <a:t>-9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2000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mol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 H</a:t>
                      </a:r>
                      <a:r>
                        <a:rPr lang="en-US" sz="2000" kern="700" baseline="-25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/</a:t>
                      </a:r>
                      <a:r>
                        <a:rPr lang="en-US" sz="2000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m·s·MPa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Diffusivity 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coefficient</a:t>
                      </a:r>
                      <a:r>
                        <a:rPr lang="en-US" sz="2000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(10</a:t>
                      </a:r>
                      <a:r>
                        <a:rPr lang="en-US" sz="2000" kern="700" baseline="30000" dirty="0" smtClean="0">
                          <a:solidFill>
                            <a:srgbClr val="034B7F"/>
                          </a:solidFill>
                          <a:effectLst/>
                        </a:rPr>
                        <a:t>-10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 m</a:t>
                      </a:r>
                      <a:r>
                        <a:rPr lang="en-US" sz="2000" kern="700" baseline="30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/s)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Solubility 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coefficient</a:t>
                      </a:r>
                      <a:r>
                        <a:rPr lang="en-US" sz="2000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 </a:t>
                      </a:r>
                      <a:br>
                        <a:rPr lang="en-US" sz="2000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</a:br>
                      <a:r>
                        <a:rPr lang="en-US" sz="2000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(</a:t>
                      </a:r>
                      <a:r>
                        <a:rPr lang="en-US" sz="2000" kern="700" dirty="0" err="1" smtClean="0">
                          <a:solidFill>
                            <a:srgbClr val="034B7F"/>
                          </a:solidFill>
                          <a:effectLst/>
                        </a:rPr>
                        <a:t>mol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 H</a:t>
                      </a:r>
                      <a:r>
                        <a:rPr lang="en-US" sz="2000" kern="700" baseline="-25000" dirty="0" smtClean="0">
                          <a:solidFill>
                            <a:srgbClr val="034B7F"/>
                          </a:solidFill>
                          <a:effectLst/>
                        </a:rPr>
                        <a:t>2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/m</a:t>
                      </a:r>
                      <a:r>
                        <a:rPr lang="en-US" sz="2000" kern="700" baseline="30000" dirty="0" smtClean="0">
                          <a:solidFill>
                            <a:srgbClr val="034B7F"/>
                          </a:solidFill>
                          <a:effectLst/>
                        </a:rPr>
                        <a:t>3</a:t>
                      </a:r>
                      <a:r>
                        <a:rPr lang="en-US" sz="2000" kern="700" baseline="0" dirty="0" smtClean="0">
                          <a:solidFill>
                            <a:srgbClr val="034B7F"/>
                          </a:solidFill>
                          <a:effectLst/>
                        </a:rPr>
                        <a:t>·</a:t>
                      </a: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MPa)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3240329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Perbunan </a:t>
                      </a:r>
                      <a:endParaRPr lang="en-US" sz="2000" kern="700" dirty="0" smtClean="0">
                        <a:solidFill>
                          <a:srgbClr val="034B7F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(</a:t>
                      </a: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Buna N) 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5.1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4.2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>
                          <a:effectLst/>
                        </a:rPr>
                        <a:t>12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82346078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FKM </a:t>
                      </a:r>
                      <a:endParaRPr lang="en-US" sz="2000" kern="700" dirty="0" smtClean="0">
                        <a:solidFill>
                          <a:srgbClr val="034B7F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 smtClean="0">
                          <a:solidFill>
                            <a:srgbClr val="034B7F"/>
                          </a:solidFill>
                          <a:effectLst/>
                        </a:rPr>
                        <a:t>(</a:t>
                      </a: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Viton A)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3.5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1.9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19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73158086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700" dirty="0">
                          <a:solidFill>
                            <a:srgbClr val="034B7F"/>
                          </a:solidFill>
                          <a:effectLst/>
                        </a:rPr>
                        <a:t>EPDM 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17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700" dirty="0">
                          <a:effectLst/>
                        </a:rPr>
                        <a:t>33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12445811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34B7F"/>
                          </a:solidFill>
                          <a:effectLst/>
                        </a:rPr>
                        <a:t>Nylon 11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0.4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0.65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6.2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6990285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34B7F"/>
                          </a:solidFill>
                          <a:effectLst/>
                        </a:rPr>
                        <a:t>PTFE 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3.2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966878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34B7F"/>
                          </a:solidFill>
                          <a:effectLst/>
                        </a:rPr>
                        <a:t>HDPE</a:t>
                      </a:r>
                      <a:endParaRPr lang="en-US" sz="2000" b="1" dirty="0">
                        <a:solidFill>
                          <a:srgbClr val="034B7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0.82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1.9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4.3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45087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785247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POM = No data for behavior in hydrogen in literature</a:t>
            </a:r>
            <a:r>
              <a:rPr lang="en-US" sz="1400" dirty="0" smtClean="0">
                <a:latin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</a:rPr>
              <a:t>Source: </a:t>
            </a:r>
            <a:r>
              <a:rPr lang="en-US" sz="1400" dirty="0" smtClean="0">
                <a:latin typeface="Calibri" panose="020F0502020204030204" pitchFamily="34" charset="0"/>
              </a:rPr>
              <a:t>SAND2013</a:t>
            </a:r>
            <a:r>
              <a:rPr lang="en-US" sz="1400" dirty="0">
                <a:latin typeface="Calibri" panose="020F0502020204030204" pitchFamily="34" charset="0"/>
              </a:rPr>
              <a:t>-</a:t>
            </a:r>
            <a:r>
              <a:rPr lang="en-US" sz="1400" dirty="0" smtClean="0">
                <a:latin typeface="Calibri" panose="020F0502020204030204" pitchFamily="34" charset="0"/>
              </a:rPr>
              <a:t>8904, Literature review by Sandia National Laboratories, Livermore CA)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C22E4-76A1-4756-8946-B1C5D1836EF0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1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7885" y="2285997"/>
            <a:ext cx="1469818" cy="106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Polymers in Hydrogen Environments: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Current Applications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953000"/>
          </a:xfrm>
        </p:spPr>
        <p:txBody>
          <a:bodyPr/>
          <a:lstStyle/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Polymers are used extensively in the hydrogen systems</a:t>
            </a: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Distribution and Delivery (Piping and Pipelines)</a:t>
            </a: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Fueling Stations</a:t>
            </a: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34B7F"/>
                </a:solidFill>
                <a:latin typeface="+mn-lt"/>
              </a:rPr>
              <a:t>Vehicle Fuel Systems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Component designs such as tanks</a:t>
            </a:r>
            <a:r>
              <a:rPr lang="en-US" sz="2000" b="1" dirty="0">
                <a:solidFill>
                  <a:srgbClr val="034B7F"/>
                </a:solidFill>
                <a:latin typeface="+mn-lt"/>
              </a:rPr>
              <a:t>, </a:t>
            </a: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pipeline liners, hoses, valves, O-rings, gaskets, regulators</a:t>
            </a:r>
            <a:r>
              <a:rPr lang="en-US" sz="2000" b="1" dirty="0">
                <a:solidFill>
                  <a:srgbClr val="034B7F"/>
                </a:solidFill>
                <a:latin typeface="+mn-lt"/>
              </a:rPr>
              <a:t>, </a:t>
            </a: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pistons, and other fittings are made of polymers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Conditions of ambient temperature </a:t>
            </a:r>
            <a:r>
              <a:rPr lang="en-US" sz="2000" b="1" dirty="0">
                <a:solidFill>
                  <a:srgbClr val="034B7F"/>
                </a:solidFill>
                <a:latin typeface="+mn-lt"/>
              </a:rPr>
              <a:t>(-40˚C to +85˚C) </a:t>
            </a: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and high pressure (0.1 to 100 MPa) with rapid transitions in temperature and pressure are possible during service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34B7F"/>
              </a:solidFill>
              <a:latin typeface="+mn-lt"/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018608" y="5108666"/>
            <a:ext cx="3352800" cy="1517469"/>
          </a:xfrm>
          <a:prstGeom prst="flowChartAlternateProcess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 smtClean="0">
                <a:ln>
                  <a:noFill/>
                </a:ln>
                <a:effectLst/>
              </a:rPr>
              <a:t>Thermoplastics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</a:rPr>
              <a:t>HDPE, </a:t>
            </a:r>
            <a:r>
              <a:rPr lang="en-US" sz="1800" b="1" dirty="0"/>
              <a:t>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</a:rPr>
              <a:t>olybutene, Nylon, PEEK, PEKK, PET, PEI, PVDF, Teflon, PCTFE, POM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3904" y="5108666"/>
            <a:ext cx="2590800" cy="1517468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 smtClean="0">
                <a:ln>
                  <a:noFill/>
                </a:ln>
                <a:effectLst/>
              </a:rPr>
              <a:t>Elastomers</a:t>
            </a:r>
            <a:endParaRPr lang="en-US" sz="1800" b="1" u="sng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</a:rPr>
              <a:t>EPDM,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</a:rPr>
              <a:t>NBR/HNBR</a:t>
            </a:r>
            <a:endParaRPr lang="en-US" sz="18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</a:rPr>
              <a:t> Levapren, Silicone, Viton, Neoprene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6585312" y="5105400"/>
            <a:ext cx="2344783" cy="1524000"/>
          </a:xfrm>
          <a:prstGeom prst="flowChartAlternateProcess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 smtClean="0">
                <a:ln>
                  <a:noFill/>
                </a:ln>
                <a:effectLst/>
              </a:rPr>
              <a:t>Thermosetting polymers</a:t>
            </a:r>
            <a:endParaRPr kumimoji="0" lang="en-US" sz="1800" b="1" i="0" u="sng" strike="noStrike" cap="none" normalizeH="0" dirty="0" smtClean="0">
              <a:ln>
                <a:noFill/>
              </a:ln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Epoxy, PI, NBR, Polyurethane</a:t>
            </a:r>
            <a:endParaRPr kumimoji="0" lang="en-US" sz="1800" b="1" i="0" u="none" strike="noStrike" cap="none" normalizeH="0" dirty="0" smtClean="0">
              <a:ln>
                <a:noFill/>
              </a:ln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8280" y="1932863"/>
            <a:ext cx="1391446" cy="1447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76854" y="560702"/>
            <a:ext cx="1502872" cy="128004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269E0-555E-442A-AB41-950634C92E24}" type="datetime1">
              <a:rPr lang="en-US" smtClean="0"/>
              <a:t>9/12/17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3434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High-pressure hydrogen and related transport properties: assessment of plasticization through mechanical properties</a:t>
            </a:r>
          </a:p>
          <a:p>
            <a:pPr>
              <a:spcBef>
                <a:spcPts val="600"/>
              </a:spcBef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Effect of high pressure hydrogen on fracture and fatigue</a:t>
            </a:r>
          </a:p>
          <a:p>
            <a:pPr>
              <a:spcBef>
                <a:spcPts val="600"/>
              </a:spcBef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Friction and wear characterization, methods, and test facilities</a:t>
            </a:r>
          </a:p>
          <a:p>
            <a:pPr>
              <a:spcBef>
                <a:spcPts val="600"/>
              </a:spcBef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Cumulative damage in elastomers due to combined effects of temperature and pressure cycles (RGD): metrics for assessing damage and development of damage-resistant materials</a:t>
            </a:r>
          </a:p>
          <a:p>
            <a:pPr>
              <a:spcBef>
                <a:spcPts val="600"/>
              </a:spcBef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Low-pressure hydrogen transport data (permeation) through epoxies and composites used in hydrogen infrastructure</a:t>
            </a:r>
            <a:endParaRPr lang="en-US" sz="2000" b="1" dirty="0">
              <a:solidFill>
                <a:srgbClr val="034B7F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34B7F"/>
                </a:solidFill>
                <a:latin typeface="+mn-lt"/>
              </a:rPr>
              <a:t>Effects of volatiles from polymers in the hydrogen stream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Polymers in Hydrogen Environments:</a:t>
            </a:r>
            <a:br>
              <a:rPr lang="en-US" sz="2800" dirty="0" smtClean="0">
                <a:latin typeface="+mj-lt"/>
                <a:ea typeface="Calibri" charset="0"/>
                <a:cs typeface="Calibri" charset="0"/>
              </a:rPr>
            </a:b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Gap Analysis for Characterization and Testing</a:t>
            </a:r>
            <a:endParaRPr lang="en-US" sz="24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82" y="5321474"/>
            <a:ext cx="2502313" cy="127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7258" y="5321077"/>
            <a:ext cx="1700561" cy="12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4C02D-D6EA-418F-9765-1EC67A45D09D}" type="datetime1">
              <a:rPr lang="en-US" smtClean="0"/>
              <a:t>9/12/17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4677" y="5321077"/>
            <a:ext cx="1676399" cy="12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57200" y="3048000"/>
            <a:ext cx="8001000" cy="990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2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098219" cy="28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228600" y="5334000"/>
            <a:ext cx="6248400" cy="1219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847F9-1FED-4279-B75B-DDBE530EC51D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Pressure cycling of polymers under HP hydrogen, argon, and helium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89209" y="1585043"/>
            <a:ext cx="6440191" cy="5349157"/>
          </a:xfrm>
        </p:spPr>
        <p:txBody>
          <a:bodyPr/>
          <a:lstStyle/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Construction of one-of-a-kind high-pressure hydrogen cycling manifold</a:t>
            </a: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Controlled decompression rate at </a:t>
            </a:r>
            <a:b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controlled temperature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Understand damage accumulation </a:t>
            </a:r>
            <a:b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due to cycling and effects of </a:t>
            </a:r>
            <a:b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rapid gas decompression</a:t>
            </a: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Materials </a:t>
            </a:r>
            <a:r>
              <a:rPr lang="en-US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characterization </a:t>
            </a:r>
            <a:endParaRPr lang="en-US" b="1" dirty="0" smtClean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Mitigation of failure modes </a:t>
            </a:r>
            <a:b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through materials design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Isolate </a:t>
            </a:r>
            <a:r>
              <a:rPr lang="en-US" sz="24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the </a:t>
            </a: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effect of </a:t>
            </a:r>
            <a:r>
              <a:rPr lang="en-US" sz="24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purge </a:t>
            </a: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gas </a:t>
            </a:r>
            <a:b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during experimental setup from hydrogen effects on polymer properties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0980" y="838200"/>
            <a:ext cx="2254920" cy="1923957"/>
            <a:chOff x="5707064" y="1112798"/>
            <a:chExt cx="2997198" cy="2820578"/>
          </a:xfrm>
        </p:grpSpPr>
        <p:sp>
          <p:nvSpPr>
            <p:cNvPr id="10" name="Cube 9"/>
            <p:cNvSpPr/>
            <p:nvPr/>
          </p:nvSpPr>
          <p:spPr>
            <a:xfrm>
              <a:off x="6372225" y="1543048"/>
              <a:ext cx="1828800" cy="18288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Polymer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129461" y="1112798"/>
              <a:ext cx="276225" cy="663574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2" name="Down Arrow 12"/>
            <p:cNvSpPr/>
            <p:nvPr/>
          </p:nvSpPr>
          <p:spPr>
            <a:xfrm rot="10800000">
              <a:off x="7028986" y="3371849"/>
              <a:ext cx="271924" cy="561527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Down Arrow 13"/>
            <p:cNvSpPr/>
            <p:nvPr/>
          </p:nvSpPr>
          <p:spPr>
            <a:xfrm rot="5400000">
              <a:off x="8234362" y="2263775"/>
              <a:ext cx="276225" cy="663574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4" name="Down Arrow 14"/>
            <p:cNvSpPr/>
            <p:nvPr/>
          </p:nvSpPr>
          <p:spPr>
            <a:xfrm rot="16200000">
              <a:off x="5900738" y="2282824"/>
              <a:ext cx="276225" cy="663574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1854" y="2022409"/>
              <a:ext cx="561975" cy="54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H</a:t>
              </a:r>
              <a:r>
                <a:rPr lang="en-US" sz="1800" baseline="-25000" dirty="0" smtClean="0">
                  <a:solidFill>
                    <a:schemeClr val="tx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n-US" sz="1800" baseline="-250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7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94" y="484981"/>
            <a:ext cx="8534400" cy="787400"/>
          </a:xfrm>
        </p:spPr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High-pressure testing:</a:t>
            </a:r>
            <a:r>
              <a:rPr lang="en-US" sz="2800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materials and exposure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" name="Content Placeholder 6"/>
          <p:cNvSpPr txBox="1">
            <a:spLocks noGrp="1"/>
          </p:cNvSpPr>
          <p:nvPr>
            <p:ph idx="1"/>
          </p:nvPr>
        </p:nvSpPr>
        <p:spPr>
          <a:xfrm>
            <a:off x="186473" y="1219200"/>
            <a:ext cx="6138127" cy="5219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Polymers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tested: </a:t>
            </a:r>
          </a:p>
          <a:p>
            <a:pPr marL="457200" lvl="1" indent="0">
              <a:buClr>
                <a:srgbClr val="034B7F"/>
              </a:buClr>
              <a:buNone/>
              <a:defRPr/>
            </a:pPr>
            <a:r>
              <a:rPr lang="en-US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PTFE, Nylon-11, POM, EPDM, NBR, Viton A, HDPE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O-rings and sheets of all polymers used 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Static exposure at temperature of  20</a:t>
            </a:r>
            <a:r>
              <a:rPr lang="en-US" sz="1800" b="1" kern="700" dirty="0" smtClean="0">
                <a:solidFill>
                  <a:srgbClr val="034B7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°C</a:t>
            </a:r>
            <a:endParaRPr lang="en-US" sz="1800" b="1" dirty="0" smtClean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All </a:t>
            </a:r>
            <a:r>
              <a:rPr lang="en-US" sz="1800" b="1" dirty="0">
                <a:solidFill>
                  <a:srgbClr val="034B7F"/>
                </a:solidFill>
                <a:latin typeface="+mn-lt"/>
              </a:rPr>
              <a:t>specimens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were 3 </a:t>
            </a:r>
            <a:r>
              <a:rPr lang="en-US" sz="1800" b="1" dirty="0">
                <a:solidFill>
                  <a:srgbClr val="034B7F"/>
                </a:solidFill>
                <a:latin typeface="+mn-lt"/>
              </a:rPr>
              <a:t>mm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thick </a:t>
            </a:r>
            <a:r>
              <a:rPr lang="en-US" sz="1800" b="1" dirty="0">
                <a:solidFill>
                  <a:srgbClr val="034B7F"/>
                </a:solidFill>
                <a:latin typeface="+mn-lt"/>
              </a:rPr>
              <a:t>regardless of other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dimensions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No </a:t>
            </a:r>
            <a:r>
              <a:rPr lang="en-US" sz="1800" b="1" dirty="0">
                <a:solidFill>
                  <a:srgbClr val="034B7F"/>
                </a:solidFill>
                <a:latin typeface="+mn-lt"/>
              </a:rPr>
              <a:t>pre-treatment before exposure; except for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thermoplastics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Specimens </a:t>
            </a:r>
            <a:r>
              <a:rPr lang="en-US" sz="1800" b="1" dirty="0">
                <a:solidFill>
                  <a:srgbClr val="034B7F"/>
                </a:solidFill>
                <a:latin typeface="+mn-lt"/>
              </a:rPr>
              <a:t>of PTFE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</a:rPr>
              <a:t> and HDPE were </a:t>
            </a:r>
            <a:r>
              <a:rPr lang="en-US" sz="1800" b="1" dirty="0">
                <a:solidFill>
                  <a:srgbClr val="034B7F"/>
                </a:solidFill>
                <a:latin typeface="+mn-lt"/>
              </a:rPr>
              <a:t>annealed </a:t>
            </a:r>
            <a:endParaRPr lang="en-US" sz="1800" b="1" dirty="0" smtClean="0">
              <a:solidFill>
                <a:srgbClr val="034B7F"/>
              </a:solidFill>
              <a:latin typeface="+mn-lt"/>
            </a:endParaRPr>
          </a:p>
          <a:p>
            <a:pPr lvl="1"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solidFill>
                  <a:srgbClr val="034B7F"/>
                </a:solidFill>
                <a:latin typeface="+mn-lt"/>
              </a:rPr>
              <a:t>removal residual thermal stresses</a:t>
            </a: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u="sng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Experiment </a:t>
            </a:r>
            <a:r>
              <a:rPr lang="en-US" sz="1800" b="1" u="sng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en-US" sz="18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: Helium gas at 100 MPa for 40.5 hrs followed by hydrogen at 100 MPa for 168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hrs</a:t>
            </a:r>
            <a:endParaRPr lang="en-US" sz="1800" b="1" u="sng" dirty="0" smtClean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u="sng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Experiment 2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en-US" sz="18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Helium gas at 100 MPa for 40.5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hrs</a:t>
            </a:r>
            <a:r>
              <a:rPr lang="en-US" sz="1800" b="1" baseline="30000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*</a:t>
            </a:r>
            <a:endParaRPr lang="en-US" sz="1800" b="1" u="sng" dirty="0" smtClean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  <a:p>
            <a:pPr>
              <a:buClr>
                <a:srgbClr val="034B7F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u="sng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Experiment 3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en-US" sz="18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Argon gas at 100 MPa for 108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hrs </a:t>
            </a:r>
            <a:r>
              <a:rPr lang="en-US" sz="1800" b="1" dirty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followed by hydrogen at 100 MPa for 168 </a:t>
            </a: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hrs</a:t>
            </a:r>
            <a:endParaRPr lang="en-US" sz="1800" b="1" dirty="0">
              <a:solidFill>
                <a:srgbClr val="034B7F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en-US" sz="18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* = </a:t>
            </a:r>
            <a:r>
              <a:rPr lang="en-US" sz="1400" b="1" dirty="0" smtClean="0">
                <a:solidFill>
                  <a:srgbClr val="034B7F"/>
                </a:solidFill>
                <a:latin typeface="+mn-lt"/>
                <a:cs typeface="Calibri" panose="020F0502020204030204" pitchFamily="34" charset="0"/>
              </a:rPr>
              <a:t>Data from this experiment is shown minimally in this presentation because the effect of helium on polymers was negligible</a:t>
            </a: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00800" y="1092910"/>
            <a:ext cx="2503257" cy="136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00800" y="2295779"/>
            <a:ext cx="2503257" cy="2462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/>
                </a:solidFill>
              </a:rPr>
              <a:t>Sample holder with O ring specimens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337" y="2672904"/>
            <a:ext cx="2140182" cy="142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33228" y="4055756"/>
            <a:ext cx="2438400" cy="24622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Compression set test for elastomers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5995" y="4342017"/>
            <a:ext cx="1672867" cy="208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585628" y="6383179"/>
            <a:ext cx="2133601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Density measurements set-up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98D66-CDE0-4DDD-A9BD-110296985477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83" y="457200"/>
            <a:ext cx="8534400" cy="609600"/>
          </a:xfrm>
        </p:spPr>
        <p:txBody>
          <a:bodyPr/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Characterization and methods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12291" name="Picture 3" descr="D:\DCIM\103NCD90\DSC_3147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402" y="845138"/>
            <a:ext cx="3181461" cy="25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96411648"/>
              </p:ext>
            </p:extLst>
          </p:nvPr>
        </p:nvGraphicFramePr>
        <p:xfrm>
          <a:off x="304800" y="1143000"/>
          <a:ext cx="52197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4" descr="D:\DCIM\103NCD90\DSC_3100.JP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459" y="3657600"/>
            <a:ext cx="3160404" cy="20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3667" y="845138"/>
            <a:ext cx="290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Pressure vessel in secondary containment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3358" y="5392648"/>
            <a:ext cx="304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Buna N O-ring and test specimens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9F41E-1D84-49D7-9A6E-577F611C1219}" type="datetime1">
              <a:rPr lang="en-US" smtClean="0"/>
              <a:t>9/12/17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  <a:ea typeface="Calibri" charset="0"/>
                <a:cs typeface="Calibri" charset="0"/>
              </a:rPr>
              <a:t>Mass loss from Buna N and Viton A after He/H</a:t>
            </a:r>
            <a:r>
              <a:rPr lang="en-US" sz="2400" baseline="-25000" dirty="0" smtClean="0">
                <a:latin typeface="+mj-lt"/>
                <a:ea typeface="Calibri" charset="0"/>
                <a:cs typeface="Calibri" charset="0"/>
              </a:rPr>
              <a:t>2</a:t>
            </a:r>
            <a:r>
              <a:rPr lang="en-US" sz="2400" dirty="0" smtClean="0">
                <a:latin typeface="+mj-lt"/>
                <a:ea typeface="Calibri" charset="0"/>
                <a:cs typeface="Calibri" charset="0"/>
              </a:rPr>
              <a:t> exposure</a:t>
            </a:r>
            <a:endParaRPr lang="en-US" sz="24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807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200" b="1" dirty="0" smtClean="0">
                <a:solidFill>
                  <a:srgbClr val="034B7F"/>
                </a:solidFill>
                <a:latin typeface="+mn-lt"/>
              </a:rPr>
              <a:t>Mass loss not sensitive to time after exposure</a:t>
            </a:r>
            <a:endParaRPr lang="en-US" sz="2200" b="1" dirty="0">
              <a:solidFill>
                <a:srgbClr val="034B7F"/>
              </a:solidFill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200" b="1" dirty="0" smtClean="0">
                <a:solidFill>
                  <a:srgbClr val="034B7F"/>
                </a:solidFill>
                <a:latin typeface="+mn-lt"/>
              </a:rPr>
              <a:t>Greater mass loss prior to exposure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96000" cy="36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84979-7539-42E5-B4B1-A894D980A9C4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98641"/>
            <a:ext cx="8558954" cy="46166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b="1" dirty="0">
                <a:solidFill>
                  <a:srgbClr val="034B7F"/>
                </a:solidFill>
              </a:rPr>
              <a:t>Were volatiles driven out with hydrogen decompression</a:t>
            </a:r>
            <a:r>
              <a:rPr lang="en-US" b="1" dirty="0" smtClean="0">
                <a:solidFill>
                  <a:srgbClr val="034B7F"/>
                </a:solidFill>
              </a:rPr>
              <a:t>?</a:t>
            </a:r>
            <a:endParaRPr lang="en-US" b="1" dirty="0">
              <a:solidFill>
                <a:srgbClr val="034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8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84979-7539-42E5-B4B1-A894D980A9C4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ACA9C-49FE-B84B-8CB4-B45710A18B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3445" y="1464544"/>
            <a:ext cx="4484492" cy="2421656"/>
            <a:chOff x="353445" y="1219200"/>
            <a:chExt cx="4484492" cy="242165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45" y="1219200"/>
              <a:ext cx="4484492" cy="242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503815" y="1536865"/>
              <a:ext cx="2182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HDPE before </a:t>
              </a:r>
              <a:r>
                <a:rPr lang="en-US" sz="1400" b="1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H</a:t>
              </a:r>
              <a:r>
                <a:rPr lang="en-US" sz="1400" b="1" baseline="-25000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2</a:t>
              </a:r>
              <a:endParaRPr lang="en-US" sz="1400" b="1" baseline="-2500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0677" y="2587823"/>
              <a:ext cx="2182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HDPE after </a:t>
              </a:r>
              <a:r>
                <a:rPr lang="en-US" sz="1400" b="1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H</a:t>
              </a:r>
              <a:r>
                <a:rPr lang="en-US" sz="1400" b="1" baseline="-25000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2</a:t>
              </a:r>
              <a:endParaRPr lang="en-US" sz="1400" b="1" baseline="-2500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188" y="1428825"/>
            <a:ext cx="3921588" cy="23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62800" y="1765678"/>
            <a:ext cx="1557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Buna N before (black) and after (red)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H</a:t>
            </a:r>
            <a:r>
              <a:rPr lang="en-US" sz="1400" b="1" baseline="-25000" dirty="0" smtClean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2</a:t>
            </a:r>
            <a:endParaRPr lang="en-US" sz="1400" b="1" baseline="-25000" dirty="0">
              <a:solidFill>
                <a:srgbClr val="000000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9057" y="1581090"/>
            <a:ext cx="2787943" cy="400110"/>
          </a:xfrm>
          <a:prstGeom prst="rect">
            <a:avLst/>
          </a:prstGeom>
          <a:solidFill>
            <a:srgbClr val="FFFFFF"/>
          </a:solidFill>
          <a:ln>
            <a:solidFill>
              <a:srgbClr val="034B7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34B7F"/>
                </a:solidFill>
              </a:rPr>
              <a:t>Raman spectroscopy</a:t>
            </a:r>
            <a:endParaRPr lang="en-US" sz="2000" b="1" dirty="0">
              <a:solidFill>
                <a:srgbClr val="034B7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00893" y="3505200"/>
            <a:ext cx="3314507" cy="3200400"/>
            <a:chOff x="5448493" y="3733800"/>
            <a:chExt cx="3314507" cy="3200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493" y="3733800"/>
              <a:ext cx="3314507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943600" y="5334000"/>
              <a:ext cx="2182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PTFE after H</a:t>
              </a:r>
              <a:r>
                <a:rPr lang="en-US" sz="1400" b="1" baseline="-25000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2</a:t>
              </a:r>
              <a:endParaRPr lang="en-US" sz="1400" b="1" baseline="-2500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4038600"/>
              <a:ext cx="2182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PTFE before H</a:t>
              </a:r>
              <a:r>
                <a:rPr lang="en-US" sz="1400" b="1" baseline="-25000" dirty="0" smtClean="0">
                  <a:solidFill>
                    <a:srgbClr val="000000"/>
                  </a:solidFill>
                  <a:latin typeface="+mn-lt"/>
                  <a:ea typeface="Calibri" charset="0"/>
                  <a:cs typeface="Calibri" charset="0"/>
                </a:rPr>
                <a:t>2</a:t>
              </a:r>
              <a:endParaRPr lang="en-US" sz="1400" b="1" baseline="-2500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43800" y="3581400"/>
            <a:ext cx="1438515" cy="707886"/>
          </a:xfrm>
          <a:prstGeom prst="rect">
            <a:avLst/>
          </a:prstGeom>
          <a:solidFill>
            <a:srgbClr val="FFFFFF"/>
          </a:solidFill>
          <a:ln>
            <a:solidFill>
              <a:srgbClr val="034B7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34B7F"/>
                </a:solidFill>
              </a:rPr>
              <a:t>X-ray </a:t>
            </a:r>
          </a:p>
          <a:p>
            <a:pPr algn="ctr"/>
            <a:r>
              <a:rPr lang="en-US" sz="2000" b="1" dirty="0" smtClean="0">
                <a:solidFill>
                  <a:srgbClr val="034B7F"/>
                </a:solidFill>
              </a:rPr>
              <a:t>diffraction</a:t>
            </a:r>
            <a:endParaRPr lang="en-US" sz="2000" b="1" dirty="0">
              <a:solidFill>
                <a:srgbClr val="034B7F"/>
              </a:solidFill>
            </a:endParaRPr>
          </a:p>
        </p:txBody>
      </p:sp>
      <p:pic>
        <p:nvPicPr>
          <p:cNvPr id="22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724656"/>
            <a:ext cx="2836111" cy="27523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" y="402945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EPDM before H</a:t>
            </a:r>
            <a:r>
              <a:rPr lang="en-US" sz="1400" b="1" baseline="-25000" dirty="0" smtClean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2</a:t>
            </a:r>
            <a:endParaRPr lang="en-US" sz="1400" b="1" baseline="-25000" dirty="0">
              <a:solidFill>
                <a:srgbClr val="000000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39807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EPDM after H</a:t>
            </a:r>
            <a:r>
              <a:rPr lang="en-US" sz="1400" b="1" baseline="-25000" dirty="0" smtClean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2</a:t>
            </a:r>
            <a:endParaRPr lang="en-US" sz="1400" b="1" baseline="-25000" dirty="0">
              <a:solidFill>
                <a:srgbClr val="000000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latin typeface="+mj-lt"/>
                <a:ea typeface="Calibri" charset="0"/>
                <a:cs typeface="Calibri" charset="0"/>
              </a:rPr>
              <a:t>Spectroscopy shows no structural changes in polymeric materials after high-pressure exposure </a:t>
            </a:r>
            <a:endParaRPr lang="en-US" sz="2600" dirty="0"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981956"/>
            <a:ext cx="1371600" cy="12573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6153090"/>
            <a:ext cx="43434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34B7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34B7F"/>
                </a:solidFill>
              </a:rPr>
              <a:t>Thermal desorption spectroscopy</a:t>
            </a:r>
            <a:endParaRPr lang="en-US" sz="2000" b="1" dirty="0">
              <a:solidFill>
                <a:srgbClr val="034B7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495800"/>
            <a:ext cx="2590800" cy="13234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34B7F"/>
                </a:solidFill>
              </a:rPr>
              <a:t>Data suggests additional volatiles after </a:t>
            </a:r>
            <a:r>
              <a:rPr lang="en-US" sz="2000" b="1" dirty="0" err="1" smtClean="0">
                <a:solidFill>
                  <a:srgbClr val="034B7F"/>
                </a:solidFill>
              </a:rPr>
              <a:t>Ar</a:t>
            </a:r>
            <a:r>
              <a:rPr lang="en-US" sz="2000" b="1" dirty="0" smtClean="0">
                <a:solidFill>
                  <a:srgbClr val="034B7F"/>
                </a:solidFill>
              </a:rPr>
              <a:t>/H2 exposure</a:t>
            </a:r>
          </a:p>
        </p:txBody>
      </p:sp>
    </p:spTree>
    <p:extLst>
      <p:ext uri="{BB962C8B-B14F-4D97-AF65-F5344CB8AC3E}">
        <p14:creationId xmlns:p14="http://schemas.microsoft.com/office/powerpoint/2010/main" val="299799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NNL_PowerPoint_Template">
  <a:themeElements>
    <a:clrScheme name="6_PNNL_PowerPoint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6_PNN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NNL_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NNL_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NNL_PowerPoint_Template">
  <a:themeElements>
    <a:clrScheme name="6_PNNL_PowerPoint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6_PNN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NNL_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NNL_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NNL_PowerPoint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30DD09E583045803EB7518A6A6804" ma:contentTypeVersion="0" ma:contentTypeDescription="Create a new document." ma:contentTypeScope="" ma:versionID="cb4c656595be39bbf6ed2787ecda3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0B068-A9C2-4B5D-84AC-A4E899FAE86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42CED8-0BC3-4336-9597-5424DD8B5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2FB77-DFBC-4207-AD56-09BC4DC02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2094</Words>
  <Application>Microsoft Macintosh PowerPoint</Application>
  <PresentationFormat>On-screen Show (4:3)</PresentationFormat>
  <Paragraphs>403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 Presentation</vt:lpstr>
      <vt:lpstr>6_PNNL_PowerPoint_Template</vt:lpstr>
      <vt:lpstr>7_PNNL_PowerPoint_Template</vt:lpstr>
      <vt:lpstr>Behavior of Polymers in High Pressure Hydrogen, Helium, and Argon as applicable to Hydrogen infrastructure  </vt:lpstr>
      <vt:lpstr>Collaborative Activities</vt:lpstr>
      <vt:lpstr>Polymers in Hydrogen Environments: Current Applications</vt:lpstr>
      <vt:lpstr>Polymers in Hydrogen Environments: Gap Analysis for Characterization and Testing</vt:lpstr>
      <vt:lpstr>Pressure cycling of polymers under HP hydrogen, argon, and helium</vt:lpstr>
      <vt:lpstr>High-pressure testing: materials and exposure</vt:lpstr>
      <vt:lpstr>Characterization and methods</vt:lpstr>
      <vt:lpstr>Mass loss from Buna N and Viton A after He/H2 exposure</vt:lpstr>
      <vt:lpstr>Spectroscopy shows no structural changes in polymeric materials after high-pressure exposure </vt:lpstr>
      <vt:lpstr>Storage modulus and Tg measurements</vt:lpstr>
      <vt:lpstr>Storage modulus changes for elastomers </vt:lpstr>
      <vt:lpstr>Storage modulus changes for PTFE </vt:lpstr>
      <vt:lpstr>Compression set of elastomers</vt:lpstr>
      <vt:lpstr>Swelling in elastomers and thermoplastics</vt:lpstr>
      <vt:lpstr>Micro-CT reveals voids and cracks in elastomers after Ar/H2 exposure</vt:lpstr>
      <vt:lpstr>Micro-CT reveals damage in Buna N after Ar/H2 exposure</vt:lpstr>
      <vt:lpstr>PowerPoint Presentation</vt:lpstr>
      <vt:lpstr>Summary</vt:lpstr>
      <vt:lpstr>The observed behaviors can be rationalized based on the basic character of the gases and the materials  </vt:lpstr>
      <vt:lpstr>Conclusions</vt:lpstr>
      <vt:lpstr>Future steps:  Addressing knowledge gaps for polymers in H2</vt:lpstr>
      <vt:lpstr>Thank you for your attention.  Questions?</vt:lpstr>
      <vt:lpstr>Technical Back-Up Slides</vt:lpstr>
      <vt:lpstr>Permeability characteristics (H2 transport)</vt:lpstr>
    </vt:vector>
  </TitlesOfParts>
  <Company>Sandia National Laboratories\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strong</dc:creator>
  <cp:lastModifiedBy>8367 8367</cp:lastModifiedBy>
  <cp:revision>496</cp:revision>
  <dcterms:created xsi:type="dcterms:W3CDTF">2012-07-17T17:48:13Z</dcterms:created>
  <dcterms:modified xsi:type="dcterms:W3CDTF">2017-09-12T20:43:29Z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0x010100F6130DD09E583045803EB7518A6A6804</vt:lpwstr>
  </property>
</Properties>
</file>