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8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2"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3" d="100"/>
          <a:sy n="63" d="100"/>
        </p:scale>
        <p:origin x="84"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DF407-5D44-408B-920C-D9DBA75835EF}" type="doc">
      <dgm:prSet loTypeId="urn:microsoft.com/office/officeart/2009/3/layout/IncreasingArrowsProcess" loCatId="process" qsTypeId="urn:microsoft.com/office/officeart/2005/8/quickstyle/simple3" qsCatId="simple" csTypeId="urn:microsoft.com/office/officeart/2005/8/colors/accent1_3" csCatId="accent1" phldr="1"/>
      <dgm:spPr/>
      <dgm:t>
        <a:bodyPr/>
        <a:lstStyle/>
        <a:p>
          <a:endParaRPr lang="en-GB"/>
        </a:p>
      </dgm:t>
    </dgm:pt>
    <dgm:pt modelId="{87B4FAA7-1B58-4A48-AFCF-9C87681A2C41}">
      <dgm:prSet phldrT="[Texte]" custT="1"/>
      <dgm:spPr/>
      <dgm:t>
        <a:bodyPr/>
        <a:lstStyle/>
        <a:p>
          <a:r>
            <a:rPr lang="en-GB" sz="1600" dirty="0" smtClean="0">
              <a:solidFill>
                <a:srgbClr val="002060"/>
              </a:solidFill>
              <a:latin typeface="Times New Roman" panose="02020603050405020304" pitchFamily="18" charset="0"/>
              <a:cs typeface="Times New Roman" panose="02020603050405020304" pitchFamily="18" charset="0"/>
            </a:rPr>
            <a:t>Dependence on the flow rate</a:t>
          </a:r>
          <a:endParaRPr lang="en-GB" sz="1600" dirty="0">
            <a:solidFill>
              <a:srgbClr val="002060"/>
            </a:solidFill>
            <a:latin typeface="Times New Roman" panose="02020603050405020304" pitchFamily="18" charset="0"/>
            <a:cs typeface="Times New Roman" panose="02020603050405020304" pitchFamily="18" charset="0"/>
          </a:endParaRPr>
        </a:p>
      </dgm:t>
    </dgm:pt>
    <dgm:pt modelId="{467C4A2C-30CE-4F4B-9DD4-F19190F67AE2}" type="parTrans" cxnId="{FFDB5E6B-CB9F-4755-9E85-7CD74CB1927D}">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1067DFB8-4BC7-4DC7-ACF5-4BD7E6C5BC89}" type="sibTrans" cxnId="{FFDB5E6B-CB9F-4755-9E85-7CD74CB1927D}">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302A0840-94A1-4D60-80E2-9644B6A91A2C}">
      <dgm:prSet phldrT="[Texte]" custT="1"/>
      <dgm:spPr/>
      <dgm:t>
        <a:bodyPr/>
        <a:lstStyle/>
        <a:p>
          <a:r>
            <a:rPr lang="en-GB" sz="1400" dirty="0" smtClean="0">
              <a:solidFill>
                <a:srgbClr val="002060"/>
              </a:solidFill>
              <a:latin typeface="Times New Roman" panose="02020603050405020304" pitchFamily="18" charset="0"/>
              <a:cs typeface="Times New Roman" panose="02020603050405020304" pitchFamily="18" charset="0"/>
            </a:rPr>
            <a:t>-Turbulent flow</a:t>
          </a:r>
        </a:p>
        <a:p>
          <a:r>
            <a:rPr lang="en-GB" sz="1400" dirty="0" smtClean="0">
              <a:solidFill>
                <a:srgbClr val="002060"/>
              </a:solidFill>
              <a:latin typeface="Times New Roman" panose="02020603050405020304" pitchFamily="18" charset="0"/>
              <a:cs typeface="Times New Roman" panose="02020603050405020304" pitchFamily="18" charset="0"/>
            </a:rPr>
            <a:t>-Transition flow</a:t>
          </a:r>
        </a:p>
        <a:p>
          <a:r>
            <a:rPr lang="en-GB" sz="1400" dirty="0" smtClean="0">
              <a:solidFill>
                <a:srgbClr val="002060"/>
              </a:solidFill>
              <a:latin typeface="Times New Roman" panose="02020603050405020304" pitchFamily="18" charset="0"/>
              <a:cs typeface="Times New Roman" panose="02020603050405020304" pitchFamily="18" charset="0"/>
            </a:rPr>
            <a:t>-Laminar flow</a:t>
          </a:r>
          <a:endParaRPr lang="en-GB" sz="1400" dirty="0">
            <a:solidFill>
              <a:srgbClr val="002060"/>
            </a:solidFill>
            <a:latin typeface="Times New Roman" panose="02020603050405020304" pitchFamily="18" charset="0"/>
            <a:cs typeface="Times New Roman" panose="02020603050405020304" pitchFamily="18" charset="0"/>
          </a:endParaRPr>
        </a:p>
      </dgm:t>
    </dgm:pt>
    <dgm:pt modelId="{E64C871E-A8EB-4A83-8F7C-E8751C3B9377}" type="parTrans" cxnId="{C9EA97F7-4760-4266-9DAC-AA602CFC25B8}">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3879D7D9-DC6D-4FDF-B9B1-AA7F172EF517}" type="sibTrans" cxnId="{C9EA97F7-4760-4266-9DAC-AA602CFC25B8}">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559F0506-FC8F-4B5D-88B3-FD694904D04A}">
      <dgm:prSet phldrT="[Texte]" custT="1"/>
      <dgm:spPr/>
      <dgm:t>
        <a:bodyPr/>
        <a:lstStyle/>
        <a:p>
          <a:r>
            <a:rPr lang="en-GB" sz="1600" dirty="0" smtClean="0">
              <a:solidFill>
                <a:srgbClr val="002060"/>
              </a:solidFill>
              <a:latin typeface="Times New Roman" panose="02020603050405020304" pitchFamily="18" charset="0"/>
              <a:cs typeface="Times New Roman" panose="02020603050405020304" pitchFamily="18" charset="0"/>
            </a:rPr>
            <a:t>Dependence on the release position</a:t>
          </a:r>
          <a:endParaRPr lang="en-GB" sz="1600" dirty="0">
            <a:solidFill>
              <a:srgbClr val="002060"/>
            </a:solidFill>
            <a:latin typeface="Times New Roman" panose="02020603050405020304" pitchFamily="18" charset="0"/>
            <a:cs typeface="Times New Roman" panose="02020603050405020304" pitchFamily="18" charset="0"/>
          </a:endParaRPr>
        </a:p>
      </dgm:t>
    </dgm:pt>
    <dgm:pt modelId="{9AFBDC37-3979-4595-B263-D03CBC71424D}" type="parTrans" cxnId="{ACBADFA1-E0FE-4DAC-A0BB-BBD269CBCE99}">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C3A5C06E-2096-41D9-80F0-6CC921D63CA6}" type="sibTrans" cxnId="{ACBADFA1-E0FE-4DAC-A0BB-BBD269CBCE99}">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84627BB7-AC65-480B-94C2-C1C26839890D}">
      <dgm:prSet phldrT="[Texte]" custT="1"/>
      <dgm:spPr/>
      <dgm:t>
        <a:bodyPr/>
        <a:lstStyle/>
        <a:p>
          <a:r>
            <a:rPr lang="en-GB" sz="1400" dirty="0" smtClean="0">
              <a:solidFill>
                <a:srgbClr val="002060"/>
              </a:solidFill>
              <a:latin typeface="Times New Roman" panose="02020603050405020304" pitchFamily="18" charset="0"/>
              <a:cs typeface="Times New Roman" panose="02020603050405020304" pitchFamily="18" charset="0"/>
            </a:rPr>
            <a:t>-Upper</a:t>
          </a:r>
        </a:p>
        <a:p>
          <a:r>
            <a:rPr lang="en-GB" sz="1400" dirty="0" smtClean="0">
              <a:solidFill>
                <a:srgbClr val="002060"/>
              </a:solidFill>
              <a:latin typeface="Times New Roman" panose="02020603050405020304" pitchFamily="18" charset="0"/>
              <a:cs typeface="Times New Roman" panose="02020603050405020304" pitchFamily="18" charset="0"/>
            </a:rPr>
            <a:t>-Upper side</a:t>
          </a:r>
        </a:p>
        <a:p>
          <a:r>
            <a:rPr lang="en-GB" sz="1400" dirty="0" smtClean="0">
              <a:solidFill>
                <a:srgbClr val="002060"/>
              </a:solidFill>
              <a:latin typeface="Times New Roman" panose="02020603050405020304" pitchFamily="18" charset="0"/>
              <a:cs typeface="Times New Roman" panose="02020603050405020304" pitchFamily="18" charset="0"/>
            </a:rPr>
            <a:t>-Lower side</a:t>
          </a:r>
        </a:p>
      </dgm:t>
    </dgm:pt>
    <dgm:pt modelId="{427C90E4-39BC-4847-90F7-8C42B5555603}" type="parTrans" cxnId="{A85530AF-4D1B-4985-97D7-7594A22C2903}">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0780FAD2-B32C-4F4C-9BBB-C17775605749}" type="sibTrans" cxnId="{A85530AF-4D1B-4985-97D7-7594A22C2903}">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AC87A489-4619-45BA-BA7C-BCB19E007B57}">
      <dgm:prSet phldrT="[Texte]" custT="1"/>
      <dgm:spPr/>
      <dgm:t>
        <a:bodyPr/>
        <a:lstStyle/>
        <a:p>
          <a:r>
            <a:rPr lang="en-GB" sz="1600" dirty="0" smtClean="0">
              <a:solidFill>
                <a:srgbClr val="002060"/>
              </a:solidFill>
              <a:latin typeface="Times New Roman" panose="02020603050405020304" pitchFamily="18" charset="0"/>
              <a:cs typeface="Times New Roman" panose="02020603050405020304" pitchFamily="18" charset="0"/>
            </a:rPr>
            <a:t>Presence of obstacle</a:t>
          </a:r>
          <a:endParaRPr lang="en-GB" sz="1600" dirty="0">
            <a:solidFill>
              <a:srgbClr val="002060"/>
            </a:solidFill>
            <a:latin typeface="Times New Roman" panose="02020603050405020304" pitchFamily="18" charset="0"/>
            <a:cs typeface="Times New Roman" panose="02020603050405020304" pitchFamily="18" charset="0"/>
          </a:endParaRPr>
        </a:p>
      </dgm:t>
    </dgm:pt>
    <dgm:pt modelId="{3ECFB6DE-0A9C-4EAD-A920-F32275D8DEEE}" type="parTrans" cxnId="{779D4C8E-9E03-47D7-857C-5CF8C65A526F}">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496BA617-6780-42F7-8D8E-428A3C262D50}" type="sibTrans" cxnId="{779D4C8E-9E03-47D7-857C-5CF8C65A526F}">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527F0E16-0A2B-431A-AF85-F573E7561B20}">
      <dgm:prSet phldrT="[Texte]" custT="1"/>
      <dgm:spPr/>
      <dgm:t>
        <a:bodyPr/>
        <a:lstStyle/>
        <a:p>
          <a:r>
            <a:rPr lang="en-GB" sz="1400" dirty="0" smtClean="0">
              <a:solidFill>
                <a:srgbClr val="002060"/>
              </a:solidFill>
              <a:latin typeface="Times New Roman" panose="02020603050405020304" pitchFamily="18" charset="0"/>
              <a:cs typeface="Times New Roman" panose="02020603050405020304" pitchFamily="18" charset="0"/>
            </a:rPr>
            <a:t>-Empty enclosure</a:t>
          </a:r>
        </a:p>
        <a:p>
          <a:r>
            <a:rPr lang="en-GB" sz="1400" dirty="0" smtClean="0">
              <a:solidFill>
                <a:srgbClr val="002060"/>
              </a:solidFill>
              <a:latin typeface="Times New Roman" panose="02020603050405020304" pitchFamily="18" charset="0"/>
              <a:cs typeface="Times New Roman" panose="02020603050405020304" pitchFamily="18" charset="0"/>
            </a:rPr>
            <a:t>-Enclosure with obstacles</a:t>
          </a:r>
          <a:endParaRPr lang="en-GB" sz="1400" dirty="0">
            <a:solidFill>
              <a:srgbClr val="002060"/>
            </a:solidFill>
            <a:latin typeface="Times New Roman" panose="02020603050405020304" pitchFamily="18" charset="0"/>
            <a:cs typeface="Times New Roman" panose="02020603050405020304" pitchFamily="18" charset="0"/>
          </a:endParaRPr>
        </a:p>
      </dgm:t>
    </dgm:pt>
    <dgm:pt modelId="{43415293-647C-420B-A50D-734C5F4ADAD7}" type="parTrans" cxnId="{BB5B83E8-C579-4F82-A007-B33BB495266F}">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1DD7BEF4-8D9A-46C2-BDD7-242415C21318}" type="sibTrans" cxnId="{BB5B83E8-C579-4F82-A007-B33BB495266F}">
      <dgm:prSet/>
      <dgm:spPr/>
      <dgm:t>
        <a:bodyPr/>
        <a:lstStyle/>
        <a:p>
          <a:endParaRPr lang="en-GB" sz="3200">
            <a:solidFill>
              <a:srgbClr val="002060"/>
            </a:solidFill>
            <a:latin typeface="Times New Roman" panose="02020603050405020304" pitchFamily="18" charset="0"/>
            <a:cs typeface="Times New Roman" panose="02020603050405020304" pitchFamily="18" charset="0"/>
          </a:endParaRPr>
        </a:p>
      </dgm:t>
    </dgm:pt>
    <dgm:pt modelId="{20631898-B090-4D3E-BDA3-7278A4FD3CA0}" type="pres">
      <dgm:prSet presAssocID="{097DF407-5D44-408B-920C-D9DBA75835EF}" presName="Name0" presStyleCnt="0">
        <dgm:presLayoutVars>
          <dgm:chMax val="5"/>
          <dgm:chPref val="5"/>
          <dgm:dir/>
          <dgm:animLvl val="lvl"/>
        </dgm:presLayoutVars>
      </dgm:prSet>
      <dgm:spPr/>
      <dgm:t>
        <a:bodyPr/>
        <a:lstStyle/>
        <a:p>
          <a:endParaRPr lang="en-GB"/>
        </a:p>
      </dgm:t>
    </dgm:pt>
    <dgm:pt modelId="{C92E2E56-D535-4241-866B-F60DAC2F2142}" type="pres">
      <dgm:prSet presAssocID="{87B4FAA7-1B58-4A48-AFCF-9C87681A2C41}" presName="parentText1" presStyleLbl="node1" presStyleIdx="0" presStyleCnt="3" custScaleX="117043" custLinFactNeighborX="5739" custLinFactNeighborY="-3431">
        <dgm:presLayoutVars>
          <dgm:chMax/>
          <dgm:chPref val="3"/>
          <dgm:bulletEnabled val="1"/>
        </dgm:presLayoutVars>
      </dgm:prSet>
      <dgm:spPr/>
      <dgm:t>
        <a:bodyPr/>
        <a:lstStyle/>
        <a:p>
          <a:endParaRPr lang="en-GB"/>
        </a:p>
      </dgm:t>
    </dgm:pt>
    <dgm:pt modelId="{C59D2850-1397-4D84-A61E-7D2C0B770469}" type="pres">
      <dgm:prSet presAssocID="{87B4FAA7-1B58-4A48-AFCF-9C87681A2C41}" presName="childText1" presStyleLbl="solidAlignAcc1" presStyleIdx="0" presStyleCnt="3" custScaleX="101348" custScaleY="71562" custLinFactNeighborX="-8907" custLinFactNeighborY="-16851">
        <dgm:presLayoutVars>
          <dgm:chMax val="0"/>
          <dgm:chPref val="0"/>
          <dgm:bulletEnabled val="1"/>
        </dgm:presLayoutVars>
      </dgm:prSet>
      <dgm:spPr/>
      <dgm:t>
        <a:bodyPr/>
        <a:lstStyle/>
        <a:p>
          <a:endParaRPr lang="en-GB"/>
        </a:p>
      </dgm:t>
    </dgm:pt>
    <dgm:pt modelId="{C7804908-AD7F-4237-8A58-31F30BFE5E23}" type="pres">
      <dgm:prSet presAssocID="{559F0506-FC8F-4B5D-88B3-FD694904D04A}" presName="parentText2" presStyleLbl="node1" presStyleIdx="1" presStyleCnt="3" custScaleX="119040" custScaleY="114688" custLinFactNeighborX="5985" custLinFactNeighborY="18290">
        <dgm:presLayoutVars>
          <dgm:chMax/>
          <dgm:chPref val="3"/>
          <dgm:bulletEnabled val="1"/>
        </dgm:presLayoutVars>
      </dgm:prSet>
      <dgm:spPr/>
      <dgm:t>
        <a:bodyPr/>
        <a:lstStyle/>
        <a:p>
          <a:endParaRPr lang="en-GB"/>
        </a:p>
      </dgm:t>
    </dgm:pt>
    <dgm:pt modelId="{53E401A9-AD77-4711-BECC-CF34199DDF7F}" type="pres">
      <dgm:prSet presAssocID="{559F0506-FC8F-4B5D-88B3-FD694904D04A}" presName="childText2" presStyleLbl="solidAlignAcc1" presStyleIdx="1" presStyleCnt="3" custScaleY="71813" custLinFactNeighborX="-7750" custLinFactNeighborY="-6288">
        <dgm:presLayoutVars>
          <dgm:chMax val="0"/>
          <dgm:chPref val="0"/>
          <dgm:bulletEnabled val="1"/>
        </dgm:presLayoutVars>
      </dgm:prSet>
      <dgm:spPr/>
      <dgm:t>
        <a:bodyPr/>
        <a:lstStyle/>
        <a:p>
          <a:endParaRPr lang="en-GB"/>
        </a:p>
      </dgm:t>
    </dgm:pt>
    <dgm:pt modelId="{4351B61B-3534-4F6F-A20D-4B097B21AF76}" type="pres">
      <dgm:prSet presAssocID="{AC87A489-4619-45BA-BA7C-BCB19E007B57}" presName="parentText3" presStyleLbl="node1" presStyleIdx="2" presStyleCnt="3" custScaleX="132216" custLinFactNeighborX="10237" custLinFactNeighborY="31611">
        <dgm:presLayoutVars>
          <dgm:chMax/>
          <dgm:chPref val="3"/>
          <dgm:bulletEnabled val="1"/>
        </dgm:presLayoutVars>
      </dgm:prSet>
      <dgm:spPr/>
      <dgm:t>
        <a:bodyPr/>
        <a:lstStyle/>
        <a:p>
          <a:endParaRPr lang="en-GB"/>
        </a:p>
      </dgm:t>
    </dgm:pt>
    <dgm:pt modelId="{48BA0715-4B67-4D49-9C0D-7B5F3E82931F}" type="pres">
      <dgm:prSet presAssocID="{AC87A489-4619-45BA-BA7C-BCB19E007B57}" presName="childText3" presStyleLbl="solidAlignAcc1" presStyleIdx="2" presStyleCnt="3" custScaleX="140780" custScaleY="66849" custLinFactNeighborX="12813" custLinFactNeighborY="-3176">
        <dgm:presLayoutVars>
          <dgm:chMax val="0"/>
          <dgm:chPref val="0"/>
          <dgm:bulletEnabled val="1"/>
        </dgm:presLayoutVars>
      </dgm:prSet>
      <dgm:spPr/>
      <dgm:t>
        <a:bodyPr/>
        <a:lstStyle/>
        <a:p>
          <a:endParaRPr lang="en-GB"/>
        </a:p>
      </dgm:t>
    </dgm:pt>
  </dgm:ptLst>
  <dgm:cxnLst>
    <dgm:cxn modelId="{70C5E5DF-1A84-435B-87E8-3C1AFFFCCDCE}" type="presOf" srcId="{302A0840-94A1-4D60-80E2-9644B6A91A2C}" destId="{C59D2850-1397-4D84-A61E-7D2C0B770469}" srcOrd="0" destOrd="0" presId="urn:microsoft.com/office/officeart/2009/3/layout/IncreasingArrowsProcess"/>
    <dgm:cxn modelId="{FFDB5E6B-CB9F-4755-9E85-7CD74CB1927D}" srcId="{097DF407-5D44-408B-920C-D9DBA75835EF}" destId="{87B4FAA7-1B58-4A48-AFCF-9C87681A2C41}" srcOrd="0" destOrd="0" parTransId="{467C4A2C-30CE-4F4B-9DD4-F19190F67AE2}" sibTransId="{1067DFB8-4BC7-4DC7-ACF5-4BD7E6C5BC89}"/>
    <dgm:cxn modelId="{8B6D3E74-A65D-4E7A-9482-11F1C9A4EA6D}" type="presOf" srcId="{559F0506-FC8F-4B5D-88B3-FD694904D04A}" destId="{C7804908-AD7F-4237-8A58-31F30BFE5E23}" srcOrd="0" destOrd="0" presId="urn:microsoft.com/office/officeart/2009/3/layout/IncreasingArrowsProcess"/>
    <dgm:cxn modelId="{C9EA97F7-4760-4266-9DAC-AA602CFC25B8}" srcId="{87B4FAA7-1B58-4A48-AFCF-9C87681A2C41}" destId="{302A0840-94A1-4D60-80E2-9644B6A91A2C}" srcOrd="0" destOrd="0" parTransId="{E64C871E-A8EB-4A83-8F7C-E8751C3B9377}" sibTransId="{3879D7D9-DC6D-4FDF-B9B1-AA7F172EF517}"/>
    <dgm:cxn modelId="{779D4C8E-9E03-47D7-857C-5CF8C65A526F}" srcId="{097DF407-5D44-408B-920C-D9DBA75835EF}" destId="{AC87A489-4619-45BA-BA7C-BCB19E007B57}" srcOrd="2" destOrd="0" parTransId="{3ECFB6DE-0A9C-4EAD-A920-F32275D8DEEE}" sibTransId="{496BA617-6780-42F7-8D8E-428A3C262D50}"/>
    <dgm:cxn modelId="{06EB5E50-70A1-4A0A-94D9-367FFF3ED1F7}" type="presOf" srcId="{527F0E16-0A2B-431A-AF85-F573E7561B20}" destId="{48BA0715-4B67-4D49-9C0D-7B5F3E82931F}" srcOrd="0" destOrd="0" presId="urn:microsoft.com/office/officeart/2009/3/layout/IncreasingArrowsProcess"/>
    <dgm:cxn modelId="{81D499C8-9D98-42C1-8923-69D2D8DB4912}" type="presOf" srcId="{84627BB7-AC65-480B-94C2-C1C26839890D}" destId="{53E401A9-AD77-4711-BECC-CF34199DDF7F}" srcOrd="0" destOrd="0" presId="urn:microsoft.com/office/officeart/2009/3/layout/IncreasingArrowsProcess"/>
    <dgm:cxn modelId="{FDDB7391-B4DB-4698-A287-E24A5714D1AB}" type="presOf" srcId="{87B4FAA7-1B58-4A48-AFCF-9C87681A2C41}" destId="{C92E2E56-D535-4241-866B-F60DAC2F2142}" srcOrd="0" destOrd="0" presId="urn:microsoft.com/office/officeart/2009/3/layout/IncreasingArrowsProcess"/>
    <dgm:cxn modelId="{986004D3-C4FF-4A04-AD44-9B61C4665279}" type="presOf" srcId="{097DF407-5D44-408B-920C-D9DBA75835EF}" destId="{20631898-B090-4D3E-BDA3-7278A4FD3CA0}" srcOrd="0" destOrd="0" presId="urn:microsoft.com/office/officeart/2009/3/layout/IncreasingArrowsProcess"/>
    <dgm:cxn modelId="{A85530AF-4D1B-4985-97D7-7594A22C2903}" srcId="{559F0506-FC8F-4B5D-88B3-FD694904D04A}" destId="{84627BB7-AC65-480B-94C2-C1C26839890D}" srcOrd="0" destOrd="0" parTransId="{427C90E4-39BC-4847-90F7-8C42B5555603}" sibTransId="{0780FAD2-B32C-4F4C-9BBB-C17775605749}"/>
    <dgm:cxn modelId="{ACBADFA1-E0FE-4DAC-A0BB-BBD269CBCE99}" srcId="{097DF407-5D44-408B-920C-D9DBA75835EF}" destId="{559F0506-FC8F-4B5D-88B3-FD694904D04A}" srcOrd="1" destOrd="0" parTransId="{9AFBDC37-3979-4595-B263-D03CBC71424D}" sibTransId="{C3A5C06E-2096-41D9-80F0-6CC921D63CA6}"/>
    <dgm:cxn modelId="{5DDB1112-EC07-4460-8E78-2DFA0A0029A6}" type="presOf" srcId="{AC87A489-4619-45BA-BA7C-BCB19E007B57}" destId="{4351B61B-3534-4F6F-A20D-4B097B21AF76}" srcOrd="0" destOrd="0" presId="urn:microsoft.com/office/officeart/2009/3/layout/IncreasingArrowsProcess"/>
    <dgm:cxn modelId="{BB5B83E8-C579-4F82-A007-B33BB495266F}" srcId="{AC87A489-4619-45BA-BA7C-BCB19E007B57}" destId="{527F0E16-0A2B-431A-AF85-F573E7561B20}" srcOrd="0" destOrd="0" parTransId="{43415293-647C-420B-A50D-734C5F4ADAD7}" sibTransId="{1DD7BEF4-8D9A-46C2-BDD7-242415C21318}"/>
    <dgm:cxn modelId="{EFA82B2D-EF16-4C1F-8D77-F6C9018039EC}" type="presParOf" srcId="{20631898-B090-4D3E-BDA3-7278A4FD3CA0}" destId="{C92E2E56-D535-4241-866B-F60DAC2F2142}" srcOrd="0" destOrd="0" presId="urn:microsoft.com/office/officeart/2009/3/layout/IncreasingArrowsProcess"/>
    <dgm:cxn modelId="{7F5B1B63-8368-481A-9F90-245797DA38A9}" type="presParOf" srcId="{20631898-B090-4D3E-BDA3-7278A4FD3CA0}" destId="{C59D2850-1397-4D84-A61E-7D2C0B770469}" srcOrd="1" destOrd="0" presId="urn:microsoft.com/office/officeart/2009/3/layout/IncreasingArrowsProcess"/>
    <dgm:cxn modelId="{ED9248FE-AE95-461C-8468-2D6BEF17E5E3}" type="presParOf" srcId="{20631898-B090-4D3E-BDA3-7278A4FD3CA0}" destId="{C7804908-AD7F-4237-8A58-31F30BFE5E23}" srcOrd="2" destOrd="0" presId="urn:microsoft.com/office/officeart/2009/3/layout/IncreasingArrowsProcess"/>
    <dgm:cxn modelId="{60789B89-AA3D-4EAE-A8A1-6AAB52362507}" type="presParOf" srcId="{20631898-B090-4D3E-BDA3-7278A4FD3CA0}" destId="{53E401A9-AD77-4711-BECC-CF34199DDF7F}" srcOrd="3" destOrd="0" presId="urn:microsoft.com/office/officeart/2009/3/layout/IncreasingArrowsProcess"/>
    <dgm:cxn modelId="{6670D3D8-397A-4401-95A3-7E774B19E9D1}" type="presParOf" srcId="{20631898-B090-4D3E-BDA3-7278A4FD3CA0}" destId="{4351B61B-3534-4F6F-A20D-4B097B21AF76}" srcOrd="4" destOrd="0" presId="urn:microsoft.com/office/officeart/2009/3/layout/IncreasingArrowsProcess"/>
    <dgm:cxn modelId="{FB7815D1-575D-4F58-BED7-1FFDECC186BC}" type="presParOf" srcId="{20631898-B090-4D3E-BDA3-7278A4FD3CA0}" destId="{48BA0715-4B67-4D49-9C0D-7B5F3E82931F}"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E2E56-D535-4241-866B-F60DAC2F2142}">
      <dsp:nvSpPr>
        <dsp:cNvPr id="0" name=""/>
        <dsp:cNvSpPr/>
      </dsp:nvSpPr>
      <dsp:spPr>
        <a:xfrm>
          <a:off x="530451" y="88857"/>
          <a:ext cx="5462524" cy="679708"/>
        </a:xfrm>
        <a:prstGeom prst="rightArrow">
          <a:avLst>
            <a:gd name="adj1" fmla="val 50000"/>
            <a:gd name="adj2" fmla="val 50000"/>
          </a:avLst>
        </a:prstGeom>
        <a:gradFill rotWithShape="0">
          <a:gsLst>
            <a:gs pos="0">
              <a:schemeClr val="accent1">
                <a:shade val="80000"/>
                <a:hueOff val="0"/>
                <a:satOff val="0"/>
                <a:lumOff val="0"/>
                <a:alphaOff val="0"/>
                <a:tint val="65000"/>
                <a:shade val="92000"/>
                <a:satMod val="130000"/>
              </a:schemeClr>
            </a:gs>
            <a:gs pos="45000">
              <a:schemeClr val="accent1">
                <a:shade val="80000"/>
                <a:hueOff val="0"/>
                <a:satOff val="0"/>
                <a:lumOff val="0"/>
                <a:alphaOff val="0"/>
                <a:tint val="60000"/>
                <a:shade val="99000"/>
                <a:satMod val="120000"/>
              </a:schemeClr>
            </a:gs>
            <a:gs pos="100000">
              <a:schemeClr val="accent1">
                <a:shade val="80000"/>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254000" bIns="107904" numCol="1" spcCol="1270" anchor="ctr" anchorCtr="0">
          <a:noAutofit/>
        </a:bodyPr>
        <a:lstStyle/>
        <a:p>
          <a:pPr lvl="0" algn="l" defTabSz="711200">
            <a:lnSpc>
              <a:spcPct val="90000"/>
            </a:lnSpc>
            <a:spcBef>
              <a:spcPct val="0"/>
            </a:spcBef>
            <a:spcAft>
              <a:spcPct val="35000"/>
            </a:spcAft>
          </a:pPr>
          <a:r>
            <a:rPr lang="en-GB" sz="1600" kern="1200" dirty="0" smtClean="0">
              <a:solidFill>
                <a:srgbClr val="002060"/>
              </a:solidFill>
              <a:latin typeface="Times New Roman" panose="02020603050405020304" pitchFamily="18" charset="0"/>
              <a:cs typeface="Times New Roman" panose="02020603050405020304" pitchFamily="18" charset="0"/>
            </a:rPr>
            <a:t>Dependence on the flow rate</a:t>
          </a:r>
          <a:endParaRPr lang="en-GB" sz="1600" kern="1200" dirty="0">
            <a:solidFill>
              <a:srgbClr val="002060"/>
            </a:solidFill>
            <a:latin typeface="Times New Roman" panose="02020603050405020304" pitchFamily="18" charset="0"/>
            <a:cs typeface="Times New Roman" panose="02020603050405020304" pitchFamily="18" charset="0"/>
          </a:endParaRPr>
        </a:p>
      </dsp:txBody>
      <dsp:txXfrm>
        <a:off x="530451" y="258784"/>
        <a:ext cx="5292597" cy="339854"/>
      </dsp:txXfrm>
    </dsp:sp>
    <dsp:sp modelId="{C59D2850-1397-4D84-A61E-7D2C0B770469}">
      <dsp:nvSpPr>
        <dsp:cNvPr id="0" name=""/>
        <dsp:cNvSpPr/>
      </dsp:nvSpPr>
      <dsp:spPr>
        <a:xfrm>
          <a:off x="525209" y="601869"/>
          <a:ext cx="1456846" cy="937011"/>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kern="1200" dirty="0" smtClean="0">
              <a:solidFill>
                <a:srgbClr val="002060"/>
              </a:solidFill>
              <a:latin typeface="Times New Roman" panose="02020603050405020304" pitchFamily="18" charset="0"/>
              <a:cs typeface="Times New Roman" panose="02020603050405020304" pitchFamily="18" charset="0"/>
            </a:rPr>
            <a:t>-Turbulent flow</a:t>
          </a:r>
        </a:p>
        <a:p>
          <a:pPr lvl="0" algn="l" defTabSz="622300">
            <a:lnSpc>
              <a:spcPct val="90000"/>
            </a:lnSpc>
            <a:spcBef>
              <a:spcPct val="0"/>
            </a:spcBef>
            <a:spcAft>
              <a:spcPct val="35000"/>
            </a:spcAft>
          </a:pPr>
          <a:r>
            <a:rPr lang="en-GB" sz="1400" kern="1200" dirty="0" smtClean="0">
              <a:solidFill>
                <a:srgbClr val="002060"/>
              </a:solidFill>
              <a:latin typeface="Times New Roman" panose="02020603050405020304" pitchFamily="18" charset="0"/>
              <a:cs typeface="Times New Roman" panose="02020603050405020304" pitchFamily="18" charset="0"/>
            </a:rPr>
            <a:t>-Transition flow</a:t>
          </a:r>
        </a:p>
        <a:p>
          <a:pPr lvl="0" algn="l" defTabSz="622300">
            <a:lnSpc>
              <a:spcPct val="90000"/>
            </a:lnSpc>
            <a:spcBef>
              <a:spcPct val="0"/>
            </a:spcBef>
            <a:spcAft>
              <a:spcPct val="35000"/>
            </a:spcAft>
          </a:pPr>
          <a:r>
            <a:rPr lang="en-GB" sz="1400" kern="1200" dirty="0" smtClean="0">
              <a:solidFill>
                <a:srgbClr val="002060"/>
              </a:solidFill>
              <a:latin typeface="Times New Roman" panose="02020603050405020304" pitchFamily="18" charset="0"/>
              <a:cs typeface="Times New Roman" panose="02020603050405020304" pitchFamily="18" charset="0"/>
            </a:rPr>
            <a:t>-Laminar flow</a:t>
          </a:r>
          <a:endParaRPr lang="en-GB" sz="1400" kern="1200" dirty="0">
            <a:solidFill>
              <a:srgbClr val="002060"/>
            </a:solidFill>
            <a:latin typeface="Times New Roman" panose="02020603050405020304" pitchFamily="18" charset="0"/>
            <a:cs typeface="Times New Roman" panose="02020603050405020304" pitchFamily="18" charset="0"/>
          </a:endParaRPr>
        </a:p>
      </dsp:txBody>
      <dsp:txXfrm>
        <a:off x="525209" y="601869"/>
        <a:ext cx="1456846" cy="937011"/>
      </dsp:txXfrm>
    </dsp:sp>
    <dsp:sp modelId="{C7804908-AD7F-4237-8A58-31F30BFE5E23}">
      <dsp:nvSpPr>
        <dsp:cNvPr id="0" name=""/>
        <dsp:cNvSpPr/>
      </dsp:nvSpPr>
      <dsp:spPr>
        <a:xfrm>
          <a:off x="1986235" y="413148"/>
          <a:ext cx="3844562" cy="779544"/>
        </a:xfrm>
        <a:prstGeom prst="rightArrow">
          <a:avLst>
            <a:gd name="adj1" fmla="val 50000"/>
            <a:gd name="adj2" fmla="val 50000"/>
          </a:avLst>
        </a:prstGeom>
        <a:gradFill rotWithShape="0">
          <a:gsLst>
            <a:gs pos="0">
              <a:schemeClr val="accent1">
                <a:shade val="80000"/>
                <a:hueOff val="-333179"/>
                <a:satOff val="-8101"/>
                <a:lumOff val="16146"/>
                <a:alphaOff val="0"/>
                <a:tint val="65000"/>
                <a:shade val="92000"/>
                <a:satMod val="130000"/>
              </a:schemeClr>
            </a:gs>
            <a:gs pos="45000">
              <a:schemeClr val="accent1">
                <a:shade val="80000"/>
                <a:hueOff val="-333179"/>
                <a:satOff val="-8101"/>
                <a:lumOff val="16146"/>
                <a:alphaOff val="0"/>
                <a:tint val="60000"/>
                <a:shade val="99000"/>
                <a:satMod val="120000"/>
              </a:schemeClr>
            </a:gs>
            <a:gs pos="100000">
              <a:schemeClr val="accent1">
                <a:shade val="80000"/>
                <a:hueOff val="-333179"/>
                <a:satOff val="-8101"/>
                <a:lumOff val="16146"/>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254000" bIns="107904" numCol="1" spcCol="1270" anchor="ctr" anchorCtr="0">
          <a:noAutofit/>
        </a:bodyPr>
        <a:lstStyle/>
        <a:p>
          <a:pPr lvl="0" algn="l" defTabSz="711200">
            <a:lnSpc>
              <a:spcPct val="90000"/>
            </a:lnSpc>
            <a:spcBef>
              <a:spcPct val="0"/>
            </a:spcBef>
            <a:spcAft>
              <a:spcPct val="35000"/>
            </a:spcAft>
          </a:pPr>
          <a:r>
            <a:rPr lang="en-GB" sz="1600" kern="1200" dirty="0" smtClean="0">
              <a:solidFill>
                <a:srgbClr val="002060"/>
              </a:solidFill>
              <a:latin typeface="Times New Roman" panose="02020603050405020304" pitchFamily="18" charset="0"/>
              <a:cs typeface="Times New Roman" panose="02020603050405020304" pitchFamily="18" charset="0"/>
            </a:rPr>
            <a:t>Dependence on the release position</a:t>
          </a:r>
          <a:endParaRPr lang="en-GB" sz="1600" kern="1200" dirty="0">
            <a:solidFill>
              <a:srgbClr val="002060"/>
            </a:solidFill>
            <a:latin typeface="Times New Roman" panose="02020603050405020304" pitchFamily="18" charset="0"/>
            <a:cs typeface="Times New Roman" panose="02020603050405020304" pitchFamily="18" charset="0"/>
          </a:endParaRPr>
        </a:p>
      </dsp:txBody>
      <dsp:txXfrm>
        <a:off x="1986235" y="608034"/>
        <a:ext cx="3649676" cy="389772"/>
      </dsp:txXfrm>
    </dsp:sp>
    <dsp:sp modelId="{53E401A9-AD77-4711-BECC-CF34199DDF7F}">
      <dsp:nvSpPr>
        <dsp:cNvPr id="0" name=""/>
        <dsp:cNvSpPr/>
      </dsp:nvSpPr>
      <dsp:spPr>
        <a:xfrm>
          <a:off x="1988999" y="965104"/>
          <a:ext cx="1437469" cy="94029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kern="1200" dirty="0" smtClean="0">
              <a:solidFill>
                <a:srgbClr val="002060"/>
              </a:solidFill>
              <a:latin typeface="Times New Roman" panose="02020603050405020304" pitchFamily="18" charset="0"/>
              <a:cs typeface="Times New Roman" panose="02020603050405020304" pitchFamily="18" charset="0"/>
            </a:rPr>
            <a:t>-Upper</a:t>
          </a:r>
        </a:p>
        <a:p>
          <a:pPr lvl="0" algn="l" defTabSz="622300">
            <a:lnSpc>
              <a:spcPct val="90000"/>
            </a:lnSpc>
            <a:spcBef>
              <a:spcPct val="0"/>
            </a:spcBef>
            <a:spcAft>
              <a:spcPct val="35000"/>
            </a:spcAft>
          </a:pPr>
          <a:r>
            <a:rPr lang="en-GB" sz="1400" kern="1200" dirty="0" smtClean="0">
              <a:solidFill>
                <a:srgbClr val="002060"/>
              </a:solidFill>
              <a:latin typeface="Times New Roman" panose="02020603050405020304" pitchFamily="18" charset="0"/>
              <a:cs typeface="Times New Roman" panose="02020603050405020304" pitchFamily="18" charset="0"/>
            </a:rPr>
            <a:t>-Upper side</a:t>
          </a:r>
        </a:p>
        <a:p>
          <a:pPr lvl="0" algn="l" defTabSz="622300">
            <a:lnSpc>
              <a:spcPct val="90000"/>
            </a:lnSpc>
            <a:spcBef>
              <a:spcPct val="0"/>
            </a:spcBef>
            <a:spcAft>
              <a:spcPct val="35000"/>
            </a:spcAft>
          </a:pPr>
          <a:r>
            <a:rPr lang="en-GB" sz="1400" kern="1200" dirty="0" smtClean="0">
              <a:solidFill>
                <a:srgbClr val="002060"/>
              </a:solidFill>
              <a:latin typeface="Times New Roman" panose="02020603050405020304" pitchFamily="18" charset="0"/>
              <a:cs typeface="Times New Roman" panose="02020603050405020304" pitchFamily="18" charset="0"/>
            </a:rPr>
            <a:t>-Lower side</a:t>
          </a:r>
        </a:p>
      </dsp:txBody>
      <dsp:txXfrm>
        <a:off x="1988999" y="965104"/>
        <a:ext cx="1437469" cy="940297"/>
      </dsp:txXfrm>
    </dsp:sp>
    <dsp:sp modelId="{4351B61B-3534-4F6F-A20D-4B097B21AF76}">
      <dsp:nvSpPr>
        <dsp:cNvPr id="0" name=""/>
        <dsp:cNvSpPr/>
      </dsp:nvSpPr>
      <dsp:spPr>
        <a:xfrm>
          <a:off x="3432654" y="780180"/>
          <a:ext cx="2369535" cy="679708"/>
        </a:xfrm>
        <a:prstGeom prst="rightArrow">
          <a:avLst>
            <a:gd name="adj1" fmla="val 50000"/>
            <a:gd name="adj2" fmla="val 50000"/>
          </a:avLst>
        </a:prstGeom>
        <a:gradFill rotWithShape="0">
          <a:gsLst>
            <a:gs pos="0">
              <a:schemeClr val="accent1">
                <a:shade val="80000"/>
                <a:hueOff val="-666357"/>
                <a:satOff val="-16201"/>
                <a:lumOff val="32292"/>
                <a:alphaOff val="0"/>
                <a:tint val="65000"/>
                <a:shade val="92000"/>
                <a:satMod val="130000"/>
              </a:schemeClr>
            </a:gs>
            <a:gs pos="45000">
              <a:schemeClr val="accent1">
                <a:shade val="80000"/>
                <a:hueOff val="-666357"/>
                <a:satOff val="-16201"/>
                <a:lumOff val="32292"/>
                <a:alphaOff val="0"/>
                <a:tint val="60000"/>
                <a:shade val="99000"/>
                <a:satMod val="120000"/>
              </a:schemeClr>
            </a:gs>
            <a:gs pos="100000">
              <a:schemeClr val="accent1">
                <a:shade val="80000"/>
                <a:hueOff val="-666357"/>
                <a:satOff val="-16201"/>
                <a:lumOff val="32292"/>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254000" bIns="107904" numCol="1" spcCol="1270" anchor="ctr" anchorCtr="0">
          <a:noAutofit/>
        </a:bodyPr>
        <a:lstStyle/>
        <a:p>
          <a:pPr lvl="0" algn="l" defTabSz="711200">
            <a:lnSpc>
              <a:spcPct val="90000"/>
            </a:lnSpc>
            <a:spcBef>
              <a:spcPct val="0"/>
            </a:spcBef>
            <a:spcAft>
              <a:spcPct val="35000"/>
            </a:spcAft>
          </a:pPr>
          <a:r>
            <a:rPr lang="en-GB" sz="1600" kern="1200" dirty="0" smtClean="0">
              <a:solidFill>
                <a:srgbClr val="002060"/>
              </a:solidFill>
              <a:latin typeface="Times New Roman" panose="02020603050405020304" pitchFamily="18" charset="0"/>
              <a:cs typeface="Times New Roman" panose="02020603050405020304" pitchFamily="18" charset="0"/>
            </a:rPr>
            <a:t>Presence of obstacle</a:t>
          </a:r>
          <a:endParaRPr lang="en-GB" sz="1600" kern="1200" dirty="0">
            <a:solidFill>
              <a:srgbClr val="002060"/>
            </a:solidFill>
            <a:latin typeface="Times New Roman" panose="02020603050405020304" pitchFamily="18" charset="0"/>
            <a:cs typeface="Times New Roman" panose="02020603050405020304" pitchFamily="18" charset="0"/>
          </a:endParaRPr>
        </a:p>
      </dsp:txBody>
      <dsp:txXfrm>
        <a:off x="3432654" y="950107"/>
        <a:ext cx="2199608" cy="339854"/>
      </dsp:txXfrm>
    </dsp:sp>
    <dsp:sp modelId="{48BA0715-4B67-4D49-9C0D-7B5F3E82931F}">
      <dsp:nvSpPr>
        <dsp:cNvPr id="0" name=""/>
        <dsp:cNvSpPr/>
      </dsp:nvSpPr>
      <dsp:spPr>
        <a:xfrm>
          <a:off x="3428955" y="1262352"/>
          <a:ext cx="2023669" cy="862490"/>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kern="1200" dirty="0" smtClean="0">
              <a:solidFill>
                <a:srgbClr val="002060"/>
              </a:solidFill>
              <a:latin typeface="Times New Roman" panose="02020603050405020304" pitchFamily="18" charset="0"/>
              <a:cs typeface="Times New Roman" panose="02020603050405020304" pitchFamily="18" charset="0"/>
            </a:rPr>
            <a:t>-Empty enclosure</a:t>
          </a:r>
        </a:p>
        <a:p>
          <a:pPr lvl="0" algn="l" defTabSz="622300">
            <a:lnSpc>
              <a:spcPct val="90000"/>
            </a:lnSpc>
            <a:spcBef>
              <a:spcPct val="0"/>
            </a:spcBef>
            <a:spcAft>
              <a:spcPct val="35000"/>
            </a:spcAft>
          </a:pPr>
          <a:r>
            <a:rPr lang="en-GB" sz="1400" kern="1200" dirty="0" smtClean="0">
              <a:solidFill>
                <a:srgbClr val="002060"/>
              </a:solidFill>
              <a:latin typeface="Times New Roman" panose="02020603050405020304" pitchFamily="18" charset="0"/>
              <a:cs typeface="Times New Roman" panose="02020603050405020304" pitchFamily="18" charset="0"/>
            </a:rPr>
            <a:t>-Enclosure with obstacles</a:t>
          </a:r>
          <a:endParaRPr lang="en-GB" sz="1400" kern="1200" dirty="0">
            <a:solidFill>
              <a:srgbClr val="002060"/>
            </a:solidFill>
            <a:latin typeface="Times New Roman" panose="02020603050405020304" pitchFamily="18" charset="0"/>
            <a:cs typeface="Times New Roman" panose="02020603050405020304" pitchFamily="18" charset="0"/>
          </a:endParaRPr>
        </a:p>
      </dsp:txBody>
      <dsp:txXfrm>
        <a:off x="3428955" y="1262352"/>
        <a:ext cx="2023669" cy="86249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A12357-CA58-4175-873D-D90A7C59E89B}" type="datetimeFigureOut">
              <a:rPr lang="en-GB" smtClean="0"/>
              <a:t>11/09/2017</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F9757-0E75-450A-9EEC-117DC83FFC96}" type="slidenum">
              <a:rPr lang="en-GB" smtClean="0"/>
              <a:t>‹N°›</a:t>
            </a:fld>
            <a:endParaRPr lang="en-GB"/>
          </a:p>
        </p:txBody>
      </p:sp>
    </p:spTree>
    <p:extLst>
      <p:ext uri="{BB962C8B-B14F-4D97-AF65-F5344CB8AC3E}">
        <p14:creationId xmlns:p14="http://schemas.microsoft.com/office/powerpoint/2010/main" val="396329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7797B14B-7427-464C-9067-966708908CB4}" type="slidenum">
              <a:rPr lang="fr-FR" smtClean="0">
                <a:solidFill>
                  <a:prstClr val="black"/>
                </a:solidFill>
              </a:rPr>
              <a:pPr/>
              <a:t>1</a:t>
            </a:fld>
            <a:endParaRPr lang="fr-FR">
              <a:solidFill>
                <a:prstClr val="black"/>
              </a:solidFill>
            </a:endParaRPr>
          </a:p>
        </p:txBody>
      </p:sp>
    </p:spTree>
    <p:extLst>
      <p:ext uri="{BB962C8B-B14F-4D97-AF65-F5344CB8AC3E}">
        <p14:creationId xmlns:p14="http://schemas.microsoft.com/office/powerpoint/2010/main" val="238734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7797B14B-7427-464C-9067-966708908CB4}"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2808490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797B14B-7427-464C-9067-966708908CB4}"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3342859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r>
              <a:rPr lang="fr-FR" smtClean="0"/>
              <a:t>22/04/2016</a:t>
            </a:r>
            <a:endParaRPr lang="fr-FR"/>
          </a:p>
        </p:txBody>
      </p:sp>
      <p:sp>
        <p:nvSpPr>
          <p:cNvPr id="5" name="Footer Placeholder 4"/>
          <p:cNvSpPr>
            <a:spLocks noGrp="1"/>
          </p:cNvSpPr>
          <p:nvPr>
            <p:ph type="ftr" sz="quarter" idx="11"/>
          </p:nvPr>
        </p:nvSpPr>
        <p:spPr/>
        <p:txBody>
          <a:bodyPr/>
          <a:lstStyle/>
          <a:p>
            <a:r>
              <a:rPr lang="en-US" smtClean="0"/>
              <a:t>ICHS -September, 11-13 2017 </a:t>
            </a:r>
            <a:endParaRPr lang="fr-FR"/>
          </a:p>
        </p:txBody>
      </p:sp>
      <p:sp>
        <p:nvSpPr>
          <p:cNvPr id="6" name="Slide Number Placeholder 5"/>
          <p:cNvSpPr>
            <a:spLocks noGrp="1"/>
          </p:cNvSpPr>
          <p:nvPr>
            <p:ph type="sldNum" sz="quarter" idx="12"/>
          </p:nvPr>
        </p:nvSpPr>
        <p:spPr/>
        <p:txBody>
          <a:bodyPr/>
          <a:lstStyle/>
          <a:p>
            <a:fld id="{E8881708-E59A-4E74-B048-981F13492EFB}"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46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smtClean="0"/>
              <a:t>22/04/2016</a:t>
            </a:r>
            <a:endParaRPr lang="fr-FR"/>
          </a:p>
        </p:txBody>
      </p:sp>
      <p:sp>
        <p:nvSpPr>
          <p:cNvPr id="5" name="Footer Placeholder 4"/>
          <p:cNvSpPr>
            <a:spLocks noGrp="1"/>
          </p:cNvSpPr>
          <p:nvPr>
            <p:ph type="ftr" sz="quarter" idx="11"/>
          </p:nvPr>
        </p:nvSpPr>
        <p:spPr/>
        <p:txBody>
          <a:bodyPr/>
          <a:lstStyle/>
          <a:p>
            <a:r>
              <a:rPr lang="en-US" smtClean="0"/>
              <a:t>ICHS -September, 11-13 2017 </a:t>
            </a:r>
            <a:endParaRPr lang="fr-FR"/>
          </a:p>
        </p:txBody>
      </p:sp>
      <p:sp>
        <p:nvSpPr>
          <p:cNvPr id="6" name="Slide Number Placeholder 5"/>
          <p:cNvSpPr>
            <a:spLocks noGrp="1"/>
          </p:cNvSpPr>
          <p:nvPr>
            <p:ph type="sldNum" sz="quarter" idx="12"/>
          </p:nvPr>
        </p:nvSpPr>
        <p:spPr/>
        <p:txBody>
          <a:bodyPr/>
          <a:lstStyle/>
          <a:p>
            <a:fld id="{E8881708-E59A-4E74-B048-981F13492EFB}" type="slidenum">
              <a:rPr lang="fr-FR" smtClean="0"/>
              <a:pPr/>
              <a:t>‹N°›</a:t>
            </a:fld>
            <a:endParaRPr lang="fr-FR"/>
          </a:p>
        </p:txBody>
      </p:sp>
    </p:spTree>
    <p:extLst>
      <p:ext uri="{BB962C8B-B14F-4D97-AF65-F5344CB8AC3E}">
        <p14:creationId xmlns:p14="http://schemas.microsoft.com/office/powerpoint/2010/main" val="468842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smtClean="0"/>
              <a:t>22/04/2016</a:t>
            </a:r>
            <a:endParaRPr lang="fr-FR"/>
          </a:p>
        </p:txBody>
      </p:sp>
      <p:sp>
        <p:nvSpPr>
          <p:cNvPr id="5" name="Footer Placeholder 4"/>
          <p:cNvSpPr>
            <a:spLocks noGrp="1"/>
          </p:cNvSpPr>
          <p:nvPr>
            <p:ph type="ftr" sz="quarter" idx="11"/>
          </p:nvPr>
        </p:nvSpPr>
        <p:spPr/>
        <p:txBody>
          <a:bodyPr/>
          <a:lstStyle/>
          <a:p>
            <a:r>
              <a:rPr lang="en-US" smtClean="0"/>
              <a:t>ICHS -September, 11-13 2017 </a:t>
            </a:r>
            <a:endParaRPr lang="fr-FR"/>
          </a:p>
        </p:txBody>
      </p:sp>
      <p:sp>
        <p:nvSpPr>
          <p:cNvPr id="6" name="Slide Number Placeholder 5"/>
          <p:cNvSpPr>
            <a:spLocks noGrp="1"/>
          </p:cNvSpPr>
          <p:nvPr>
            <p:ph type="sldNum" sz="quarter" idx="12"/>
          </p:nvPr>
        </p:nvSpPr>
        <p:spPr/>
        <p:txBody>
          <a:bodyPr/>
          <a:lstStyle/>
          <a:p>
            <a:fld id="{E8881708-E59A-4E74-B048-981F13492EFB}" type="slidenum">
              <a:rPr lang="fr-FR" smtClean="0"/>
              <a:pPr/>
              <a:t>‹N°›</a:t>
            </a:fld>
            <a:endParaRPr lang="fr-FR"/>
          </a:p>
        </p:txBody>
      </p:sp>
    </p:spTree>
    <p:extLst>
      <p:ext uri="{BB962C8B-B14F-4D97-AF65-F5344CB8AC3E}">
        <p14:creationId xmlns:p14="http://schemas.microsoft.com/office/powerpoint/2010/main" val="1836584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r>
              <a:rPr lang="fr-FR" smtClean="0"/>
              <a:t>22/04/2016</a:t>
            </a:r>
            <a:endParaRPr lang="fr-FR"/>
          </a:p>
        </p:txBody>
      </p:sp>
      <p:sp>
        <p:nvSpPr>
          <p:cNvPr id="5" name="Footer Placeholder 4"/>
          <p:cNvSpPr>
            <a:spLocks noGrp="1"/>
          </p:cNvSpPr>
          <p:nvPr>
            <p:ph type="ftr" sz="quarter" idx="11"/>
          </p:nvPr>
        </p:nvSpPr>
        <p:spPr/>
        <p:txBody>
          <a:bodyPr/>
          <a:lstStyle/>
          <a:p>
            <a:r>
              <a:rPr lang="en-US" smtClean="0"/>
              <a:t>ICHS -September, 11-13 2017 </a:t>
            </a:r>
            <a:endParaRPr lang="fr-FR"/>
          </a:p>
        </p:txBody>
      </p:sp>
      <p:sp>
        <p:nvSpPr>
          <p:cNvPr id="6" name="Slide Number Placeholder 5"/>
          <p:cNvSpPr>
            <a:spLocks noGrp="1"/>
          </p:cNvSpPr>
          <p:nvPr>
            <p:ph type="sldNum" sz="quarter" idx="12"/>
          </p:nvPr>
        </p:nvSpPr>
        <p:spPr/>
        <p:txBody>
          <a:bodyPr/>
          <a:lstStyle/>
          <a:p>
            <a:fld id="{E8881708-E59A-4E74-B048-981F13492EFB}" type="slidenum">
              <a:rPr lang="fr-FR" smtClean="0"/>
              <a:pPr/>
              <a:t>‹N°›</a:t>
            </a:fld>
            <a:endParaRPr lang="fr-FR"/>
          </a:p>
        </p:txBody>
      </p:sp>
    </p:spTree>
    <p:extLst>
      <p:ext uri="{BB962C8B-B14F-4D97-AF65-F5344CB8AC3E}">
        <p14:creationId xmlns:p14="http://schemas.microsoft.com/office/powerpoint/2010/main" val="3715434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r>
              <a:rPr lang="fr-FR" smtClean="0"/>
              <a:t>22/04/2016</a:t>
            </a:r>
            <a:endParaRPr lang="fr-FR"/>
          </a:p>
        </p:txBody>
      </p:sp>
      <p:sp>
        <p:nvSpPr>
          <p:cNvPr id="5" name="Footer Placeholder 4"/>
          <p:cNvSpPr>
            <a:spLocks noGrp="1"/>
          </p:cNvSpPr>
          <p:nvPr>
            <p:ph type="ftr" sz="quarter" idx="11"/>
          </p:nvPr>
        </p:nvSpPr>
        <p:spPr/>
        <p:txBody>
          <a:bodyPr/>
          <a:lstStyle/>
          <a:p>
            <a:r>
              <a:rPr lang="en-US" smtClean="0"/>
              <a:t>ICHS -September, 11-13 2017 </a:t>
            </a:r>
            <a:endParaRPr lang="fr-FR"/>
          </a:p>
        </p:txBody>
      </p:sp>
      <p:sp>
        <p:nvSpPr>
          <p:cNvPr id="6" name="Slide Number Placeholder 5"/>
          <p:cNvSpPr>
            <a:spLocks noGrp="1"/>
          </p:cNvSpPr>
          <p:nvPr>
            <p:ph type="sldNum" sz="quarter" idx="12"/>
          </p:nvPr>
        </p:nvSpPr>
        <p:spPr/>
        <p:txBody>
          <a:bodyPr/>
          <a:lstStyle/>
          <a:p>
            <a:fld id="{E8881708-E59A-4E74-B048-981F13492EFB}"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34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r>
              <a:rPr lang="fr-FR" smtClean="0"/>
              <a:t>22/04/2016</a:t>
            </a:r>
            <a:endParaRPr lang="fr-FR"/>
          </a:p>
        </p:txBody>
      </p:sp>
      <p:sp>
        <p:nvSpPr>
          <p:cNvPr id="6" name="Footer Placeholder 5"/>
          <p:cNvSpPr>
            <a:spLocks noGrp="1"/>
          </p:cNvSpPr>
          <p:nvPr>
            <p:ph type="ftr" sz="quarter" idx="11"/>
          </p:nvPr>
        </p:nvSpPr>
        <p:spPr/>
        <p:txBody>
          <a:bodyPr/>
          <a:lstStyle/>
          <a:p>
            <a:r>
              <a:rPr lang="en-US" smtClean="0"/>
              <a:t>ICHS -September, 11-13 2017 </a:t>
            </a:r>
            <a:endParaRPr lang="fr-FR"/>
          </a:p>
        </p:txBody>
      </p:sp>
      <p:sp>
        <p:nvSpPr>
          <p:cNvPr id="7" name="Slide Number Placeholder 6"/>
          <p:cNvSpPr>
            <a:spLocks noGrp="1"/>
          </p:cNvSpPr>
          <p:nvPr>
            <p:ph type="sldNum" sz="quarter" idx="12"/>
          </p:nvPr>
        </p:nvSpPr>
        <p:spPr/>
        <p:txBody>
          <a:bodyPr/>
          <a:lstStyle/>
          <a:p>
            <a:fld id="{E8881708-E59A-4E74-B048-981F13492EFB}" type="slidenum">
              <a:rPr lang="fr-FR" smtClean="0"/>
              <a:pPr/>
              <a:t>‹N°›</a:t>
            </a:fld>
            <a:endParaRPr lang="fr-FR"/>
          </a:p>
        </p:txBody>
      </p:sp>
    </p:spTree>
    <p:extLst>
      <p:ext uri="{BB962C8B-B14F-4D97-AF65-F5344CB8AC3E}">
        <p14:creationId xmlns:p14="http://schemas.microsoft.com/office/powerpoint/2010/main" val="198680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r>
              <a:rPr lang="fr-FR" smtClean="0"/>
              <a:t>22/04/2016</a:t>
            </a:r>
            <a:endParaRPr lang="fr-FR"/>
          </a:p>
        </p:txBody>
      </p:sp>
      <p:sp>
        <p:nvSpPr>
          <p:cNvPr id="8" name="Footer Placeholder 7"/>
          <p:cNvSpPr>
            <a:spLocks noGrp="1"/>
          </p:cNvSpPr>
          <p:nvPr>
            <p:ph type="ftr" sz="quarter" idx="11"/>
          </p:nvPr>
        </p:nvSpPr>
        <p:spPr/>
        <p:txBody>
          <a:bodyPr/>
          <a:lstStyle/>
          <a:p>
            <a:r>
              <a:rPr lang="en-US" smtClean="0"/>
              <a:t>ICHS -September, 11-13 2017 </a:t>
            </a:r>
            <a:endParaRPr lang="fr-FR"/>
          </a:p>
        </p:txBody>
      </p:sp>
      <p:sp>
        <p:nvSpPr>
          <p:cNvPr id="9" name="Slide Number Placeholder 8"/>
          <p:cNvSpPr>
            <a:spLocks noGrp="1"/>
          </p:cNvSpPr>
          <p:nvPr>
            <p:ph type="sldNum" sz="quarter" idx="12"/>
          </p:nvPr>
        </p:nvSpPr>
        <p:spPr/>
        <p:txBody>
          <a:bodyPr/>
          <a:lstStyle/>
          <a:p>
            <a:fld id="{E8881708-E59A-4E74-B048-981F13492EFB}" type="slidenum">
              <a:rPr lang="fr-FR" smtClean="0"/>
              <a:pPr/>
              <a:t>‹N°›</a:t>
            </a:fld>
            <a:endParaRPr lang="fr-FR"/>
          </a:p>
        </p:txBody>
      </p:sp>
    </p:spTree>
    <p:extLst>
      <p:ext uri="{BB962C8B-B14F-4D97-AF65-F5344CB8AC3E}">
        <p14:creationId xmlns:p14="http://schemas.microsoft.com/office/powerpoint/2010/main" val="304229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r>
              <a:rPr lang="fr-FR" smtClean="0"/>
              <a:t>22/04/2016</a:t>
            </a:r>
            <a:endParaRPr lang="fr-FR"/>
          </a:p>
        </p:txBody>
      </p:sp>
      <p:sp>
        <p:nvSpPr>
          <p:cNvPr id="4" name="Footer Placeholder 3"/>
          <p:cNvSpPr>
            <a:spLocks noGrp="1"/>
          </p:cNvSpPr>
          <p:nvPr>
            <p:ph type="ftr" sz="quarter" idx="11"/>
          </p:nvPr>
        </p:nvSpPr>
        <p:spPr/>
        <p:txBody>
          <a:bodyPr/>
          <a:lstStyle/>
          <a:p>
            <a:r>
              <a:rPr lang="en-US" smtClean="0"/>
              <a:t>ICHS -September, 11-13 2017 </a:t>
            </a:r>
            <a:endParaRPr lang="fr-FR"/>
          </a:p>
        </p:txBody>
      </p:sp>
      <p:sp>
        <p:nvSpPr>
          <p:cNvPr id="5" name="Slide Number Placeholder 4"/>
          <p:cNvSpPr>
            <a:spLocks noGrp="1"/>
          </p:cNvSpPr>
          <p:nvPr>
            <p:ph type="sldNum" sz="quarter" idx="12"/>
          </p:nvPr>
        </p:nvSpPr>
        <p:spPr/>
        <p:txBody>
          <a:bodyPr/>
          <a:lstStyle/>
          <a:p>
            <a:fld id="{E8881708-E59A-4E74-B048-981F13492EFB}" type="slidenum">
              <a:rPr lang="fr-FR" smtClean="0"/>
              <a:pPr/>
              <a:t>‹N°›</a:t>
            </a:fld>
            <a:endParaRPr lang="fr-FR"/>
          </a:p>
        </p:txBody>
      </p:sp>
    </p:spTree>
    <p:extLst>
      <p:ext uri="{BB962C8B-B14F-4D97-AF65-F5344CB8AC3E}">
        <p14:creationId xmlns:p14="http://schemas.microsoft.com/office/powerpoint/2010/main" val="6059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fr-FR" smtClean="0"/>
              <a:t>22/04/2016</a:t>
            </a:r>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ICHS -September, 11-13 2017 </a:t>
            </a:r>
            <a:endParaRPr lang="fr-FR"/>
          </a:p>
        </p:txBody>
      </p:sp>
      <p:sp>
        <p:nvSpPr>
          <p:cNvPr id="9" name="Slide Number Placeholder 8"/>
          <p:cNvSpPr>
            <a:spLocks noGrp="1"/>
          </p:cNvSpPr>
          <p:nvPr>
            <p:ph type="sldNum" sz="quarter" idx="12"/>
          </p:nvPr>
        </p:nvSpPr>
        <p:spPr/>
        <p:txBody>
          <a:bodyPr/>
          <a:lstStyle/>
          <a:p>
            <a:fld id="{E8881708-E59A-4E74-B048-981F13492EFB}" type="slidenum">
              <a:rPr lang="fr-FR" smtClean="0"/>
              <a:pPr/>
              <a:t>‹N°›</a:t>
            </a:fld>
            <a:endParaRPr lang="fr-FR"/>
          </a:p>
        </p:txBody>
      </p:sp>
    </p:spTree>
    <p:extLst>
      <p:ext uri="{BB962C8B-B14F-4D97-AF65-F5344CB8AC3E}">
        <p14:creationId xmlns:p14="http://schemas.microsoft.com/office/powerpoint/2010/main" val="2608574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fr-FR" smtClean="0"/>
              <a:t>22/04/2016</a:t>
            </a:r>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solidFill>
                  <a:srgbClr val="637052"/>
                </a:solidFill>
              </a:rPr>
              <a:t>ICHS -September, 11-13 2017 </a:t>
            </a:r>
            <a:endParaRPr lang="fr-FR">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81708-E59A-4E74-B048-981F13492EFB}" type="slidenum">
              <a:rPr lang="fr-FR" smtClean="0">
                <a:solidFill>
                  <a:srgbClr val="637052"/>
                </a:solidFill>
              </a:rPr>
              <a:pPr/>
              <a:t>‹N°›</a:t>
            </a:fld>
            <a:endParaRPr lang="fr-FR">
              <a:solidFill>
                <a:srgbClr val="637052"/>
              </a:solidFill>
            </a:endParaRPr>
          </a:p>
        </p:txBody>
      </p:sp>
    </p:spTree>
    <p:extLst>
      <p:ext uri="{BB962C8B-B14F-4D97-AF65-F5344CB8AC3E}">
        <p14:creationId xmlns:p14="http://schemas.microsoft.com/office/powerpoint/2010/main" val="20271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r>
              <a:rPr lang="fr-FR" smtClean="0"/>
              <a:t>22/04/2016</a:t>
            </a:r>
            <a:endParaRPr lang="fr-FR"/>
          </a:p>
        </p:txBody>
      </p:sp>
      <p:sp>
        <p:nvSpPr>
          <p:cNvPr id="6" name="Footer Placeholder 5"/>
          <p:cNvSpPr>
            <a:spLocks noGrp="1"/>
          </p:cNvSpPr>
          <p:nvPr>
            <p:ph type="ftr" sz="quarter" idx="11"/>
          </p:nvPr>
        </p:nvSpPr>
        <p:spPr/>
        <p:txBody>
          <a:bodyPr/>
          <a:lstStyle/>
          <a:p>
            <a:r>
              <a:rPr lang="en-US" smtClean="0"/>
              <a:t>ICHS -September, 11-13 2017 </a:t>
            </a:r>
            <a:endParaRPr lang="fr-FR"/>
          </a:p>
        </p:txBody>
      </p:sp>
      <p:sp>
        <p:nvSpPr>
          <p:cNvPr id="7" name="Slide Number Placeholder 6"/>
          <p:cNvSpPr>
            <a:spLocks noGrp="1"/>
          </p:cNvSpPr>
          <p:nvPr>
            <p:ph type="sldNum" sz="quarter" idx="12"/>
          </p:nvPr>
        </p:nvSpPr>
        <p:spPr/>
        <p:txBody>
          <a:bodyPr/>
          <a:lstStyle/>
          <a:p>
            <a:fld id="{E8881708-E59A-4E74-B048-981F13492EFB}" type="slidenum">
              <a:rPr lang="fr-FR" smtClean="0"/>
              <a:pPr/>
              <a:t>‹N°›</a:t>
            </a:fld>
            <a:endParaRPr lang="fr-FR"/>
          </a:p>
        </p:txBody>
      </p:sp>
    </p:spTree>
    <p:extLst>
      <p:ext uri="{BB962C8B-B14F-4D97-AF65-F5344CB8AC3E}">
        <p14:creationId xmlns:p14="http://schemas.microsoft.com/office/powerpoint/2010/main" val="2295784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fr-FR" smtClean="0"/>
              <a:t>22/04/2016</a:t>
            </a:r>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ICHS -September, 11-13 2017 </a:t>
            </a:r>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81708-E59A-4E74-B048-981F13492EFB}" type="slidenum">
              <a:rPr lang="fr-FR" smtClean="0"/>
              <a:pPr/>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7200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20.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5.png"/><Relationship Id="rId7" Type="http://schemas.openxmlformats.org/officeDocument/2006/relationships/image" Target="../media/image12.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820053" y="1777888"/>
            <a:ext cx="8674844" cy="1467352"/>
          </a:xfrm>
        </p:spPr>
        <p:txBody>
          <a:bodyPr>
            <a:noAutofit/>
          </a:bodyPr>
          <a:lstStyle/>
          <a:p>
            <a:pPr algn="ctr" hangingPunct="0"/>
            <a:r>
              <a:rPr lang="en-GB" sz="4800" b="1" i="1" dirty="0">
                <a:solidFill>
                  <a:srgbClr val="002060"/>
                </a:solidFill>
                <a:latin typeface="Times New Roman" panose="02020603050405020304" pitchFamily="18" charset="0"/>
                <a:ea typeface="Times New Roman" panose="02020603050405020304" pitchFamily="18" charset="0"/>
              </a:rPr>
              <a:t>Hydrogen dispersion in a closed environment</a:t>
            </a:r>
            <a:endParaRPr lang="fr-FR" sz="4800" b="1" i="1" dirty="0">
              <a:solidFill>
                <a:srgbClr val="002060"/>
              </a:solidFill>
              <a:latin typeface="Times New Roman" panose="02020603050405020304" pitchFamily="18" charset="0"/>
              <a:ea typeface="Times New Roman" panose="02020603050405020304" pitchFamily="18" charset="0"/>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26377" y="463817"/>
            <a:ext cx="2737040" cy="580883"/>
          </a:xfrm>
          <a:prstGeom prst="rect">
            <a:avLst/>
          </a:prstGeom>
        </p:spPr>
      </p:pic>
      <p:pic>
        <p:nvPicPr>
          <p:cNvPr id="6" name="Image 5"/>
          <p:cNvPicPr>
            <a:picLocks noChangeAspect="1"/>
          </p:cNvPicPr>
          <p:nvPr/>
        </p:nvPicPr>
        <p:blipFill rotWithShape="1">
          <a:blip r:embed="rId4" cstate="print"/>
          <a:srcRect t="20791" b="22777"/>
          <a:stretch/>
        </p:blipFill>
        <p:spPr>
          <a:xfrm>
            <a:off x="4702967" y="195890"/>
            <a:ext cx="2182091" cy="1201997"/>
          </a:xfrm>
          <a:prstGeom prst="rect">
            <a:avLst/>
          </a:prstGeom>
        </p:spPr>
      </p:pic>
      <p:sp>
        <p:nvSpPr>
          <p:cNvPr id="3" name="Rectangle 2"/>
          <p:cNvSpPr/>
          <p:nvPr/>
        </p:nvSpPr>
        <p:spPr>
          <a:xfrm>
            <a:off x="1504603" y="3295429"/>
            <a:ext cx="9144000" cy="1077218"/>
          </a:xfrm>
          <a:prstGeom prst="rect">
            <a:avLst/>
          </a:prstGeom>
        </p:spPr>
        <p:txBody>
          <a:bodyPr wrap="square">
            <a:spAutoFit/>
          </a:bodyPr>
          <a:lstStyle/>
          <a:p>
            <a:pPr algn="ctr" hangingPunct="0"/>
            <a:r>
              <a:rPr lang="fr-FR" sz="1600" b="1" u="sng" cap="all" dirty="0">
                <a:solidFill>
                  <a:srgbClr val="000000"/>
                </a:solidFill>
                <a:latin typeface="Times New Roman" panose="02020603050405020304" pitchFamily="18" charset="0"/>
                <a:ea typeface="Times New Roman" panose="02020603050405020304" pitchFamily="18" charset="0"/>
              </a:rPr>
              <a:t>M. De Stefano </a:t>
            </a:r>
            <a:r>
              <a:rPr lang="fr-FR" sz="1600" b="1" baseline="30000" dirty="0" err="1">
                <a:solidFill>
                  <a:srgbClr val="000000"/>
                </a:solidFill>
                <a:latin typeface="Times New Roman" panose="02020603050405020304" pitchFamily="18" charset="0"/>
                <a:ea typeface="Times New Roman" panose="02020603050405020304" pitchFamily="18" charset="0"/>
              </a:rPr>
              <a:t>a,b</a:t>
            </a:r>
            <a:r>
              <a:rPr lang="fr-FR" sz="1600" b="1" cap="all" dirty="0">
                <a:solidFill>
                  <a:srgbClr val="000000"/>
                </a:solidFill>
                <a:latin typeface="Times New Roman" panose="02020603050405020304" pitchFamily="18" charset="0"/>
                <a:ea typeface="Times New Roman" panose="02020603050405020304" pitchFamily="18" charset="0"/>
              </a:rPr>
              <a:t>, </a:t>
            </a:r>
            <a:r>
              <a:rPr lang="fr-FR" sz="1600" b="1" dirty="0">
                <a:solidFill>
                  <a:srgbClr val="000000"/>
                </a:solidFill>
                <a:latin typeface="Times New Roman" panose="02020603050405020304" pitchFamily="18" charset="0"/>
                <a:ea typeface="Times New Roman" panose="02020603050405020304" pitchFamily="18" charset="0"/>
              </a:rPr>
              <a:t>X. </a:t>
            </a:r>
            <a:r>
              <a:rPr lang="fr-FR" sz="1600" b="1" dirty="0" err="1">
                <a:solidFill>
                  <a:srgbClr val="000000"/>
                </a:solidFill>
                <a:latin typeface="Times New Roman" panose="02020603050405020304" pitchFamily="18" charset="0"/>
                <a:ea typeface="Times New Roman" panose="02020603050405020304" pitchFamily="18" charset="0"/>
              </a:rPr>
              <a:t>ROCOURT</a:t>
            </a:r>
            <a:r>
              <a:rPr lang="fr-FR" sz="1600" b="1" baseline="30000" dirty="0" err="1">
                <a:solidFill>
                  <a:srgbClr val="000000"/>
                </a:solidFill>
                <a:latin typeface="Times New Roman" panose="02020603050405020304" pitchFamily="18" charset="0"/>
                <a:ea typeface="Times New Roman" panose="02020603050405020304" pitchFamily="18" charset="0"/>
              </a:rPr>
              <a:t>b</a:t>
            </a:r>
            <a:r>
              <a:rPr lang="fr-FR" sz="1600" b="1" cap="all" dirty="0">
                <a:solidFill>
                  <a:srgbClr val="000000"/>
                </a:solidFill>
                <a:latin typeface="Times New Roman" panose="02020603050405020304" pitchFamily="18" charset="0"/>
                <a:ea typeface="Times New Roman" panose="02020603050405020304" pitchFamily="18" charset="0"/>
              </a:rPr>
              <a:t> , I. </a:t>
            </a:r>
            <a:r>
              <a:rPr lang="fr-FR" sz="1600" b="1" cap="all" dirty="0" err="1">
                <a:solidFill>
                  <a:srgbClr val="000000"/>
                </a:solidFill>
                <a:latin typeface="Times New Roman" panose="02020603050405020304" pitchFamily="18" charset="0"/>
                <a:ea typeface="Times New Roman" panose="02020603050405020304" pitchFamily="18" charset="0"/>
              </a:rPr>
              <a:t>Sochet</a:t>
            </a:r>
            <a:r>
              <a:rPr lang="fr-FR" sz="1600" b="1" baseline="30000" dirty="0" err="1">
                <a:solidFill>
                  <a:srgbClr val="000000"/>
                </a:solidFill>
                <a:latin typeface="Times New Roman" panose="02020603050405020304" pitchFamily="18" charset="0"/>
                <a:ea typeface="Times New Roman" panose="02020603050405020304" pitchFamily="18" charset="0"/>
              </a:rPr>
              <a:t>b</a:t>
            </a:r>
            <a:r>
              <a:rPr lang="fr-FR" sz="1600" b="1" dirty="0">
                <a:solidFill>
                  <a:srgbClr val="000000"/>
                </a:solidFill>
                <a:latin typeface="Times New Roman" panose="02020603050405020304" pitchFamily="18" charset="0"/>
                <a:ea typeface="Times New Roman" panose="02020603050405020304" pitchFamily="18" charset="0"/>
              </a:rPr>
              <a:t>, N. </a:t>
            </a:r>
            <a:r>
              <a:rPr lang="fr-FR" sz="1600" b="1" dirty="0" err="1">
                <a:solidFill>
                  <a:srgbClr val="000000"/>
                </a:solidFill>
                <a:latin typeface="Times New Roman" panose="02020603050405020304" pitchFamily="18" charset="0"/>
                <a:ea typeface="Times New Roman" panose="02020603050405020304" pitchFamily="18" charset="0"/>
              </a:rPr>
              <a:t>DAUDEY</a:t>
            </a:r>
            <a:r>
              <a:rPr lang="fr-FR" sz="1600" b="1" baseline="30000" dirty="0" err="1">
                <a:solidFill>
                  <a:srgbClr val="000000"/>
                </a:solidFill>
                <a:latin typeface="Times New Roman" panose="02020603050405020304" pitchFamily="18" charset="0"/>
                <a:ea typeface="Times New Roman" panose="02020603050405020304" pitchFamily="18" charset="0"/>
              </a:rPr>
              <a:t>a</a:t>
            </a:r>
            <a:endParaRPr lang="fr-FR" sz="1600" dirty="0">
              <a:solidFill>
                <a:srgbClr val="000000"/>
              </a:solidFill>
              <a:latin typeface="Times New Roman" panose="02020603050405020304" pitchFamily="18" charset="0"/>
              <a:ea typeface="Times New Roman" panose="02020603050405020304" pitchFamily="18" charset="0"/>
            </a:endParaRPr>
          </a:p>
          <a:p>
            <a:pPr algn="ctr" hangingPunct="0"/>
            <a:r>
              <a:rPr lang="nl-NL" sz="1600" b="1" baseline="30000" dirty="0">
                <a:solidFill>
                  <a:srgbClr val="000000"/>
                </a:solidFill>
                <a:latin typeface="Times New Roman" panose="02020603050405020304" pitchFamily="18" charset="0"/>
                <a:ea typeface="Times New Roman" panose="02020603050405020304" pitchFamily="18" charset="0"/>
              </a:rPr>
              <a:t>a</a:t>
            </a:r>
            <a:r>
              <a:rPr lang="nl-NL" sz="1600" b="1" dirty="0">
                <a:solidFill>
                  <a:srgbClr val="000000"/>
                </a:solidFill>
                <a:latin typeface="Times New Roman" panose="02020603050405020304" pitchFamily="18" charset="0"/>
                <a:ea typeface="Times New Roman" panose="02020603050405020304" pitchFamily="18" charset="0"/>
              </a:rPr>
              <a:t> EDF SEPTEN</a:t>
            </a:r>
            <a:r>
              <a:rPr lang="fr-FR" sz="1600" b="1" dirty="0">
                <a:solidFill>
                  <a:srgbClr val="000000"/>
                </a:solidFill>
                <a:latin typeface="Times New Roman" panose="02020603050405020304" pitchFamily="18" charset="0"/>
                <a:ea typeface="Times New Roman" panose="02020603050405020304" pitchFamily="18" charset="0"/>
              </a:rPr>
              <a:t>– Villeurbanne, France, </a:t>
            </a:r>
            <a:r>
              <a:rPr lang="fr-FR" sz="1600" b="1" dirty="0">
                <a:solidFill>
                  <a:srgbClr val="002060"/>
                </a:solidFill>
                <a:latin typeface="Times New Roman" panose="02020603050405020304" pitchFamily="18" charset="0"/>
                <a:ea typeface="Times New Roman" panose="02020603050405020304" pitchFamily="18" charset="0"/>
              </a:rPr>
              <a:t>nicolas.daudey@edf.fr</a:t>
            </a:r>
            <a:r>
              <a:rPr lang="fr-FR" sz="1600" b="1" dirty="0">
                <a:solidFill>
                  <a:srgbClr val="000000"/>
                </a:solidFill>
                <a:latin typeface="Times New Roman" panose="02020603050405020304" pitchFamily="18" charset="0"/>
                <a:ea typeface="Times New Roman" panose="02020603050405020304" pitchFamily="18" charset="0"/>
              </a:rPr>
              <a:t>. </a:t>
            </a:r>
            <a:endParaRPr lang="fr-FR" sz="1600" dirty="0">
              <a:solidFill>
                <a:srgbClr val="000000"/>
              </a:solidFill>
              <a:latin typeface="Times New Roman" panose="02020603050405020304" pitchFamily="18" charset="0"/>
              <a:ea typeface="Times New Roman" panose="02020603050405020304" pitchFamily="18" charset="0"/>
            </a:endParaRPr>
          </a:p>
          <a:p>
            <a:pPr algn="ctr" hangingPunct="0"/>
            <a:r>
              <a:rPr lang="nl-NL" sz="1600" b="1" baseline="30000" dirty="0">
                <a:solidFill>
                  <a:srgbClr val="000000"/>
                </a:solidFill>
                <a:latin typeface="Times New Roman" panose="02020603050405020304" pitchFamily="18" charset="0"/>
                <a:ea typeface="Times New Roman" panose="02020603050405020304" pitchFamily="18" charset="0"/>
              </a:rPr>
              <a:t>b </a:t>
            </a:r>
            <a:r>
              <a:rPr lang="fr-FR" sz="1600" b="1" dirty="0">
                <a:solidFill>
                  <a:srgbClr val="000000"/>
                </a:solidFill>
                <a:latin typeface="Times New Roman" panose="02020603050405020304" pitchFamily="18" charset="0"/>
                <a:ea typeface="Times New Roman" panose="02020603050405020304" pitchFamily="18" charset="0"/>
              </a:rPr>
              <a:t>INSA Centre Val de Loire, PRISME EA 4229, Bourges, France, </a:t>
            </a:r>
            <a:r>
              <a:rPr lang="fr-FR" sz="1600" b="1" dirty="0">
                <a:solidFill>
                  <a:srgbClr val="002060"/>
                </a:solidFill>
                <a:latin typeface="Times New Roman" panose="02020603050405020304" pitchFamily="18" charset="0"/>
                <a:ea typeface="Times New Roman" panose="02020603050405020304" pitchFamily="18" charset="0"/>
              </a:rPr>
              <a:t>maria.de_stefano@insa-cvl.fr,</a:t>
            </a:r>
            <a:r>
              <a:rPr lang="fr-FR" sz="1600" b="1" dirty="0">
                <a:solidFill>
                  <a:srgbClr val="000000"/>
                </a:solidFill>
                <a:latin typeface="Times New Roman" panose="02020603050405020304" pitchFamily="18" charset="0"/>
                <a:ea typeface="Times New Roman" panose="02020603050405020304" pitchFamily="18" charset="0"/>
              </a:rPr>
              <a:t> </a:t>
            </a:r>
            <a:r>
              <a:rPr lang="fr-FR" sz="1600" b="1" dirty="0">
                <a:solidFill>
                  <a:srgbClr val="002060"/>
                </a:solidFill>
                <a:latin typeface="Times New Roman" panose="02020603050405020304" pitchFamily="18" charset="0"/>
                <a:ea typeface="Times New Roman" panose="02020603050405020304" pitchFamily="18" charset="0"/>
              </a:rPr>
              <a:t>xavier.rocourt@insa-cvl.fr, isabelle.sochet@insa-cvl.fr</a:t>
            </a:r>
            <a:r>
              <a:rPr lang="fr-FR" sz="1600" b="1" dirty="0">
                <a:solidFill>
                  <a:srgbClr val="000000"/>
                </a:solidFill>
                <a:latin typeface="Times New Roman" panose="02020603050405020304" pitchFamily="18" charset="0"/>
                <a:ea typeface="Times New Roman" panose="02020603050405020304" pitchFamily="18" charset="0"/>
              </a:rPr>
              <a:t>. </a:t>
            </a:r>
            <a:endParaRPr lang="fr-FR" sz="1600" dirty="0">
              <a:solidFill>
                <a:srgbClr val="000000"/>
              </a:solidFill>
              <a:latin typeface="Times New Roman" panose="02020603050405020304" pitchFamily="18" charset="0"/>
              <a:ea typeface="Times New Roman" panose="02020603050405020304" pitchFamily="18" charset="0"/>
            </a:endParaRPr>
          </a:p>
        </p:txBody>
      </p:sp>
      <p:sp>
        <p:nvSpPr>
          <p:cNvPr id="7" name="ZoneTexte 6"/>
          <p:cNvSpPr txBox="1"/>
          <p:nvPr/>
        </p:nvSpPr>
        <p:spPr>
          <a:xfrm>
            <a:off x="3286130" y="4711615"/>
            <a:ext cx="7478852" cy="954107"/>
          </a:xfrm>
          <a:prstGeom prst="rect">
            <a:avLst/>
          </a:prstGeom>
          <a:noFill/>
        </p:spPr>
        <p:txBody>
          <a:bodyPr wrap="square" rtlCol="0">
            <a:spAutoFit/>
          </a:bodyPr>
          <a:lstStyle/>
          <a:p>
            <a:pPr algn="ctr"/>
            <a:r>
              <a:rPr lang="fr-FR" sz="2800" b="1" dirty="0">
                <a:solidFill>
                  <a:srgbClr val="002060"/>
                </a:solidFill>
                <a:latin typeface="Times New Roman" panose="02020603050405020304" pitchFamily="18" charset="0"/>
                <a:cs typeface="Times New Roman" panose="02020603050405020304" pitchFamily="18" charset="0"/>
              </a:rPr>
              <a:t>International </a:t>
            </a:r>
            <a:r>
              <a:rPr lang="en-GB" sz="2800" b="1" dirty="0">
                <a:solidFill>
                  <a:srgbClr val="002060"/>
                </a:solidFill>
                <a:latin typeface="Times New Roman" panose="02020603050405020304" pitchFamily="18" charset="0"/>
                <a:cs typeface="Times New Roman" panose="02020603050405020304" pitchFamily="18" charset="0"/>
              </a:rPr>
              <a:t>Conference</a:t>
            </a:r>
            <a:r>
              <a:rPr lang="fr-FR" sz="2800" b="1" dirty="0">
                <a:solidFill>
                  <a:srgbClr val="002060"/>
                </a:solidFill>
                <a:latin typeface="Times New Roman" panose="02020603050405020304" pitchFamily="18" charset="0"/>
                <a:cs typeface="Times New Roman" panose="02020603050405020304" pitchFamily="18" charset="0"/>
              </a:rPr>
              <a:t> of </a:t>
            </a:r>
            <a:r>
              <a:rPr lang="en-GB" sz="2800" b="1" dirty="0">
                <a:solidFill>
                  <a:srgbClr val="002060"/>
                </a:solidFill>
                <a:latin typeface="Times New Roman" panose="02020603050405020304" pitchFamily="18" charset="0"/>
                <a:cs typeface="Times New Roman" panose="02020603050405020304" pitchFamily="18" charset="0"/>
              </a:rPr>
              <a:t>Hydrogen</a:t>
            </a:r>
            <a:r>
              <a:rPr lang="fr-FR" sz="2800" b="1" dirty="0">
                <a:solidFill>
                  <a:srgbClr val="002060"/>
                </a:solidFill>
                <a:latin typeface="Times New Roman" panose="02020603050405020304" pitchFamily="18" charset="0"/>
                <a:cs typeface="Times New Roman" panose="02020603050405020304" pitchFamily="18" charset="0"/>
              </a:rPr>
              <a:t> </a:t>
            </a:r>
            <a:r>
              <a:rPr lang="en-GB" sz="2800" b="1" dirty="0">
                <a:solidFill>
                  <a:srgbClr val="002060"/>
                </a:solidFill>
                <a:latin typeface="Times New Roman" panose="02020603050405020304" pitchFamily="18" charset="0"/>
                <a:cs typeface="Times New Roman" panose="02020603050405020304" pitchFamily="18" charset="0"/>
              </a:rPr>
              <a:t>Safety</a:t>
            </a:r>
            <a:r>
              <a:rPr lang="fr-FR" sz="2800" b="1" dirty="0">
                <a:solidFill>
                  <a:srgbClr val="002060"/>
                </a:solidFill>
                <a:latin typeface="Times New Roman" panose="02020603050405020304" pitchFamily="18" charset="0"/>
                <a:cs typeface="Times New Roman" panose="02020603050405020304" pitchFamily="18" charset="0"/>
              </a:rPr>
              <a:t> </a:t>
            </a:r>
          </a:p>
          <a:p>
            <a:pPr algn="ctr"/>
            <a:r>
              <a:rPr lang="en-GB" sz="2800" b="1" dirty="0">
                <a:solidFill>
                  <a:srgbClr val="002060"/>
                </a:solidFill>
                <a:latin typeface="Times New Roman" panose="02020603050405020304" pitchFamily="18" charset="0"/>
                <a:cs typeface="Times New Roman" panose="02020603050405020304" pitchFamily="18" charset="0"/>
              </a:rPr>
              <a:t>September</a:t>
            </a:r>
            <a:r>
              <a:rPr lang="fr-FR" sz="2800" b="1" dirty="0">
                <a:solidFill>
                  <a:srgbClr val="002060"/>
                </a:solidFill>
                <a:latin typeface="Times New Roman" panose="02020603050405020304" pitchFamily="18" charset="0"/>
                <a:cs typeface="Times New Roman" panose="02020603050405020304" pitchFamily="18" charset="0"/>
              </a:rPr>
              <a:t>, 11-13 2017 - </a:t>
            </a:r>
            <a:r>
              <a:rPr lang="en-GB" sz="2800" b="1" dirty="0">
                <a:solidFill>
                  <a:srgbClr val="002060"/>
                </a:solidFill>
                <a:latin typeface="Times New Roman" panose="02020603050405020304" pitchFamily="18" charset="0"/>
                <a:cs typeface="Times New Roman" panose="02020603050405020304" pitchFamily="18" charset="0"/>
              </a:rPr>
              <a:t>Hamburg</a:t>
            </a:r>
            <a:r>
              <a:rPr lang="fr-FR" sz="2800" b="1" dirty="0">
                <a:solidFill>
                  <a:srgbClr val="002060"/>
                </a:solidFill>
                <a:latin typeface="Times New Roman" panose="02020603050405020304" pitchFamily="18" charset="0"/>
                <a:cs typeface="Times New Roman" panose="02020603050405020304" pitchFamily="18" charset="0"/>
              </a:rPr>
              <a:t> Germany</a:t>
            </a:r>
          </a:p>
        </p:txBody>
      </p:sp>
      <p:pic>
        <p:nvPicPr>
          <p:cNvPr id="8" name="Image 7"/>
          <p:cNvPicPr>
            <a:picLocks noChangeAspect="1"/>
          </p:cNvPicPr>
          <p:nvPr/>
        </p:nvPicPr>
        <p:blipFill>
          <a:blip r:embed="rId5" cstate="print"/>
          <a:stretch>
            <a:fillRect/>
          </a:stretch>
        </p:blipFill>
        <p:spPr>
          <a:xfrm>
            <a:off x="1875251" y="4567225"/>
            <a:ext cx="1410879" cy="1348172"/>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853" y="44427"/>
            <a:ext cx="2370047" cy="1504921"/>
          </a:xfrm>
          <a:prstGeom prst="rect">
            <a:avLst/>
          </a:prstGeom>
        </p:spPr>
      </p:pic>
    </p:spTree>
    <p:extLst>
      <p:ext uri="{BB962C8B-B14F-4D97-AF65-F5344CB8AC3E}">
        <p14:creationId xmlns:p14="http://schemas.microsoft.com/office/powerpoint/2010/main" val="32709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7" name="Espace réservé du numéro de diapositive 6"/>
          <p:cNvSpPr>
            <a:spLocks noGrp="1"/>
          </p:cNvSpPr>
          <p:nvPr>
            <p:ph type="sldNum" sz="quarter" idx="12"/>
          </p:nvPr>
        </p:nvSpPr>
        <p:spPr/>
        <p:txBody>
          <a:bodyPr/>
          <a:lstStyle/>
          <a:p>
            <a:fld id="{E8881708-E59A-4E74-B048-981F13492EFB}" type="slidenum">
              <a:rPr lang="fr-FR" smtClean="0"/>
              <a:pPr/>
              <a:t>10</a:t>
            </a:fld>
            <a:endParaRPr lang="fr-FR"/>
          </a:p>
        </p:txBody>
      </p:sp>
      <p:sp>
        <p:nvSpPr>
          <p:cNvPr id="4" name="Titre 1"/>
          <p:cNvSpPr txBox="1">
            <a:spLocks/>
          </p:cNvSpPr>
          <p:nvPr/>
        </p:nvSpPr>
        <p:spPr>
          <a:xfrm>
            <a:off x="1524000" y="-55131"/>
            <a:ext cx="9144000" cy="9445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600" dirty="0">
                <a:solidFill>
                  <a:srgbClr val="002060"/>
                </a:solidFill>
                <a:latin typeface="Times New Roman" panose="02020603050405020304" pitchFamily="18" charset="0"/>
                <a:cs typeface="Times New Roman" panose="02020603050405020304" pitchFamily="18" charset="0"/>
              </a:rPr>
              <a:t>Test Scenarios</a:t>
            </a:r>
          </a:p>
        </p:txBody>
      </p:sp>
      <p:cxnSp>
        <p:nvCxnSpPr>
          <p:cNvPr id="5" name="Connecteur droit 4"/>
          <p:cNvCxnSpPr/>
          <p:nvPr/>
        </p:nvCxnSpPr>
        <p:spPr>
          <a:xfrm>
            <a:off x="2386454" y="88891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ext uri="{D42A27DB-BD31-4B8C-83A1-F6EECF244321}">
                <p14:modId xmlns:p14="http://schemas.microsoft.com/office/powerpoint/2010/main" val="492985147"/>
              </p:ext>
            </p:extLst>
          </p:nvPr>
        </p:nvGraphicFramePr>
        <p:xfrm>
          <a:off x="1263770" y="4056074"/>
          <a:ext cx="9634214" cy="1809230"/>
        </p:xfrm>
        <a:graphic>
          <a:graphicData uri="http://schemas.openxmlformats.org/drawingml/2006/table">
            <a:tbl>
              <a:tblPr>
                <a:tableStyleId>{3B4B98B0-60AC-42C2-AFA5-B58CD77FA1E5}</a:tableStyleId>
              </a:tblPr>
              <a:tblGrid>
                <a:gridCol w="2769567"/>
                <a:gridCol w="2155305"/>
                <a:gridCol w="2360060"/>
                <a:gridCol w="2349282"/>
              </a:tblGrid>
              <a:tr h="361846">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Reference Flow</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CC6600"/>
                      </a:solidFill>
                      <a:prstDash val="solid"/>
                      <a:round/>
                      <a:headEnd type="none" w="med" len="med"/>
                      <a:tailEnd type="none" w="med" len="med"/>
                    </a:lnB>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Q</a:t>
                      </a:r>
                      <a:r>
                        <a:rPr lang="en-US" sz="1600" baseline="-25000" dirty="0">
                          <a:solidFill>
                            <a:srgbClr val="002060"/>
                          </a:solidFill>
                          <a:effectLst/>
                          <a:latin typeface="Times New Roman" panose="02020603050405020304" pitchFamily="18" charset="0"/>
                          <a:cs typeface="Times New Roman" panose="02020603050405020304" pitchFamily="18" charset="0"/>
                        </a:rPr>
                        <a:t>1</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CC6600"/>
                      </a:solidFill>
                      <a:prstDash val="solid"/>
                      <a:round/>
                      <a:headEnd type="none" w="med" len="med"/>
                      <a:tailEnd type="none" w="med" len="med"/>
                    </a:lnB>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Q</a:t>
                      </a:r>
                      <a:r>
                        <a:rPr lang="en-US" sz="1600" baseline="-25000" dirty="0">
                          <a:solidFill>
                            <a:srgbClr val="002060"/>
                          </a:solidFill>
                          <a:effectLst/>
                          <a:latin typeface="Times New Roman" panose="02020603050405020304" pitchFamily="18" charset="0"/>
                          <a:cs typeface="Times New Roman" panose="02020603050405020304" pitchFamily="18" charset="0"/>
                        </a:rPr>
                        <a:t>2</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CC6600"/>
                      </a:solidFill>
                      <a:prstDash val="solid"/>
                      <a:round/>
                      <a:headEnd type="none" w="med" len="med"/>
                      <a:tailEnd type="none" w="med" len="med"/>
                    </a:lnB>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Q</a:t>
                      </a:r>
                      <a:r>
                        <a:rPr lang="en-US" sz="1600" baseline="-25000" dirty="0">
                          <a:solidFill>
                            <a:srgbClr val="002060"/>
                          </a:solidFill>
                          <a:effectLst/>
                          <a:latin typeface="Times New Roman" panose="02020603050405020304" pitchFamily="18" charset="0"/>
                          <a:cs typeface="Times New Roman" panose="02020603050405020304" pitchFamily="18" charset="0"/>
                        </a:rPr>
                        <a:t>3</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CC6600"/>
                      </a:solidFill>
                      <a:prstDash val="solid"/>
                      <a:round/>
                      <a:headEnd type="none" w="med" len="med"/>
                      <a:tailEnd type="none" w="med" len="med"/>
                    </a:lnB>
                  </a:tcPr>
                </a:tc>
              </a:tr>
              <a:tr h="723692">
                <a:tc>
                  <a:txBody>
                    <a:bodyPr/>
                    <a:lstStyle/>
                    <a:p>
                      <a:pPr marL="36195" marR="36195" algn="ctr" hangingPunct="0">
                        <a:lnSpc>
                          <a:spcPct val="100000"/>
                        </a:lnSpc>
                        <a:spcBef>
                          <a:spcPts val="1200"/>
                        </a:spcBef>
                        <a:spcAft>
                          <a:spcPts val="1200"/>
                        </a:spcAft>
                      </a:pPr>
                      <a:r>
                        <a:rPr lang="en-US" sz="1600" dirty="0">
                          <a:solidFill>
                            <a:srgbClr val="002060"/>
                          </a:solidFill>
                          <a:effectLst/>
                          <a:latin typeface="Times New Roman" panose="02020603050405020304" pitchFamily="18" charset="0"/>
                          <a:cs typeface="Times New Roman" panose="02020603050405020304" pitchFamily="18" charset="0"/>
                        </a:rPr>
                        <a:t>Volumetric flow </a:t>
                      </a:r>
                      <a:r>
                        <a:rPr lang="en-US" sz="1600" dirty="0" smtClean="0">
                          <a:solidFill>
                            <a:srgbClr val="002060"/>
                          </a:solidFill>
                          <a:effectLst/>
                          <a:latin typeface="Times New Roman" panose="02020603050405020304" pitchFamily="18" charset="0"/>
                          <a:cs typeface="Times New Roman" panose="02020603050405020304" pitchFamily="18" charset="0"/>
                        </a:rPr>
                        <a:t>rate </a:t>
                      </a:r>
                      <a:r>
                        <a:rPr lang="en-US" sz="1600" dirty="0">
                          <a:solidFill>
                            <a:srgbClr val="002060"/>
                          </a:solidFill>
                          <a:effectLst/>
                          <a:latin typeface="Times New Roman" panose="02020603050405020304" pitchFamily="18" charset="0"/>
                          <a:cs typeface="Times New Roman" panose="02020603050405020304" pitchFamily="18" charset="0"/>
                        </a:rPr>
                        <a:t>[Nm</a:t>
                      </a:r>
                      <a:r>
                        <a:rPr lang="en-US" sz="1600" baseline="30000" dirty="0">
                          <a:solidFill>
                            <a:srgbClr val="002060"/>
                          </a:solidFill>
                          <a:effectLst/>
                          <a:latin typeface="Times New Roman" panose="02020603050405020304" pitchFamily="18" charset="0"/>
                          <a:cs typeface="Times New Roman" panose="02020603050405020304" pitchFamily="18" charset="0"/>
                        </a:rPr>
                        <a:t>3</a:t>
                      </a:r>
                      <a:r>
                        <a:rPr lang="en-US" sz="1600" dirty="0">
                          <a:solidFill>
                            <a:srgbClr val="002060"/>
                          </a:solidFill>
                          <a:effectLst/>
                          <a:latin typeface="Times New Roman" panose="02020603050405020304" pitchFamily="18" charset="0"/>
                          <a:cs typeface="Times New Roman" panose="02020603050405020304" pitchFamily="18" charset="0"/>
                        </a:rPr>
                        <a:t>·h</a:t>
                      </a:r>
                      <a:r>
                        <a:rPr lang="en-US" sz="1600" baseline="30000" dirty="0">
                          <a:solidFill>
                            <a:srgbClr val="002060"/>
                          </a:solidFill>
                          <a:effectLst/>
                          <a:latin typeface="Times New Roman" panose="02020603050405020304" pitchFamily="18" charset="0"/>
                          <a:cs typeface="Times New Roman" panose="02020603050405020304" pitchFamily="18" charset="0"/>
                        </a:rPr>
                        <a:t>-1</a:t>
                      </a:r>
                      <a:r>
                        <a:rPr lang="en-US" sz="1600" dirty="0">
                          <a:solidFill>
                            <a:srgbClr val="002060"/>
                          </a:solidFill>
                          <a:effectLst/>
                          <a:latin typeface="Times New Roman" panose="02020603050405020304" pitchFamily="18" charset="0"/>
                          <a:cs typeface="Times New Roman" panose="02020603050405020304" pitchFamily="18" charset="0"/>
                        </a:rPr>
                        <a:t>]</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tcPr>
                </a:tc>
                <a:tc>
                  <a:txBody>
                    <a:bodyPr/>
                    <a:lstStyle/>
                    <a:p>
                      <a:pPr marL="36195" marR="36195" algn="ctr" hangingPunct="0">
                        <a:lnSpc>
                          <a:spcPct val="200000"/>
                        </a:lnSpc>
                        <a:spcBef>
                          <a:spcPts val="60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5.4</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tcPr>
                </a:tc>
                <a:tc>
                  <a:txBody>
                    <a:bodyPr/>
                    <a:lstStyle/>
                    <a:p>
                      <a:pPr marL="36195" marR="36195" algn="ctr" hangingPunct="0">
                        <a:lnSpc>
                          <a:spcPct val="200000"/>
                        </a:lnSpc>
                        <a:spcBef>
                          <a:spcPts val="60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1.8</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tcPr>
                </a:tc>
                <a:tc>
                  <a:txBody>
                    <a:bodyPr/>
                    <a:lstStyle/>
                    <a:p>
                      <a:pPr marL="36195" marR="36195" algn="ctr" hangingPunct="0">
                        <a:lnSpc>
                          <a:spcPct val="200000"/>
                        </a:lnSpc>
                        <a:spcBef>
                          <a:spcPts val="600"/>
                        </a:spcBef>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0.1</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T w="12700" cap="flat" cmpd="sng" algn="ctr">
                      <a:solidFill>
                        <a:srgbClr val="CC6600"/>
                      </a:solidFill>
                      <a:prstDash val="solid"/>
                      <a:round/>
                      <a:headEnd type="none" w="med" len="med"/>
                      <a:tailEnd type="none" w="med" len="med"/>
                    </a:lnT>
                  </a:tcPr>
                </a:tc>
              </a:tr>
              <a:tr h="361846">
                <a:tc>
                  <a:txBody>
                    <a:bodyPr/>
                    <a:lstStyle/>
                    <a:p>
                      <a:pPr marL="36195" marR="36195" algn="ctr" hangingPunct="0">
                        <a:lnSpc>
                          <a:spcPct val="100000"/>
                        </a:lnSpc>
                        <a:spcBef>
                          <a:spcPts val="1200"/>
                        </a:spcBef>
                        <a:spcAft>
                          <a:spcPts val="1200"/>
                        </a:spcAft>
                      </a:pPr>
                      <a:r>
                        <a:rPr lang="en-US" sz="1600" dirty="0">
                          <a:solidFill>
                            <a:srgbClr val="002060"/>
                          </a:solidFill>
                          <a:effectLst/>
                          <a:latin typeface="Times New Roman" panose="02020603050405020304" pitchFamily="18" charset="0"/>
                          <a:cs typeface="Times New Roman" panose="02020603050405020304" pitchFamily="18" charset="0"/>
                        </a:rPr>
                        <a:t>Release duration [s]</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1</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3</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Aft>
                          <a:spcPts val="0"/>
                        </a:spcAft>
                      </a:pPr>
                      <a:r>
                        <a:rPr lang="en-US" sz="1600">
                          <a:solidFill>
                            <a:srgbClr val="002060"/>
                          </a:solidFill>
                          <a:effectLst/>
                          <a:latin typeface="Times New Roman" panose="02020603050405020304" pitchFamily="18" charset="0"/>
                          <a:cs typeface="Times New Roman" panose="02020603050405020304" pitchFamily="18" charset="0"/>
                        </a:rPr>
                        <a:t>46</a:t>
                      </a:r>
                      <a:endParaRPr lang="fr-FR" sz="16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tcPr>
                </a:tc>
              </a:tr>
              <a:tr h="361846">
                <a:tc>
                  <a:txBody>
                    <a:bodyPr/>
                    <a:lstStyle/>
                    <a:p>
                      <a:pPr marL="36195" marR="36195" algn="ctr" hangingPunct="0">
                        <a:lnSpc>
                          <a:spcPct val="100000"/>
                        </a:lnSpc>
                        <a:spcBef>
                          <a:spcPts val="1200"/>
                        </a:spcBef>
                        <a:spcAft>
                          <a:spcPts val="1200"/>
                        </a:spcAft>
                      </a:pPr>
                      <a:r>
                        <a:rPr lang="en-US" sz="1600" dirty="0">
                          <a:solidFill>
                            <a:srgbClr val="002060"/>
                          </a:solidFill>
                          <a:effectLst/>
                          <a:latin typeface="Times New Roman" panose="02020603050405020304" pitchFamily="18" charset="0"/>
                          <a:cs typeface="Times New Roman" panose="02020603050405020304" pitchFamily="18" charset="0"/>
                        </a:rPr>
                        <a:t>Re</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tcPr>
                </a:tc>
                <a:tc>
                  <a:txBody>
                    <a:bodyPr/>
                    <a:lstStyle/>
                    <a:p>
                      <a:pPr marL="36195" marR="36195" algn="ctr" hangingPunct="0">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4500</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1500</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Aft>
                          <a:spcPts val="0"/>
                        </a:spcAft>
                      </a:pPr>
                      <a:r>
                        <a:rPr lang="en-US" sz="1600" b="1" dirty="0">
                          <a:solidFill>
                            <a:srgbClr val="002060"/>
                          </a:solidFill>
                          <a:effectLst/>
                          <a:latin typeface="Times New Roman" panose="02020603050405020304" pitchFamily="18" charset="0"/>
                          <a:cs typeface="Times New Roman" panose="02020603050405020304" pitchFamily="18" charset="0"/>
                        </a:rPr>
                        <a:t>83</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tcPr>
                </a:tc>
              </a:tr>
            </a:tbl>
          </a:graphicData>
        </a:graphic>
      </p:graphicFrame>
      <p:sp>
        <p:nvSpPr>
          <p:cNvPr id="8" name="Rectangle 7"/>
          <p:cNvSpPr/>
          <p:nvPr/>
        </p:nvSpPr>
        <p:spPr>
          <a:xfrm>
            <a:off x="515388" y="1116398"/>
            <a:ext cx="10964487" cy="1877437"/>
          </a:xfrm>
          <a:prstGeom prst="rect">
            <a:avLst/>
          </a:prstGeom>
        </p:spPr>
        <p:txBody>
          <a:bodyPr wrap="square">
            <a:spAutoFit/>
          </a:bodyPr>
          <a:lstStyle/>
          <a:p>
            <a:pPr marL="342891" indent="-342891" algn="just">
              <a:spcAft>
                <a:spcPts val="1200"/>
              </a:spcAft>
              <a:buClr>
                <a:srgbClr val="E48312"/>
              </a:buClr>
              <a:buFont typeface="Wingdings" panose="05000000000000000000" pitchFamily="2" charset="2"/>
              <a:buChar char="v"/>
            </a:pPr>
            <a:r>
              <a:rPr lang="en-US" sz="2400" dirty="0">
                <a:solidFill>
                  <a:srgbClr val="002060"/>
                </a:solidFill>
                <a:latin typeface="Times New Roman" panose="02020603050405020304" pitchFamily="18" charset="0"/>
                <a:ea typeface="Times New Roman" panose="02020603050405020304" pitchFamily="18" charset="0"/>
              </a:rPr>
              <a:t>The concentration of hydrogen was measured for a period of 180 seconds. </a:t>
            </a:r>
          </a:p>
          <a:p>
            <a:pPr marL="342891" indent="-342891" algn="just">
              <a:spcAft>
                <a:spcPts val="1200"/>
              </a:spcAft>
              <a:buClr>
                <a:srgbClr val="E48312"/>
              </a:buClr>
              <a:buFont typeface="Wingdings" panose="05000000000000000000" pitchFamily="2" charset="2"/>
              <a:buChar char="v"/>
            </a:pPr>
            <a:r>
              <a:rPr lang="en-US" sz="2400" dirty="0">
                <a:solidFill>
                  <a:srgbClr val="002060"/>
                </a:solidFill>
                <a:latin typeface="Times New Roman" panose="02020603050405020304" pitchFamily="18" charset="0"/>
                <a:ea typeface="Times New Roman" panose="02020603050405020304" pitchFamily="18" charset="0"/>
              </a:rPr>
              <a:t>Configuration without ventilation, at ambient conditions of temperature and pressure. </a:t>
            </a:r>
          </a:p>
          <a:p>
            <a:pPr marL="342891" indent="-342891" algn="just">
              <a:spcAft>
                <a:spcPts val="1200"/>
              </a:spcAft>
              <a:buClr>
                <a:srgbClr val="E48312"/>
              </a:buClr>
              <a:buFont typeface="Wingdings" panose="05000000000000000000" pitchFamily="2" charset="2"/>
              <a:buChar char="v"/>
            </a:pPr>
            <a:r>
              <a:rPr lang="en-GB" sz="2400" dirty="0">
                <a:solidFill>
                  <a:srgbClr val="002060"/>
                </a:solidFill>
                <a:latin typeface="Times New Roman" panose="02020603050405020304" pitchFamily="18" charset="0"/>
                <a:ea typeface="Times New Roman" panose="02020603050405020304" pitchFamily="18" charset="0"/>
              </a:rPr>
              <a:t>All tests are performed in the empty enclosure and in the enclosure with the obstacles.</a:t>
            </a:r>
          </a:p>
        </p:txBody>
      </p:sp>
      <p:graphicFrame>
        <p:nvGraphicFramePr>
          <p:cNvPr id="10" name="Tableau 9"/>
          <p:cNvGraphicFramePr>
            <a:graphicFrameLocks noGrp="1"/>
          </p:cNvGraphicFramePr>
          <p:nvPr>
            <p:extLst>
              <p:ext uri="{D42A27DB-BD31-4B8C-83A1-F6EECF244321}">
                <p14:modId xmlns:p14="http://schemas.microsoft.com/office/powerpoint/2010/main" val="2024285227"/>
              </p:ext>
            </p:extLst>
          </p:nvPr>
        </p:nvGraphicFramePr>
        <p:xfrm>
          <a:off x="6367709" y="3562899"/>
          <a:ext cx="4903450" cy="1757777"/>
        </p:xfrm>
        <a:graphic>
          <a:graphicData uri="http://schemas.openxmlformats.org/drawingml/2006/table">
            <a:tbl>
              <a:tblPr>
                <a:tableStyleId>{3B4B98B0-60AC-42C2-AFA5-B58CD77FA1E5}</a:tableStyleId>
              </a:tblPr>
              <a:tblGrid>
                <a:gridCol w="2186079"/>
                <a:gridCol w="893713"/>
                <a:gridCol w="905791"/>
                <a:gridCol w="917867"/>
              </a:tblGrid>
              <a:tr h="585925">
                <a:tc>
                  <a:txBody>
                    <a:bodyPr/>
                    <a:lstStyle/>
                    <a:p>
                      <a:pPr marL="36195" marR="36195" algn="ctr" hangingPunct="0">
                        <a:spcBef>
                          <a:spcPts val="600"/>
                        </a:spcBef>
                        <a:spcAft>
                          <a:spcPts val="600"/>
                        </a:spcAft>
                      </a:pPr>
                      <a:r>
                        <a:rPr lang="en-US" sz="1600" dirty="0">
                          <a:solidFill>
                            <a:srgbClr val="002060"/>
                          </a:solidFill>
                          <a:effectLst/>
                          <a:latin typeface="Times New Roman" panose="02020603050405020304" pitchFamily="18" charset="0"/>
                          <a:cs typeface="Times New Roman" panose="02020603050405020304" pitchFamily="18" charset="0"/>
                        </a:rPr>
                        <a:t>Reference Position</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Upper</a:t>
                      </a:r>
                      <a:endParaRPr lang="fr-FR" sz="1600" dirty="0">
                        <a:solidFill>
                          <a:srgbClr val="002060"/>
                        </a:solidFill>
                        <a:effectLst/>
                        <a:latin typeface="Times New Roman" panose="02020603050405020304" pitchFamily="18" charset="0"/>
                        <a:cs typeface="Times New Roman" panose="02020603050405020304" pitchFamily="18" charset="0"/>
                      </a:endParaRPr>
                    </a:p>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 </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Upper side</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Lower side</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rgbClr val="CC6600"/>
                      </a:solidFill>
                      <a:prstDash val="solid"/>
                      <a:round/>
                      <a:headEnd type="none" w="med" len="med"/>
                      <a:tailEnd type="none" w="med" len="med"/>
                    </a:lnT>
                    <a:lnB w="12700" cap="flat" cmpd="sng" algn="ctr">
                      <a:solidFill>
                        <a:srgbClr val="CC6600"/>
                      </a:solidFill>
                      <a:prstDash val="solid"/>
                      <a:round/>
                      <a:headEnd type="none" w="med" len="med"/>
                      <a:tailEnd type="none" w="med" len="med"/>
                    </a:lnB>
                  </a:tcPr>
                </a:tc>
              </a:tr>
              <a:tr h="292963">
                <a:tc>
                  <a:txBody>
                    <a:bodyPr/>
                    <a:lstStyle/>
                    <a:p>
                      <a:pPr marL="36195" marR="36195" algn="ctr" hangingPunct="0">
                        <a:lnSpc>
                          <a:spcPct val="100000"/>
                        </a:lnSpc>
                        <a:spcBef>
                          <a:spcPts val="1200"/>
                        </a:spcBef>
                        <a:spcAft>
                          <a:spcPts val="1200"/>
                        </a:spcAft>
                      </a:pPr>
                      <a:r>
                        <a:rPr lang="en-US" sz="1600" dirty="0">
                          <a:solidFill>
                            <a:srgbClr val="002060"/>
                          </a:solidFill>
                          <a:effectLst/>
                          <a:latin typeface="Times New Roman" panose="02020603050405020304" pitchFamily="18" charset="0"/>
                          <a:cs typeface="Times New Roman" panose="02020603050405020304" pitchFamily="18" charset="0"/>
                        </a:rPr>
                        <a:t>x </a:t>
                      </a:r>
                      <a:r>
                        <a:rPr lang="en-US" sz="1600" dirty="0" smtClean="0">
                          <a:solidFill>
                            <a:srgbClr val="002060"/>
                          </a:solidFill>
                          <a:effectLst/>
                          <a:latin typeface="Times New Roman" panose="02020603050405020304" pitchFamily="18" charset="0"/>
                          <a:cs typeface="Times New Roman" panose="02020603050405020304" pitchFamily="18" charset="0"/>
                        </a:rPr>
                        <a:t> [</a:t>
                      </a:r>
                      <a:r>
                        <a:rPr lang="en-US" sz="1600" dirty="0">
                          <a:solidFill>
                            <a:srgbClr val="002060"/>
                          </a:solidFill>
                          <a:effectLst/>
                          <a:latin typeface="Times New Roman" panose="02020603050405020304" pitchFamily="18" charset="0"/>
                          <a:cs typeface="Times New Roman" panose="02020603050405020304" pitchFamily="18" charset="0"/>
                        </a:rPr>
                        <a:t>m]</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0.17</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C6600"/>
                      </a:solidFill>
                      <a:prstDash val="solid"/>
                      <a:round/>
                      <a:headEnd type="none" w="med" len="med"/>
                      <a:tailEnd type="none" w="med" len="med"/>
                    </a:lnT>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0</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T w="12700" cap="flat" cmpd="sng" algn="ctr">
                      <a:solidFill>
                        <a:srgbClr val="CC6600"/>
                      </a:solidFill>
                      <a:prstDash val="solid"/>
                      <a:round/>
                      <a:headEnd type="none" w="med" len="med"/>
                      <a:tailEnd type="none" w="med" len="med"/>
                    </a:lnT>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0</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rgbClr val="CC6600"/>
                      </a:solidFill>
                      <a:prstDash val="solid"/>
                      <a:round/>
                      <a:headEnd type="none" w="med" len="med"/>
                      <a:tailEnd type="none" w="med" len="med"/>
                    </a:lnT>
                  </a:tcPr>
                </a:tc>
              </a:tr>
              <a:tr h="292963">
                <a:tc>
                  <a:txBody>
                    <a:bodyPr/>
                    <a:lstStyle/>
                    <a:p>
                      <a:pPr marL="36195" marR="36195" algn="ctr" hangingPunct="0">
                        <a:lnSpc>
                          <a:spcPct val="100000"/>
                        </a:lnSpc>
                        <a:spcBef>
                          <a:spcPts val="1200"/>
                        </a:spcBef>
                        <a:spcAft>
                          <a:spcPts val="1200"/>
                        </a:spcAft>
                      </a:pPr>
                      <a:r>
                        <a:rPr lang="en-US" sz="1600" dirty="0">
                          <a:solidFill>
                            <a:srgbClr val="002060"/>
                          </a:solidFill>
                          <a:effectLst/>
                          <a:latin typeface="Times New Roman" panose="02020603050405020304" pitchFamily="18" charset="0"/>
                          <a:cs typeface="Times New Roman" panose="02020603050405020304" pitchFamily="18" charset="0"/>
                        </a:rPr>
                        <a:t>y </a:t>
                      </a:r>
                      <a:r>
                        <a:rPr lang="en-US" sz="1600" dirty="0" smtClean="0">
                          <a:solidFill>
                            <a:srgbClr val="002060"/>
                          </a:solidFill>
                          <a:effectLst/>
                          <a:latin typeface="Times New Roman" panose="02020603050405020304" pitchFamily="18" charset="0"/>
                          <a:cs typeface="Times New Roman" panose="02020603050405020304" pitchFamily="18" charset="0"/>
                        </a:rPr>
                        <a:t> </a:t>
                      </a:r>
                      <a:r>
                        <a:rPr lang="en-US" sz="1600" dirty="0">
                          <a:solidFill>
                            <a:srgbClr val="002060"/>
                          </a:solidFill>
                          <a:effectLst/>
                          <a:latin typeface="Times New Roman" panose="02020603050405020304" pitchFamily="18" charset="0"/>
                          <a:cs typeface="Times New Roman" panose="02020603050405020304" pitchFamily="18" charset="0"/>
                        </a:rPr>
                        <a:t>[m]</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0.165</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0.165</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0.165</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r>
              <a:tr h="292963">
                <a:tc>
                  <a:txBody>
                    <a:bodyPr/>
                    <a:lstStyle/>
                    <a:p>
                      <a:pPr marL="36195" marR="36195" algn="ctr" hangingPunct="0">
                        <a:lnSpc>
                          <a:spcPct val="100000"/>
                        </a:lnSpc>
                        <a:spcBef>
                          <a:spcPts val="1200"/>
                        </a:spcBef>
                        <a:spcAft>
                          <a:spcPts val="1200"/>
                        </a:spcAft>
                      </a:pPr>
                      <a:r>
                        <a:rPr lang="en-US" sz="1600" dirty="0">
                          <a:solidFill>
                            <a:srgbClr val="002060"/>
                          </a:solidFill>
                          <a:effectLst/>
                          <a:latin typeface="Times New Roman" panose="02020603050405020304" pitchFamily="18" charset="0"/>
                          <a:cs typeface="Times New Roman" panose="02020603050405020304" pitchFamily="18" charset="0"/>
                        </a:rPr>
                        <a:t>z </a:t>
                      </a:r>
                      <a:r>
                        <a:rPr lang="en-US" sz="1600" dirty="0" smtClean="0">
                          <a:solidFill>
                            <a:srgbClr val="002060"/>
                          </a:solidFill>
                          <a:effectLst/>
                          <a:latin typeface="Times New Roman" panose="02020603050405020304" pitchFamily="18" charset="0"/>
                          <a:cs typeface="Times New Roman" panose="02020603050405020304" pitchFamily="18" charset="0"/>
                        </a:rPr>
                        <a:t>[</a:t>
                      </a:r>
                      <a:r>
                        <a:rPr lang="en-US" sz="1600" dirty="0">
                          <a:solidFill>
                            <a:srgbClr val="002060"/>
                          </a:solidFill>
                          <a:effectLst/>
                          <a:latin typeface="Times New Roman" panose="02020603050405020304" pitchFamily="18" charset="0"/>
                          <a:cs typeface="Times New Roman" panose="02020603050405020304" pitchFamily="18" charset="0"/>
                        </a:rPr>
                        <a:t>m]</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0.2</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0.13</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0.01</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r>
              <a:tr h="292963">
                <a:tc>
                  <a:txBody>
                    <a:bodyPr/>
                    <a:lstStyle/>
                    <a:p>
                      <a:pPr marL="36195" marR="36195" algn="ctr" hangingPunct="0">
                        <a:lnSpc>
                          <a:spcPct val="100000"/>
                        </a:lnSpc>
                        <a:spcBef>
                          <a:spcPts val="1200"/>
                        </a:spcBef>
                        <a:spcAft>
                          <a:spcPts val="1200"/>
                        </a:spcAft>
                      </a:pPr>
                      <a:r>
                        <a:rPr lang="en-US" sz="1600" dirty="0">
                          <a:solidFill>
                            <a:srgbClr val="002060"/>
                          </a:solidFill>
                          <a:effectLst/>
                          <a:latin typeface="Times New Roman" panose="02020603050405020304" pitchFamily="18" charset="0"/>
                          <a:cs typeface="Times New Roman" panose="02020603050405020304" pitchFamily="18" charset="0"/>
                        </a:rPr>
                        <a:t>Release direction</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tcPr>
                </a:tc>
                <a:tc>
                  <a:txBody>
                    <a:bodyPr/>
                    <a:lstStyle/>
                    <a:p>
                      <a:pPr marL="36195" marR="36195" algn="ctr" hangingPunct="0">
                        <a:spcAft>
                          <a:spcPts val="0"/>
                        </a:spcAft>
                      </a:pPr>
                      <a:r>
                        <a:rPr lang="en-GB" sz="1600" dirty="0">
                          <a:solidFill>
                            <a:srgbClr val="002060"/>
                          </a:solidFill>
                          <a:effectLst/>
                          <a:latin typeface="Times New Roman" panose="02020603050405020304" pitchFamily="18" charset="0"/>
                          <a:cs typeface="Times New Roman" panose="02020603050405020304" pitchFamily="18" charset="0"/>
                        </a:rPr>
                        <a:t>-z </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36195" marR="36195" algn="ctr" hangingPunct="0">
                        <a:spcAft>
                          <a:spcPts val="0"/>
                        </a:spcAft>
                      </a:pPr>
                      <a:r>
                        <a:rPr lang="en-GB" sz="1600" dirty="0">
                          <a:solidFill>
                            <a:srgbClr val="002060"/>
                          </a:solidFill>
                          <a:effectLst/>
                          <a:latin typeface="Times New Roman" panose="02020603050405020304" pitchFamily="18" charset="0"/>
                          <a:cs typeface="Times New Roman" panose="02020603050405020304" pitchFamily="18" charset="0"/>
                        </a:rPr>
                        <a:t>x </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tcPr>
                </a:tc>
                <a:tc>
                  <a:txBody>
                    <a:bodyPr/>
                    <a:lstStyle/>
                    <a:p>
                      <a:pPr marL="36195" marR="36195" algn="ctr" hangingPunct="0">
                        <a:spcAft>
                          <a:spcPts val="0"/>
                        </a:spcAft>
                      </a:pPr>
                      <a:r>
                        <a:rPr lang="en-GB" sz="1600" dirty="0">
                          <a:solidFill>
                            <a:srgbClr val="002060"/>
                          </a:solidFill>
                          <a:effectLst/>
                          <a:latin typeface="Times New Roman" panose="02020603050405020304" pitchFamily="18" charset="0"/>
                          <a:cs typeface="Times New Roman" panose="02020603050405020304" pitchFamily="18" charset="0"/>
                        </a:rPr>
                        <a:t>x </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r>
            </a:tbl>
          </a:graphicData>
        </a:graphic>
      </p:graphicFrame>
      <p:grpSp>
        <p:nvGrpSpPr>
          <p:cNvPr id="16" name="Groupe 15"/>
          <p:cNvGrpSpPr/>
          <p:nvPr/>
        </p:nvGrpSpPr>
        <p:grpSpPr>
          <a:xfrm>
            <a:off x="689130" y="3108960"/>
            <a:ext cx="5308501" cy="3034315"/>
            <a:chOff x="79545" y="3353917"/>
            <a:chExt cx="4635980" cy="2789355"/>
          </a:xfrm>
        </p:grpSpPr>
        <p:pic>
          <p:nvPicPr>
            <p:cNvPr id="9" name="Image 8"/>
            <p:cNvPicPr/>
            <p:nvPr/>
          </p:nvPicPr>
          <p:blipFill rotWithShape="1">
            <a:blip r:embed="rId2" cstate="print"/>
            <a:srcRect l="1892" t="6311" b="5748"/>
            <a:stretch/>
          </p:blipFill>
          <p:spPr>
            <a:xfrm>
              <a:off x="366535" y="3435375"/>
              <a:ext cx="4176584" cy="2520780"/>
            </a:xfrm>
            <a:prstGeom prst="rect">
              <a:avLst/>
            </a:prstGeom>
          </p:spPr>
        </p:pic>
        <p:sp>
          <p:nvSpPr>
            <p:cNvPr id="6" name="ZoneTexte 5"/>
            <p:cNvSpPr txBox="1"/>
            <p:nvPr/>
          </p:nvSpPr>
          <p:spPr>
            <a:xfrm>
              <a:off x="2258620" y="3353917"/>
              <a:ext cx="1019175" cy="307777"/>
            </a:xfrm>
            <a:prstGeom prst="rect">
              <a:avLst/>
            </a:prstGeom>
            <a:solidFill>
              <a:schemeClr val="bg1"/>
            </a:solidFill>
          </p:spPr>
          <p:txBody>
            <a:bodyPr wrap="square" rtlCol="0">
              <a:spAutoFit/>
            </a:bodyPr>
            <a:lstStyle/>
            <a:p>
              <a:r>
                <a:rPr lang="en-GB" sz="1400" dirty="0">
                  <a:solidFill>
                    <a:srgbClr val="000000"/>
                  </a:solidFill>
                  <a:latin typeface="Times New Roman" panose="02020603050405020304" pitchFamily="18" charset="0"/>
                  <a:cs typeface="Times New Roman" panose="02020603050405020304" pitchFamily="18" charset="0"/>
                </a:rPr>
                <a:t>Upper</a:t>
              </a:r>
            </a:p>
          </p:txBody>
        </p:sp>
        <p:sp>
          <p:nvSpPr>
            <p:cNvPr id="11" name="ZoneTexte 10"/>
            <p:cNvSpPr txBox="1"/>
            <p:nvPr/>
          </p:nvSpPr>
          <p:spPr>
            <a:xfrm>
              <a:off x="79545" y="4256084"/>
              <a:ext cx="1003679" cy="307777"/>
            </a:xfrm>
            <a:prstGeom prst="rect">
              <a:avLst/>
            </a:prstGeom>
            <a:solidFill>
              <a:schemeClr val="bg1"/>
            </a:solidFill>
          </p:spPr>
          <p:txBody>
            <a:bodyPr wrap="square" rtlCol="0">
              <a:spAutoFit/>
            </a:bodyPr>
            <a:lstStyle/>
            <a:p>
              <a:r>
                <a:rPr lang="en-GB" sz="1400" dirty="0">
                  <a:solidFill>
                    <a:srgbClr val="000000"/>
                  </a:solidFill>
                  <a:latin typeface="Times New Roman" panose="02020603050405020304" pitchFamily="18" charset="0"/>
                  <a:cs typeface="Times New Roman" panose="02020603050405020304" pitchFamily="18" charset="0"/>
                </a:rPr>
                <a:t>Upper side</a:t>
              </a:r>
            </a:p>
          </p:txBody>
        </p:sp>
        <p:sp>
          <p:nvSpPr>
            <p:cNvPr id="12" name="ZoneTexte 11"/>
            <p:cNvSpPr txBox="1"/>
            <p:nvPr/>
          </p:nvSpPr>
          <p:spPr>
            <a:xfrm>
              <a:off x="104796" y="4695765"/>
              <a:ext cx="1011523" cy="307777"/>
            </a:xfrm>
            <a:prstGeom prst="rect">
              <a:avLst/>
            </a:prstGeom>
            <a:solidFill>
              <a:schemeClr val="bg1"/>
            </a:solidFill>
          </p:spPr>
          <p:txBody>
            <a:bodyPr wrap="square" rtlCol="0">
              <a:spAutoFit/>
            </a:bodyPr>
            <a:lstStyle/>
            <a:p>
              <a:r>
                <a:rPr lang="en-GB" sz="1400" dirty="0">
                  <a:solidFill>
                    <a:srgbClr val="000000"/>
                  </a:solidFill>
                  <a:latin typeface="Times New Roman" panose="02020603050405020304" pitchFamily="18" charset="0"/>
                  <a:cs typeface="Times New Roman" panose="02020603050405020304" pitchFamily="18" charset="0"/>
                </a:rPr>
                <a:t>Lower side</a:t>
              </a:r>
            </a:p>
          </p:txBody>
        </p:sp>
        <p:sp>
          <p:nvSpPr>
            <p:cNvPr id="13" name="ZoneTexte 12"/>
            <p:cNvSpPr txBox="1"/>
            <p:nvPr/>
          </p:nvSpPr>
          <p:spPr>
            <a:xfrm>
              <a:off x="1752600" y="5804718"/>
              <a:ext cx="1012039" cy="338554"/>
            </a:xfrm>
            <a:prstGeom prst="rect">
              <a:avLst/>
            </a:prstGeom>
            <a:solidFill>
              <a:schemeClr val="bg1"/>
            </a:solidFill>
          </p:spPr>
          <p:txBody>
            <a:bodyPr wrap="square" rtlCol="0">
              <a:spAutoFit/>
            </a:bodyPr>
            <a:lstStyle/>
            <a:p>
              <a:r>
                <a:rPr lang="en-GB" sz="1600" dirty="0">
                  <a:solidFill>
                    <a:srgbClr val="000000"/>
                  </a:solidFill>
                </a:rPr>
                <a:t>0,47 m</a:t>
              </a:r>
            </a:p>
          </p:txBody>
        </p:sp>
        <p:sp>
          <p:nvSpPr>
            <p:cNvPr id="14" name="ZoneTexte 13"/>
            <p:cNvSpPr txBox="1"/>
            <p:nvPr/>
          </p:nvSpPr>
          <p:spPr>
            <a:xfrm rot="18753995">
              <a:off x="3739141" y="5215291"/>
              <a:ext cx="817878" cy="338554"/>
            </a:xfrm>
            <a:prstGeom prst="rect">
              <a:avLst/>
            </a:prstGeom>
            <a:solidFill>
              <a:schemeClr val="bg1"/>
            </a:solidFill>
          </p:spPr>
          <p:txBody>
            <a:bodyPr wrap="square" rtlCol="0">
              <a:spAutoFit/>
            </a:bodyPr>
            <a:lstStyle/>
            <a:p>
              <a:r>
                <a:rPr lang="en-GB" sz="1600" dirty="0">
                  <a:solidFill>
                    <a:srgbClr val="000000"/>
                  </a:solidFill>
                </a:rPr>
                <a:t>0,33 m</a:t>
              </a:r>
            </a:p>
          </p:txBody>
        </p:sp>
        <p:sp>
          <p:nvSpPr>
            <p:cNvPr id="15" name="ZoneTexte 14"/>
            <p:cNvSpPr txBox="1"/>
            <p:nvPr/>
          </p:nvSpPr>
          <p:spPr>
            <a:xfrm rot="16200000">
              <a:off x="4137309" y="4138847"/>
              <a:ext cx="817878" cy="338554"/>
            </a:xfrm>
            <a:prstGeom prst="rect">
              <a:avLst/>
            </a:prstGeom>
            <a:solidFill>
              <a:schemeClr val="bg1"/>
            </a:solidFill>
          </p:spPr>
          <p:txBody>
            <a:bodyPr wrap="square" rtlCol="0">
              <a:spAutoFit/>
            </a:bodyPr>
            <a:lstStyle/>
            <a:p>
              <a:r>
                <a:rPr lang="en-GB" sz="1600" dirty="0">
                  <a:solidFill>
                    <a:srgbClr val="000000"/>
                  </a:solidFill>
                </a:rPr>
                <a:t>0,20 m</a:t>
              </a:r>
            </a:p>
          </p:txBody>
        </p:sp>
      </p:grpSp>
    </p:spTree>
    <p:extLst>
      <p:ext uri="{BB962C8B-B14F-4D97-AF65-F5344CB8AC3E}">
        <p14:creationId xmlns:p14="http://schemas.microsoft.com/office/powerpoint/2010/main" val="136632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up)">
                                      <p:cBhvr>
                                        <p:cTn id="14" dur="500"/>
                                        <p:tgtEl>
                                          <p:spTgt spid="8">
                                            <p:txEl>
                                              <p:pRg st="0" end="0"/>
                                            </p:txEl>
                                          </p:spTgt>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wipe(up)">
                                      <p:cBhvr>
                                        <p:cTn id="18" dur="500"/>
                                        <p:tgtEl>
                                          <p:spTgt spid="8">
                                            <p:txEl>
                                              <p:pRg st="1" end="1"/>
                                            </p:txEl>
                                          </p:spTgt>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up)">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par>
                                <p:cTn id="42" presetID="14" presetClass="entr" presetSubtype="1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randombar(horizontal)">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7" name="Espace réservé du numéro de diapositive 6"/>
          <p:cNvSpPr>
            <a:spLocks noGrp="1"/>
          </p:cNvSpPr>
          <p:nvPr>
            <p:ph type="sldNum" sz="quarter" idx="12"/>
          </p:nvPr>
        </p:nvSpPr>
        <p:spPr/>
        <p:txBody>
          <a:bodyPr/>
          <a:lstStyle/>
          <a:p>
            <a:fld id="{E8881708-E59A-4E74-B048-981F13492EFB}" type="slidenum">
              <a:rPr lang="fr-FR" smtClean="0"/>
              <a:pPr/>
              <a:t>11</a:t>
            </a:fld>
            <a:endParaRPr lang="fr-FR"/>
          </a:p>
        </p:txBody>
      </p:sp>
      <p:sp>
        <p:nvSpPr>
          <p:cNvPr id="4" name="Titre 1"/>
          <p:cNvSpPr txBox="1">
            <a:spLocks/>
          </p:cNvSpPr>
          <p:nvPr/>
        </p:nvSpPr>
        <p:spPr>
          <a:xfrm>
            <a:off x="1524000" y="-55131"/>
            <a:ext cx="9144000" cy="9445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600" dirty="0">
                <a:solidFill>
                  <a:srgbClr val="002060"/>
                </a:solidFill>
                <a:latin typeface="Times New Roman" panose="02020603050405020304" pitchFamily="18" charset="0"/>
                <a:cs typeface="Times New Roman" panose="02020603050405020304" pitchFamily="18" charset="0"/>
              </a:rPr>
              <a:t>Test Scenarios</a:t>
            </a:r>
          </a:p>
        </p:txBody>
      </p:sp>
      <p:cxnSp>
        <p:nvCxnSpPr>
          <p:cNvPr id="5" name="Connecteur droit 4"/>
          <p:cNvCxnSpPr/>
          <p:nvPr/>
        </p:nvCxnSpPr>
        <p:spPr>
          <a:xfrm>
            <a:off x="2473787" y="866261"/>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ext uri="{D42A27DB-BD31-4B8C-83A1-F6EECF244321}">
                <p14:modId xmlns:p14="http://schemas.microsoft.com/office/powerpoint/2010/main" val="1051942270"/>
              </p:ext>
            </p:extLst>
          </p:nvPr>
        </p:nvGraphicFramePr>
        <p:xfrm>
          <a:off x="1197032" y="4418540"/>
          <a:ext cx="9667702" cy="1523042"/>
        </p:xfrm>
        <a:graphic>
          <a:graphicData uri="http://schemas.openxmlformats.org/drawingml/2006/table">
            <a:tbl>
              <a:tblPr>
                <a:tableStyleId>{3B4B98B0-60AC-42C2-AFA5-B58CD77FA1E5}</a:tableStyleId>
              </a:tblPr>
              <a:tblGrid>
                <a:gridCol w="3686780"/>
                <a:gridCol w="1926176"/>
                <a:gridCol w="1926891"/>
                <a:gridCol w="2127855"/>
              </a:tblGrid>
              <a:tr h="229430">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Reference Flow</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CC6600"/>
                      </a:solidFill>
                      <a:prstDash val="solid"/>
                      <a:round/>
                      <a:headEnd type="none" w="med" len="med"/>
                      <a:tailEnd type="none" w="med" len="med"/>
                    </a:lnB>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Q</a:t>
                      </a:r>
                      <a:r>
                        <a:rPr lang="en-US" sz="1600" baseline="-25000" dirty="0">
                          <a:solidFill>
                            <a:srgbClr val="002060"/>
                          </a:solidFill>
                          <a:effectLst/>
                          <a:latin typeface="Times New Roman" panose="02020603050405020304" pitchFamily="18" charset="0"/>
                          <a:cs typeface="Times New Roman" panose="02020603050405020304" pitchFamily="18" charset="0"/>
                        </a:rPr>
                        <a:t>1</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CC6600"/>
                      </a:solidFill>
                      <a:prstDash val="solid"/>
                      <a:round/>
                      <a:headEnd type="none" w="med" len="med"/>
                      <a:tailEnd type="none" w="med" len="med"/>
                    </a:lnB>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Q</a:t>
                      </a:r>
                      <a:r>
                        <a:rPr lang="en-US" sz="1600" baseline="-25000" dirty="0">
                          <a:solidFill>
                            <a:srgbClr val="002060"/>
                          </a:solidFill>
                          <a:effectLst/>
                          <a:latin typeface="Times New Roman" panose="02020603050405020304" pitchFamily="18" charset="0"/>
                          <a:cs typeface="Times New Roman" panose="02020603050405020304" pitchFamily="18" charset="0"/>
                        </a:rPr>
                        <a:t>2</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CC6600"/>
                      </a:solidFill>
                      <a:prstDash val="solid"/>
                      <a:round/>
                      <a:headEnd type="none" w="med" len="med"/>
                      <a:tailEnd type="none" w="med" len="med"/>
                    </a:lnB>
                  </a:tcPr>
                </a:tc>
                <a:tc>
                  <a:txBody>
                    <a:bodyPr/>
                    <a:lstStyle/>
                    <a:p>
                      <a:pPr marL="36195" marR="36195" algn="ctr" hangingPunct="0">
                        <a:spcAft>
                          <a:spcPts val="0"/>
                        </a:spcAft>
                      </a:pPr>
                      <a:r>
                        <a:rPr lang="en-US" sz="1600" dirty="0">
                          <a:solidFill>
                            <a:srgbClr val="002060"/>
                          </a:solidFill>
                          <a:effectLst/>
                          <a:latin typeface="Times New Roman" panose="02020603050405020304" pitchFamily="18" charset="0"/>
                          <a:cs typeface="Times New Roman" panose="02020603050405020304" pitchFamily="18" charset="0"/>
                        </a:rPr>
                        <a:t>Q</a:t>
                      </a:r>
                      <a:r>
                        <a:rPr lang="en-US" sz="1600" baseline="-25000" dirty="0">
                          <a:solidFill>
                            <a:srgbClr val="002060"/>
                          </a:solidFill>
                          <a:effectLst/>
                          <a:latin typeface="Times New Roman" panose="02020603050405020304" pitchFamily="18" charset="0"/>
                          <a:cs typeface="Times New Roman" panose="02020603050405020304" pitchFamily="18" charset="0"/>
                        </a:rPr>
                        <a:t>3</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CC6600"/>
                      </a:solidFill>
                      <a:prstDash val="solid"/>
                      <a:round/>
                      <a:headEnd type="none" w="med" len="med"/>
                      <a:tailEnd type="none" w="med" len="med"/>
                    </a:lnB>
                  </a:tcPr>
                </a:tc>
              </a:tr>
              <a:tr h="344146">
                <a:tc>
                  <a:txBody>
                    <a:bodyPr/>
                    <a:lstStyle/>
                    <a:p>
                      <a:pPr marL="36195" marR="36195" algn="ctr" hangingPunct="0">
                        <a:lnSpc>
                          <a:spcPct val="150000"/>
                        </a:lnSpc>
                        <a:spcBef>
                          <a:spcPts val="600"/>
                        </a:spcBef>
                        <a:spcAft>
                          <a:spcPts val="600"/>
                        </a:spcAft>
                      </a:pPr>
                      <a:r>
                        <a:rPr lang="en-US" sz="1600" dirty="0">
                          <a:solidFill>
                            <a:srgbClr val="002060"/>
                          </a:solidFill>
                          <a:effectLst/>
                          <a:latin typeface="Times New Roman" panose="02020603050405020304" pitchFamily="18" charset="0"/>
                          <a:cs typeface="Times New Roman" panose="02020603050405020304" pitchFamily="18" charset="0"/>
                        </a:rPr>
                        <a:t>Volumetric flow </a:t>
                      </a:r>
                      <a:r>
                        <a:rPr lang="en-US" sz="1600" dirty="0" smtClean="0">
                          <a:solidFill>
                            <a:srgbClr val="002060"/>
                          </a:solidFill>
                          <a:effectLst/>
                          <a:latin typeface="Times New Roman" panose="02020603050405020304" pitchFamily="18" charset="0"/>
                          <a:cs typeface="Times New Roman" panose="02020603050405020304" pitchFamily="18" charset="0"/>
                        </a:rPr>
                        <a:t>rate </a:t>
                      </a:r>
                      <a:r>
                        <a:rPr lang="en-US" sz="1600" dirty="0">
                          <a:solidFill>
                            <a:srgbClr val="002060"/>
                          </a:solidFill>
                          <a:effectLst/>
                          <a:latin typeface="Times New Roman" panose="02020603050405020304" pitchFamily="18" charset="0"/>
                          <a:cs typeface="Times New Roman" panose="02020603050405020304" pitchFamily="18" charset="0"/>
                        </a:rPr>
                        <a:t>[Nm</a:t>
                      </a:r>
                      <a:r>
                        <a:rPr lang="en-US" sz="1600" baseline="30000" dirty="0">
                          <a:solidFill>
                            <a:srgbClr val="002060"/>
                          </a:solidFill>
                          <a:effectLst/>
                          <a:latin typeface="Times New Roman" panose="02020603050405020304" pitchFamily="18" charset="0"/>
                          <a:cs typeface="Times New Roman" panose="02020603050405020304" pitchFamily="18" charset="0"/>
                        </a:rPr>
                        <a:t>3</a:t>
                      </a:r>
                      <a:r>
                        <a:rPr lang="en-US" sz="1600" dirty="0">
                          <a:solidFill>
                            <a:srgbClr val="002060"/>
                          </a:solidFill>
                          <a:effectLst/>
                          <a:latin typeface="Times New Roman" panose="02020603050405020304" pitchFamily="18" charset="0"/>
                          <a:cs typeface="Times New Roman" panose="02020603050405020304" pitchFamily="18" charset="0"/>
                        </a:rPr>
                        <a:t>·h</a:t>
                      </a:r>
                      <a:r>
                        <a:rPr lang="en-US" sz="1600" baseline="30000" dirty="0">
                          <a:solidFill>
                            <a:srgbClr val="002060"/>
                          </a:solidFill>
                          <a:effectLst/>
                          <a:latin typeface="Times New Roman" panose="02020603050405020304" pitchFamily="18" charset="0"/>
                          <a:cs typeface="Times New Roman" panose="02020603050405020304" pitchFamily="18" charset="0"/>
                        </a:rPr>
                        <a:t>-1</a:t>
                      </a:r>
                      <a:r>
                        <a:rPr lang="en-US" sz="1600" dirty="0">
                          <a:solidFill>
                            <a:srgbClr val="002060"/>
                          </a:solidFill>
                          <a:effectLst/>
                          <a:latin typeface="Times New Roman" panose="02020603050405020304" pitchFamily="18" charset="0"/>
                          <a:cs typeface="Times New Roman" panose="02020603050405020304" pitchFamily="18" charset="0"/>
                        </a:rPr>
                        <a:t>]</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tcPr>
                </a:tc>
                <a:tc>
                  <a:txBody>
                    <a:bodyPr/>
                    <a:lstStyle/>
                    <a:p>
                      <a:pPr marL="36195" marR="36195" algn="ctr" hangingPunct="0">
                        <a:lnSpc>
                          <a:spcPct val="150000"/>
                        </a:lnSpc>
                        <a:spcBef>
                          <a:spcPts val="600"/>
                        </a:spcBef>
                        <a:spcAft>
                          <a:spcPts val="600"/>
                        </a:spcAft>
                      </a:pPr>
                      <a:r>
                        <a:rPr lang="en-US" sz="1600" b="1" dirty="0">
                          <a:solidFill>
                            <a:srgbClr val="002060"/>
                          </a:solidFill>
                          <a:effectLst/>
                          <a:latin typeface="Times New Roman" panose="02020603050405020304" pitchFamily="18" charset="0"/>
                          <a:cs typeface="Times New Roman" panose="02020603050405020304" pitchFamily="18" charset="0"/>
                        </a:rPr>
                        <a:t>5.4</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tcPr>
                </a:tc>
                <a:tc>
                  <a:txBody>
                    <a:bodyPr/>
                    <a:lstStyle/>
                    <a:p>
                      <a:pPr marL="36195" marR="36195" algn="ctr" hangingPunct="0">
                        <a:lnSpc>
                          <a:spcPct val="150000"/>
                        </a:lnSpc>
                        <a:spcBef>
                          <a:spcPts val="600"/>
                        </a:spcBef>
                        <a:spcAft>
                          <a:spcPts val="600"/>
                        </a:spcAft>
                      </a:pPr>
                      <a:r>
                        <a:rPr lang="en-US" sz="1600" b="1" dirty="0">
                          <a:solidFill>
                            <a:srgbClr val="002060"/>
                          </a:solidFill>
                          <a:effectLst/>
                          <a:latin typeface="Times New Roman" panose="02020603050405020304" pitchFamily="18" charset="0"/>
                          <a:cs typeface="Times New Roman" panose="02020603050405020304" pitchFamily="18" charset="0"/>
                        </a:rPr>
                        <a:t>1.8</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lnT w="12700" cap="flat" cmpd="sng" algn="ctr">
                      <a:solidFill>
                        <a:srgbClr val="CC6600"/>
                      </a:solidFill>
                      <a:prstDash val="solid"/>
                      <a:round/>
                      <a:headEnd type="none" w="med" len="med"/>
                      <a:tailEnd type="none" w="med" len="med"/>
                    </a:lnT>
                  </a:tcPr>
                </a:tc>
                <a:tc>
                  <a:txBody>
                    <a:bodyPr/>
                    <a:lstStyle/>
                    <a:p>
                      <a:pPr marL="36195" marR="36195" algn="ctr" hangingPunct="0">
                        <a:lnSpc>
                          <a:spcPct val="150000"/>
                        </a:lnSpc>
                        <a:spcBef>
                          <a:spcPts val="600"/>
                        </a:spcBef>
                        <a:spcAft>
                          <a:spcPts val="600"/>
                        </a:spcAft>
                      </a:pPr>
                      <a:r>
                        <a:rPr lang="en-US" sz="1600" b="1" dirty="0">
                          <a:solidFill>
                            <a:srgbClr val="002060"/>
                          </a:solidFill>
                          <a:effectLst/>
                          <a:latin typeface="Times New Roman" panose="02020603050405020304" pitchFamily="18" charset="0"/>
                          <a:cs typeface="Times New Roman" panose="02020603050405020304" pitchFamily="18" charset="0"/>
                        </a:rPr>
                        <a:t>0.1</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T w="12700" cap="flat" cmpd="sng" algn="ctr">
                      <a:solidFill>
                        <a:srgbClr val="CC6600"/>
                      </a:solidFill>
                      <a:prstDash val="solid"/>
                      <a:round/>
                      <a:headEnd type="none" w="med" len="med"/>
                      <a:tailEnd type="none" w="med" len="med"/>
                    </a:lnT>
                  </a:tcPr>
                </a:tc>
              </a:tr>
              <a:tr h="229430">
                <a:tc>
                  <a:txBody>
                    <a:bodyPr/>
                    <a:lstStyle/>
                    <a:p>
                      <a:pPr marL="36195" marR="36195" algn="ctr" hangingPunct="0">
                        <a:spcBef>
                          <a:spcPts val="600"/>
                        </a:spcBef>
                        <a:spcAft>
                          <a:spcPts val="600"/>
                        </a:spcAft>
                      </a:pPr>
                      <a:r>
                        <a:rPr lang="en-US" sz="1600" dirty="0">
                          <a:solidFill>
                            <a:srgbClr val="002060"/>
                          </a:solidFill>
                          <a:effectLst/>
                          <a:latin typeface="Times New Roman" panose="02020603050405020304" pitchFamily="18" charset="0"/>
                          <a:cs typeface="Times New Roman" panose="02020603050405020304" pitchFamily="18" charset="0"/>
                        </a:rPr>
                        <a:t>Release duration [s]</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tcPr>
                </a:tc>
                <a:tc>
                  <a:txBody>
                    <a:bodyPr/>
                    <a:lstStyle/>
                    <a:p>
                      <a:pPr marL="36195" marR="36195" algn="ctr" hangingPunct="0">
                        <a:spcBef>
                          <a:spcPts val="600"/>
                        </a:spcBef>
                        <a:spcAft>
                          <a:spcPts val="600"/>
                        </a:spcAft>
                      </a:pPr>
                      <a:r>
                        <a:rPr lang="en-US" sz="1600" dirty="0">
                          <a:solidFill>
                            <a:srgbClr val="002060"/>
                          </a:solidFill>
                          <a:effectLst/>
                          <a:latin typeface="Times New Roman" panose="02020603050405020304" pitchFamily="18" charset="0"/>
                          <a:cs typeface="Times New Roman" panose="02020603050405020304" pitchFamily="18" charset="0"/>
                        </a:rPr>
                        <a:t>1</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Bef>
                          <a:spcPts val="600"/>
                        </a:spcBef>
                        <a:spcAft>
                          <a:spcPts val="600"/>
                        </a:spcAft>
                      </a:pPr>
                      <a:r>
                        <a:rPr lang="en-US" sz="1600" dirty="0">
                          <a:solidFill>
                            <a:srgbClr val="002060"/>
                          </a:solidFill>
                          <a:effectLst/>
                          <a:latin typeface="Times New Roman" panose="02020603050405020304" pitchFamily="18" charset="0"/>
                          <a:cs typeface="Times New Roman" panose="02020603050405020304" pitchFamily="18" charset="0"/>
                        </a:rPr>
                        <a:t>3</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Bef>
                          <a:spcPts val="600"/>
                        </a:spcBef>
                        <a:spcAft>
                          <a:spcPts val="600"/>
                        </a:spcAft>
                      </a:pPr>
                      <a:r>
                        <a:rPr lang="en-US" sz="1600" dirty="0">
                          <a:solidFill>
                            <a:srgbClr val="002060"/>
                          </a:solidFill>
                          <a:effectLst/>
                          <a:latin typeface="Times New Roman" panose="02020603050405020304" pitchFamily="18" charset="0"/>
                          <a:cs typeface="Times New Roman" panose="02020603050405020304" pitchFamily="18" charset="0"/>
                        </a:rPr>
                        <a:t>46</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tcPr>
                </a:tc>
              </a:tr>
              <a:tr h="292679">
                <a:tc>
                  <a:txBody>
                    <a:bodyPr/>
                    <a:lstStyle/>
                    <a:p>
                      <a:pPr marL="36195" marR="36195" algn="ctr" hangingPunct="0">
                        <a:spcBef>
                          <a:spcPts val="600"/>
                        </a:spcBef>
                        <a:spcAft>
                          <a:spcPts val="600"/>
                        </a:spcAft>
                      </a:pPr>
                      <a:r>
                        <a:rPr lang="en-US" sz="1600" dirty="0" err="1">
                          <a:solidFill>
                            <a:srgbClr val="002060"/>
                          </a:solidFill>
                          <a:effectLst/>
                          <a:latin typeface="Times New Roman" panose="02020603050405020304" pitchFamily="18" charset="0"/>
                          <a:cs typeface="Times New Roman" panose="02020603050405020304" pitchFamily="18" charset="0"/>
                        </a:rPr>
                        <a:t>Ri</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tcPr>
                </a:tc>
                <a:tc>
                  <a:txBody>
                    <a:bodyPr/>
                    <a:lstStyle/>
                    <a:p>
                      <a:pPr marL="36195" marR="36195" algn="ctr" hangingPunct="0">
                        <a:spcBef>
                          <a:spcPts val="600"/>
                        </a:spcBef>
                        <a:spcAft>
                          <a:spcPts val="600"/>
                        </a:spcAft>
                      </a:pPr>
                      <a:r>
                        <a:rPr lang="en-US" sz="1600" b="1" dirty="0">
                          <a:solidFill>
                            <a:srgbClr val="002060"/>
                          </a:solidFill>
                          <a:effectLst/>
                          <a:latin typeface="Times New Roman" panose="02020603050405020304" pitchFamily="18" charset="0"/>
                          <a:cs typeface="Times New Roman" panose="02020603050405020304" pitchFamily="18" charset="0"/>
                        </a:rPr>
                        <a:t>1.27·10</a:t>
                      </a:r>
                      <a:r>
                        <a:rPr lang="en-US" sz="1600" b="1" baseline="30000" dirty="0">
                          <a:solidFill>
                            <a:srgbClr val="002060"/>
                          </a:solidFill>
                          <a:effectLst/>
                          <a:latin typeface="Times New Roman" panose="02020603050405020304" pitchFamily="18" charset="0"/>
                          <a:cs typeface="Times New Roman" panose="02020603050405020304" pitchFamily="18" charset="0"/>
                        </a:rPr>
                        <a:t>-6</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Bef>
                          <a:spcPts val="600"/>
                        </a:spcBef>
                        <a:spcAft>
                          <a:spcPts val="600"/>
                        </a:spcAft>
                      </a:pPr>
                      <a:r>
                        <a:rPr lang="en-US" sz="1600" b="1" dirty="0">
                          <a:solidFill>
                            <a:srgbClr val="002060"/>
                          </a:solidFill>
                          <a:effectLst/>
                          <a:latin typeface="Times New Roman" panose="02020603050405020304" pitchFamily="18" charset="0"/>
                          <a:cs typeface="Times New Roman" panose="02020603050405020304" pitchFamily="18" charset="0"/>
                        </a:rPr>
                        <a:t>1.14·10</a:t>
                      </a:r>
                      <a:r>
                        <a:rPr lang="en-US" sz="1600" b="1" baseline="30000" dirty="0">
                          <a:solidFill>
                            <a:srgbClr val="002060"/>
                          </a:solidFill>
                          <a:effectLst/>
                          <a:latin typeface="Times New Roman" panose="02020603050405020304" pitchFamily="18" charset="0"/>
                          <a:cs typeface="Times New Roman" panose="02020603050405020304" pitchFamily="18" charset="0"/>
                        </a:rPr>
                        <a:t>-5</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Bef>
                          <a:spcPts val="600"/>
                        </a:spcBef>
                        <a:spcAft>
                          <a:spcPts val="600"/>
                        </a:spcAft>
                      </a:pPr>
                      <a:r>
                        <a:rPr lang="en-US" sz="1600" b="1" dirty="0">
                          <a:solidFill>
                            <a:srgbClr val="002060"/>
                          </a:solidFill>
                          <a:effectLst/>
                          <a:latin typeface="Times New Roman" panose="02020603050405020304" pitchFamily="18" charset="0"/>
                          <a:cs typeface="Times New Roman" panose="02020603050405020304" pitchFamily="18" charset="0"/>
                        </a:rPr>
                        <a:t>3.70·10</a:t>
                      </a:r>
                      <a:r>
                        <a:rPr lang="en-US" sz="1600" b="1" baseline="30000" dirty="0">
                          <a:solidFill>
                            <a:srgbClr val="002060"/>
                          </a:solidFill>
                          <a:effectLst/>
                          <a:latin typeface="Times New Roman" panose="02020603050405020304" pitchFamily="18" charset="0"/>
                          <a:cs typeface="Times New Roman" panose="02020603050405020304" pitchFamily="18" charset="0"/>
                        </a:rPr>
                        <a:t>-3</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tcPr>
                </a:tc>
              </a:tr>
              <a:tr h="376923">
                <a:tc>
                  <a:txBody>
                    <a:bodyPr/>
                    <a:lstStyle/>
                    <a:p>
                      <a:pPr marL="36195" marR="36195" algn="ctr" hangingPunct="0">
                        <a:spcBef>
                          <a:spcPts val="600"/>
                        </a:spcBef>
                        <a:spcAft>
                          <a:spcPts val="600"/>
                        </a:spcAft>
                      </a:pPr>
                      <a:r>
                        <a:rPr lang="en-US" sz="1600" dirty="0">
                          <a:solidFill>
                            <a:srgbClr val="002060"/>
                          </a:solidFill>
                          <a:effectLst/>
                          <a:latin typeface="Times New Roman" panose="02020603050405020304" pitchFamily="18" charset="0"/>
                          <a:cs typeface="Times New Roman" panose="02020603050405020304" pitchFamily="18" charset="0"/>
                        </a:rPr>
                        <a:t>l</a:t>
                      </a:r>
                      <a:r>
                        <a:rPr lang="en-US" sz="1600" baseline="-25000" dirty="0">
                          <a:solidFill>
                            <a:srgbClr val="002060"/>
                          </a:solidFill>
                          <a:effectLst/>
                          <a:latin typeface="Times New Roman" panose="02020603050405020304" pitchFamily="18" charset="0"/>
                          <a:cs typeface="Times New Roman" panose="02020603050405020304" pitchFamily="18" charset="0"/>
                        </a:rPr>
                        <a:t>s</a:t>
                      </a:r>
                      <a:r>
                        <a:rPr lang="en-US" sz="1600" dirty="0">
                          <a:solidFill>
                            <a:srgbClr val="002060"/>
                          </a:solidFill>
                          <a:effectLst/>
                          <a:latin typeface="Times New Roman" panose="02020603050405020304" pitchFamily="18" charset="0"/>
                          <a:cs typeface="Times New Roman" panose="02020603050405020304" pitchFamily="18" charset="0"/>
                        </a:rPr>
                        <a:t> [m]</a:t>
                      </a:r>
                      <a:endParaRPr lang="fr-FR" sz="16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CC6600"/>
                      </a:solidFill>
                      <a:prstDash val="solid"/>
                      <a:round/>
                      <a:headEnd type="none" w="med" len="med"/>
                      <a:tailEnd type="none" w="med" len="med"/>
                    </a:lnR>
                  </a:tcPr>
                </a:tc>
                <a:tc>
                  <a:txBody>
                    <a:bodyPr/>
                    <a:lstStyle/>
                    <a:p>
                      <a:pPr marL="36195" marR="36195" algn="ctr" hangingPunct="0">
                        <a:spcBef>
                          <a:spcPts val="600"/>
                        </a:spcBef>
                        <a:spcAft>
                          <a:spcPts val="600"/>
                        </a:spcAft>
                      </a:pPr>
                      <a:r>
                        <a:rPr lang="en-US" sz="1600" b="1" dirty="0">
                          <a:solidFill>
                            <a:srgbClr val="002060"/>
                          </a:solidFill>
                          <a:effectLst/>
                          <a:latin typeface="Times New Roman" panose="02020603050405020304" pitchFamily="18" charset="0"/>
                          <a:cs typeface="Times New Roman" panose="02020603050405020304" pitchFamily="18" charset="0"/>
                        </a:rPr>
                        <a:t>2.41</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Bef>
                          <a:spcPts val="600"/>
                        </a:spcBef>
                        <a:spcAft>
                          <a:spcPts val="600"/>
                        </a:spcAft>
                      </a:pPr>
                      <a:r>
                        <a:rPr lang="en-US" sz="1600" b="1" dirty="0">
                          <a:solidFill>
                            <a:srgbClr val="002060"/>
                          </a:solidFill>
                          <a:effectLst/>
                          <a:latin typeface="Times New Roman" panose="02020603050405020304" pitchFamily="18" charset="0"/>
                          <a:cs typeface="Times New Roman" panose="02020603050405020304" pitchFamily="18" charset="0"/>
                        </a:rPr>
                        <a:t>0.8</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lnR w="12700" cap="flat" cmpd="sng" algn="ctr">
                      <a:solidFill>
                        <a:srgbClr val="CC6600"/>
                      </a:solidFill>
                      <a:prstDash val="solid"/>
                      <a:round/>
                      <a:headEnd type="none" w="med" len="med"/>
                      <a:tailEnd type="none" w="med" len="med"/>
                    </a:lnR>
                  </a:tcPr>
                </a:tc>
                <a:tc>
                  <a:txBody>
                    <a:bodyPr/>
                    <a:lstStyle/>
                    <a:p>
                      <a:pPr marL="36195" marR="36195" algn="ctr" hangingPunct="0">
                        <a:spcBef>
                          <a:spcPts val="600"/>
                        </a:spcBef>
                        <a:spcAft>
                          <a:spcPts val="600"/>
                        </a:spcAft>
                      </a:pPr>
                      <a:r>
                        <a:rPr lang="en-US" sz="1600" b="1" dirty="0">
                          <a:solidFill>
                            <a:srgbClr val="002060"/>
                          </a:solidFill>
                          <a:effectLst/>
                          <a:latin typeface="Times New Roman" panose="02020603050405020304" pitchFamily="18" charset="0"/>
                          <a:cs typeface="Times New Roman" panose="02020603050405020304" pitchFamily="18" charset="0"/>
                        </a:rPr>
                        <a:t>0.045</a:t>
                      </a:r>
                      <a:endParaRPr lang="fr-FR" sz="16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CC6600"/>
                      </a:solidFill>
                      <a:prstDash val="solid"/>
                      <a:round/>
                      <a:headEnd type="none" w="med" len="med"/>
                      <a:tailEnd type="none" w="med" len="med"/>
                    </a:lnL>
                  </a:tcPr>
                </a:tc>
              </a:tr>
            </a:tbl>
          </a:graphicData>
        </a:graphic>
      </p:graphicFrame>
      <mc:AlternateContent xmlns:mc="http://schemas.openxmlformats.org/markup-compatibility/2006" xmlns:a14="http://schemas.microsoft.com/office/drawing/2010/main">
        <mc:Choice Requires="a14">
          <p:sp>
            <p:nvSpPr>
              <p:cNvPr id="9" name="ZoneTexte 8"/>
              <p:cNvSpPr txBox="1"/>
              <p:nvPr/>
            </p:nvSpPr>
            <p:spPr>
              <a:xfrm>
                <a:off x="332510" y="843091"/>
                <a:ext cx="11596253" cy="3484608"/>
              </a:xfrm>
              <a:prstGeom prst="rect">
                <a:avLst/>
              </a:prstGeom>
              <a:noFill/>
            </p:spPr>
            <p:txBody>
              <a:bodyPr wrap="square" rtlCol="0">
                <a:spAutoFit/>
              </a:bodyPr>
              <a:lstStyle/>
              <a:p>
                <a:pPr>
                  <a:lnSpc>
                    <a:spcPct val="150000"/>
                  </a:lnSpc>
                </a:pPr>
                <a:r>
                  <a:rPr lang="en-US" sz="1900" dirty="0">
                    <a:solidFill>
                      <a:srgbClr val="002060"/>
                    </a:solidFill>
                    <a:latin typeface="Times New Roman" pitchFamily="18" charset="0"/>
                    <a:cs typeface="Times New Roman" pitchFamily="18" charset="0"/>
                  </a:rPr>
                  <a:t>The concentration profiles inside an enclosure are influenced by magnitude of:</a:t>
                </a:r>
              </a:p>
              <a:p>
                <a:pPr>
                  <a:lnSpc>
                    <a:spcPct val="150000"/>
                  </a:lnSpc>
                  <a:buClr>
                    <a:srgbClr val="E48312"/>
                  </a:buClr>
                  <a:buFont typeface="Wingdings" pitchFamily="2" charset="2"/>
                  <a:buChar char="v"/>
                </a:pPr>
                <a:r>
                  <a:rPr lang="en-US" sz="1900" dirty="0">
                    <a:solidFill>
                      <a:srgbClr val="002060"/>
                    </a:solidFill>
                    <a:latin typeface="Times New Roman" pitchFamily="18" charset="0"/>
                    <a:cs typeface="Times New Roman" pitchFamily="18" charset="0"/>
                  </a:rPr>
                  <a:t>Release momentum M</a:t>
                </a:r>
                <a:r>
                  <a:rPr lang="en-US" sz="1900" baseline="-25000" dirty="0">
                    <a:solidFill>
                      <a:srgbClr val="002060"/>
                    </a:solidFill>
                    <a:latin typeface="Times New Roman" pitchFamily="18" charset="0"/>
                    <a:cs typeface="Times New Roman" pitchFamily="18" charset="0"/>
                  </a:rPr>
                  <a:t>0</a:t>
                </a:r>
                <a:r>
                  <a:rPr lang="en-US" sz="1900" dirty="0">
                    <a:solidFill>
                      <a:srgbClr val="002060"/>
                    </a:solidFill>
                    <a:latin typeface="Times New Roman" pitchFamily="18" charset="0"/>
                    <a:cs typeface="Times New Roman" pitchFamily="18" charset="0"/>
                  </a:rPr>
                  <a:t> = Q</a:t>
                </a:r>
                <a:r>
                  <a:rPr lang="en-US" sz="1900" baseline="-25000" dirty="0">
                    <a:solidFill>
                      <a:srgbClr val="002060"/>
                    </a:solidFill>
                    <a:latin typeface="Times New Roman" pitchFamily="18" charset="0"/>
                    <a:cs typeface="Times New Roman" pitchFamily="18" charset="0"/>
                  </a:rPr>
                  <a:t>0</a:t>
                </a:r>
                <a:r>
                  <a:rPr lang="en-US" sz="1900" dirty="0">
                    <a:solidFill>
                      <a:srgbClr val="002060"/>
                    </a:solidFill>
                    <a:latin typeface="Times New Roman" pitchFamily="18" charset="0"/>
                    <a:cs typeface="Times New Roman" pitchFamily="18" charset="0"/>
                  </a:rPr>
                  <a:t> · u</a:t>
                </a:r>
                <a:r>
                  <a:rPr lang="en-US" sz="1900" baseline="-25000" dirty="0">
                    <a:solidFill>
                      <a:srgbClr val="002060"/>
                    </a:solidFill>
                    <a:latin typeface="Times New Roman" pitchFamily="18" charset="0"/>
                    <a:cs typeface="Times New Roman" pitchFamily="18" charset="0"/>
                  </a:rPr>
                  <a:t>0</a:t>
                </a:r>
                <a:r>
                  <a:rPr lang="en-US" sz="1900" dirty="0">
                    <a:solidFill>
                      <a:srgbClr val="002060"/>
                    </a:solidFill>
                    <a:latin typeface="Times New Roman" pitchFamily="18" charset="0"/>
                    <a:cs typeface="Times New Roman" pitchFamily="18" charset="0"/>
                  </a:rPr>
                  <a:t> [m</a:t>
                </a:r>
                <a:r>
                  <a:rPr lang="en-US" sz="1900" baseline="30000" dirty="0">
                    <a:solidFill>
                      <a:srgbClr val="002060"/>
                    </a:solidFill>
                    <a:latin typeface="Times New Roman" pitchFamily="18" charset="0"/>
                    <a:cs typeface="Times New Roman" pitchFamily="18" charset="0"/>
                  </a:rPr>
                  <a:t>4</a:t>
                </a:r>
                <a:r>
                  <a:rPr lang="en-US" sz="1900" dirty="0">
                    <a:solidFill>
                      <a:srgbClr val="002060"/>
                    </a:solidFill>
                    <a:latin typeface="Times New Roman" pitchFamily="18" charset="0"/>
                    <a:cs typeface="Times New Roman" pitchFamily="18" charset="0"/>
                  </a:rPr>
                  <a:t>·s</a:t>
                </a:r>
                <a:r>
                  <a:rPr lang="en-US" sz="1900" baseline="30000" dirty="0">
                    <a:solidFill>
                      <a:srgbClr val="002060"/>
                    </a:solidFill>
                    <a:latin typeface="Times New Roman" pitchFamily="18" charset="0"/>
                    <a:cs typeface="Times New Roman" pitchFamily="18" charset="0"/>
                  </a:rPr>
                  <a:t>-2</a:t>
                </a:r>
                <a:r>
                  <a:rPr lang="en-US" sz="1900" dirty="0">
                    <a:solidFill>
                      <a:srgbClr val="002060"/>
                    </a:solidFill>
                    <a:latin typeface="Times New Roman" pitchFamily="18" charset="0"/>
                    <a:cs typeface="Times New Roman" pitchFamily="18" charset="0"/>
                  </a:rPr>
                  <a:t>]</a:t>
                </a:r>
              </a:p>
              <a:p>
                <a:pPr>
                  <a:lnSpc>
                    <a:spcPct val="150000"/>
                  </a:lnSpc>
                  <a:buClr>
                    <a:srgbClr val="E48312"/>
                  </a:buClr>
                  <a:buFont typeface="Wingdings" pitchFamily="2" charset="2"/>
                  <a:buChar char="v"/>
                </a:pPr>
                <a:r>
                  <a:rPr lang="en-US" sz="1900" dirty="0">
                    <a:solidFill>
                      <a:srgbClr val="002060"/>
                    </a:solidFill>
                    <a:latin typeface="Times New Roman" pitchFamily="18" charset="0"/>
                    <a:cs typeface="Times New Roman" pitchFamily="18" charset="0"/>
                  </a:rPr>
                  <a:t>Buoyancy forces F</a:t>
                </a:r>
                <a:r>
                  <a:rPr lang="en-US" sz="1900" baseline="-25000" dirty="0">
                    <a:solidFill>
                      <a:srgbClr val="002060"/>
                    </a:solidFill>
                    <a:latin typeface="Times New Roman" pitchFamily="18" charset="0"/>
                    <a:cs typeface="Times New Roman" pitchFamily="18" charset="0"/>
                  </a:rPr>
                  <a:t>0</a:t>
                </a:r>
                <a:r>
                  <a:rPr lang="en-US" sz="1900" dirty="0">
                    <a:solidFill>
                      <a:srgbClr val="002060"/>
                    </a:solidFill>
                    <a:latin typeface="Times New Roman" pitchFamily="18" charset="0"/>
                    <a:cs typeface="Times New Roman" pitchFamily="18" charset="0"/>
                  </a:rPr>
                  <a:t> = (Q</a:t>
                </a:r>
                <a:r>
                  <a:rPr lang="en-US" sz="1900" baseline="-25000" dirty="0">
                    <a:solidFill>
                      <a:srgbClr val="002060"/>
                    </a:solidFill>
                    <a:latin typeface="Times New Roman" pitchFamily="18" charset="0"/>
                    <a:cs typeface="Times New Roman" pitchFamily="18" charset="0"/>
                  </a:rPr>
                  <a:t>0 </a:t>
                </a:r>
                <a:r>
                  <a:rPr lang="en-US" sz="1900" dirty="0">
                    <a:solidFill>
                      <a:srgbClr val="002060"/>
                    </a:solidFill>
                    <a:latin typeface="Times New Roman" pitchFamily="18" charset="0"/>
                    <a:cs typeface="Times New Roman" pitchFamily="18" charset="0"/>
                  </a:rPr>
                  <a:t>g </a:t>
                </a:r>
                <a:r>
                  <a:rPr lang="el-GR" sz="1900" dirty="0">
                    <a:solidFill>
                      <a:srgbClr val="002060"/>
                    </a:solidFill>
                    <a:latin typeface="Times New Roman" pitchFamily="18" charset="0"/>
                    <a:cs typeface="Times New Roman" pitchFamily="18" charset="0"/>
                  </a:rPr>
                  <a:t>Δρ</a:t>
                </a:r>
                <a:r>
                  <a:rPr lang="fr-FR" sz="1900" dirty="0">
                    <a:solidFill>
                      <a:srgbClr val="002060"/>
                    </a:solidFill>
                    <a:latin typeface="Times New Roman" pitchFamily="18" charset="0"/>
                    <a:cs typeface="Times New Roman" pitchFamily="18" charset="0"/>
                  </a:rPr>
                  <a:t>)·(</a:t>
                </a:r>
                <a:r>
                  <a:rPr lang="el-GR" sz="1900" dirty="0">
                    <a:solidFill>
                      <a:srgbClr val="002060"/>
                    </a:solidFill>
                    <a:latin typeface="Times New Roman" pitchFamily="18" charset="0"/>
                    <a:cs typeface="Times New Roman" pitchFamily="18" charset="0"/>
                  </a:rPr>
                  <a:t>ρ</a:t>
                </a:r>
                <a:r>
                  <a:rPr lang="fr-FR" sz="1900" baseline="-25000" dirty="0">
                    <a:solidFill>
                      <a:srgbClr val="002060"/>
                    </a:solidFill>
                    <a:latin typeface="Times New Roman" pitchFamily="18" charset="0"/>
                    <a:cs typeface="Times New Roman" pitchFamily="18" charset="0"/>
                  </a:rPr>
                  <a:t>air</a:t>
                </a:r>
                <a:r>
                  <a:rPr lang="fr-FR" sz="1900" dirty="0">
                    <a:solidFill>
                      <a:srgbClr val="002060"/>
                    </a:solidFill>
                    <a:latin typeface="Times New Roman" pitchFamily="18" charset="0"/>
                    <a:cs typeface="Times New Roman" pitchFamily="18" charset="0"/>
                  </a:rPr>
                  <a:t>)</a:t>
                </a:r>
                <a:r>
                  <a:rPr lang="fr-FR" sz="1900" baseline="30000" dirty="0">
                    <a:solidFill>
                      <a:srgbClr val="002060"/>
                    </a:solidFill>
                    <a:latin typeface="Times New Roman" pitchFamily="18" charset="0"/>
                    <a:cs typeface="Times New Roman" pitchFamily="18" charset="0"/>
                  </a:rPr>
                  <a:t>-1</a:t>
                </a:r>
                <a:r>
                  <a:rPr lang="fr-FR" sz="1900" dirty="0">
                    <a:solidFill>
                      <a:srgbClr val="002060"/>
                    </a:solidFill>
                    <a:latin typeface="Times New Roman" pitchFamily="18" charset="0"/>
                    <a:cs typeface="Times New Roman" pitchFamily="18" charset="0"/>
                  </a:rPr>
                  <a:t> [</a:t>
                </a:r>
                <a:r>
                  <a:rPr lang="en-US" sz="1900" dirty="0">
                    <a:solidFill>
                      <a:srgbClr val="002060"/>
                    </a:solidFill>
                    <a:latin typeface="Times New Roman" pitchFamily="18" charset="0"/>
                    <a:cs typeface="Times New Roman" pitchFamily="18" charset="0"/>
                  </a:rPr>
                  <a:t>m</a:t>
                </a:r>
                <a:r>
                  <a:rPr lang="en-US" sz="1900" baseline="30000" dirty="0">
                    <a:solidFill>
                      <a:srgbClr val="002060"/>
                    </a:solidFill>
                    <a:latin typeface="Times New Roman" pitchFamily="18" charset="0"/>
                    <a:cs typeface="Times New Roman" pitchFamily="18" charset="0"/>
                  </a:rPr>
                  <a:t>4</a:t>
                </a:r>
                <a:r>
                  <a:rPr lang="en-US" sz="1900" dirty="0">
                    <a:solidFill>
                      <a:srgbClr val="002060"/>
                    </a:solidFill>
                    <a:latin typeface="Times New Roman" pitchFamily="18" charset="0"/>
                    <a:cs typeface="Times New Roman" pitchFamily="18" charset="0"/>
                  </a:rPr>
                  <a:t>·s</a:t>
                </a:r>
                <a:r>
                  <a:rPr lang="en-US" sz="1900" baseline="30000" dirty="0">
                    <a:solidFill>
                      <a:srgbClr val="002060"/>
                    </a:solidFill>
                    <a:latin typeface="Times New Roman" pitchFamily="18" charset="0"/>
                    <a:cs typeface="Times New Roman" pitchFamily="18" charset="0"/>
                  </a:rPr>
                  <a:t>-3</a:t>
                </a:r>
                <a:r>
                  <a:rPr lang="en-US" sz="1900" dirty="0">
                    <a:solidFill>
                      <a:srgbClr val="002060"/>
                    </a:solidFill>
                    <a:latin typeface="Times New Roman" pitchFamily="18" charset="0"/>
                    <a:cs typeface="Times New Roman" pitchFamily="18" charset="0"/>
                  </a:rPr>
                  <a:t>]</a:t>
                </a:r>
                <a:endParaRPr lang="en-US" sz="1900" baseline="-25000" dirty="0">
                  <a:solidFill>
                    <a:srgbClr val="002060"/>
                  </a:solidFill>
                  <a:latin typeface="Times New Roman" pitchFamily="18" charset="0"/>
                  <a:cs typeface="Times New Roman" pitchFamily="18" charset="0"/>
                </a:endParaRPr>
              </a:p>
              <a:p>
                <a:endParaRPr lang="en-US" sz="1100" dirty="0">
                  <a:solidFill>
                    <a:srgbClr val="002060"/>
                  </a:solidFill>
                  <a:latin typeface="Times New Roman" pitchFamily="18" charset="0"/>
                  <a:cs typeface="Times New Roman" pitchFamily="18" charset="0"/>
                </a:endParaRPr>
              </a:p>
              <a:p>
                <a:pPr algn="just"/>
                <a:r>
                  <a:rPr lang="en-US" sz="1900" dirty="0">
                    <a:solidFill>
                      <a:srgbClr val="002060"/>
                    </a:solidFill>
                    <a:latin typeface="Times New Roman" pitchFamily="18" charset="0"/>
                    <a:cs typeface="Times New Roman" pitchFamily="18" charset="0"/>
                  </a:rPr>
                  <a:t>The distance l</a:t>
                </a:r>
                <a:r>
                  <a:rPr lang="en-US" sz="1900" baseline="-25000" dirty="0">
                    <a:solidFill>
                      <a:srgbClr val="002060"/>
                    </a:solidFill>
                    <a:latin typeface="Times New Roman" pitchFamily="18" charset="0"/>
                    <a:cs typeface="Times New Roman" pitchFamily="18" charset="0"/>
                  </a:rPr>
                  <a:t>s</a:t>
                </a:r>
                <a:r>
                  <a:rPr lang="en-US" sz="1900" dirty="0">
                    <a:solidFill>
                      <a:srgbClr val="002060"/>
                    </a:solidFill>
                    <a:latin typeface="Times New Roman" pitchFamily="18" charset="0"/>
                    <a:cs typeface="Times New Roman" pitchFamily="18" charset="0"/>
                  </a:rPr>
                  <a:t>, beyond which the initial specific momentum becomes negligible compared to the buoyancy fluxed, it is called the momentum length scale and it has been given by Morton* as:</a:t>
                </a:r>
                <a:endParaRPr lang="fr-FR" sz="1900" i="1" dirty="0">
                  <a:solidFill>
                    <a:srgbClr val="002060"/>
                  </a:solidFill>
                  <a:latin typeface="Cambria Math" panose="02040503050406030204"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
                        <m:sSubPr>
                          <m:ctrlPr>
                            <a:rPr lang="en-US" sz="1400" i="1">
                              <a:solidFill>
                                <a:srgbClr val="002060"/>
                              </a:solidFill>
                              <a:latin typeface="Cambria Math" panose="02040503050406030204" pitchFamily="18" charset="0"/>
                              <a:cs typeface="Times New Roman" pitchFamily="18" charset="0"/>
                            </a:rPr>
                          </m:ctrlPr>
                        </m:sSubPr>
                        <m:e>
                          <m:r>
                            <a:rPr lang="fr-FR" sz="1400" i="1">
                              <a:solidFill>
                                <a:srgbClr val="002060"/>
                              </a:solidFill>
                              <a:latin typeface="Cambria Math" panose="02040503050406030204" pitchFamily="18" charset="0"/>
                              <a:cs typeface="Times New Roman" pitchFamily="18" charset="0"/>
                            </a:rPr>
                            <m:t>𝑙</m:t>
                          </m:r>
                        </m:e>
                        <m:sub>
                          <m:r>
                            <a:rPr lang="fr-FR" sz="1400" i="1">
                              <a:solidFill>
                                <a:srgbClr val="002060"/>
                              </a:solidFill>
                              <a:latin typeface="Cambria Math" panose="02040503050406030204" pitchFamily="18" charset="0"/>
                              <a:cs typeface="Times New Roman" pitchFamily="18" charset="0"/>
                            </a:rPr>
                            <m:t>𝑠</m:t>
                          </m:r>
                        </m:sub>
                      </m:sSub>
                      <m:r>
                        <a:rPr lang="fr-FR" sz="1400" i="1">
                          <a:solidFill>
                            <a:srgbClr val="002060"/>
                          </a:solidFill>
                          <a:latin typeface="Cambria Math" panose="02040503050406030204" pitchFamily="18" charset="0"/>
                          <a:cs typeface="Times New Roman" pitchFamily="18" charset="0"/>
                        </a:rPr>
                        <m:t>=</m:t>
                      </m:r>
                      <m:f>
                        <m:fPr>
                          <m:ctrlPr>
                            <a:rPr lang="fr-FR" sz="1400" i="1">
                              <a:solidFill>
                                <a:srgbClr val="002060"/>
                              </a:solidFill>
                              <a:latin typeface="Cambria Math" panose="02040503050406030204" pitchFamily="18" charset="0"/>
                              <a:cs typeface="Times New Roman" pitchFamily="18" charset="0"/>
                            </a:rPr>
                          </m:ctrlPr>
                        </m:fPr>
                        <m:num>
                          <m:sSubSup>
                            <m:sSubSupPr>
                              <m:ctrlPr>
                                <a:rPr lang="fr-FR" sz="1400" i="1">
                                  <a:solidFill>
                                    <a:srgbClr val="002060"/>
                                  </a:solidFill>
                                  <a:latin typeface="Cambria Math" panose="02040503050406030204" pitchFamily="18" charset="0"/>
                                  <a:cs typeface="Times New Roman" pitchFamily="18" charset="0"/>
                                </a:rPr>
                              </m:ctrlPr>
                            </m:sSubSupPr>
                            <m:e>
                              <m:r>
                                <a:rPr lang="fr-FR" sz="1400" i="1">
                                  <a:solidFill>
                                    <a:srgbClr val="002060"/>
                                  </a:solidFill>
                                  <a:latin typeface="Cambria Math" panose="02040503050406030204" pitchFamily="18" charset="0"/>
                                  <a:cs typeface="Times New Roman" pitchFamily="18" charset="0"/>
                                </a:rPr>
                                <m:t>𝑀</m:t>
                              </m:r>
                            </m:e>
                            <m:sub>
                              <m:r>
                                <a:rPr lang="fr-FR" sz="1400" i="1">
                                  <a:solidFill>
                                    <a:srgbClr val="002060"/>
                                  </a:solidFill>
                                  <a:latin typeface="Cambria Math" panose="02040503050406030204" pitchFamily="18" charset="0"/>
                                  <a:cs typeface="Times New Roman" pitchFamily="18" charset="0"/>
                                </a:rPr>
                                <m:t>0</m:t>
                              </m:r>
                            </m:sub>
                            <m:sup>
                              <m:r>
                                <a:rPr lang="fr-FR" sz="1400" i="1">
                                  <a:solidFill>
                                    <a:srgbClr val="002060"/>
                                  </a:solidFill>
                                  <a:latin typeface="Cambria Math" panose="02040503050406030204" pitchFamily="18" charset="0"/>
                                  <a:cs typeface="Times New Roman" pitchFamily="18" charset="0"/>
                                </a:rPr>
                                <m:t>3/4</m:t>
                              </m:r>
                            </m:sup>
                          </m:sSubSup>
                        </m:num>
                        <m:den>
                          <m:sSubSup>
                            <m:sSubSupPr>
                              <m:ctrlPr>
                                <a:rPr lang="fr-FR" sz="1400" i="1">
                                  <a:solidFill>
                                    <a:srgbClr val="002060"/>
                                  </a:solidFill>
                                  <a:latin typeface="Cambria Math" panose="02040503050406030204" pitchFamily="18" charset="0"/>
                                  <a:cs typeface="Times New Roman" pitchFamily="18" charset="0"/>
                                </a:rPr>
                              </m:ctrlPr>
                            </m:sSubSupPr>
                            <m:e>
                              <m:r>
                                <a:rPr lang="fr-FR" sz="1400" i="1">
                                  <a:solidFill>
                                    <a:srgbClr val="002060"/>
                                  </a:solidFill>
                                  <a:latin typeface="Cambria Math" panose="02040503050406030204" pitchFamily="18" charset="0"/>
                                  <a:cs typeface="Times New Roman" pitchFamily="18" charset="0"/>
                                </a:rPr>
                                <m:t>𝐹</m:t>
                              </m:r>
                            </m:e>
                            <m:sub>
                              <m:r>
                                <a:rPr lang="fr-FR" sz="1400" i="1">
                                  <a:solidFill>
                                    <a:srgbClr val="002060"/>
                                  </a:solidFill>
                                  <a:latin typeface="Cambria Math" panose="02040503050406030204" pitchFamily="18" charset="0"/>
                                  <a:cs typeface="Times New Roman" pitchFamily="18" charset="0"/>
                                </a:rPr>
                                <m:t>0</m:t>
                              </m:r>
                            </m:sub>
                            <m:sup>
                              <m:r>
                                <a:rPr lang="fr-FR" sz="1400" i="1">
                                  <a:solidFill>
                                    <a:srgbClr val="002060"/>
                                  </a:solidFill>
                                  <a:latin typeface="Cambria Math" panose="02040503050406030204" pitchFamily="18" charset="0"/>
                                  <a:cs typeface="Times New Roman" pitchFamily="18" charset="0"/>
                                </a:rPr>
                                <m:t>1/2</m:t>
                              </m:r>
                            </m:sup>
                          </m:sSubSup>
                        </m:den>
                      </m:f>
                      <m:r>
                        <a:rPr lang="fr-FR" sz="1400" i="1">
                          <a:solidFill>
                            <a:srgbClr val="002060"/>
                          </a:solidFill>
                          <a:latin typeface="Cambria Math" panose="02040503050406030204" pitchFamily="18" charset="0"/>
                          <a:cs typeface="Times New Roman" pitchFamily="18" charset="0"/>
                        </a:rPr>
                        <m:t>=</m:t>
                      </m:r>
                      <m:f>
                        <m:fPr>
                          <m:ctrlPr>
                            <a:rPr lang="fr-FR" sz="1400" i="1">
                              <a:solidFill>
                                <a:srgbClr val="002060"/>
                              </a:solidFill>
                              <a:latin typeface="Cambria Math" panose="02040503050406030204" pitchFamily="18" charset="0"/>
                              <a:cs typeface="Times New Roman" pitchFamily="18" charset="0"/>
                            </a:rPr>
                          </m:ctrlPr>
                        </m:fPr>
                        <m:num>
                          <m:r>
                            <a:rPr lang="fr-FR" sz="1400" i="1">
                              <a:solidFill>
                                <a:srgbClr val="002060"/>
                              </a:solidFill>
                              <a:latin typeface="Cambria Math" panose="02040503050406030204" pitchFamily="18" charset="0"/>
                              <a:cs typeface="Times New Roman" pitchFamily="18" charset="0"/>
                            </a:rPr>
                            <m:t>0.96</m:t>
                          </m:r>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m:t>
                          </m:r>
                          <m:sSub>
                            <m:sSubPr>
                              <m:ctrlPr>
                                <a:rPr lang="fr-FR" sz="1400" i="1">
                                  <a:solidFill>
                                    <a:srgbClr val="002060"/>
                                  </a:solidFill>
                                  <a:latin typeface="Cambria Math" panose="02040503050406030204" pitchFamily="18" charset="0"/>
                                  <a:ea typeface="Cambria Math" panose="02040503050406030204" pitchFamily="18" charset="0"/>
                                  <a:cs typeface="Times New Roman" pitchFamily="18" charset="0"/>
                                </a:rPr>
                              </m:ctrlPr>
                            </m:sSubPr>
                            <m:e>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𝑢</m:t>
                              </m:r>
                            </m:e>
                            <m:sub>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0</m:t>
                              </m:r>
                            </m:sub>
                          </m:sSub>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m:t>
                          </m:r>
                          <m:rad>
                            <m:radPr>
                              <m:degHide m:val="on"/>
                              <m:ctrlPr>
                                <a:rPr lang="fr-FR" sz="1400" i="1">
                                  <a:solidFill>
                                    <a:srgbClr val="002060"/>
                                  </a:solidFill>
                                  <a:latin typeface="Cambria Math" panose="02040503050406030204" pitchFamily="18" charset="0"/>
                                  <a:ea typeface="Cambria Math" panose="02040503050406030204" pitchFamily="18" charset="0"/>
                                  <a:cs typeface="Times New Roman" pitchFamily="18" charset="0"/>
                                </a:rPr>
                              </m:ctrlPr>
                            </m:radPr>
                            <m:deg/>
                            <m:e>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𝐷</m:t>
                              </m:r>
                            </m:e>
                          </m:rad>
                        </m:num>
                        <m:den>
                          <m:rad>
                            <m:radPr>
                              <m:degHide m:val="on"/>
                              <m:ctrlPr>
                                <a:rPr lang="fr-FR" sz="1400" i="1">
                                  <a:solidFill>
                                    <a:srgbClr val="002060"/>
                                  </a:solidFill>
                                  <a:latin typeface="Cambria Math" panose="02040503050406030204" pitchFamily="18" charset="0"/>
                                  <a:cs typeface="Times New Roman" pitchFamily="18" charset="0"/>
                                </a:rPr>
                              </m:ctrlPr>
                            </m:radPr>
                            <m:deg/>
                            <m:e>
                              <m:f>
                                <m:fPr>
                                  <m:ctrlPr>
                                    <a:rPr lang="fr-FR" sz="1400" i="1">
                                      <a:solidFill>
                                        <a:srgbClr val="002060"/>
                                      </a:solidFill>
                                      <a:latin typeface="Cambria Math" panose="02040503050406030204" pitchFamily="18" charset="0"/>
                                      <a:cs typeface="Times New Roman" pitchFamily="18" charset="0"/>
                                    </a:rPr>
                                  </m:ctrlPr>
                                </m:fPr>
                                <m:num>
                                  <m:r>
                                    <a:rPr lang="fr-FR" sz="1400" i="1">
                                      <a:solidFill>
                                        <a:srgbClr val="002060"/>
                                      </a:solidFill>
                                      <a:latin typeface="Cambria Math" panose="02040503050406030204" pitchFamily="18" charset="0"/>
                                      <a:cs typeface="Times New Roman" pitchFamily="18" charset="0"/>
                                    </a:rPr>
                                    <m:t>𝑔</m:t>
                                  </m:r>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m:t>
                                  </m:r>
                                  <m:sSub>
                                    <m:sSubPr>
                                      <m:ctrlPr>
                                        <a:rPr lang="fr-FR" sz="1400" i="1">
                                          <a:solidFill>
                                            <a:srgbClr val="002060"/>
                                          </a:solidFill>
                                          <a:latin typeface="Cambria Math" panose="02040503050406030204" pitchFamily="18" charset="0"/>
                                          <a:ea typeface="Cambria Math" panose="02040503050406030204" pitchFamily="18" charset="0"/>
                                          <a:cs typeface="Times New Roman" pitchFamily="18" charset="0"/>
                                        </a:rPr>
                                      </m:ctrlPr>
                                    </m:sSubPr>
                                    <m:e>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𝜌</m:t>
                                      </m:r>
                                    </m:e>
                                    <m:sub>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𝑎𝑖𝑟</m:t>
                                      </m:r>
                                    </m:sub>
                                  </m:sSub>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m:t>
                                  </m:r>
                                  <m:sSub>
                                    <m:sSubPr>
                                      <m:ctrlPr>
                                        <a:rPr lang="fr-FR" sz="1400" i="1">
                                          <a:solidFill>
                                            <a:srgbClr val="002060"/>
                                          </a:solidFill>
                                          <a:latin typeface="Cambria Math" panose="02040503050406030204" pitchFamily="18" charset="0"/>
                                          <a:ea typeface="Cambria Math" panose="02040503050406030204" pitchFamily="18" charset="0"/>
                                          <a:cs typeface="Times New Roman" pitchFamily="18" charset="0"/>
                                        </a:rPr>
                                      </m:ctrlPr>
                                    </m:sSubPr>
                                    <m:e>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𝜌</m:t>
                                      </m:r>
                                    </m:e>
                                    <m:sub>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𝐻</m:t>
                                      </m:r>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2</m:t>
                                      </m:r>
                                    </m:sub>
                                  </m:sSub>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m:t>
                                  </m:r>
                                </m:num>
                                <m:den>
                                  <m:sSub>
                                    <m:sSubPr>
                                      <m:ctrlPr>
                                        <a:rPr lang="fr-FR" sz="1400" i="1">
                                          <a:solidFill>
                                            <a:srgbClr val="002060"/>
                                          </a:solidFill>
                                          <a:latin typeface="Cambria Math" panose="02040503050406030204" pitchFamily="18" charset="0"/>
                                          <a:ea typeface="Cambria Math" panose="02040503050406030204" pitchFamily="18" charset="0"/>
                                          <a:cs typeface="Times New Roman" pitchFamily="18" charset="0"/>
                                        </a:rPr>
                                      </m:ctrlPr>
                                    </m:sSubPr>
                                    <m:e>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𝜌</m:t>
                                      </m:r>
                                    </m:e>
                                    <m:sub>
                                      <m:r>
                                        <a:rPr lang="fr-FR" sz="1400" i="1">
                                          <a:solidFill>
                                            <a:srgbClr val="002060"/>
                                          </a:solidFill>
                                          <a:latin typeface="Cambria Math" panose="02040503050406030204" pitchFamily="18" charset="0"/>
                                          <a:ea typeface="Cambria Math" panose="02040503050406030204" pitchFamily="18" charset="0"/>
                                          <a:cs typeface="Times New Roman" pitchFamily="18" charset="0"/>
                                        </a:rPr>
                                        <m:t>𝑎𝑖𝑟</m:t>
                                      </m:r>
                                    </m:sub>
                                  </m:sSub>
                                </m:den>
                              </m:f>
                            </m:e>
                          </m:rad>
                        </m:den>
                      </m:f>
                    </m:oMath>
                  </m:oMathPara>
                </a14:m>
                <a:endParaRPr lang="en-US" sz="1900" dirty="0">
                  <a:solidFill>
                    <a:srgbClr val="002060"/>
                  </a:solidFill>
                  <a:latin typeface="Times New Roman" pitchFamily="18" charset="0"/>
                  <a:cs typeface="Times New Roman" pitchFamily="18" charset="0"/>
                </a:endParaRPr>
              </a:p>
              <a:p>
                <a:endParaRPr lang="en-US" sz="1900" dirty="0">
                  <a:solidFill>
                    <a:srgbClr val="002060"/>
                  </a:solidFill>
                  <a:latin typeface="Times New Roman" pitchFamily="18" charset="0"/>
                  <a:cs typeface="Times New Roman" pitchFamily="18" charset="0"/>
                </a:endParaRPr>
              </a:p>
              <a:p>
                <a:endParaRPr lang="en-US" sz="1900" dirty="0">
                  <a:solidFill>
                    <a:srgbClr val="002060"/>
                  </a:solidFill>
                  <a:latin typeface="Times New Roman" pitchFamily="18" charset="0"/>
                  <a:cs typeface="Times New Roman" pitchFamily="18" charset="0"/>
                </a:endParaRPr>
              </a:p>
            </p:txBody>
          </p:sp>
        </mc:Choice>
        <mc:Fallback xmlns="">
          <p:sp>
            <p:nvSpPr>
              <p:cNvPr id="9" name="ZoneTexte 8"/>
              <p:cNvSpPr txBox="1">
                <a:spLocks noRot="1" noChangeAspect="1" noMove="1" noResize="1" noEditPoints="1" noAdjustHandles="1" noChangeArrowheads="1" noChangeShapeType="1" noTextEdit="1"/>
              </p:cNvSpPr>
              <p:nvPr/>
            </p:nvSpPr>
            <p:spPr>
              <a:xfrm>
                <a:off x="332510" y="843091"/>
                <a:ext cx="11596253" cy="3484608"/>
              </a:xfrm>
              <a:prstGeom prst="rect">
                <a:avLst/>
              </a:prstGeom>
              <a:blipFill rotWithShape="0">
                <a:blip r:embed="rId2"/>
                <a:stretch>
                  <a:fillRect l="-526" r="-473"/>
                </a:stretch>
              </a:blipFill>
            </p:spPr>
            <p:txBody>
              <a:bodyPr/>
              <a:lstStyle/>
              <a:p>
                <a:r>
                  <a:rPr lang="fr-FR">
                    <a:noFill/>
                  </a:rPr>
                  <a:t> </a:t>
                </a:r>
              </a:p>
            </p:txBody>
          </p:sp>
        </mc:Fallback>
      </mc:AlternateContent>
      <p:sp>
        <p:nvSpPr>
          <p:cNvPr id="11" name="ZoneTexte 10"/>
          <p:cNvSpPr txBox="1"/>
          <p:nvPr/>
        </p:nvSpPr>
        <p:spPr>
          <a:xfrm>
            <a:off x="399010" y="3895313"/>
            <a:ext cx="11529753" cy="307777"/>
          </a:xfrm>
          <a:prstGeom prst="rect">
            <a:avLst/>
          </a:prstGeom>
          <a:noFill/>
        </p:spPr>
        <p:txBody>
          <a:bodyPr wrap="square" rtlCol="0">
            <a:spAutoFit/>
          </a:bodyPr>
          <a:lstStyle/>
          <a:p>
            <a:pPr algn="just"/>
            <a:r>
              <a:rPr lang="en-US" sz="1400" dirty="0">
                <a:solidFill>
                  <a:srgbClr val="002060"/>
                </a:solidFill>
                <a:latin typeface="Times New Roman" pitchFamily="18" charset="0"/>
                <a:cs typeface="Times New Roman" pitchFamily="18" charset="0"/>
              </a:rPr>
              <a:t>Where u</a:t>
            </a:r>
            <a:r>
              <a:rPr lang="en-US" sz="1400" baseline="-25000" dirty="0">
                <a:solidFill>
                  <a:srgbClr val="002060"/>
                </a:solidFill>
                <a:latin typeface="Times New Roman" pitchFamily="18" charset="0"/>
                <a:cs typeface="Times New Roman" pitchFamily="18" charset="0"/>
              </a:rPr>
              <a:t>0 </a:t>
            </a:r>
            <a:r>
              <a:rPr lang="en-US" sz="1400" dirty="0">
                <a:solidFill>
                  <a:srgbClr val="002060"/>
                </a:solidFill>
                <a:latin typeface="Times New Roman" pitchFamily="18" charset="0"/>
                <a:cs typeface="Times New Roman" pitchFamily="18" charset="0"/>
              </a:rPr>
              <a:t>- exit velocity, m·s</a:t>
            </a:r>
            <a:r>
              <a:rPr lang="en-US" sz="1400" baseline="30000" dirty="0">
                <a:solidFill>
                  <a:srgbClr val="002060"/>
                </a:solidFill>
                <a:latin typeface="Times New Roman" pitchFamily="18" charset="0"/>
                <a:cs typeface="Times New Roman" pitchFamily="18" charset="0"/>
              </a:rPr>
              <a:t>-2</a:t>
            </a:r>
            <a:r>
              <a:rPr lang="en-US" sz="1400" dirty="0">
                <a:solidFill>
                  <a:srgbClr val="002060"/>
                </a:solidFill>
                <a:latin typeface="Times New Roman" pitchFamily="18" charset="0"/>
                <a:cs typeface="Times New Roman" pitchFamily="18" charset="0"/>
              </a:rPr>
              <a:t>; D - diameter of the leak, m; g - acceleration of gravity, m·s</a:t>
            </a:r>
            <a:r>
              <a:rPr lang="en-US" sz="1400" baseline="30000" dirty="0">
                <a:solidFill>
                  <a:srgbClr val="002060"/>
                </a:solidFill>
                <a:latin typeface="Times New Roman" pitchFamily="18" charset="0"/>
                <a:cs typeface="Times New Roman" pitchFamily="18" charset="0"/>
              </a:rPr>
              <a:t>-2</a:t>
            </a:r>
            <a:r>
              <a:rPr lang="en-US" sz="1400" dirty="0">
                <a:solidFill>
                  <a:srgbClr val="002060"/>
                </a:solidFill>
                <a:latin typeface="Times New Roman" pitchFamily="18" charset="0"/>
                <a:cs typeface="Times New Roman" pitchFamily="18" charset="0"/>
              </a:rPr>
              <a:t> ; </a:t>
            </a:r>
            <a:r>
              <a:rPr lang="el-GR" sz="1400" dirty="0">
                <a:solidFill>
                  <a:srgbClr val="002060"/>
                </a:solidFill>
                <a:latin typeface="Times New Roman" pitchFamily="18" charset="0"/>
                <a:cs typeface="Times New Roman" pitchFamily="18" charset="0"/>
              </a:rPr>
              <a:t>ρ</a:t>
            </a:r>
            <a:r>
              <a:rPr lang="en-US" sz="1400" baseline="-25000" dirty="0">
                <a:solidFill>
                  <a:srgbClr val="002060"/>
                </a:solidFill>
                <a:latin typeface="Times New Roman" pitchFamily="18" charset="0"/>
                <a:cs typeface="Times New Roman" pitchFamily="18" charset="0"/>
              </a:rPr>
              <a:t>air </a:t>
            </a:r>
            <a:r>
              <a:rPr lang="en-US" sz="1400" dirty="0">
                <a:solidFill>
                  <a:srgbClr val="002060"/>
                </a:solidFill>
                <a:latin typeface="Times New Roman" pitchFamily="18" charset="0"/>
                <a:cs typeface="Times New Roman" pitchFamily="18" charset="0"/>
              </a:rPr>
              <a:t>- density of air, kg·m</a:t>
            </a:r>
            <a:r>
              <a:rPr lang="en-US" sz="1400" baseline="30000" dirty="0">
                <a:solidFill>
                  <a:srgbClr val="002060"/>
                </a:solidFill>
                <a:latin typeface="Times New Roman" pitchFamily="18" charset="0"/>
                <a:cs typeface="Times New Roman" pitchFamily="18" charset="0"/>
              </a:rPr>
              <a:t>-3</a:t>
            </a:r>
            <a:r>
              <a:rPr lang="en-US" sz="1400" dirty="0">
                <a:solidFill>
                  <a:srgbClr val="002060"/>
                </a:solidFill>
                <a:latin typeface="Times New Roman" pitchFamily="18" charset="0"/>
                <a:cs typeface="Times New Roman" pitchFamily="18" charset="0"/>
              </a:rPr>
              <a:t>; </a:t>
            </a:r>
            <a:r>
              <a:rPr lang="el-GR" sz="1400" dirty="0">
                <a:solidFill>
                  <a:srgbClr val="002060"/>
                </a:solidFill>
                <a:latin typeface="Times New Roman" pitchFamily="18" charset="0"/>
                <a:cs typeface="Times New Roman" pitchFamily="18" charset="0"/>
              </a:rPr>
              <a:t>ρ</a:t>
            </a:r>
            <a:r>
              <a:rPr lang="en-US" sz="1400" baseline="-25000" dirty="0">
                <a:solidFill>
                  <a:srgbClr val="002060"/>
                </a:solidFill>
                <a:latin typeface="Times New Roman" pitchFamily="18" charset="0"/>
                <a:cs typeface="Times New Roman" pitchFamily="18" charset="0"/>
              </a:rPr>
              <a:t>H2 </a:t>
            </a:r>
            <a:r>
              <a:rPr lang="en-US" sz="1400" dirty="0">
                <a:solidFill>
                  <a:srgbClr val="002060"/>
                </a:solidFill>
                <a:latin typeface="Times New Roman" pitchFamily="18" charset="0"/>
                <a:cs typeface="Times New Roman" pitchFamily="18" charset="0"/>
              </a:rPr>
              <a:t>- density of hydrogen, kg·m</a:t>
            </a:r>
            <a:r>
              <a:rPr lang="en-US" sz="1400" baseline="30000" dirty="0">
                <a:solidFill>
                  <a:srgbClr val="002060"/>
                </a:solidFill>
                <a:latin typeface="Times New Roman" pitchFamily="18" charset="0"/>
                <a:cs typeface="Times New Roman" pitchFamily="18" charset="0"/>
              </a:rPr>
              <a:t>-3</a:t>
            </a:r>
            <a:r>
              <a:rPr lang="en-US" sz="1400" dirty="0">
                <a:solidFill>
                  <a:srgbClr val="002060"/>
                </a:solidFill>
                <a:latin typeface="Times New Roman" pitchFamily="18" charset="0"/>
                <a:cs typeface="Times New Roman" pitchFamily="18" charset="0"/>
              </a:rPr>
              <a:t>.</a:t>
            </a:r>
          </a:p>
        </p:txBody>
      </p:sp>
      <p:sp>
        <p:nvSpPr>
          <p:cNvPr id="10" name="ZoneTexte 9"/>
          <p:cNvSpPr txBox="1"/>
          <p:nvPr/>
        </p:nvSpPr>
        <p:spPr>
          <a:xfrm>
            <a:off x="9126686" y="5496877"/>
            <a:ext cx="1756833" cy="369332"/>
          </a:xfrm>
          <a:prstGeom prst="rect">
            <a:avLst/>
          </a:prstGeom>
          <a:noFill/>
          <a:ln w="57150">
            <a:solidFill>
              <a:srgbClr val="C00000"/>
            </a:solidFill>
          </a:ln>
        </p:spPr>
        <p:txBody>
          <a:bodyPr wrap="square" rtlCol="0">
            <a:spAutoFit/>
          </a:bodyPr>
          <a:lstStyle/>
          <a:p>
            <a:r>
              <a:rPr lang="en-GB" dirty="0">
                <a:solidFill>
                  <a:srgbClr val="C00000"/>
                </a:solidFill>
                <a:latin typeface="Times New Roman" panose="02020603050405020304" pitchFamily="18" charset="0"/>
                <a:cs typeface="Times New Roman" panose="02020603050405020304" pitchFamily="18" charset="0"/>
              </a:rPr>
              <a:t>                </a:t>
            </a:r>
            <a:r>
              <a:rPr lang="en-GB" b="1" dirty="0">
                <a:solidFill>
                  <a:srgbClr val="C00000"/>
                </a:solidFill>
                <a:latin typeface="Times New Roman" panose="02020603050405020304" pitchFamily="18" charset="0"/>
                <a:cs typeface="Times New Roman" panose="02020603050405020304" pitchFamily="18" charset="0"/>
              </a:rPr>
              <a:t>&lt;</a:t>
            </a:r>
            <a:r>
              <a:rPr lang="en-GB" dirty="0">
                <a:solidFill>
                  <a:srgbClr val="C00000"/>
                </a:solidFill>
                <a:latin typeface="Times New Roman" panose="02020603050405020304" pitchFamily="18" charset="0"/>
                <a:cs typeface="Times New Roman" panose="02020603050405020304" pitchFamily="18" charset="0"/>
              </a:rPr>
              <a:t> </a:t>
            </a:r>
            <a:r>
              <a:rPr lang="en-GB" b="1" dirty="0">
                <a:solidFill>
                  <a:srgbClr val="C00000"/>
                </a:solidFill>
                <a:latin typeface="Times New Roman" panose="02020603050405020304" pitchFamily="18" charset="0"/>
                <a:cs typeface="Times New Roman" panose="02020603050405020304" pitchFamily="18" charset="0"/>
              </a:rPr>
              <a:t>0,47</a:t>
            </a:r>
          </a:p>
        </p:txBody>
      </p:sp>
      <p:sp>
        <p:nvSpPr>
          <p:cNvPr id="12" name="ZoneTexte 11"/>
          <p:cNvSpPr txBox="1"/>
          <p:nvPr/>
        </p:nvSpPr>
        <p:spPr>
          <a:xfrm>
            <a:off x="729817" y="6001867"/>
            <a:ext cx="6577139" cy="307777"/>
          </a:xfrm>
          <a:prstGeom prst="rect">
            <a:avLst/>
          </a:prstGeom>
          <a:noFill/>
        </p:spPr>
        <p:txBody>
          <a:bodyPr wrap="square" rtlCol="0">
            <a:spAutoFit/>
          </a:bodyPr>
          <a:lstStyle/>
          <a:p>
            <a:r>
              <a:rPr lang="en-US" sz="1400" dirty="0">
                <a:solidFill>
                  <a:srgbClr val="000000"/>
                </a:solidFill>
                <a:latin typeface="Times New Roman" panose="02020603050405020304" pitchFamily="18" charset="0"/>
                <a:cs typeface="Times New Roman" panose="02020603050405020304" pitchFamily="18" charset="0"/>
              </a:rPr>
              <a:t>* Morton, B.R., Forced plumes, J. Fluid Mech., 5 (1959), pp 151-163.</a:t>
            </a:r>
            <a:endParaRPr lang="en-GB" sz="1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79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22" presetClass="entr" presetSubtype="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10" name="Espace réservé du numéro de diapositive 9"/>
          <p:cNvSpPr>
            <a:spLocks noGrp="1"/>
          </p:cNvSpPr>
          <p:nvPr>
            <p:ph type="sldNum" sz="quarter" idx="12"/>
          </p:nvPr>
        </p:nvSpPr>
        <p:spPr/>
        <p:txBody>
          <a:bodyPr/>
          <a:lstStyle/>
          <a:p>
            <a:fld id="{E8881708-E59A-4E74-B048-981F13492EFB}" type="slidenum">
              <a:rPr lang="fr-FR" smtClean="0"/>
              <a:pPr/>
              <a:t>12</a:t>
            </a:fld>
            <a:endParaRPr lang="fr-FR"/>
          </a:p>
        </p:txBody>
      </p:sp>
      <p:sp>
        <p:nvSpPr>
          <p:cNvPr id="4" name="Titre 1"/>
          <p:cNvSpPr txBox="1">
            <a:spLocks/>
          </p:cNvSpPr>
          <p:nvPr/>
        </p:nvSpPr>
        <p:spPr>
          <a:xfrm>
            <a:off x="1524003" y="2"/>
            <a:ext cx="8991601"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600" dirty="0">
                <a:solidFill>
                  <a:srgbClr val="002060"/>
                </a:solidFill>
                <a:latin typeface="Times New Roman" panose="02020603050405020304" pitchFamily="18" charset="0"/>
                <a:cs typeface="Times New Roman" panose="02020603050405020304" pitchFamily="18" charset="0"/>
              </a:rPr>
              <a:t>Test Scenarios</a:t>
            </a:r>
            <a:endParaRPr lang="en-GB" sz="3600" dirty="0">
              <a:solidFill>
                <a:srgbClr val="002060"/>
              </a:solidFill>
              <a:latin typeface="Times New Roman" panose="02020603050405020304" pitchFamily="18" charset="0"/>
              <a:cs typeface="Times New Roman" panose="02020603050405020304" pitchFamily="18" charset="0"/>
            </a:endParaRP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1524004" y="9010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fr-FR" altLang="fr-FR" dirty="0">
              <a:solidFill>
                <a:srgbClr val="000000"/>
              </a:solidFill>
              <a:latin typeface="Arial" panose="020B0604020202020204" pitchFamily="34" charset="0"/>
            </a:endParaRPr>
          </a:p>
        </p:txBody>
      </p:sp>
      <p:sp>
        <p:nvSpPr>
          <p:cNvPr id="11" name="Rectangle 10"/>
          <p:cNvSpPr/>
          <p:nvPr/>
        </p:nvSpPr>
        <p:spPr>
          <a:xfrm>
            <a:off x="540328" y="1285875"/>
            <a:ext cx="11230494" cy="2554545"/>
          </a:xfrm>
          <a:prstGeom prst="rect">
            <a:avLst/>
          </a:prstGeom>
        </p:spPr>
        <p:txBody>
          <a:bodyPr wrap="square">
            <a:spAutoFit/>
          </a:bodyPr>
          <a:lstStyle/>
          <a:p>
            <a:r>
              <a:rPr lang="en-US" sz="2000" dirty="0">
                <a:solidFill>
                  <a:srgbClr val="002060"/>
                </a:solidFill>
                <a:latin typeface="Times New Roman" panose="02020603050405020304" pitchFamily="18" charset="0"/>
                <a:ea typeface="Times New Roman" panose="02020603050405020304" pitchFamily="18" charset="0"/>
              </a:rPr>
              <a:t>Each case was repeated 5 times and for each sensor we have </a:t>
            </a:r>
            <a:r>
              <a:rPr lang="en-US" sz="2000" dirty="0" smtClean="0">
                <a:solidFill>
                  <a:srgbClr val="002060"/>
                </a:solidFill>
                <a:latin typeface="Times New Roman" panose="02020603050405020304" pitchFamily="18" charset="0"/>
                <a:ea typeface="Times New Roman" panose="02020603050405020304" pitchFamily="18" charset="0"/>
              </a:rPr>
              <a:t>compared:</a:t>
            </a:r>
            <a:endParaRPr lang="en-US" sz="2000" dirty="0">
              <a:solidFill>
                <a:srgbClr val="002060"/>
              </a:solidFill>
              <a:latin typeface="Times New Roman" panose="02020603050405020304" pitchFamily="18" charset="0"/>
              <a:ea typeface="Times New Roman" panose="02020603050405020304" pitchFamily="18" charset="0"/>
            </a:endParaRPr>
          </a:p>
          <a:p>
            <a:endParaRPr lang="en-US" sz="20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000" dirty="0">
                <a:solidFill>
                  <a:srgbClr val="002060"/>
                </a:solidFill>
                <a:latin typeface="Times New Roman" panose="02020603050405020304" pitchFamily="18" charset="0"/>
                <a:ea typeface="Times New Roman" panose="02020603050405020304" pitchFamily="18" charset="0"/>
              </a:rPr>
              <a:t>the maximum concentration, </a:t>
            </a:r>
          </a:p>
          <a:p>
            <a:pPr marL="285750" indent="-285750">
              <a:buFontTx/>
              <a:buChar char="-"/>
            </a:pPr>
            <a:endParaRPr lang="en-US" sz="20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000" dirty="0">
                <a:solidFill>
                  <a:srgbClr val="002060"/>
                </a:solidFill>
                <a:latin typeface="Times New Roman" panose="02020603050405020304" pitchFamily="18" charset="0"/>
                <a:ea typeface="Times New Roman" panose="02020603050405020304" pitchFamily="18" charset="0"/>
              </a:rPr>
              <a:t>ten different concentrations (t = 1 s, 2 s, 3 s, 4 s, 5 s, 10 s, 20 s, 40 s, 50 s, 80 s) </a:t>
            </a:r>
          </a:p>
          <a:p>
            <a:pPr marL="285750" indent="-285750">
              <a:buFontTx/>
              <a:buChar char="-"/>
            </a:pPr>
            <a:endParaRPr lang="en-US" sz="20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000" dirty="0">
                <a:solidFill>
                  <a:srgbClr val="002060"/>
                </a:solidFill>
                <a:latin typeface="Times New Roman" panose="02020603050405020304" pitchFamily="18" charset="0"/>
                <a:ea typeface="Times New Roman" panose="02020603050405020304" pitchFamily="18" charset="0"/>
              </a:rPr>
              <a:t>the slopes, in two different time intervals Δt</a:t>
            </a:r>
            <a:r>
              <a:rPr lang="en-US" sz="2000" baseline="-25000" dirty="0">
                <a:solidFill>
                  <a:srgbClr val="002060"/>
                </a:solidFill>
                <a:latin typeface="Times New Roman" panose="02020603050405020304" pitchFamily="18" charset="0"/>
                <a:ea typeface="Times New Roman" panose="02020603050405020304" pitchFamily="18" charset="0"/>
              </a:rPr>
              <a:t>1</a:t>
            </a:r>
            <a:r>
              <a:rPr lang="en-US" sz="2000" dirty="0">
                <a:solidFill>
                  <a:srgbClr val="002060"/>
                </a:solidFill>
                <a:latin typeface="Times New Roman" panose="02020603050405020304" pitchFamily="18" charset="0"/>
                <a:ea typeface="Times New Roman" panose="02020603050405020304" pitchFamily="18" charset="0"/>
              </a:rPr>
              <a:t> = (40 s - 20 s) and Δt</a:t>
            </a:r>
            <a:r>
              <a:rPr lang="en-US" sz="2000" baseline="-25000" dirty="0">
                <a:solidFill>
                  <a:srgbClr val="002060"/>
                </a:solidFill>
                <a:latin typeface="Times New Roman" panose="02020603050405020304" pitchFamily="18" charset="0"/>
                <a:ea typeface="Times New Roman" panose="02020603050405020304" pitchFamily="18" charset="0"/>
              </a:rPr>
              <a:t>2</a:t>
            </a:r>
            <a:r>
              <a:rPr lang="en-US" sz="2000" dirty="0">
                <a:solidFill>
                  <a:srgbClr val="002060"/>
                </a:solidFill>
                <a:latin typeface="Times New Roman" panose="02020603050405020304" pitchFamily="18" charset="0"/>
                <a:ea typeface="Times New Roman" panose="02020603050405020304" pitchFamily="18" charset="0"/>
              </a:rPr>
              <a:t> = (90 s - 60 s), of the concentration curves. </a:t>
            </a:r>
            <a:endParaRPr lang="en-GB" sz="2000" dirty="0">
              <a:solidFill>
                <a:srgbClr val="002060"/>
              </a:solidFill>
            </a:endParaRPr>
          </a:p>
        </p:txBody>
      </p:sp>
      <p:sp>
        <p:nvSpPr>
          <p:cNvPr id="12" name="Rectangle 11"/>
          <p:cNvSpPr/>
          <p:nvPr/>
        </p:nvSpPr>
        <p:spPr>
          <a:xfrm>
            <a:off x="1235133" y="4715283"/>
            <a:ext cx="9840884" cy="830997"/>
          </a:xfrm>
          <a:prstGeom prst="rect">
            <a:avLst/>
          </a:prstGeom>
        </p:spPr>
        <p:txBody>
          <a:bodyPr wrap="square">
            <a:spAutoFit/>
          </a:bodyPr>
          <a:lstStyle/>
          <a:p>
            <a:pPr algn="ctr" hangingPunct="0"/>
            <a:r>
              <a:rPr lang="en-US" sz="2400" dirty="0">
                <a:solidFill>
                  <a:srgbClr val="002060"/>
                </a:solidFill>
                <a:latin typeface="Times New Roman" panose="02020603050405020304" pitchFamily="18" charset="0"/>
                <a:ea typeface="Times New Roman" panose="02020603050405020304" pitchFamily="18" charset="0"/>
              </a:rPr>
              <a:t>The tests are comparable to each other and it is possible to average the </a:t>
            </a:r>
            <a:r>
              <a:rPr lang="en-US" sz="2400" dirty="0" smtClean="0">
                <a:solidFill>
                  <a:srgbClr val="002060"/>
                </a:solidFill>
                <a:latin typeface="Times New Roman" panose="02020603050405020304" pitchFamily="18" charset="0"/>
                <a:ea typeface="Times New Roman" panose="02020603050405020304" pitchFamily="18" charset="0"/>
              </a:rPr>
              <a:t>5 </a:t>
            </a:r>
            <a:r>
              <a:rPr lang="en-US" sz="2400" dirty="0">
                <a:solidFill>
                  <a:srgbClr val="002060"/>
                </a:solidFill>
                <a:latin typeface="Times New Roman" panose="02020603050405020304" pitchFamily="18" charset="0"/>
                <a:ea typeface="Times New Roman" panose="02020603050405020304" pitchFamily="18" charset="0"/>
              </a:rPr>
              <a:t>tests in order to analyze the results.</a:t>
            </a:r>
            <a:endParaRPr lang="fr-FR" sz="2400" dirty="0">
              <a:solidFill>
                <a:srgbClr val="002060"/>
              </a:solidFill>
              <a:latin typeface="Times New Roman" panose="02020603050405020304" pitchFamily="18" charset="0"/>
              <a:ea typeface="Times New Roman" panose="02020603050405020304" pitchFamily="18" charset="0"/>
            </a:endParaRPr>
          </a:p>
        </p:txBody>
      </p:sp>
      <p:cxnSp>
        <p:nvCxnSpPr>
          <p:cNvPr id="15" name="Connecteur droit avec flèche 14"/>
          <p:cNvCxnSpPr/>
          <p:nvPr/>
        </p:nvCxnSpPr>
        <p:spPr>
          <a:xfrm>
            <a:off x="6223808" y="3840420"/>
            <a:ext cx="19050" cy="7923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17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up)">
                                      <p:cBhvr>
                                        <p:cTn id="7" dur="500"/>
                                        <p:tgtEl>
                                          <p:spTgt spid="11">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wipe(up)">
                                      <p:cBhvr>
                                        <p:cTn id="10" dur="500"/>
                                        <p:tgtEl>
                                          <p:spTgt spid="11">
                                            <p:txEl>
                                              <p:pRg st="2" end="2"/>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Effect transition="in" filter="wipe(up)">
                                      <p:cBhvr>
                                        <p:cTn id="13" dur="500"/>
                                        <p:tgtEl>
                                          <p:spTgt spid="11">
                                            <p:txEl>
                                              <p:pRg st="4" end="4"/>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1">
                                            <p:txEl>
                                              <p:pRg st="6" end="6"/>
                                            </p:txEl>
                                          </p:spTgt>
                                        </p:tgtEl>
                                        <p:attrNameLst>
                                          <p:attrName>style.visibility</p:attrName>
                                        </p:attrNameLst>
                                      </p:cBhvr>
                                      <p:to>
                                        <p:strVal val="visible"/>
                                      </p:to>
                                    </p:set>
                                    <p:animEffect transition="in" filter="wipe(up)">
                                      <p:cBhvr>
                                        <p:cTn id="16" dur="500"/>
                                        <p:tgtEl>
                                          <p:spTgt spid="11">
                                            <p:txEl>
                                              <p:pRg st="6" end="6"/>
                                            </p:txEl>
                                          </p:spTgt>
                                        </p:tgtEl>
                                      </p:cBhvr>
                                    </p:animEffect>
                                  </p:childTnLst>
                                </p:cTn>
                              </p:par>
                            </p:childTnLst>
                          </p:cTn>
                        </p:par>
                        <p:par>
                          <p:cTn id="17" fill="hold">
                            <p:stCondLst>
                              <p:cond delay="500"/>
                            </p:stCondLst>
                            <p:childTnLst>
                              <p:par>
                                <p:cTn id="18" presetID="47"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dirty="0"/>
              <a:t>ICHS -September, 11-13 2017 </a:t>
            </a:r>
            <a:endParaRPr lang="fr-FR" sz="1400" dirty="0"/>
          </a:p>
        </p:txBody>
      </p:sp>
      <p:sp>
        <p:nvSpPr>
          <p:cNvPr id="6" name="Espace réservé du numéro de diapositive 5"/>
          <p:cNvSpPr>
            <a:spLocks noGrp="1"/>
          </p:cNvSpPr>
          <p:nvPr>
            <p:ph type="sldNum" sz="quarter" idx="12"/>
          </p:nvPr>
        </p:nvSpPr>
        <p:spPr/>
        <p:txBody>
          <a:bodyPr/>
          <a:lstStyle/>
          <a:p>
            <a:fld id="{E8881708-E59A-4E74-B048-981F13492EFB}" type="slidenum">
              <a:rPr lang="fr-FR" smtClean="0"/>
              <a:pPr/>
              <a:t>13</a:t>
            </a:fld>
            <a:endParaRPr lang="fr-FR"/>
          </a:p>
        </p:txBody>
      </p:sp>
      <p:cxnSp>
        <p:nvCxnSpPr>
          <p:cNvPr id="3" name="Connecteur droit 2"/>
          <p:cNvCxnSpPr/>
          <p:nvPr/>
        </p:nvCxnSpPr>
        <p:spPr>
          <a:xfrm>
            <a:off x="2529327" y="3548704"/>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0" y="2358512"/>
            <a:ext cx="9144000" cy="1015663"/>
          </a:xfrm>
          <a:prstGeom prst="rect">
            <a:avLst/>
          </a:prstGeom>
        </p:spPr>
        <p:txBody>
          <a:bodyPr wrap="square">
            <a:spAutoFit/>
          </a:bodyPr>
          <a:lstStyle/>
          <a:p>
            <a:pPr algn="ctr"/>
            <a:r>
              <a:rPr lang="en-GB" sz="6000" dirty="0">
                <a:solidFill>
                  <a:srgbClr val="002060"/>
                </a:solidFill>
                <a:latin typeface="Times New Roman" panose="02020603050405020304" pitchFamily="18" charset="0"/>
                <a:cs typeface="Times New Roman" panose="02020603050405020304" pitchFamily="18" charset="0"/>
              </a:rPr>
              <a:t>Experimental results </a:t>
            </a:r>
            <a:endParaRPr lang="fr-FR" sz="6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97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12" name="Espace réservé du numéro de diapositive 11"/>
          <p:cNvSpPr>
            <a:spLocks noGrp="1"/>
          </p:cNvSpPr>
          <p:nvPr>
            <p:ph type="sldNum" sz="quarter" idx="12"/>
          </p:nvPr>
        </p:nvSpPr>
        <p:spPr/>
        <p:txBody>
          <a:bodyPr/>
          <a:lstStyle/>
          <a:p>
            <a:fld id="{E8881708-E59A-4E74-B048-981F13492EFB}" type="slidenum">
              <a:rPr lang="fr-FR" smtClean="0"/>
              <a:pPr/>
              <a:t>14</a:t>
            </a:fld>
            <a:endParaRPr lang="fr-FR"/>
          </a:p>
        </p:txBody>
      </p:sp>
      <p:sp>
        <p:nvSpPr>
          <p:cNvPr id="4" name="Titre 1"/>
          <p:cNvSpPr txBox="1">
            <a:spLocks/>
          </p:cNvSpPr>
          <p:nvPr/>
        </p:nvSpPr>
        <p:spPr>
          <a:xfrm>
            <a:off x="1524004" y="-25975"/>
            <a:ext cx="9143999" cy="77012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200" dirty="0">
                <a:solidFill>
                  <a:srgbClr val="002060"/>
                </a:solidFill>
                <a:latin typeface="Times New Roman" panose="02020603050405020304" pitchFamily="18" charset="0"/>
                <a:cs typeface="Times New Roman" panose="02020603050405020304" pitchFamily="18" charset="0"/>
              </a:rPr>
              <a:t>Dependence of flow rate and of the release position</a:t>
            </a:r>
          </a:p>
        </p:txBody>
      </p:sp>
      <p:cxnSp>
        <p:nvCxnSpPr>
          <p:cNvPr id="5" name="Connecteur droit 4"/>
          <p:cNvCxnSpPr/>
          <p:nvPr/>
        </p:nvCxnSpPr>
        <p:spPr>
          <a:xfrm>
            <a:off x="2330151" y="755265"/>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Image 6"/>
          <p:cNvPicPr/>
          <p:nvPr/>
        </p:nvPicPr>
        <p:blipFill rotWithShape="1">
          <a:blip r:embed="rId2" cstate="print">
            <a:extLst>
              <a:ext uri="{28A0092B-C50C-407E-A947-70E740481C1C}">
                <a14:useLocalDpi xmlns:a14="http://schemas.microsoft.com/office/drawing/2010/main" val="0"/>
              </a:ext>
            </a:extLst>
          </a:blip>
          <a:srcRect l="91566" t="6158" r="1915" b="6837"/>
          <a:stretch/>
        </p:blipFill>
        <p:spPr bwMode="auto">
          <a:xfrm>
            <a:off x="1533497" y="929025"/>
            <a:ext cx="534559" cy="3109268"/>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191193" y="5814106"/>
            <a:ext cx="11829011" cy="523220"/>
          </a:xfrm>
          <a:prstGeom prst="rect">
            <a:avLst/>
          </a:prstGeom>
        </p:spPr>
        <p:txBody>
          <a:bodyPr wrap="square">
            <a:spAutoFit/>
          </a:bodyPr>
          <a:lstStyle/>
          <a:p>
            <a:pPr algn="ctr" hangingPunct="0"/>
            <a:r>
              <a:rPr lang="en-US" sz="1400" dirty="0">
                <a:solidFill>
                  <a:srgbClr val="002060"/>
                </a:solidFill>
                <a:latin typeface="Times New Roman" panose="02020603050405020304" pitchFamily="18" charset="0"/>
                <a:ea typeface="Times New Roman" panose="02020603050405020304" pitchFamily="18" charset="0"/>
              </a:rPr>
              <a:t>Volume fraction of hydrogen in function of time during the injection and dispersion phases for the 16 sensors, and images obtained at t = 1 s - Leakage from the top - flow rates: a) Q </a:t>
            </a:r>
            <a:r>
              <a:rPr lang="en-US" sz="1400" baseline="-25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 5.4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b) Q </a:t>
            </a:r>
            <a:r>
              <a:rPr lang="en-US" sz="1400" baseline="-25000" dirty="0">
                <a:solidFill>
                  <a:srgbClr val="002060"/>
                </a:solidFill>
                <a:latin typeface="Times New Roman" panose="02020603050405020304" pitchFamily="18" charset="0"/>
                <a:ea typeface="Times New Roman" panose="02020603050405020304" pitchFamily="18" charset="0"/>
              </a:rPr>
              <a:t>2</a:t>
            </a:r>
            <a:r>
              <a:rPr lang="en-US" sz="1400" dirty="0">
                <a:solidFill>
                  <a:srgbClr val="002060"/>
                </a:solidFill>
                <a:latin typeface="Times New Roman" panose="02020603050405020304" pitchFamily="18" charset="0"/>
                <a:ea typeface="Times New Roman" panose="02020603050405020304" pitchFamily="18" charset="0"/>
              </a:rPr>
              <a:t> = 1.8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and c) Q </a:t>
            </a:r>
            <a:r>
              <a:rPr lang="en-US" sz="1400" baseline="-25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 = 0.1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a:t>
            </a:r>
            <a:endParaRPr lang="fr-FR" sz="1400" dirty="0">
              <a:solidFill>
                <a:srgbClr val="002060"/>
              </a:solidFill>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4475" r="8305"/>
          <a:stretch/>
        </p:blipFill>
        <p:spPr>
          <a:xfrm>
            <a:off x="8774064" y="4196955"/>
            <a:ext cx="2751439" cy="1502700"/>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l="4620" r="6975"/>
          <a:stretch/>
        </p:blipFill>
        <p:spPr>
          <a:xfrm>
            <a:off x="4578896" y="4214990"/>
            <a:ext cx="2648656" cy="1502700"/>
          </a:xfrm>
          <a:prstGeom prst="rect">
            <a:avLst/>
          </a:prstGeom>
        </p:spPr>
      </p:pic>
      <p:pic>
        <p:nvPicPr>
          <p:cNvPr id="9" name="Image 8"/>
          <p:cNvPicPr>
            <a:picLocks noChangeAspect="1"/>
          </p:cNvPicPr>
          <p:nvPr/>
        </p:nvPicPr>
        <p:blipFill rotWithShape="1">
          <a:blip r:embed="rId5" cstate="print">
            <a:extLst>
              <a:ext uri="{28A0092B-C50C-407E-A947-70E740481C1C}">
                <a14:useLocalDpi xmlns:a14="http://schemas.microsoft.com/office/drawing/2010/main" val="0"/>
              </a:ext>
            </a:extLst>
          </a:blip>
          <a:srcRect l="3843" r="7281"/>
          <a:stretch/>
        </p:blipFill>
        <p:spPr>
          <a:xfrm>
            <a:off x="818234" y="4214989"/>
            <a:ext cx="2662757" cy="1502701"/>
          </a:xfrm>
          <a:prstGeom prst="rect">
            <a:avLst/>
          </a:prstGeom>
        </p:spPr>
      </p:pic>
      <p:grpSp>
        <p:nvGrpSpPr>
          <p:cNvPr id="58" name="Groupe 57"/>
          <p:cNvGrpSpPr/>
          <p:nvPr/>
        </p:nvGrpSpPr>
        <p:grpSpPr>
          <a:xfrm>
            <a:off x="2672298" y="925648"/>
            <a:ext cx="6101766" cy="3256684"/>
            <a:chOff x="1433725" y="387178"/>
            <a:chExt cx="8503148" cy="4798669"/>
          </a:xfrm>
        </p:grpSpPr>
        <p:grpSp>
          <p:nvGrpSpPr>
            <p:cNvPr id="59" name="Groupe 58"/>
            <p:cNvGrpSpPr/>
            <p:nvPr/>
          </p:nvGrpSpPr>
          <p:grpSpPr>
            <a:xfrm>
              <a:off x="1433725" y="387178"/>
              <a:ext cx="8503148" cy="4798669"/>
              <a:chOff x="212505" y="642551"/>
              <a:chExt cx="8503148" cy="4798669"/>
            </a:xfrm>
          </p:grpSpPr>
          <p:pic>
            <p:nvPicPr>
              <p:cNvPr id="61" name="Image 60"/>
              <p:cNvPicPr>
                <a:picLocks noChangeAspect="1"/>
              </p:cNvPicPr>
              <p:nvPr/>
            </p:nvPicPr>
            <p:blipFill rotWithShape="1">
              <a:blip r:embed="rId6" cstate="print">
                <a:extLst>
                  <a:ext uri="{28A0092B-C50C-407E-A947-70E740481C1C}">
                    <a14:useLocalDpi xmlns:a14="http://schemas.microsoft.com/office/drawing/2010/main" val="0"/>
                  </a:ext>
                </a:extLst>
              </a:blip>
              <a:srcRect l="3843" r="7281"/>
              <a:stretch/>
            </p:blipFill>
            <p:spPr>
              <a:xfrm>
                <a:off x="212505" y="642551"/>
                <a:ext cx="8503148" cy="4798669"/>
              </a:xfrm>
              <a:prstGeom prst="rect">
                <a:avLst/>
              </a:prstGeom>
            </p:spPr>
          </p:pic>
          <p:cxnSp>
            <p:nvCxnSpPr>
              <p:cNvPr id="62" name="Connecteur droit 61"/>
              <p:cNvCxnSpPr/>
              <p:nvPr/>
            </p:nvCxnSpPr>
            <p:spPr>
              <a:xfrm flipH="1">
                <a:off x="1120346" y="996778"/>
                <a:ext cx="8238" cy="3707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3566984" y="996778"/>
                <a:ext cx="0" cy="3707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1136822" y="1169773"/>
                <a:ext cx="2421924" cy="823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1863816" y="1169772"/>
                <a:ext cx="1293343" cy="471047"/>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t= 60 s</a:t>
                </a:r>
              </a:p>
            </p:txBody>
          </p:sp>
          <p:cxnSp>
            <p:nvCxnSpPr>
              <p:cNvPr id="66" name="Connecteur droit avec flèche 65"/>
              <p:cNvCxnSpPr/>
              <p:nvPr/>
            </p:nvCxnSpPr>
            <p:spPr>
              <a:xfrm flipH="1">
                <a:off x="1902941" y="3076961"/>
                <a:ext cx="4119" cy="61359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1439434" y="2557445"/>
                <a:ext cx="2176928" cy="471047"/>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c= 7 % -&gt; 3 %</a:t>
                </a:r>
              </a:p>
            </p:txBody>
          </p:sp>
          <p:sp>
            <p:nvSpPr>
              <p:cNvPr id="68" name="ZoneTexte 67"/>
              <p:cNvSpPr txBox="1"/>
              <p:nvPr/>
            </p:nvSpPr>
            <p:spPr>
              <a:xfrm>
                <a:off x="1390132" y="2011910"/>
                <a:ext cx="1849517" cy="471047"/>
              </a:xfrm>
              <a:prstGeom prst="rect">
                <a:avLst/>
              </a:prstGeom>
              <a:noFill/>
            </p:spPr>
            <p:txBody>
              <a:bodyPr wrap="square" rtlCol="0">
                <a:spAutoFit/>
              </a:bodyPr>
              <a:lstStyle/>
              <a:p>
                <a:r>
                  <a:rPr lang="fr-FR" sz="1400" dirty="0" err="1">
                    <a:solidFill>
                      <a:srgbClr val="000000"/>
                    </a:solidFill>
                  </a:rPr>
                  <a:t>c</a:t>
                </a:r>
                <a:r>
                  <a:rPr lang="fr-FR" sz="1400" baseline="-25000" dirty="0" err="1">
                    <a:solidFill>
                      <a:srgbClr val="000000"/>
                    </a:solidFill>
                  </a:rPr>
                  <a:t>max</a:t>
                </a:r>
                <a:r>
                  <a:rPr lang="fr-FR" sz="1400" dirty="0">
                    <a:solidFill>
                      <a:srgbClr val="000000"/>
                    </a:solidFill>
                  </a:rPr>
                  <a:t>= 7.5 %</a:t>
                </a:r>
              </a:p>
            </p:txBody>
          </p:sp>
          <p:cxnSp>
            <p:nvCxnSpPr>
              <p:cNvPr id="69" name="Connecteur droit avec flèche 68"/>
              <p:cNvCxnSpPr/>
              <p:nvPr/>
            </p:nvCxnSpPr>
            <p:spPr>
              <a:xfrm flipH="1">
                <a:off x="1128585" y="2306595"/>
                <a:ext cx="296559" cy="188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60" name="Connecteur droit avec flèche 59"/>
            <p:cNvCxnSpPr/>
            <p:nvPr/>
          </p:nvCxnSpPr>
          <p:spPr>
            <a:xfrm>
              <a:off x="2348786" y="2154324"/>
              <a:ext cx="509" cy="2249868"/>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70" name="Groupe 69"/>
          <p:cNvGrpSpPr/>
          <p:nvPr/>
        </p:nvGrpSpPr>
        <p:grpSpPr>
          <a:xfrm>
            <a:off x="9710687" y="1289975"/>
            <a:ext cx="1744967" cy="2260349"/>
            <a:chOff x="0" y="0"/>
            <a:chExt cx="2337924" cy="4620907"/>
          </a:xfrm>
        </p:grpSpPr>
        <p:cxnSp>
          <p:nvCxnSpPr>
            <p:cNvPr id="71" name="Connecteur droit avec flèche 70"/>
            <p:cNvCxnSpPr/>
            <p:nvPr/>
          </p:nvCxnSpPr>
          <p:spPr>
            <a:xfrm>
              <a:off x="1841498" y="674131"/>
              <a:ext cx="12700" cy="3251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 name="ZoneTexte 6"/>
            <p:cNvSpPr txBox="1"/>
            <p:nvPr/>
          </p:nvSpPr>
          <p:spPr>
            <a:xfrm rot="16200000">
              <a:off x="1306853" y="1804207"/>
              <a:ext cx="1597047" cy="465094"/>
            </a:xfrm>
            <a:prstGeom prst="rect">
              <a:avLst/>
            </a:prstGeom>
            <a:noFill/>
          </p:spPr>
          <p:txBody>
            <a:bodyPr wrap="square" rtlCol="0">
              <a:noAutofit/>
            </a:bodyPr>
            <a:lstStyle/>
            <a:p>
              <a:pPr algn="just" hangingPunct="0"/>
              <a:r>
                <a:rPr lang="en-GB" sz="1100" dirty="0">
                  <a:solidFill>
                    <a:srgbClr val="000000"/>
                  </a:solidFill>
                  <a:latin typeface="Times New Roman" panose="02020603050405020304" pitchFamily="18" charset="0"/>
                  <a:ea typeface="Times New Roman" panose="02020603050405020304" pitchFamily="18" charset="0"/>
                </a:rPr>
                <a:t> 0.2 m</a:t>
              </a:r>
              <a:endParaRPr lang="fr-FR" sz="800" dirty="0">
                <a:solidFill>
                  <a:srgbClr val="000000"/>
                </a:solidFill>
                <a:latin typeface="Tahoma" panose="020B0604030504040204" pitchFamily="34" charset="0"/>
                <a:ea typeface="Times New Roman" panose="02020603050405020304" pitchFamily="18" charset="0"/>
              </a:endParaRPr>
            </a:p>
          </p:txBody>
        </p:sp>
        <p:sp>
          <p:nvSpPr>
            <p:cNvPr id="73" name="ZoneTexte 9"/>
            <p:cNvSpPr txBox="1"/>
            <p:nvPr/>
          </p:nvSpPr>
          <p:spPr>
            <a:xfrm>
              <a:off x="331533" y="4039305"/>
              <a:ext cx="1327636" cy="581602"/>
            </a:xfrm>
            <a:prstGeom prst="rect">
              <a:avLst/>
            </a:prstGeom>
            <a:noFill/>
          </p:spPr>
          <p:txBody>
            <a:bodyPr wrap="square" rtlCol="0">
              <a:noAutofit/>
            </a:bodyPr>
            <a:lstStyle/>
            <a:p>
              <a:pPr algn="just" hangingPunct="0"/>
              <a:r>
                <a:rPr lang="en-GB" sz="1100" dirty="0">
                  <a:solidFill>
                    <a:srgbClr val="000000"/>
                  </a:solidFill>
                  <a:latin typeface="Times New Roman" panose="02020603050405020304" pitchFamily="18" charset="0"/>
                  <a:ea typeface="Times New Roman" panose="02020603050405020304" pitchFamily="18" charset="0"/>
                </a:rPr>
                <a:t>0.08 m</a:t>
              </a:r>
              <a:endParaRPr lang="fr-FR" sz="800" dirty="0">
                <a:solidFill>
                  <a:srgbClr val="000000"/>
                </a:solidFill>
                <a:latin typeface="Tahoma" panose="020B0604030504040204" pitchFamily="34" charset="0"/>
                <a:ea typeface="Times New Roman" panose="02020603050405020304" pitchFamily="18" charset="0"/>
              </a:endParaRPr>
            </a:p>
          </p:txBody>
        </p:sp>
        <p:sp>
          <p:nvSpPr>
            <p:cNvPr id="74" name="Flèche vers le bas 73"/>
            <p:cNvSpPr/>
            <p:nvPr/>
          </p:nvSpPr>
          <p:spPr>
            <a:xfrm>
              <a:off x="652461" y="0"/>
              <a:ext cx="203200" cy="609600"/>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prstClr val="white"/>
                </a:solidFill>
              </a:endParaRPr>
            </a:p>
          </p:txBody>
        </p:sp>
        <p:cxnSp>
          <p:nvCxnSpPr>
            <p:cNvPr id="75" name="Connecteur droit avec flèche 74"/>
            <p:cNvCxnSpPr/>
            <p:nvPr/>
          </p:nvCxnSpPr>
          <p:spPr>
            <a:xfrm>
              <a:off x="0" y="4040146"/>
              <a:ext cx="171132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6" name="Image 75"/>
            <p:cNvPicPr>
              <a:picLocks noChangeAspect="1"/>
            </p:cNvPicPr>
            <p:nvPr/>
          </p:nvPicPr>
          <p:blipFill>
            <a:blip r:embed="rId7" cstate="print"/>
            <a:stretch>
              <a:fillRect/>
            </a:stretch>
          </p:blipFill>
          <p:spPr>
            <a:xfrm>
              <a:off x="12700" y="674131"/>
              <a:ext cx="1697956" cy="3289299"/>
            </a:xfrm>
            <a:prstGeom prst="rect">
              <a:avLst/>
            </a:prstGeom>
          </p:spPr>
        </p:pic>
      </p:grpSp>
      <p:sp>
        <p:nvSpPr>
          <p:cNvPr id="77" name="Zone de texte 2"/>
          <p:cNvSpPr txBox="1">
            <a:spLocks noChangeArrowheads="1"/>
          </p:cNvSpPr>
          <p:nvPr/>
        </p:nvSpPr>
        <p:spPr bwMode="auto">
          <a:xfrm>
            <a:off x="10485901" y="1298604"/>
            <a:ext cx="635635" cy="2508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fr-FR" sz="1200" dirty="0">
                <a:solidFill>
                  <a:srgbClr val="000000"/>
                </a:solidFill>
                <a:latin typeface="Cambria" panose="02040503050406030204" pitchFamily="18" charset="0"/>
                <a:ea typeface="MS Mincho"/>
                <a:cs typeface="Times New Roman" panose="02020603050405020304" pitchFamily="18" charset="0"/>
              </a:rPr>
              <a:t>t = 1 s</a:t>
            </a:r>
          </a:p>
        </p:txBody>
      </p:sp>
      <p:sp>
        <p:nvSpPr>
          <p:cNvPr id="10" name="ZoneTexte 9"/>
          <p:cNvSpPr txBox="1"/>
          <p:nvPr/>
        </p:nvSpPr>
        <p:spPr>
          <a:xfrm>
            <a:off x="4464910" y="804701"/>
            <a:ext cx="3278659" cy="369332"/>
          </a:xfrm>
          <a:prstGeom prst="rect">
            <a:avLst/>
          </a:prstGeom>
          <a:noFill/>
        </p:spPr>
        <p:txBody>
          <a:bodyPr wrap="square" rtlCol="0">
            <a:spAutoFit/>
          </a:bodyPr>
          <a:lstStyle/>
          <a:p>
            <a:pPr algn="ctr"/>
            <a:r>
              <a:rPr lang="en-GB" dirty="0">
                <a:solidFill>
                  <a:srgbClr val="002060"/>
                </a:solidFill>
                <a:latin typeface="Times New Roman" panose="02020603050405020304" pitchFamily="18" charset="0"/>
                <a:cs typeface="Times New Roman" panose="02020603050405020304" pitchFamily="18" charset="0"/>
              </a:rPr>
              <a:t>Turbulent</a:t>
            </a:r>
            <a:r>
              <a:rPr lang="fr-FR" dirty="0">
                <a:solidFill>
                  <a:srgbClr val="002060"/>
                </a:solidFill>
                <a:latin typeface="Times New Roman" panose="02020603050405020304" pitchFamily="18" charset="0"/>
                <a:cs typeface="Times New Roman" panose="02020603050405020304" pitchFamily="18" charset="0"/>
              </a:rPr>
              <a:t> Flow</a:t>
            </a:r>
          </a:p>
        </p:txBody>
      </p:sp>
      <p:sp>
        <p:nvSpPr>
          <p:cNvPr id="11" name="Rectangle 10"/>
          <p:cNvSpPr/>
          <p:nvPr/>
        </p:nvSpPr>
        <p:spPr>
          <a:xfrm>
            <a:off x="780408" y="4193444"/>
            <a:ext cx="2738408" cy="15881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5459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fade">
                                      <p:cBhvr>
                                        <p:cTn id="56" dur="1000"/>
                                        <p:tgtEl>
                                          <p:spTgt spid="77"/>
                                        </p:tgtEl>
                                      </p:cBhvr>
                                    </p:animEffect>
                                    <p:anim calcmode="lin" valueType="num">
                                      <p:cBhvr>
                                        <p:cTn id="57" dur="1000" fill="hold"/>
                                        <p:tgtEl>
                                          <p:spTgt spid="77"/>
                                        </p:tgtEl>
                                        <p:attrNameLst>
                                          <p:attrName>ppt_x</p:attrName>
                                        </p:attrNameLst>
                                      </p:cBhvr>
                                      <p:tavLst>
                                        <p:tav tm="0">
                                          <p:val>
                                            <p:strVal val="#ppt_x"/>
                                          </p:val>
                                        </p:tav>
                                        <p:tav tm="100000">
                                          <p:val>
                                            <p:strVal val="#ppt_x"/>
                                          </p:val>
                                        </p:tav>
                                      </p:tavLst>
                                    </p:anim>
                                    <p:anim calcmode="lin" valueType="num">
                                      <p:cBhvr>
                                        <p:cTn id="58" dur="1000" fill="hold"/>
                                        <p:tgtEl>
                                          <p:spTgt spid="77"/>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1000"/>
                                        <p:tgtEl>
                                          <p:spTgt spid="70"/>
                                        </p:tgtEl>
                                      </p:cBhvr>
                                    </p:animEffect>
                                    <p:anim calcmode="lin" valueType="num">
                                      <p:cBhvr>
                                        <p:cTn id="62" dur="1000" fill="hold"/>
                                        <p:tgtEl>
                                          <p:spTgt spid="70"/>
                                        </p:tgtEl>
                                        <p:attrNameLst>
                                          <p:attrName>ppt_x</p:attrName>
                                        </p:attrNameLst>
                                      </p:cBhvr>
                                      <p:tavLst>
                                        <p:tav tm="0">
                                          <p:val>
                                            <p:strVal val="#ppt_x"/>
                                          </p:val>
                                        </p:tav>
                                        <p:tav tm="100000">
                                          <p:val>
                                            <p:strVal val="#ppt_x"/>
                                          </p:val>
                                        </p:tav>
                                      </p:tavLst>
                                    </p:anim>
                                    <p:anim calcmode="lin" valueType="num">
                                      <p:cBhvr>
                                        <p:cTn id="6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77" grpId="0" animBg="1"/>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4" name="Espace réservé du numéro de diapositive 3"/>
          <p:cNvSpPr>
            <a:spLocks noGrp="1"/>
          </p:cNvSpPr>
          <p:nvPr>
            <p:ph type="sldNum" sz="quarter" idx="12"/>
          </p:nvPr>
        </p:nvSpPr>
        <p:spPr/>
        <p:txBody>
          <a:bodyPr/>
          <a:lstStyle/>
          <a:p>
            <a:fld id="{E8881708-E59A-4E74-B048-981F13492EFB}" type="slidenum">
              <a:rPr lang="fr-FR" smtClean="0"/>
              <a:pPr/>
              <a:t>15</a:t>
            </a:fld>
            <a:endParaRPr lang="fr-FR"/>
          </a:p>
        </p:txBody>
      </p:sp>
      <p:cxnSp>
        <p:nvCxnSpPr>
          <p:cNvPr id="5" name="Connecteur droit 4"/>
          <p:cNvCxnSpPr/>
          <p:nvPr/>
        </p:nvCxnSpPr>
        <p:spPr>
          <a:xfrm>
            <a:off x="2442555" y="74498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7696" y="5821622"/>
            <a:ext cx="11538064" cy="523220"/>
          </a:xfrm>
          <a:prstGeom prst="rect">
            <a:avLst/>
          </a:prstGeom>
        </p:spPr>
        <p:txBody>
          <a:bodyPr wrap="square">
            <a:spAutoFit/>
          </a:bodyPr>
          <a:lstStyle/>
          <a:p>
            <a:pPr algn="ctr" hangingPunct="0"/>
            <a:r>
              <a:rPr lang="en-US" sz="1400" dirty="0">
                <a:solidFill>
                  <a:srgbClr val="002060"/>
                </a:solidFill>
                <a:latin typeface="Times New Roman" panose="02020603050405020304" pitchFamily="18" charset="0"/>
                <a:ea typeface="Times New Roman" panose="02020603050405020304" pitchFamily="18" charset="0"/>
              </a:rPr>
              <a:t>Volume fraction of hydrogen in function of time during the injection and dispersion phases for the 16 sensors, and images obtained at t = 1 s - Leakage from the top - flow rates: a) Q </a:t>
            </a:r>
            <a:r>
              <a:rPr lang="en-US" sz="1400" baseline="-25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 5.4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b) Q </a:t>
            </a:r>
            <a:r>
              <a:rPr lang="en-US" sz="1400" baseline="-25000" dirty="0">
                <a:solidFill>
                  <a:srgbClr val="002060"/>
                </a:solidFill>
                <a:latin typeface="Times New Roman" panose="02020603050405020304" pitchFamily="18" charset="0"/>
                <a:ea typeface="Times New Roman" panose="02020603050405020304" pitchFamily="18" charset="0"/>
              </a:rPr>
              <a:t>2</a:t>
            </a:r>
            <a:r>
              <a:rPr lang="en-US" sz="1400" dirty="0">
                <a:solidFill>
                  <a:srgbClr val="002060"/>
                </a:solidFill>
                <a:latin typeface="Times New Roman" panose="02020603050405020304" pitchFamily="18" charset="0"/>
                <a:ea typeface="Times New Roman" panose="02020603050405020304" pitchFamily="18" charset="0"/>
              </a:rPr>
              <a:t> = 1.8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and c) Q </a:t>
            </a:r>
            <a:r>
              <a:rPr lang="en-US" sz="1400" baseline="-25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 = 0.1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a:t>
            </a:r>
            <a:endParaRPr lang="fr-FR" sz="1400" dirty="0">
              <a:solidFill>
                <a:srgbClr val="002060"/>
              </a:solidFill>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4475" r="8305"/>
          <a:stretch/>
        </p:blipFill>
        <p:spPr>
          <a:xfrm>
            <a:off x="8883742" y="4187842"/>
            <a:ext cx="2751439" cy="1502700"/>
          </a:xfrm>
          <a:prstGeom prst="rect">
            <a:avLst/>
          </a:prstGeom>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l="4620" r="6975"/>
          <a:stretch/>
        </p:blipFill>
        <p:spPr>
          <a:xfrm>
            <a:off x="4507336" y="4203979"/>
            <a:ext cx="2648656" cy="1502700"/>
          </a:xfrm>
          <a:prstGeom prst="rect">
            <a:avLst/>
          </a:prstGeom>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3843" r="7281"/>
          <a:stretch/>
        </p:blipFill>
        <p:spPr>
          <a:xfrm>
            <a:off x="807812" y="4223714"/>
            <a:ext cx="2662757" cy="1502701"/>
          </a:xfrm>
          <a:prstGeom prst="rect">
            <a:avLst/>
          </a:prstGeom>
        </p:spPr>
      </p:pic>
      <p:sp>
        <p:nvSpPr>
          <p:cNvPr id="77" name="Zone de texte 2"/>
          <p:cNvSpPr txBox="1">
            <a:spLocks noChangeArrowheads="1"/>
          </p:cNvSpPr>
          <p:nvPr/>
        </p:nvSpPr>
        <p:spPr bwMode="auto">
          <a:xfrm>
            <a:off x="10682871" y="1317464"/>
            <a:ext cx="635635" cy="2508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fr-FR" sz="1200" dirty="0">
                <a:solidFill>
                  <a:srgbClr val="000000"/>
                </a:solidFill>
                <a:latin typeface="Cambria" panose="02040503050406030204" pitchFamily="18" charset="0"/>
                <a:ea typeface="MS Mincho"/>
                <a:cs typeface="Times New Roman" panose="02020603050405020304" pitchFamily="18" charset="0"/>
              </a:rPr>
              <a:t>t = 1 s</a:t>
            </a:r>
          </a:p>
        </p:txBody>
      </p:sp>
      <p:grpSp>
        <p:nvGrpSpPr>
          <p:cNvPr id="30" name="Groupe 29"/>
          <p:cNvGrpSpPr/>
          <p:nvPr/>
        </p:nvGrpSpPr>
        <p:grpSpPr>
          <a:xfrm>
            <a:off x="2998923" y="866571"/>
            <a:ext cx="5884819" cy="3267452"/>
            <a:chOff x="1407065" y="378971"/>
            <a:chExt cx="5328783" cy="3023255"/>
          </a:xfrm>
        </p:grpSpPr>
        <p:pic>
          <p:nvPicPr>
            <p:cNvPr id="31" name="Image 30"/>
            <p:cNvPicPr>
              <a:picLocks noChangeAspect="1"/>
            </p:cNvPicPr>
            <p:nvPr/>
          </p:nvPicPr>
          <p:blipFill rotWithShape="1">
            <a:blip r:embed="rId5" cstate="print">
              <a:extLst>
                <a:ext uri="{28A0092B-C50C-407E-A947-70E740481C1C}">
                  <a14:useLocalDpi xmlns:a14="http://schemas.microsoft.com/office/drawing/2010/main" val="0"/>
                </a:ext>
              </a:extLst>
            </a:blip>
            <a:srcRect l="4620" r="6975"/>
            <a:stretch/>
          </p:blipFill>
          <p:spPr>
            <a:xfrm>
              <a:off x="1407065" y="378971"/>
              <a:ext cx="5328783" cy="3023255"/>
            </a:xfrm>
            <a:prstGeom prst="rect">
              <a:avLst/>
            </a:prstGeom>
          </p:spPr>
        </p:pic>
        <p:cxnSp>
          <p:nvCxnSpPr>
            <p:cNvPr id="32" name="Connecteur droit 31"/>
            <p:cNvCxnSpPr/>
            <p:nvPr/>
          </p:nvCxnSpPr>
          <p:spPr>
            <a:xfrm flipH="1">
              <a:off x="1981539" y="609742"/>
              <a:ext cx="5195" cy="2329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5023793" y="609742"/>
              <a:ext cx="0" cy="2329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1991929" y="718437"/>
              <a:ext cx="30318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ZoneTexte 34"/>
            <p:cNvSpPr txBox="1"/>
            <p:nvPr/>
          </p:nvSpPr>
          <p:spPr>
            <a:xfrm>
              <a:off x="3100038" y="709030"/>
              <a:ext cx="1105584" cy="284775"/>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t= 120 s</a:t>
              </a:r>
            </a:p>
          </p:txBody>
        </p:sp>
        <p:cxnSp>
          <p:nvCxnSpPr>
            <p:cNvPr id="36" name="Connecteur droit avec flèche 35"/>
            <p:cNvCxnSpPr/>
            <p:nvPr/>
          </p:nvCxnSpPr>
          <p:spPr>
            <a:xfrm flipH="1">
              <a:off x="2439043" y="1599202"/>
              <a:ext cx="19801" cy="97924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2427479" y="1315965"/>
              <a:ext cx="1313839" cy="284775"/>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c= 11 % -&gt; 6 %</a:t>
              </a:r>
            </a:p>
          </p:txBody>
        </p:sp>
        <p:sp>
          <p:nvSpPr>
            <p:cNvPr id="38" name="ZoneTexte 37"/>
            <p:cNvSpPr txBox="1"/>
            <p:nvPr/>
          </p:nvSpPr>
          <p:spPr>
            <a:xfrm>
              <a:off x="2186101" y="897210"/>
              <a:ext cx="1173706" cy="284775"/>
            </a:xfrm>
            <a:prstGeom prst="rect">
              <a:avLst/>
            </a:prstGeom>
            <a:noFill/>
          </p:spPr>
          <p:txBody>
            <a:bodyPr wrap="square" rtlCol="0">
              <a:spAutoFit/>
            </a:bodyPr>
            <a:lstStyle/>
            <a:p>
              <a:r>
                <a:rPr lang="fr-FR" sz="1400" dirty="0" err="1">
                  <a:solidFill>
                    <a:srgbClr val="000000"/>
                  </a:solidFill>
                </a:rPr>
                <a:t>c</a:t>
              </a:r>
              <a:r>
                <a:rPr lang="fr-FR" sz="1400" baseline="-25000" dirty="0" err="1">
                  <a:solidFill>
                    <a:srgbClr val="000000"/>
                  </a:solidFill>
                </a:rPr>
                <a:t>max</a:t>
              </a:r>
              <a:r>
                <a:rPr lang="fr-FR" sz="1400" dirty="0">
                  <a:solidFill>
                    <a:srgbClr val="000000"/>
                  </a:solidFill>
                </a:rPr>
                <a:t>= 11.5 %</a:t>
              </a:r>
            </a:p>
          </p:txBody>
        </p:sp>
        <p:cxnSp>
          <p:nvCxnSpPr>
            <p:cNvPr id="39" name="Connecteur droit avec flèche 38"/>
            <p:cNvCxnSpPr/>
            <p:nvPr/>
          </p:nvCxnSpPr>
          <p:spPr>
            <a:xfrm flipH="1">
              <a:off x="1966779" y="1057904"/>
              <a:ext cx="265675" cy="57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H="1">
              <a:off x="1986413" y="1158820"/>
              <a:ext cx="15081" cy="175228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e 40"/>
          <p:cNvGrpSpPr/>
          <p:nvPr/>
        </p:nvGrpSpPr>
        <p:grpSpPr>
          <a:xfrm>
            <a:off x="9893045" y="1292294"/>
            <a:ext cx="1655878" cy="2364383"/>
            <a:chOff x="0" y="0"/>
            <a:chExt cx="2379850" cy="4651607"/>
          </a:xfrm>
        </p:grpSpPr>
        <p:cxnSp>
          <p:nvCxnSpPr>
            <p:cNvPr id="42" name="Connecteur droit avec flèche 41"/>
            <p:cNvCxnSpPr/>
            <p:nvPr/>
          </p:nvCxnSpPr>
          <p:spPr>
            <a:xfrm>
              <a:off x="1841499" y="674131"/>
              <a:ext cx="12700" cy="3251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ZoneTexte 11"/>
            <p:cNvSpPr txBox="1"/>
            <p:nvPr/>
          </p:nvSpPr>
          <p:spPr>
            <a:xfrm rot="16200000">
              <a:off x="1308556" y="1763036"/>
              <a:ext cx="1598344" cy="544244"/>
            </a:xfrm>
            <a:prstGeom prst="rect">
              <a:avLst/>
            </a:prstGeom>
            <a:noFill/>
          </p:spPr>
          <p:txBody>
            <a:bodyPr wrap="square" rtlCol="0">
              <a:noAutofit/>
            </a:bodyPr>
            <a:lstStyle/>
            <a:p>
              <a:pPr algn="just" hangingPunct="0"/>
              <a:r>
                <a:rPr lang="en-GB" sz="1100" dirty="0">
                  <a:solidFill>
                    <a:srgbClr val="000000"/>
                  </a:solidFill>
                  <a:latin typeface="Times New Roman" panose="02020603050405020304" pitchFamily="18" charset="0"/>
                  <a:ea typeface="Times New Roman" panose="02020603050405020304" pitchFamily="18" charset="0"/>
                </a:rPr>
                <a:t> 0.2 m</a:t>
              </a:r>
              <a:endParaRPr lang="fr-FR" sz="800" dirty="0">
                <a:solidFill>
                  <a:srgbClr val="000000"/>
                </a:solidFill>
                <a:latin typeface="Tahoma" panose="020B0604030504040204" pitchFamily="34" charset="0"/>
                <a:ea typeface="Times New Roman" panose="02020603050405020304" pitchFamily="18" charset="0"/>
              </a:endParaRPr>
            </a:p>
          </p:txBody>
        </p:sp>
        <p:sp>
          <p:nvSpPr>
            <p:cNvPr id="44" name="ZoneTexte 12"/>
            <p:cNvSpPr txBox="1"/>
            <p:nvPr/>
          </p:nvSpPr>
          <p:spPr>
            <a:xfrm>
              <a:off x="331633" y="4039751"/>
              <a:ext cx="1361764" cy="611856"/>
            </a:xfrm>
            <a:prstGeom prst="rect">
              <a:avLst/>
            </a:prstGeom>
            <a:noFill/>
          </p:spPr>
          <p:txBody>
            <a:bodyPr wrap="square" rtlCol="0">
              <a:noAutofit/>
            </a:bodyPr>
            <a:lstStyle/>
            <a:p>
              <a:pPr algn="just" hangingPunct="0"/>
              <a:r>
                <a:rPr lang="en-GB" sz="1100" dirty="0">
                  <a:solidFill>
                    <a:srgbClr val="000000"/>
                  </a:solidFill>
                  <a:latin typeface="Times New Roman" panose="02020603050405020304" pitchFamily="18" charset="0"/>
                  <a:ea typeface="Times New Roman" panose="02020603050405020304" pitchFamily="18" charset="0"/>
                </a:rPr>
                <a:t>0.08 m</a:t>
              </a:r>
              <a:endParaRPr lang="fr-FR" sz="800" dirty="0">
                <a:solidFill>
                  <a:srgbClr val="000000"/>
                </a:solidFill>
                <a:latin typeface="Tahoma" panose="020B0604030504040204" pitchFamily="34" charset="0"/>
                <a:ea typeface="Times New Roman" panose="02020603050405020304" pitchFamily="18" charset="0"/>
              </a:endParaRPr>
            </a:p>
          </p:txBody>
        </p:sp>
        <p:sp>
          <p:nvSpPr>
            <p:cNvPr id="45" name="Flèche vers le bas 44"/>
            <p:cNvSpPr/>
            <p:nvPr/>
          </p:nvSpPr>
          <p:spPr>
            <a:xfrm>
              <a:off x="652462" y="0"/>
              <a:ext cx="203200" cy="609600"/>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prstClr val="white"/>
                </a:solidFill>
              </a:endParaRPr>
            </a:p>
          </p:txBody>
        </p:sp>
        <p:cxnSp>
          <p:nvCxnSpPr>
            <p:cNvPr id="46" name="Connecteur droit avec flèche 45"/>
            <p:cNvCxnSpPr/>
            <p:nvPr/>
          </p:nvCxnSpPr>
          <p:spPr>
            <a:xfrm>
              <a:off x="1" y="4040146"/>
              <a:ext cx="171132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7" name="Image 46"/>
            <p:cNvPicPr>
              <a:picLocks noChangeAspect="1"/>
            </p:cNvPicPr>
            <p:nvPr/>
          </p:nvPicPr>
          <p:blipFill rotWithShape="1">
            <a:blip r:embed="rId6" cstate="print"/>
            <a:srcRect t="-1" b="522"/>
            <a:stretch/>
          </p:blipFill>
          <p:spPr>
            <a:xfrm>
              <a:off x="0" y="674130"/>
              <a:ext cx="1694414" cy="3272111"/>
            </a:xfrm>
            <a:prstGeom prst="rect">
              <a:avLst/>
            </a:prstGeom>
          </p:spPr>
        </p:pic>
      </p:grpSp>
      <p:sp>
        <p:nvSpPr>
          <p:cNvPr id="29" name="ZoneTexte 28"/>
          <p:cNvSpPr txBox="1"/>
          <p:nvPr/>
        </p:nvSpPr>
        <p:spPr>
          <a:xfrm>
            <a:off x="4464910" y="729559"/>
            <a:ext cx="3278659" cy="369332"/>
          </a:xfrm>
          <a:prstGeom prst="rect">
            <a:avLst/>
          </a:prstGeom>
          <a:noFill/>
        </p:spPr>
        <p:txBody>
          <a:bodyPr wrap="square" rtlCol="0">
            <a:spAutoFit/>
          </a:bodyPr>
          <a:lstStyle/>
          <a:p>
            <a:pPr algn="ctr"/>
            <a:r>
              <a:rPr lang="en-GB" dirty="0">
                <a:solidFill>
                  <a:srgbClr val="002060"/>
                </a:solidFill>
                <a:latin typeface="Times New Roman" panose="02020603050405020304" pitchFamily="18" charset="0"/>
                <a:cs typeface="Times New Roman" panose="02020603050405020304" pitchFamily="18" charset="0"/>
              </a:rPr>
              <a:t>Transient Flow</a:t>
            </a:r>
          </a:p>
        </p:txBody>
      </p:sp>
      <p:sp>
        <p:nvSpPr>
          <p:cNvPr id="48" name="Titre 1"/>
          <p:cNvSpPr txBox="1">
            <a:spLocks/>
          </p:cNvSpPr>
          <p:nvPr/>
        </p:nvSpPr>
        <p:spPr>
          <a:xfrm>
            <a:off x="1466852" y="-118480"/>
            <a:ext cx="9143999" cy="82378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200" dirty="0">
                <a:solidFill>
                  <a:srgbClr val="002060"/>
                </a:solidFill>
                <a:latin typeface="Times New Roman" panose="02020603050405020304" pitchFamily="18" charset="0"/>
                <a:cs typeface="Times New Roman" panose="02020603050405020304" pitchFamily="18" charset="0"/>
              </a:rPr>
              <a:t>Dependence of flow rate and of the release position</a:t>
            </a:r>
          </a:p>
        </p:txBody>
      </p:sp>
      <p:sp>
        <p:nvSpPr>
          <p:cNvPr id="49" name="Rectangle 48"/>
          <p:cNvSpPr/>
          <p:nvPr/>
        </p:nvSpPr>
        <p:spPr>
          <a:xfrm>
            <a:off x="4435847" y="4180647"/>
            <a:ext cx="2738408" cy="154936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50" name="Image 49"/>
          <p:cNvPicPr/>
          <p:nvPr/>
        </p:nvPicPr>
        <p:blipFill rotWithShape="1">
          <a:blip r:embed="rId7" cstate="print">
            <a:extLst>
              <a:ext uri="{28A0092B-C50C-407E-A947-70E740481C1C}">
                <a14:useLocalDpi xmlns:a14="http://schemas.microsoft.com/office/drawing/2010/main" val="0"/>
              </a:ext>
            </a:extLst>
          </a:blip>
          <a:srcRect l="91566" t="6158" r="1915" b="6837"/>
          <a:stretch/>
        </p:blipFill>
        <p:spPr bwMode="auto">
          <a:xfrm>
            <a:off x="1629484" y="866571"/>
            <a:ext cx="618400" cy="32619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2294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anim calcmode="lin" valueType="num">
                                      <p:cBhvr>
                                        <p:cTn id="14" dur="1000" fill="hold"/>
                                        <p:tgtEl>
                                          <p:spTgt spid="29"/>
                                        </p:tgtEl>
                                        <p:attrNameLst>
                                          <p:attrName>ppt_x</p:attrName>
                                        </p:attrNameLst>
                                      </p:cBhvr>
                                      <p:tavLst>
                                        <p:tav tm="0">
                                          <p:val>
                                            <p:strVal val="#ppt_x"/>
                                          </p:val>
                                        </p:tav>
                                        <p:tav tm="100000">
                                          <p:val>
                                            <p:strVal val="#ppt_x"/>
                                          </p:val>
                                        </p:tav>
                                      </p:tavLst>
                                    </p:anim>
                                    <p:anim calcmode="lin" valueType="num">
                                      <p:cBhvr>
                                        <p:cTn id="15" dur="1000" fill="hold"/>
                                        <p:tgtEl>
                                          <p:spTgt spid="29"/>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anim calcmode="lin" valueType="num">
                                      <p:cBhvr>
                                        <p:cTn id="24" dur="1000" fill="hold"/>
                                        <p:tgtEl>
                                          <p:spTgt spid="41"/>
                                        </p:tgtEl>
                                        <p:attrNameLst>
                                          <p:attrName>ppt_x</p:attrName>
                                        </p:attrNameLst>
                                      </p:cBhvr>
                                      <p:tavLst>
                                        <p:tav tm="0">
                                          <p:val>
                                            <p:strVal val="#ppt_x"/>
                                          </p:val>
                                        </p:tav>
                                        <p:tav tm="100000">
                                          <p:val>
                                            <p:strVal val="#ppt_x"/>
                                          </p:val>
                                        </p:tav>
                                      </p:tavLst>
                                    </p:anim>
                                    <p:anim calcmode="lin" valueType="num">
                                      <p:cBhvr>
                                        <p:cTn id="25" dur="1000" fill="hold"/>
                                        <p:tgtEl>
                                          <p:spTgt spid="4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1000" fill="hold"/>
                                        <p:tgtEl>
                                          <p:spTgt spid="7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29" grpId="0"/>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4" name="Espace réservé du numéro de diapositive 3"/>
          <p:cNvSpPr>
            <a:spLocks noGrp="1"/>
          </p:cNvSpPr>
          <p:nvPr>
            <p:ph type="sldNum" sz="quarter" idx="12"/>
          </p:nvPr>
        </p:nvSpPr>
        <p:spPr/>
        <p:txBody>
          <a:bodyPr/>
          <a:lstStyle/>
          <a:p>
            <a:fld id="{E8881708-E59A-4E74-B048-981F13492EFB}" type="slidenum">
              <a:rPr lang="fr-FR" smtClean="0"/>
              <a:pPr/>
              <a:t>16</a:t>
            </a:fld>
            <a:endParaRPr lang="fr-FR"/>
          </a:p>
        </p:txBody>
      </p:sp>
      <p:cxnSp>
        <p:nvCxnSpPr>
          <p:cNvPr id="5" name="Connecteur droit 4"/>
          <p:cNvCxnSpPr/>
          <p:nvPr/>
        </p:nvCxnSpPr>
        <p:spPr>
          <a:xfrm>
            <a:off x="2327369" y="735012"/>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489375" y="5836791"/>
            <a:ext cx="9229724" cy="523220"/>
          </a:xfrm>
          <a:prstGeom prst="rect">
            <a:avLst/>
          </a:prstGeom>
        </p:spPr>
        <p:txBody>
          <a:bodyPr wrap="square">
            <a:spAutoFit/>
          </a:bodyPr>
          <a:lstStyle/>
          <a:p>
            <a:pPr algn="ctr" hangingPunct="0"/>
            <a:r>
              <a:rPr lang="en-US" sz="1400" dirty="0">
                <a:solidFill>
                  <a:srgbClr val="002060"/>
                </a:solidFill>
                <a:latin typeface="Times New Roman" panose="02020603050405020304" pitchFamily="18" charset="0"/>
                <a:ea typeface="Times New Roman" panose="02020603050405020304" pitchFamily="18" charset="0"/>
              </a:rPr>
              <a:t>Volume fraction of hydrogen in function of time during the injection and dispersion phases for the 16 sensors, and images obtained at t = 1 s - Leakage from the top - flow rates: a) Q </a:t>
            </a:r>
            <a:r>
              <a:rPr lang="en-US" sz="1400" baseline="-25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 5.4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b) Q </a:t>
            </a:r>
            <a:r>
              <a:rPr lang="en-US" sz="1400" baseline="-25000" dirty="0">
                <a:solidFill>
                  <a:srgbClr val="002060"/>
                </a:solidFill>
                <a:latin typeface="Times New Roman" panose="02020603050405020304" pitchFamily="18" charset="0"/>
                <a:ea typeface="Times New Roman" panose="02020603050405020304" pitchFamily="18" charset="0"/>
              </a:rPr>
              <a:t>2</a:t>
            </a:r>
            <a:r>
              <a:rPr lang="en-US" sz="1400" dirty="0">
                <a:solidFill>
                  <a:srgbClr val="002060"/>
                </a:solidFill>
                <a:latin typeface="Times New Roman" panose="02020603050405020304" pitchFamily="18" charset="0"/>
                <a:ea typeface="Times New Roman" panose="02020603050405020304" pitchFamily="18" charset="0"/>
              </a:rPr>
              <a:t> = 1.8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and c) Q </a:t>
            </a:r>
            <a:r>
              <a:rPr lang="en-US" sz="1400" baseline="-25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 = 0.1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a:t>
            </a:r>
            <a:endParaRPr lang="fr-FR" sz="1400" dirty="0">
              <a:solidFill>
                <a:srgbClr val="002060"/>
              </a:solidFill>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4475" r="8305"/>
          <a:stretch/>
        </p:blipFill>
        <p:spPr>
          <a:xfrm>
            <a:off x="8671107" y="4178703"/>
            <a:ext cx="2751439" cy="1502700"/>
          </a:xfrm>
          <a:prstGeom prst="rect">
            <a:avLst/>
          </a:prstGeom>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l="4620" r="6975"/>
          <a:stretch/>
        </p:blipFill>
        <p:spPr>
          <a:xfrm>
            <a:off x="4590138" y="4251260"/>
            <a:ext cx="2648656" cy="1502700"/>
          </a:xfrm>
          <a:prstGeom prst="rect">
            <a:avLst/>
          </a:prstGeom>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l="3843" r="7281"/>
          <a:stretch/>
        </p:blipFill>
        <p:spPr>
          <a:xfrm>
            <a:off x="788108" y="4259530"/>
            <a:ext cx="2662757" cy="1502701"/>
          </a:xfrm>
          <a:prstGeom prst="rect">
            <a:avLst/>
          </a:prstGeom>
        </p:spPr>
      </p:pic>
      <p:sp>
        <p:nvSpPr>
          <p:cNvPr id="77" name="Zone de texte 2"/>
          <p:cNvSpPr txBox="1">
            <a:spLocks noChangeArrowheads="1"/>
          </p:cNvSpPr>
          <p:nvPr/>
        </p:nvSpPr>
        <p:spPr bwMode="auto">
          <a:xfrm>
            <a:off x="10656411" y="1381111"/>
            <a:ext cx="635635" cy="2508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r>
              <a:rPr lang="fr-FR" sz="1200" dirty="0">
                <a:solidFill>
                  <a:srgbClr val="000000"/>
                </a:solidFill>
                <a:latin typeface="Cambria" panose="02040503050406030204" pitchFamily="18" charset="0"/>
                <a:ea typeface="MS Mincho"/>
                <a:cs typeface="Times New Roman" panose="02020603050405020304" pitchFamily="18" charset="0"/>
              </a:rPr>
              <a:t>t = 1 s</a:t>
            </a:r>
          </a:p>
        </p:txBody>
      </p:sp>
      <p:grpSp>
        <p:nvGrpSpPr>
          <p:cNvPr id="29" name="Groupe 28"/>
          <p:cNvGrpSpPr/>
          <p:nvPr/>
        </p:nvGrpSpPr>
        <p:grpSpPr>
          <a:xfrm>
            <a:off x="9894240" y="1349790"/>
            <a:ext cx="1764848" cy="2275078"/>
            <a:chOff x="0" y="0"/>
            <a:chExt cx="1457234" cy="2495549"/>
          </a:xfrm>
        </p:grpSpPr>
        <p:grpSp>
          <p:nvGrpSpPr>
            <p:cNvPr id="48" name="Groupe 47"/>
            <p:cNvGrpSpPr/>
            <p:nvPr/>
          </p:nvGrpSpPr>
          <p:grpSpPr>
            <a:xfrm>
              <a:off x="0" y="0"/>
              <a:ext cx="1457234" cy="2495549"/>
              <a:chOff x="0" y="0"/>
              <a:chExt cx="2354262" cy="4518562"/>
            </a:xfrm>
          </p:grpSpPr>
          <p:cxnSp>
            <p:nvCxnSpPr>
              <p:cNvPr id="51" name="Connecteur droit avec flèche 50"/>
              <p:cNvCxnSpPr/>
              <p:nvPr/>
            </p:nvCxnSpPr>
            <p:spPr>
              <a:xfrm>
                <a:off x="1825068" y="724415"/>
                <a:ext cx="12700" cy="3251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ZoneTexte 19"/>
              <p:cNvSpPr txBox="1"/>
              <p:nvPr/>
            </p:nvSpPr>
            <p:spPr>
              <a:xfrm rot="16200000">
                <a:off x="1283100" y="1713571"/>
                <a:ext cx="1670488" cy="471836"/>
              </a:xfrm>
              <a:prstGeom prst="rect">
                <a:avLst/>
              </a:prstGeom>
              <a:noFill/>
            </p:spPr>
            <p:txBody>
              <a:bodyPr wrap="square" rtlCol="0">
                <a:noAutofit/>
              </a:bodyPr>
              <a:lstStyle/>
              <a:p>
                <a:pPr algn="just"/>
                <a:r>
                  <a:rPr lang="fr-FR"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0.2 m</a:t>
                </a:r>
                <a:endParaRPr lang="fr-FR" sz="1200" dirty="0">
                  <a:solidFill>
                    <a:srgbClr val="000000"/>
                  </a:solidFill>
                  <a:latin typeface="Times New Roman" panose="02020603050405020304" pitchFamily="18" charset="0"/>
                  <a:ea typeface="Times New Roman" panose="02020603050405020304" pitchFamily="18" charset="0"/>
                </a:endParaRPr>
              </a:p>
            </p:txBody>
          </p:sp>
          <p:sp>
            <p:nvSpPr>
              <p:cNvPr id="53" name="ZoneTexte 20"/>
              <p:cNvSpPr txBox="1"/>
              <p:nvPr/>
            </p:nvSpPr>
            <p:spPr>
              <a:xfrm>
                <a:off x="369423" y="4007634"/>
                <a:ext cx="1615177" cy="510928"/>
              </a:xfrm>
              <a:prstGeom prst="rect">
                <a:avLst/>
              </a:prstGeom>
              <a:noFill/>
            </p:spPr>
            <p:txBody>
              <a:bodyPr wrap="square" rtlCol="0">
                <a:noAutofit/>
              </a:bodyPr>
              <a:lstStyle/>
              <a:p>
                <a:pPr algn="just"/>
                <a:r>
                  <a:rPr lang="fr-FR"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0.08 m</a:t>
                </a:r>
                <a:endParaRPr lang="fr-FR" sz="1200" dirty="0">
                  <a:solidFill>
                    <a:srgbClr val="000000"/>
                  </a:solidFill>
                  <a:latin typeface="Times New Roman" panose="02020603050405020304" pitchFamily="18" charset="0"/>
                  <a:ea typeface="Times New Roman" panose="02020603050405020304" pitchFamily="18" charset="0"/>
                </a:endParaRPr>
              </a:p>
            </p:txBody>
          </p:sp>
          <p:sp>
            <p:nvSpPr>
              <p:cNvPr id="54" name="Flèche vers le bas 53"/>
              <p:cNvSpPr/>
              <p:nvPr/>
            </p:nvSpPr>
            <p:spPr>
              <a:xfrm>
                <a:off x="652462" y="0"/>
                <a:ext cx="203200" cy="609600"/>
              </a:xfrm>
              <a:prstGeom prst="downArrow">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prstClr val="white"/>
                  </a:solidFill>
                </a:endParaRPr>
              </a:p>
            </p:txBody>
          </p:sp>
          <p:cxnSp>
            <p:nvCxnSpPr>
              <p:cNvPr id="55" name="Connecteur droit avec flèche 54"/>
              <p:cNvCxnSpPr/>
              <p:nvPr/>
            </p:nvCxnSpPr>
            <p:spPr>
              <a:xfrm>
                <a:off x="0" y="4007881"/>
                <a:ext cx="1711324"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6" name="Image 55"/>
              <p:cNvPicPr>
                <a:picLocks noChangeAspect="1"/>
              </p:cNvPicPr>
              <p:nvPr/>
            </p:nvPicPr>
            <p:blipFill>
              <a:blip r:embed="rId5" cstate="print"/>
              <a:stretch>
                <a:fillRect/>
              </a:stretch>
            </p:blipFill>
            <p:spPr>
              <a:xfrm>
                <a:off x="7937" y="638691"/>
                <a:ext cx="1695450" cy="3292473"/>
              </a:xfrm>
              <a:prstGeom prst="rect">
                <a:avLst/>
              </a:prstGeom>
            </p:spPr>
          </p:pic>
        </p:grpSp>
        <p:cxnSp>
          <p:nvCxnSpPr>
            <p:cNvPr id="49" name="Connecteur droit avec flèche 48"/>
            <p:cNvCxnSpPr/>
            <p:nvPr/>
          </p:nvCxnSpPr>
          <p:spPr>
            <a:xfrm>
              <a:off x="830263" y="352742"/>
              <a:ext cx="12700" cy="6410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ZoneTexte 19"/>
            <p:cNvSpPr txBox="1"/>
            <p:nvPr/>
          </p:nvSpPr>
          <p:spPr>
            <a:xfrm rot="16200000">
              <a:off x="495692" y="510391"/>
              <a:ext cx="922590" cy="292056"/>
            </a:xfrm>
            <a:prstGeom prst="rect">
              <a:avLst/>
            </a:prstGeom>
            <a:noFill/>
            <a:ln>
              <a:noFill/>
            </a:ln>
          </p:spPr>
          <p:txBody>
            <a:bodyPr wrap="square" rtlCol="0">
              <a:noAutofit/>
            </a:bodyPr>
            <a:lstStyle/>
            <a:p>
              <a:pPr algn="just"/>
              <a:r>
                <a:rPr lang="fr-FR" sz="11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 0.05 m </a:t>
              </a:r>
              <a:endParaRPr lang="fr-FR" sz="1200" dirty="0">
                <a:solidFill>
                  <a:srgbClr val="000000"/>
                </a:solidFill>
                <a:latin typeface="Times New Roman" panose="02020603050405020304" pitchFamily="18" charset="0"/>
                <a:ea typeface="Times New Roman" panose="02020603050405020304" pitchFamily="18" charset="0"/>
              </a:endParaRPr>
            </a:p>
          </p:txBody>
        </p:sp>
      </p:grpSp>
      <p:grpSp>
        <p:nvGrpSpPr>
          <p:cNvPr id="58" name="Groupe 57"/>
          <p:cNvGrpSpPr/>
          <p:nvPr/>
        </p:nvGrpSpPr>
        <p:grpSpPr>
          <a:xfrm>
            <a:off x="3000344" y="822770"/>
            <a:ext cx="5996551" cy="3400819"/>
            <a:chOff x="769498" y="909077"/>
            <a:chExt cx="5530291" cy="3020372"/>
          </a:xfrm>
        </p:grpSpPr>
        <p:grpSp>
          <p:nvGrpSpPr>
            <p:cNvPr id="59" name="Groupe 58"/>
            <p:cNvGrpSpPr/>
            <p:nvPr/>
          </p:nvGrpSpPr>
          <p:grpSpPr>
            <a:xfrm>
              <a:off x="769498" y="909077"/>
              <a:ext cx="5530291" cy="3020372"/>
              <a:chOff x="769498" y="909077"/>
              <a:chExt cx="5530291" cy="3020372"/>
            </a:xfrm>
          </p:grpSpPr>
          <p:pic>
            <p:nvPicPr>
              <p:cNvPr id="61" name="Image 60"/>
              <p:cNvPicPr>
                <a:picLocks noChangeAspect="1"/>
              </p:cNvPicPr>
              <p:nvPr/>
            </p:nvPicPr>
            <p:blipFill rotWithShape="1">
              <a:blip r:embed="rId6" cstate="print">
                <a:extLst>
                  <a:ext uri="{28A0092B-C50C-407E-A947-70E740481C1C}">
                    <a14:useLocalDpi xmlns:a14="http://schemas.microsoft.com/office/drawing/2010/main" val="0"/>
                  </a:ext>
                </a:extLst>
              </a:blip>
              <a:srcRect l="4475" r="8305"/>
              <a:stretch/>
            </p:blipFill>
            <p:spPr>
              <a:xfrm>
                <a:off x="769498" y="909077"/>
                <a:ext cx="5530291" cy="3020372"/>
              </a:xfrm>
              <a:prstGeom prst="rect">
                <a:avLst/>
              </a:prstGeom>
            </p:spPr>
          </p:pic>
          <p:cxnSp>
            <p:nvCxnSpPr>
              <p:cNvPr id="62" name="Connecteur droit 61"/>
              <p:cNvCxnSpPr/>
              <p:nvPr/>
            </p:nvCxnSpPr>
            <p:spPr>
              <a:xfrm flipH="1">
                <a:off x="2319290" y="1120488"/>
                <a:ext cx="5195" cy="232916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5384969" y="1598141"/>
                <a:ext cx="0" cy="18515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necteur droit avec flèche 63"/>
              <p:cNvCxnSpPr/>
              <p:nvPr/>
            </p:nvCxnSpPr>
            <p:spPr>
              <a:xfrm>
                <a:off x="2319290" y="1171517"/>
                <a:ext cx="30318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3457033" y="1229183"/>
                <a:ext cx="1097308" cy="273346"/>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t= 140 s</a:t>
                </a:r>
              </a:p>
            </p:txBody>
          </p:sp>
          <p:cxnSp>
            <p:nvCxnSpPr>
              <p:cNvPr id="66" name="Connecteur droit avec flèche 65"/>
              <p:cNvCxnSpPr/>
              <p:nvPr/>
            </p:nvCxnSpPr>
            <p:spPr>
              <a:xfrm flipH="1">
                <a:off x="2754739" y="2061980"/>
                <a:ext cx="9900" cy="111004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ZoneTexte 66"/>
              <p:cNvSpPr txBox="1"/>
              <p:nvPr/>
            </p:nvSpPr>
            <p:spPr>
              <a:xfrm>
                <a:off x="2784383" y="1800370"/>
                <a:ext cx="1546165" cy="273346"/>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c= 12 % -&gt; 7 %</a:t>
                </a:r>
              </a:p>
            </p:txBody>
          </p:sp>
          <p:sp>
            <p:nvSpPr>
              <p:cNvPr id="68" name="ZoneTexte 67"/>
              <p:cNvSpPr txBox="1"/>
              <p:nvPr/>
            </p:nvSpPr>
            <p:spPr>
              <a:xfrm>
                <a:off x="2523851" y="1407955"/>
                <a:ext cx="1116823" cy="273346"/>
              </a:xfrm>
              <a:prstGeom prst="rect">
                <a:avLst/>
              </a:prstGeom>
              <a:noFill/>
            </p:spPr>
            <p:txBody>
              <a:bodyPr wrap="square" rtlCol="0">
                <a:spAutoFit/>
              </a:bodyPr>
              <a:lstStyle/>
              <a:p>
                <a:r>
                  <a:rPr lang="fr-FR" sz="1400" dirty="0" err="1">
                    <a:solidFill>
                      <a:srgbClr val="000000"/>
                    </a:solidFill>
                  </a:rPr>
                  <a:t>c</a:t>
                </a:r>
                <a:r>
                  <a:rPr lang="fr-FR" sz="1400" baseline="-25000" dirty="0" err="1">
                    <a:solidFill>
                      <a:srgbClr val="000000"/>
                    </a:solidFill>
                  </a:rPr>
                  <a:t>max</a:t>
                </a:r>
                <a:r>
                  <a:rPr lang="fr-FR" sz="1400" dirty="0">
                    <a:solidFill>
                      <a:srgbClr val="000000"/>
                    </a:solidFill>
                  </a:rPr>
                  <a:t>= 12.5 %</a:t>
                </a:r>
              </a:p>
            </p:txBody>
          </p:sp>
          <p:cxnSp>
            <p:nvCxnSpPr>
              <p:cNvPr id="69" name="Connecteur droit avec flèche 68"/>
              <p:cNvCxnSpPr>
                <a:stCxn id="68" idx="1"/>
              </p:cNvCxnSpPr>
              <p:nvPr/>
            </p:nvCxnSpPr>
            <p:spPr>
              <a:xfrm flipH="1" flipV="1">
                <a:off x="2348659" y="1438884"/>
                <a:ext cx="175192" cy="105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H="1">
                <a:off x="2338521" y="1440595"/>
                <a:ext cx="724" cy="191220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60" name="Connecteur droit 59"/>
            <p:cNvCxnSpPr/>
            <p:nvPr/>
          </p:nvCxnSpPr>
          <p:spPr>
            <a:xfrm>
              <a:off x="5361544" y="1120488"/>
              <a:ext cx="2830" cy="1086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4" name="ZoneTexte 33"/>
          <p:cNvSpPr txBox="1"/>
          <p:nvPr/>
        </p:nvSpPr>
        <p:spPr>
          <a:xfrm>
            <a:off x="4565495" y="701421"/>
            <a:ext cx="3278659" cy="369332"/>
          </a:xfrm>
          <a:prstGeom prst="rect">
            <a:avLst/>
          </a:prstGeom>
          <a:noFill/>
        </p:spPr>
        <p:txBody>
          <a:bodyPr wrap="square" rtlCol="0">
            <a:spAutoFit/>
          </a:bodyPr>
          <a:lstStyle/>
          <a:p>
            <a:pPr algn="ctr"/>
            <a:r>
              <a:rPr lang="en-GB" dirty="0">
                <a:solidFill>
                  <a:srgbClr val="002060"/>
                </a:solidFill>
                <a:latin typeface="Times New Roman" panose="02020603050405020304" pitchFamily="18" charset="0"/>
                <a:cs typeface="Times New Roman" panose="02020603050405020304" pitchFamily="18" charset="0"/>
              </a:rPr>
              <a:t>Laminar</a:t>
            </a:r>
            <a:r>
              <a:rPr lang="fr-FR" dirty="0">
                <a:solidFill>
                  <a:srgbClr val="002060"/>
                </a:solidFill>
                <a:latin typeface="Times New Roman" panose="02020603050405020304" pitchFamily="18" charset="0"/>
                <a:cs typeface="Times New Roman" panose="02020603050405020304" pitchFamily="18" charset="0"/>
              </a:rPr>
              <a:t> Flow</a:t>
            </a:r>
          </a:p>
        </p:txBody>
      </p:sp>
      <p:sp>
        <p:nvSpPr>
          <p:cNvPr id="36" name="Titre 1"/>
          <p:cNvSpPr txBox="1">
            <a:spLocks/>
          </p:cNvSpPr>
          <p:nvPr/>
        </p:nvSpPr>
        <p:spPr>
          <a:xfrm>
            <a:off x="1524004" y="2347"/>
            <a:ext cx="9143999" cy="73266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200" dirty="0">
                <a:solidFill>
                  <a:srgbClr val="002060"/>
                </a:solidFill>
                <a:latin typeface="Times New Roman" panose="02020603050405020304" pitchFamily="18" charset="0"/>
                <a:cs typeface="Times New Roman" panose="02020603050405020304" pitchFamily="18" charset="0"/>
              </a:rPr>
              <a:t>Dependence of flow rate and of the release position</a:t>
            </a:r>
          </a:p>
        </p:txBody>
      </p:sp>
      <p:sp>
        <p:nvSpPr>
          <p:cNvPr id="37" name="Rectangle 36"/>
          <p:cNvSpPr/>
          <p:nvPr/>
        </p:nvSpPr>
        <p:spPr>
          <a:xfrm>
            <a:off x="8613275" y="4178702"/>
            <a:ext cx="2867101" cy="158810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8" name="Image 37"/>
          <p:cNvPicPr/>
          <p:nvPr/>
        </p:nvPicPr>
        <p:blipFill rotWithShape="1">
          <a:blip r:embed="rId6" cstate="print">
            <a:extLst>
              <a:ext uri="{28A0092B-C50C-407E-A947-70E740481C1C}">
                <a14:useLocalDpi xmlns:a14="http://schemas.microsoft.com/office/drawing/2010/main" val="0"/>
              </a:ext>
            </a:extLst>
          </a:blip>
          <a:srcRect l="91566" t="6158" r="1915" b="6837"/>
          <a:stretch/>
        </p:blipFill>
        <p:spPr bwMode="auto">
          <a:xfrm>
            <a:off x="1793986" y="901423"/>
            <a:ext cx="633330" cy="317181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807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1000"/>
                                        <p:tgtEl>
                                          <p:spTgt spid="58"/>
                                        </p:tgtEl>
                                      </p:cBhvr>
                                    </p:animEffect>
                                    <p:anim calcmode="lin" valueType="num">
                                      <p:cBhvr>
                                        <p:cTn id="19" dur="1000" fill="hold"/>
                                        <p:tgtEl>
                                          <p:spTgt spid="58"/>
                                        </p:tgtEl>
                                        <p:attrNameLst>
                                          <p:attrName>ppt_x</p:attrName>
                                        </p:attrNameLst>
                                      </p:cBhvr>
                                      <p:tavLst>
                                        <p:tav tm="0">
                                          <p:val>
                                            <p:strVal val="#ppt_x"/>
                                          </p:val>
                                        </p:tav>
                                        <p:tav tm="100000">
                                          <p:val>
                                            <p:strVal val="#ppt_x"/>
                                          </p:val>
                                        </p:tav>
                                      </p:tavLst>
                                    </p:anim>
                                    <p:anim calcmode="lin" valueType="num">
                                      <p:cBhvr>
                                        <p:cTn id="20" dur="1000" fill="hold"/>
                                        <p:tgtEl>
                                          <p:spTgt spid="58"/>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1000" fill="hold"/>
                                        <p:tgtEl>
                                          <p:spTgt spid="77"/>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34"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dirty="0"/>
              <a:t>ICHS -September, 11-13 2017 </a:t>
            </a:r>
            <a:endParaRPr lang="fr-FR" sz="1400" dirty="0"/>
          </a:p>
        </p:txBody>
      </p:sp>
      <p:sp>
        <p:nvSpPr>
          <p:cNvPr id="4" name="Espace réservé du numéro de diapositive 3"/>
          <p:cNvSpPr>
            <a:spLocks noGrp="1"/>
          </p:cNvSpPr>
          <p:nvPr>
            <p:ph type="sldNum" sz="quarter" idx="12"/>
          </p:nvPr>
        </p:nvSpPr>
        <p:spPr/>
        <p:txBody>
          <a:bodyPr/>
          <a:lstStyle/>
          <a:p>
            <a:fld id="{E8881708-E59A-4E74-B048-981F13492EFB}" type="slidenum">
              <a:rPr lang="fr-FR" smtClean="0"/>
              <a:pPr/>
              <a:t>17</a:t>
            </a:fld>
            <a:endParaRPr lang="fr-F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angle 1"/>
          <p:cNvSpPr>
            <a:spLocks noChangeArrowheads="1"/>
          </p:cNvSpPr>
          <p:nvPr/>
        </p:nvSpPr>
        <p:spPr bwMode="auto">
          <a:xfrm>
            <a:off x="1005840" y="1370914"/>
            <a:ext cx="10773295" cy="19389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buClr>
                <a:srgbClr val="CC6600"/>
              </a:buClr>
            </a:pPr>
            <a:r>
              <a:rPr lang="en-GB" altLang="fr-FR" dirty="0">
                <a:solidFill>
                  <a:srgbClr val="002060"/>
                </a:solidFill>
                <a:latin typeface="Times New Roman" panose="02020603050405020304" pitchFamily="18" charset="0"/>
                <a:cs typeface="Times New Roman" panose="02020603050405020304" pitchFamily="18" charset="0"/>
              </a:rPr>
              <a:t>By analysing the concentration curves as a function of time, we can maintain that:</a:t>
            </a:r>
          </a:p>
          <a:p>
            <a:pPr algn="just" eaLnBrk="0" fontAlgn="base" hangingPunct="0">
              <a:spcBef>
                <a:spcPct val="0"/>
              </a:spcBef>
              <a:spcAft>
                <a:spcPct val="0"/>
              </a:spcAft>
              <a:buClr>
                <a:srgbClr val="CC6600"/>
              </a:buClr>
            </a:pPr>
            <a:r>
              <a:rPr lang="en-GB" altLang="fr-FR" dirty="0">
                <a:solidFill>
                  <a:srgbClr val="002060"/>
                </a:solidFill>
                <a:latin typeface="Times New Roman" panose="02020603050405020304" pitchFamily="18" charset="0"/>
                <a:cs typeface="Times New Roman" panose="02020603050405020304" pitchFamily="18" charset="0"/>
              </a:rPr>
              <a:t> </a:t>
            </a:r>
          </a:p>
          <a:p>
            <a:pPr marL="285744" indent="-285744" algn="just" eaLnBrk="0" fontAlgn="base" hangingPunct="0">
              <a:spcBef>
                <a:spcPct val="0"/>
              </a:spcBef>
              <a:spcAft>
                <a:spcPct val="0"/>
              </a:spcAft>
              <a:buClr>
                <a:srgbClr val="CC6600"/>
              </a:buClr>
              <a:buFont typeface="Wingdings" panose="05000000000000000000" pitchFamily="2" charset="2"/>
              <a:buChar char="v"/>
            </a:pPr>
            <a:r>
              <a:rPr lang="en-GB" altLang="fr-FR" dirty="0">
                <a:solidFill>
                  <a:srgbClr val="002060"/>
                </a:solidFill>
                <a:latin typeface="Times New Roman" panose="02020603050405020304" pitchFamily="18" charset="0"/>
                <a:cs typeface="Times New Roman" panose="02020603050405020304" pitchFamily="18" charset="0"/>
              </a:rPr>
              <a:t>For all tests the variations in the volume fraction of hydrogen are much greater in the vertical plane than in the horizontal plane. </a:t>
            </a:r>
          </a:p>
          <a:p>
            <a:pPr algn="just" eaLnBrk="0" fontAlgn="base" hangingPunct="0">
              <a:spcBef>
                <a:spcPct val="0"/>
              </a:spcBef>
              <a:spcAft>
                <a:spcPct val="0"/>
              </a:spcAft>
              <a:buClr>
                <a:srgbClr val="CC6600"/>
              </a:buClr>
            </a:pPr>
            <a:endParaRPr lang="en-GB" altLang="fr-FR" dirty="0">
              <a:solidFill>
                <a:srgbClr val="002060"/>
              </a:solidFill>
              <a:latin typeface="Times New Roman" panose="02020603050405020304" pitchFamily="18" charset="0"/>
              <a:cs typeface="Times New Roman" panose="02020603050405020304" pitchFamily="18" charset="0"/>
            </a:endParaRPr>
          </a:p>
          <a:p>
            <a:pPr marL="285744" indent="-285744" algn="just" eaLnBrk="0" fontAlgn="base" hangingPunct="0">
              <a:spcBef>
                <a:spcPct val="0"/>
              </a:spcBef>
              <a:spcAft>
                <a:spcPct val="0"/>
              </a:spcAft>
              <a:buClr>
                <a:srgbClr val="CC6600"/>
              </a:buClr>
              <a:buFont typeface="Wingdings" panose="05000000000000000000" pitchFamily="2" charset="2"/>
              <a:buChar char="v"/>
            </a:pPr>
            <a:r>
              <a:rPr lang="en-GB" altLang="fr-FR" dirty="0">
                <a:solidFill>
                  <a:srgbClr val="002060"/>
                </a:solidFill>
                <a:latin typeface="Times New Roman" panose="02020603050405020304" pitchFamily="18" charset="0"/>
                <a:cs typeface="Times New Roman" panose="02020603050405020304" pitchFamily="18" charset="0"/>
              </a:rPr>
              <a:t>If the flow rate decreases there is an increase in maximum concentrations, concentration gradients and homogenization time.</a:t>
            </a:r>
          </a:p>
        </p:txBody>
      </p:sp>
      <p:sp>
        <p:nvSpPr>
          <p:cNvPr id="8" name="Titre 1"/>
          <p:cNvSpPr txBox="1">
            <a:spLocks/>
          </p:cNvSpPr>
          <p:nvPr/>
        </p:nvSpPr>
        <p:spPr>
          <a:xfrm>
            <a:off x="1524004" y="2"/>
            <a:ext cx="9143999"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200" dirty="0">
                <a:solidFill>
                  <a:srgbClr val="002060"/>
                </a:solidFill>
                <a:latin typeface="Times New Roman" panose="02020603050405020304" pitchFamily="18" charset="0"/>
                <a:cs typeface="Times New Roman" panose="02020603050405020304" pitchFamily="18" charset="0"/>
              </a:rPr>
              <a:t>Dependence of flow rate and of the release position</a:t>
            </a:r>
          </a:p>
        </p:txBody>
      </p:sp>
      <p:graphicFrame>
        <p:nvGraphicFramePr>
          <p:cNvPr id="6" name="Tableau 5"/>
          <p:cNvGraphicFramePr>
            <a:graphicFrameLocks noGrp="1"/>
          </p:cNvGraphicFramePr>
          <p:nvPr>
            <p:extLst>
              <p:ext uri="{D42A27DB-BD31-4B8C-83A1-F6EECF244321}">
                <p14:modId xmlns:p14="http://schemas.microsoft.com/office/powerpoint/2010/main" val="3674341244"/>
              </p:ext>
            </p:extLst>
          </p:nvPr>
        </p:nvGraphicFramePr>
        <p:xfrm>
          <a:off x="1221971" y="3744497"/>
          <a:ext cx="9833955" cy="2174164"/>
        </p:xfrm>
        <a:graphic>
          <a:graphicData uri="http://schemas.openxmlformats.org/drawingml/2006/table">
            <a:tbl>
              <a:tblPr firstRow="1" bandRow="1">
                <a:tableStyleId>{BC89EF96-8CEA-46FF-86C4-4CE0E7609802}</a:tableStyleId>
              </a:tblPr>
              <a:tblGrid>
                <a:gridCol w="3577250"/>
                <a:gridCol w="2035738"/>
                <a:gridCol w="1988668"/>
                <a:gridCol w="2232299"/>
              </a:tblGrid>
              <a:tr h="543541">
                <a:tc>
                  <a:txBody>
                    <a:bodyPr/>
                    <a:lstStyle/>
                    <a:p>
                      <a:endParaRPr lang="en-GB" sz="1500" b="0" dirty="0">
                        <a:solidFill>
                          <a:srgbClr val="00206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002060"/>
                          </a:solidFill>
                          <a:latin typeface="Times New Roman" panose="02020603050405020304" pitchFamily="18" charset="0"/>
                          <a:cs typeface="Times New Roman" panose="02020603050405020304" pitchFamily="18" charset="0"/>
                        </a:rPr>
                        <a:t>Turbulent flow</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002060"/>
                          </a:solidFill>
                          <a:latin typeface="Times New Roman" panose="02020603050405020304" pitchFamily="18" charset="0"/>
                          <a:cs typeface="Times New Roman" panose="02020603050405020304" pitchFamily="18" charset="0"/>
                        </a:rPr>
                        <a:t>Transient flow</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002060"/>
                          </a:solidFill>
                          <a:latin typeface="Times New Roman" panose="02020603050405020304" pitchFamily="18" charset="0"/>
                          <a:cs typeface="Times New Roman" panose="02020603050405020304" pitchFamily="18" charset="0"/>
                        </a:rPr>
                        <a:t>Laminar</a:t>
                      </a:r>
                      <a:r>
                        <a:rPr lang="en-GB" sz="1600" b="0" baseline="0" dirty="0" smtClean="0">
                          <a:solidFill>
                            <a:srgbClr val="002060"/>
                          </a:solidFill>
                          <a:latin typeface="Times New Roman" panose="02020603050405020304" pitchFamily="18" charset="0"/>
                          <a:cs typeface="Times New Roman" panose="02020603050405020304" pitchFamily="18" charset="0"/>
                        </a:rPr>
                        <a:t> flow</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3541">
                <a:tc>
                  <a:txBody>
                    <a:bodyPr/>
                    <a:lstStyle/>
                    <a:p>
                      <a:r>
                        <a:rPr lang="en-GB" sz="1600" b="0" dirty="0" smtClean="0">
                          <a:solidFill>
                            <a:srgbClr val="002060"/>
                          </a:solidFill>
                          <a:latin typeface="Times New Roman" panose="02020603050405020304" pitchFamily="18" charset="0"/>
                          <a:cs typeface="Times New Roman" panose="02020603050405020304" pitchFamily="18" charset="0"/>
                        </a:rPr>
                        <a:t>Maximum concentration</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7.5</a:t>
                      </a:r>
                      <a:r>
                        <a:rPr lang="en-GB" sz="1900" b="1" baseline="0" dirty="0" smtClean="0">
                          <a:solidFill>
                            <a:srgbClr val="002060"/>
                          </a:solidFill>
                          <a:latin typeface="Times New Roman" panose="02020603050405020304" pitchFamily="18" charset="0"/>
                          <a:cs typeface="Times New Roman" panose="02020603050405020304" pitchFamily="18" charset="0"/>
                        </a:rPr>
                        <a:t>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11.</a:t>
                      </a:r>
                      <a:r>
                        <a:rPr lang="en-GB" sz="1900" b="1" baseline="0" dirty="0" smtClean="0">
                          <a:solidFill>
                            <a:srgbClr val="002060"/>
                          </a:solidFill>
                          <a:latin typeface="Times New Roman" panose="02020603050405020304" pitchFamily="18" charset="0"/>
                          <a:cs typeface="Times New Roman" panose="02020603050405020304" pitchFamily="18" charset="0"/>
                        </a:rPr>
                        <a:t>5 %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12.5%</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3541">
                <a:tc>
                  <a:txBody>
                    <a:bodyPr/>
                    <a:lstStyle/>
                    <a:p>
                      <a:r>
                        <a:rPr lang="en-GB" sz="1600" b="0" dirty="0" smtClean="0">
                          <a:solidFill>
                            <a:srgbClr val="002060"/>
                          </a:solidFill>
                          <a:latin typeface="Times New Roman" panose="02020603050405020304" pitchFamily="18" charset="0"/>
                          <a:cs typeface="Times New Roman" panose="02020603050405020304" pitchFamily="18" charset="0"/>
                        </a:rPr>
                        <a:t>Homogenization</a:t>
                      </a:r>
                      <a:r>
                        <a:rPr lang="en-GB" sz="1600" b="0" baseline="0" dirty="0" smtClean="0">
                          <a:solidFill>
                            <a:srgbClr val="002060"/>
                          </a:solidFill>
                          <a:latin typeface="Times New Roman" panose="02020603050405020304" pitchFamily="18" charset="0"/>
                          <a:cs typeface="Times New Roman" panose="02020603050405020304" pitchFamily="18" charset="0"/>
                        </a:rPr>
                        <a:t> time </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60</a:t>
                      </a:r>
                      <a:r>
                        <a:rPr lang="en-GB" sz="1900" b="1" baseline="0" dirty="0" smtClean="0">
                          <a:solidFill>
                            <a:srgbClr val="002060"/>
                          </a:solidFill>
                          <a:latin typeface="Times New Roman" panose="02020603050405020304" pitchFamily="18" charset="0"/>
                          <a:cs typeface="Times New Roman" panose="02020603050405020304" pitchFamily="18" charset="0"/>
                        </a:rPr>
                        <a:t> s</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120</a:t>
                      </a:r>
                      <a:r>
                        <a:rPr lang="en-GB" sz="1900" b="1" baseline="0" dirty="0" smtClean="0">
                          <a:solidFill>
                            <a:srgbClr val="002060"/>
                          </a:solidFill>
                          <a:latin typeface="Times New Roman" panose="02020603050405020304" pitchFamily="18" charset="0"/>
                          <a:cs typeface="Times New Roman" panose="02020603050405020304" pitchFamily="18" charset="0"/>
                        </a:rPr>
                        <a:t> s</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140</a:t>
                      </a:r>
                      <a:r>
                        <a:rPr lang="en-GB" sz="1900" b="1" baseline="0" dirty="0" smtClean="0">
                          <a:solidFill>
                            <a:srgbClr val="002060"/>
                          </a:solidFill>
                          <a:latin typeface="Times New Roman" panose="02020603050405020304" pitchFamily="18" charset="0"/>
                          <a:cs typeface="Times New Roman" panose="02020603050405020304" pitchFamily="18" charset="0"/>
                        </a:rPr>
                        <a:t> s</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43541">
                <a:tc>
                  <a:txBody>
                    <a:bodyPr/>
                    <a:lstStyle/>
                    <a:p>
                      <a:r>
                        <a:rPr lang="en-GB" sz="1600" b="0" dirty="0" smtClean="0">
                          <a:solidFill>
                            <a:srgbClr val="002060"/>
                          </a:solidFill>
                          <a:latin typeface="Times New Roman" panose="02020603050405020304" pitchFamily="18" charset="0"/>
                          <a:cs typeface="Times New Roman" panose="02020603050405020304" pitchFamily="18" charset="0"/>
                        </a:rPr>
                        <a:t>Gradient concentration at t=20 s</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3 %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6 %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7 %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cxnSp>
        <p:nvCxnSpPr>
          <p:cNvPr id="9" name="Connecteur droit avec flèche 8"/>
          <p:cNvCxnSpPr/>
          <p:nvPr/>
        </p:nvCxnSpPr>
        <p:spPr>
          <a:xfrm>
            <a:off x="6448426" y="4429125"/>
            <a:ext cx="57150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8594998" y="4435879"/>
            <a:ext cx="57150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6448426" y="4914900"/>
            <a:ext cx="57150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8594998" y="4998027"/>
            <a:ext cx="57150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448426" y="5419725"/>
            <a:ext cx="57150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8594998" y="5610917"/>
            <a:ext cx="571500"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980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500"/>
                                        <p:tgtEl>
                                          <p:spTgt spid="3">
                                            <p:txEl>
                                              <p:pRg st="1" end="1"/>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500"/>
                                        <p:tgtEl>
                                          <p:spTgt spid="3">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500"/>
                                        <p:tgtEl>
                                          <p:spTgt spid="3">
                                            <p:txEl>
                                              <p:pRg st="4" end="4"/>
                                            </p:txEl>
                                          </p:spTgt>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4" name="Espace réservé du numéro de diapositive 3"/>
          <p:cNvSpPr>
            <a:spLocks noGrp="1"/>
          </p:cNvSpPr>
          <p:nvPr>
            <p:ph type="sldNum" sz="quarter" idx="12"/>
          </p:nvPr>
        </p:nvSpPr>
        <p:spPr/>
        <p:txBody>
          <a:bodyPr/>
          <a:lstStyle/>
          <a:p>
            <a:fld id="{E8881708-E59A-4E74-B048-981F13492EFB}" type="slidenum">
              <a:rPr lang="fr-FR" smtClean="0"/>
              <a:pPr/>
              <a:t>18</a:t>
            </a:fld>
            <a:endParaRPr lang="fr-F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ZoneTexte 2"/>
          <p:cNvSpPr txBox="1"/>
          <p:nvPr/>
        </p:nvSpPr>
        <p:spPr>
          <a:xfrm>
            <a:off x="756458" y="1524004"/>
            <a:ext cx="10665229" cy="3939540"/>
          </a:xfrm>
          <a:prstGeom prst="rect">
            <a:avLst/>
          </a:prstGeom>
          <a:noFill/>
        </p:spPr>
        <p:txBody>
          <a:bodyPr wrap="square" rtlCol="0">
            <a:spAutoFit/>
          </a:bodyPr>
          <a:lstStyle/>
          <a:p>
            <a:pPr>
              <a:spcBef>
                <a:spcPts val="600"/>
              </a:spcBef>
              <a:spcAft>
                <a:spcPts val="600"/>
              </a:spcAft>
            </a:pPr>
            <a:r>
              <a:rPr lang="en-GB" sz="2400" dirty="0">
                <a:solidFill>
                  <a:srgbClr val="002060"/>
                </a:solidFill>
                <a:latin typeface="Times New Roman" panose="02020603050405020304" pitchFamily="18" charset="0"/>
                <a:cs typeface="Times New Roman" panose="02020603050405020304" pitchFamily="18" charset="0"/>
              </a:rPr>
              <a:t>The comparison is carried out on two characteristics:</a:t>
            </a:r>
          </a:p>
          <a:p>
            <a:pPr>
              <a:spcBef>
                <a:spcPts val="600"/>
              </a:spcBef>
              <a:spcAft>
                <a:spcPts val="600"/>
              </a:spcAft>
            </a:pPr>
            <a:endParaRPr lang="en-GB" sz="1200" dirty="0">
              <a:solidFill>
                <a:srgbClr val="002060"/>
              </a:solidFill>
              <a:latin typeface="Times New Roman" panose="02020603050405020304" pitchFamily="18" charset="0"/>
              <a:cs typeface="Times New Roman" panose="02020603050405020304" pitchFamily="18" charset="0"/>
            </a:endParaRPr>
          </a:p>
          <a:p>
            <a:pPr marL="342891" indent="-342891" algn="just">
              <a:spcBef>
                <a:spcPts val="600"/>
              </a:spcBef>
              <a:spcAft>
                <a:spcPts val="600"/>
              </a:spcAft>
              <a:buClr>
                <a:srgbClr val="E48312"/>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the maximum concentration; </a:t>
            </a:r>
          </a:p>
          <a:p>
            <a:pPr marL="342891" indent="-342891" algn="just">
              <a:spcBef>
                <a:spcPts val="600"/>
              </a:spcBef>
              <a:spcAft>
                <a:spcPts val="600"/>
              </a:spcAft>
              <a:buClr>
                <a:srgbClr val="E48312"/>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the time to reach the homogeneous concentration after the end of the injection; </a:t>
            </a:r>
          </a:p>
          <a:p>
            <a:pPr algn="just">
              <a:spcBef>
                <a:spcPts val="600"/>
              </a:spcBef>
              <a:spcAft>
                <a:spcPts val="600"/>
              </a:spcAft>
              <a:buClr>
                <a:srgbClr val="E48312"/>
              </a:buClr>
            </a:pPr>
            <a:endParaRPr lang="en-GB" sz="2400" dirty="0">
              <a:solidFill>
                <a:srgbClr val="002060"/>
              </a:solidFill>
              <a:latin typeface="Times New Roman" panose="02020603050405020304" pitchFamily="18" charset="0"/>
              <a:cs typeface="Times New Roman" panose="02020603050405020304" pitchFamily="18" charset="0"/>
            </a:endParaRPr>
          </a:p>
          <a:p>
            <a:pPr algn="just">
              <a:spcBef>
                <a:spcPts val="600"/>
              </a:spcBef>
              <a:spcAft>
                <a:spcPts val="600"/>
              </a:spcAft>
              <a:buClr>
                <a:srgbClr val="E48312"/>
              </a:buClr>
            </a:pPr>
            <a:r>
              <a:rPr lang="en-GB" sz="2400" dirty="0">
                <a:solidFill>
                  <a:srgbClr val="002060"/>
                </a:solidFill>
                <a:latin typeface="Times New Roman" panose="02020603050405020304" pitchFamily="18" charset="0"/>
                <a:cs typeface="Times New Roman" panose="02020603050405020304" pitchFamily="18" charset="0"/>
              </a:rPr>
              <a:t>The comparison of the three characteristics is done as a function of z.</a:t>
            </a:r>
          </a:p>
          <a:p>
            <a:pPr algn="just">
              <a:spcBef>
                <a:spcPts val="600"/>
              </a:spcBef>
              <a:spcAft>
                <a:spcPts val="600"/>
              </a:spcAft>
              <a:buClr>
                <a:srgbClr val="E48312"/>
              </a:buClr>
            </a:pPr>
            <a:endParaRPr lang="en-GB" sz="2400" dirty="0">
              <a:solidFill>
                <a:srgbClr val="002060"/>
              </a:solidFill>
              <a:latin typeface="Times New Roman" panose="02020603050405020304" pitchFamily="18" charset="0"/>
              <a:cs typeface="Times New Roman" panose="02020603050405020304" pitchFamily="18" charset="0"/>
            </a:endParaRPr>
          </a:p>
          <a:p>
            <a:pPr algn="just">
              <a:spcBef>
                <a:spcPts val="600"/>
              </a:spcBef>
              <a:spcAft>
                <a:spcPts val="600"/>
              </a:spcAft>
              <a:buClr>
                <a:srgbClr val="E48312"/>
              </a:buClr>
            </a:pPr>
            <a:r>
              <a:rPr lang="en-GB" sz="2400" dirty="0">
                <a:solidFill>
                  <a:srgbClr val="002060"/>
                </a:solidFill>
                <a:latin typeface="Times New Roman" panose="02020603050405020304" pitchFamily="18" charset="0"/>
                <a:cs typeface="Times New Roman" panose="02020603050405020304" pitchFamily="18" charset="0"/>
              </a:rPr>
              <a:t>The average of the sensors placed at the same high z was made.</a:t>
            </a:r>
          </a:p>
        </p:txBody>
      </p:sp>
      <p:sp>
        <p:nvSpPr>
          <p:cNvPr id="7" name="Titre 1"/>
          <p:cNvSpPr txBox="1">
            <a:spLocks/>
          </p:cNvSpPr>
          <p:nvPr/>
        </p:nvSpPr>
        <p:spPr>
          <a:xfrm>
            <a:off x="1524004" y="2"/>
            <a:ext cx="9143999"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200" dirty="0">
                <a:solidFill>
                  <a:srgbClr val="002060"/>
                </a:solidFill>
                <a:latin typeface="Times New Roman" panose="02020603050405020304" pitchFamily="18" charset="0"/>
                <a:cs typeface="Times New Roman" panose="02020603050405020304" pitchFamily="18" charset="0"/>
              </a:rPr>
              <a:t>Dependence of flow rate and of the release position</a:t>
            </a:r>
          </a:p>
        </p:txBody>
      </p:sp>
    </p:spTree>
    <p:extLst>
      <p:ext uri="{BB962C8B-B14F-4D97-AF65-F5344CB8AC3E}">
        <p14:creationId xmlns:p14="http://schemas.microsoft.com/office/powerpoint/2010/main" val="144939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up)">
                                      <p:cBhvr>
                                        <p:cTn id="11" dur="500"/>
                                        <p:tgtEl>
                                          <p:spTgt spid="3">
                                            <p:txEl>
                                              <p:pRg st="2" end="2"/>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up)">
                                      <p:cBhvr>
                                        <p:cTn id="19" dur="500"/>
                                        <p:tgtEl>
                                          <p:spTgt spid="3">
                                            <p:txEl>
                                              <p:pRg st="5" end="5"/>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up)">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4" name="Espace réservé du numéro de diapositive 3"/>
          <p:cNvSpPr>
            <a:spLocks noGrp="1"/>
          </p:cNvSpPr>
          <p:nvPr>
            <p:ph type="sldNum" sz="quarter" idx="12"/>
          </p:nvPr>
        </p:nvSpPr>
        <p:spPr/>
        <p:txBody>
          <a:bodyPr/>
          <a:lstStyle/>
          <a:p>
            <a:fld id="{E8881708-E59A-4E74-B048-981F13492EFB}" type="slidenum">
              <a:rPr lang="fr-FR" smtClean="0"/>
              <a:pPr/>
              <a:t>19</a:t>
            </a:fld>
            <a:endParaRPr lang="fr-F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2" name="Image 8"/>
          <p:cNvPicPr>
            <a:picLocks noChangeAspect="1" noChangeArrowheads="1"/>
          </p:cNvPicPr>
          <p:nvPr/>
        </p:nvPicPr>
        <p:blipFill>
          <a:blip r:embed="rId2" cstate="print">
            <a:extLst>
              <a:ext uri="{28A0092B-C50C-407E-A947-70E740481C1C}">
                <a14:useLocalDpi xmlns:a14="http://schemas.microsoft.com/office/drawing/2010/main" val="0"/>
              </a:ext>
            </a:extLst>
          </a:blip>
          <a:srcRect t="4715"/>
          <a:stretch>
            <a:fillRect/>
          </a:stretch>
        </p:blipFill>
        <p:spPr bwMode="auto">
          <a:xfrm>
            <a:off x="3203343" y="1227485"/>
            <a:ext cx="6505921" cy="3109355"/>
          </a:xfrm>
          <a:prstGeom prst="rect">
            <a:avLst/>
          </a:prstGeom>
          <a:noFill/>
          <a:extLst>
            <a:ext uri="{909E8E84-426E-40DD-AFC4-6F175D3DCCD1}">
              <a14:hiddenFill xmlns:a14="http://schemas.microsoft.com/office/drawing/2010/main">
                <a:solidFill>
                  <a:srgbClr val="FFFFFF"/>
                </a:solidFill>
              </a14:hiddenFill>
            </a:ext>
          </a:extLst>
        </p:spPr>
      </p:pic>
      <p:pic>
        <p:nvPicPr>
          <p:cNvPr id="7171" name="Imag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21" t="9409" r="72351" b="32030"/>
          <a:stretch/>
        </p:blipFill>
        <p:spPr bwMode="auto">
          <a:xfrm>
            <a:off x="992751" y="1234533"/>
            <a:ext cx="1303104" cy="23999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4814" y="4480265"/>
            <a:ext cx="12336088" cy="584775"/>
          </a:xfrm>
          <a:prstGeom prst="rect">
            <a:avLst/>
          </a:prstGeom>
        </p:spPr>
        <p:txBody>
          <a:bodyPr wrap="square">
            <a:spAutoFit/>
          </a:bodyPr>
          <a:lstStyle/>
          <a:p>
            <a:pPr algn="ctr" hangingPunct="0"/>
            <a:r>
              <a:rPr lang="en-US" sz="1600" dirty="0">
                <a:solidFill>
                  <a:srgbClr val="002060"/>
                </a:solidFill>
                <a:latin typeface="Times New Roman" panose="02020603050405020304" pitchFamily="18" charset="0"/>
                <a:ea typeface="Times New Roman" panose="02020603050405020304" pitchFamily="18" charset="0"/>
              </a:rPr>
              <a:t>Maximum hydrogen volume fraction versus height z for 3 injection positions (upper, upper side, lower side) and the 3 study flows (Q</a:t>
            </a:r>
            <a:r>
              <a:rPr lang="en-US" sz="1600" baseline="-25000" dirty="0">
                <a:solidFill>
                  <a:srgbClr val="002060"/>
                </a:solidFill>
                <a:latin typeface="Times New Roman" panose="02020603050405020304" pitchFamily="18" charset="0"/>
                <a:ea typeface="Times New Roman" panose="02020603050405020304" pitchFamily="18" charset="0"/>
              </a:rPr>
              <a:t>1,</a:t>
            </a:r>
            <a:r>
              <a:rPr lang="en-US" sz="1600" dirty="0">
                <a:solidFill>
                  <a:srgbClr val="002060"/>
                </a:solidFill>
                <a:latin typeface="Times New Roman" panose="02020603050405020304" pitchFamily="18" charset="0"/>
                <a:ea typeface="Times New Roman" panose="02020603050405020304" pitchFamily="18" charset="0"/>
              </a:rPr>
              <a:t> Q</a:t>
            </a:r>
            <a:r>
              <a:rPr lang="en-US" sz="1600" baseline="-25000" dirty="0">
                <a:solidFill>
                  <a:srgbClr val="002060"/>
                </a:solidFill>
                <a:latin typeface="Times New Roman" panose="02020603050405020304" pitchFamily="18" charset="0"/>
                <a:ea typeface="Times New Roman" panose="02020603050405020304" pitchFamily="18" charset="0"/>
              </a:rPr>
              <a:t>2,</a:t>
            </a:r>
            <a:r>
              <a:rPr lang="en-US" sz="1600" dirty="0">
                <a:solidFill>
                  <a:srgbClr val="002060"/>
                </a:solidFill>
                <a:latin typeface="Times New Roman" panose="02020603050405020304" pitchFamily="18" charset="0"/>
                <a:ea typeface="Times New Roman" panose="02020603050405020304" pitchFamily="18" charset="0"/>
              </a:rPr>
              <a:t> Q</a:t>
            </a:r>
            <a:r>
              <a:rPr lang="en-US" sz="1600" baseline="-25000" dirty="0">
                <a:solidFill>
                  <a:srgbClr val="002060"/>
                </a:solidFill>
                <a:latin typeface="Times New Roman" panose="02020603050405020304" pitchFamily="18" charset="0"/>
                <a:ea typeface="Times New Roman" panose="02020603050405020304" pitchFamily="18" charset="0"/>
              </a:rPr>
              <a:t>3</a:t>
            </a:r>
            <a:r>
              <a:rPr lang="en-US" sz="1600" dirty="0">
                <a:solidFill>
                  <a:srgbClr val="002060"/>
                </a:solidFill>
                <a:latin typeface="Times New Roman" panose="02020603050405020304" pitchFamily="18" charset="0"/>
                <a:ea typeface="Times New Roman" panose="02020603050405020304" pitchFamily="18" charset="0"/>
              </a:rPr>
              <a:t>)</a:t>
            </a:r>
            <a:r>
              <a:rPr lang="en-US" sz="1600" baseline="-25000" dirty="0">
                <a:solidFill>
                  <a:srgbClr val="002060"/>
                </a:solidFill>
                <a:latin typeface="Times New Roman" panose="02020603050405020304" pitchFamily="18" charset="0"/>
                <a:ea typeface="Times New Roman" panose="02020603050405020304" pitchFamily="18" charset="0"/>
              </a:rPr>
              <a:t>.</a:t>
            </a:r>
            <a:endParaRPr lang="fr-FR" sz="1600" dirty="0">
              <a:solidFill>
                <a:srgbClr val="002060"/>
              </a:solidFill>
              <a:latin typeface="Times New Roman" panose="02020603050405020304" pitchFamily="18" charset="0"/>
              <a:ea typeface="Times New Roman" panose="02020603050405020304" pitchFamily="18" charset="0"/>
            </a:endParaRPr>
          </a:p>
          <a:p>
            <a:pPr algn="just" hangingPunct="0"/>
            <a:r>
              <a:rPr lang="en-US" sz="1600" i="1" dirty="0">
                <a:solidFill>
                  <a:srgbClr val="002060"/>
                </a:solidFill>
                <a:latin typeface="Times New Roman" panose="02020603050405020304" pitchFamily="18" charset="0"/>
                <a:ea typeface="Times New Roman" panose="02020603050405020304" pitchFamily="18" charset="0"/>
              </a:rPr>
              <a:t> </a:t>
            </a:r>
            <a:endParaRPr lang="fr-FR" sz="1600" dirty="0">
              <a:solidFill>
                <a:srgbClr val="002060"/>
              </a:solidFill>
              <a:latin typeface="Times New Roman" panose="02020603050405020304" pitchFamily="18" charset="0"/>
              <a:ea typeface="Times New Roman" panose="02020603050405020304" pitchFamily="18" charset="0"/>
            </a:endParaRPr>
          </a:p>
        </p:txBody>
      </p:sp>
      <p:sp>
        <p:nvSpPr>
          <p:cNvPr id="10" name="Titre 1"/>
          <p:cNvSpPr txBox="1">
            <a:spLocks/>
          </p:cNvSpPr>
          <p:nvPr/>
        </p:nvSpPr>
        <p:spPr>
          <a:xfrm>
            <a:off x="1524004" y="2"/>
            <a:ext cx="9143999"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200" dirty="0">
                <a:solidFill>
                  <a:srgbClr val="002060"/>
                </a:solidFill>
                <a:latin typeface="Times New Roman" panose="02020603050405020304" pitchFamily="18" charset="0"/>
                <a:cs typeface="Times New Roman" panose="02020603050405020304" pitchFamily="18" charset="0"/>
              </a:rPr>
              <a:t>Dependence of flow rate and of the release position</a:t>
            </a:r>
          </a:p>
        </p:txBody>
      </p:sp>
      <p:sp>
        <p:nvSpPr>
          <p:cNvPr id="9" name="Ellipse 8"/>
          <p:cNvSpPr/>
          <p:nvPr/>
        </p:nvSpPr>
        <p:spPr>
          <a:xfrm>
            <a:off x="8506981" y="2173061"/>
            <a:ext cx="197033" cy="1781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ZoneTexte 10"/>
          <p:cNvSpPr txBox="1"/>
          <p:nvPr/>
        </p:nvSpPr>
        <p:spPr>
          <a:xfrm>
            <a:off x="634000" y="5126027"/>
            <a:ext cx="10964486" cy="784830"/>
          </a:xfrm>
          <a:prstGeom prst="rect">
            <a:avLst/>
          </a:prstGeom>
          <a:noFill/>
        </p:spPr>
        <p:txBody>
          <a:bodyPr wrap="square" rtlCol="0">
            <a:spAutoFit/>
          </a:bodyPr>
          <a:lstStyle/>
          <a:p>
            <a:pPr marL="285744" indent="-285744">
              <a:spcBef>
                <a:spcPts val="600"/>
              </a:spcBef>
              <a:spcAft>
                <a:spcPts val="600"/>
              </a:spcAft>
              <a:buClr>
                <a:srgbClr val="E48312"/>
              </a:buClr>
              <a:buFont typeface="Wingdings" panose="05000000000000000000" pitchFamily="2" charset="2"/>
              <a:buChar char="v"/>
            </a:pPr>
            <a:r>
              <a:rPr lang="en-GB" sz="2000" dirty="0">
                <a:solidFill>
                  <a:srgbClr val="002060"/>
                </a:solidFill>
                <a:latin typeface="Times New Roman" panose="02020603050405020304" pitchFamily="18" charset="0"/>
                <a:cs typeface="Times New Roman" panose="02020603050405020304" pitchFamily="18" charset="0"/>
              </a:rPr>
              <a:t>The maximum concentration increases with the height. </a:t>
            </a:r>
          </a:p>
          <a:p>
            <a:pPr marL="285744" indent="-285744">
              <a:buClr>
                <a:srgbClr val="E48312"/>
              </a:buClr>
              <a:buFont typeface="Wingdings" panose="05000000000000000000" pitchFamily="2" charset="2"/>
              <a:buChar char="v"/>
            </a:pPr>
            <a:r>
              <a:rPr lang="en-GB" sz="2000" dirty="0">
                <a:solidFill>
                  <a:srgbClr val="002060"/>
                </a:solidFill>
                <a:latin typeface="Times New Roman" panose="02020603050405020304" pitchFamily="18" charset="0"/>
                <a:cs typeface="Times New Roman" panose="02020603050405020304" pitchFamily="18" charset="0"/>
              </a:rPr>
              <a:t>For z = 0.18 m the concentrations, for the three flow rates, for the lower side position are comparable.</a:t>
            </a:r>
          </a:p>
        </p:txBody>
      </p:sp>
      <p:cxnSp>
        <p:nvCxnSpPr>
          <p:cNvPr id="21" name="Connecteur droit 20"/>
          <p:cNvCxnSpPr/>
          <p:nvPr/>
        </p:nvCxnSpPr>
        <p:spPr>
          <a:xfrm flipV="1">
            <a:off x="1433306" y="3595425"/>
            <a:ext cx="754639" cy="79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1495143" y="2807469"/>
            <a:ext cx="754639" cy="79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1429924" y="1996361"/>
            <a:ext cx="754639" cy="793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8774155" y="1670985"/>
            <a:ext cx="787" cy="95553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131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1000"/>
                                        <p:tgtEl>
                                          <p:spTgt spid="7172"/>
                                        </p:tgtEl>
                                      </p:cBhvr>
                                    </p:animEffect>
                                    <p:anim calcmode="lin" valueType="num">
                                      <p:cBhvr>
                                        <p:cTn id="8" dur="1000" fill="hold"/>
                                        <p:tgtEl>
                                          <p:spTgt spid="7172"/>
                                        </p:tgtEl>
                                        <p:attrNameLst>
                                          <p:attrName>ppt_x</p:attrName>
                                        </p:attrNameLst>
                                      </p:cBhvr>
                                      <p:tavLst>
                                        <p:tav tm="0">
                                          <p:val>
                                            <p:strVal val="#ppt_x"/>
                                          </p:val>
                                        </p:tav>
                                        <p:tav tm="100000">
                                          <p:val>
                                            <p:strVal val="#ppt_x"/>
                                          </p:val>
                                        </p:tav>
                                      </p:tavLst>
                                    </p:anim>
                                    <p:anim calcmode="lin" valueType="num">
                                      <p:cBhvr>
                                        <p:cTn id="9" dur="1000" fill="hold"/>
                                        <p:tgtEl>
                                          <p:spTgt spid="717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71"/>
                                        </p:tgtEl>
                                        <p:attrNameLst>
                                          <p:attrName>style.visibility</p:attrName>
                                        </p:attrNameLst>
                                      </p:cBhvr>
                                      <p:to>
                                        <p:strVal val="visible"/>
                                      </p:to>
                                    </p:set>
                                    <p:animEffect transition="in" filter="fade">
                                      <p:cBhvr>
                                        <p:cTn id="17" dur="1000"/>
                                        <p:tgtEl>
                                          <p:spTgt spid="7171"/>
                                        </p:tgtEl>
                                      </p:cBhvr>
                                    </p:animEffect>
                                    <p:anim calcmode="lin" valueType="num">
                                      <p:cBhvr>
                                        <p:cTn id="18" dur="1000" fill="hold"/>
                                        <p:tgtEl>
                                          <p:spTgt spid="7171"/>
                                        </p:tgtEl>
                                        <p:attrNameLst>
                                          <p:attrName>ppt_x</p:attrName>
                                        </p:attrNameLst>
                                      </p:cBhvr>
                                      <p:tavLst>
                                        <p:tav tm="0">
                                          <p:val>
                                            <p:strVal val="#ppt_x"/>
                                          </p:val>
                                        </p:tav>
                                        <p:tav tm="100000">
                                          <p:val>
                                            <p:strVal val="#ppt_x"/>
                                          </p:val>
                                        </p:tav>
                                      </p:tavLst>
                                    </p:anim>
                                    <p:anim calcmode="lin" valueType="num">
                                      <p:cBhvr>
                                        <p:cTn id="1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up)">
                                      <p:cBhvr>
                                        <p:cTn id="24" dur="500"/>
                                        <p:tgtEl>
                                          <p:spTgt spid="11">
                                            <p:txEl>
                                              <p:pRg st="0" end="0"/>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wipe(up)">
                                      <p:cBhvr>
                                        <p:cTn id="34" dur="500"/>
                                        <p:tgtEl>
                                          <p:spTgt spid="11">
                                            <p:txEl>
                                              <p:pRg st="1" end="1"/>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par>
                                <p:cTn id="50" presetID="53"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8" name="Espace réservé du numéro de diapositive 7"/>
          <p:cNvSpPr>
            <a:spLocks noGrp="1"/>
          </p:cNvSpPr>
          <p:nvPr>
            <p:ph type="sldNum" sz="quarter" idx="12"/>
          </p:nvPr>
        </p:nvSpPr>
        <p:spPr/>
        <p:txBody>
          <a:bodyPr/>
          <a:lstStyle/>
          <a:p>
            <a:fld id="{E8881708-E59A-4E74-B048-981F13492EFB}" type="slidenum">
              <a:rPr lang="fr-FR" smtClean="0"/>
              <a:pPr/>
              <a:t>2</a:t>
            </a:fld>
            <a:endParaRPr lang="fr-FR"/>
          </a:p>
        </p:txBody>
      </p:sp>
      <p:sp>
        <p:nvSpPr>
          <p:cNvPr id="4" name="Titre 1"/>
          <p:cNvSpPr txBox="1">
            <a:spLocks/>
          </p:cNvSpPr>
          <p:nvPr/>
        </p:nvSpPr>
        <p:spPr>
          <a:xfrm>
            <a:off x="1524000" y="-55131"/>
            <a:ext cx="9144000" cy="9445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3600" dirty="0">
                <a:solidFill>
                  <a:srgbClr val="002060"/>
                </a:solidFill>
                <a:latin typeface="Times New Roman" panose="02020603050405020304" pitchFamily="18" charset="0"/>
                <a:cs typeface="Times New Roman" panose="02020603050405020304" pitchFamily="18" charset="0"/>
              </a:rPr>
              <a:t>Introduction</a:t>
            </a: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6" name="Groupe 45"/>
          <p:cNvGrpSpPr/>
          <p:nvPr/>
        </p:nvGrpSpPr>
        <p:grpSpPr>
          <a:xfrm>
            <a:off x="581773" y="3605377"/>
            <a:ext cx="5357603" cy="2282259"/>
            <a:chOff x="1685917" y="2303907"/>
            <a:chExt cx="5207040" cy="2306193"/>
          </a:xfrm>
        </p:grpSpPr>
        <p:grpSp>
          <p:nvGrpSpPr>
            <p:cNvPr id="45" name="Groupe 44"/>
            <p:cNvGrpSpPr/>
            <p:nvPr/>
          </p:nvGrpSpPr>
          <p:grpSpPr>
            <a:xfrm>
              <a:off x="1685917" y="2303907"/>
              <a:ext cx="5207040" cy="2306193"/>
              <a:chOff x="1685917" y="2303907"/>
              <a:chExt cx="5207040" cy="2306193"/>
            </a:xfrm>
          </p:grpSpPr>
          <p:grpSp>
            <p:nvGrpSpPr>
              <p:cNvPr id="37" name="Groupe 36"/>
              <p:cNvGrpSpPr/>
              <p:nvPr/>
            </p:nvGrpSpPr>
            <p:grpSpPr>
              <a:xfrm>
                <a:off x="1685917" y="2303907"/>
                <a:ext cx="5207040" cy="2306193"/>
                <a:chOff x="1685917" y="2303907"/>
                <a:chExt cx="5207040" cy="2306193"/>
              </a:xfrm>
            </p:grpSpPr>
            <p:grpSp>
              <p:nvGrpSpPr>
                <p:cNvPr id="34" name="Groupe 33"/>
                <p:cNvGrpSpPr/>
                <p:nvPr/>
              </p:nvGrpSpPr>
              <p:grpSpPr>
                <a:xfrm>
                  <a:off x="1685917" y="2303907"/>
                  <a:ext cx="5207040" cy="2306193"/>
                  <a:chOff x="1685917" y="2303907"/>
                  <a:chExt cx="5207040" cy="2306193"/>
                </a:xfrm>
              </p:grpSpPr>
              <p:sp>
                <p:nvSpPr>
                  <p:cNvPr id="31" name="Moins 30"/>
                  <p:cNvSpPr/>
                  <p:nvPr/>
                </p:nvSpPr>
                <p:spPr>
                  <a:xfrm>
                    <a:off x="1900233" y="2623517"/>
                    <a:ext cx="4695825" cy="1197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Moins 31"/>
                  <p:cNvSpPr/>
                  <p:nvPr/>
                </p:nvSpPr>
                <p:spPr>
                  <a:xfrm>
                    <a:off x="2047867" y="2481407"/>
                    <a:ext cx="4695825" cy="1197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3" name="Moins 32"/>
                  <p:cNvSpPr/>
                  <p:nvPr/>
                </p:nvSpPr>
                <p:spPr>
                  <a:xfrm>
                    <a:off x="2197132" y="2356526"/>
                    <a:ext cx="4695825" cy="1197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Moins 29"/>
                  <p:cNvSpPr/>
                  <p:nvPr/>
                </p:nvSpPr>
                <p:spPr>
                  <a:xfrm>
                    <a:off x="1685917" y="2900454"/>
                    <a:ext cx="4695825" cy="1197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9" name="Moins 28"/>
                  <p:cNvSpPr/>
                  <p:nvPr/>
                </p:nvSpPr>
                <p:spPr>
                  <a:xfrm>
                    <a:off x="1781175" y="2744696"/>
                    <a:ext cx="4695825" cy="11974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27" name="Groupe 26"/>
                  <p:cNvGrpSpPr/>
                  <p:nvPr/>
                </p:nvGrpSpPr>
                <p:grpSpPr>
                  <a:xfrm>
                    <a:off x="2238367" y="2303907"/>
                    <a:ext cx="4019558" cy="2306193"/>
                    <a:chOff x="2238367" y="2303907"/>
                    <a:chExt cx="4019558" cy="2306193"/>
                  </a:xfrm>
                </p:grpSpPr>
                <p:grpSp>
                  <p:nvGrpSpPr>
                    <p:cNvPr id="18" name="Groupe 17"/>
                    <p:cNvGrpSpPr/>
                    <p:nvPr/>
                  </p:nvGrpSpPr>
                  <p:grpSpPr>
                    <a:xfrm>
                      <a:off x="2238367" y="2303907"/>
                      <a:ext cx="4019558" cy="2306193"/>
                      <a:chOff x="1905000" y="2200275"/>
                      <a:chExt cx="4191000" cy="2419350"/>
                    </a:xfrm>
                  </p:grpSpPr>
                  <p:sp>
                    <p:nvSpPr>
                      <p:cNvPr id="10" name="Cube 9"/>
                      <p:cNvSpPr/>
                      <p:nvPr/>
                    </p:nvSpPr>
                    <p:spPr>
                      <a:xfrm>
                        <a:off x="1905000" y="2200275"/>
                        <a:ext cx="4191000" cy="2419350"/>
                      </a:xfrm>
                      <a:prstGeom prst="cub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12" name="Connecteur droit 11"/>
                      <p:cNvCxnSpPr/>
                      <p:nvPr/>
                    </p:nvCxnSpPr>
                    <p:spPr>
                      <a:xfrm flipH="1">
                        <a:off x="2533650" y="3990975"/>
                        <a:ext cx="3552825" cy="1905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514600" y="2200275"/>
                        <a:ext cx="19050" cy="180975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V="1">
                        <a:off x="1905000" y="4010025"/>
                        <a:ext cx="628650" cy="609600"/>
                      </a:xfrm>
                      <a:prstGeom prst="line">
                        <a:avLst/>
                      </a:prstGeom>
                      <a:ln>
                        <a:solidFill>
                          <a:srgbClr val="002060"/>
                        </a:solidFill>
                        <a:prstDash val="dash"/>
                      </a:ln>
                    </p:spPr>
                    <p:style>
                      <a:lnRef idx="1">
                        <a:schemeClr val="accent1"/>
                      </a:lnRef>
                      <a:fillRef idx="0">
                        <a:schemeClr val="accent1"/>
                      </a:fillRef>
                      <a:effectRef idx="0">
                        <a:schemeClr val="accent1"/>
                      </a:effectRef>
                      <a:fontRef idx="minor">
                        <a:schemeClr val="tx1"/>
                      </a:fontRef>
                    </p:style>
                  </p:cxnSp>
                </p:grpSp>
                <p:cxnSp>
                  <p:nvCxnSpPr>
                    <p:cNvPr id="22" name="Connecteur droit 21"/>
                    <p:cNvCxnSpPr/>
                    <p:nvPr/>
                  </p:nvCxnSpPr>
                  <p:spPr>
                    <a:xfrm flipH="1" flipV="1">
                      <a:off x="5810250" y="3686175"/>
                      <a:ext cx="9525" cy="7810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flipV="1">
                      <a:off x="5810250" y="3448815"/>
                      <a:ext cx="238125" cy="24765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048375" y="3448815"/>
                      <a:ext cx="0" cy="78981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35" name="Cube 34"/>
                <p:cNvSpPr/>
                <p:nvPr/>
              </p:nvSpPr>
              <p:spPr>
                <a:xfrm>
                  <a:off x="2424302" y="3252068"/>
                  <a:ext cx="269948" cy="48961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Cube 35"/>
                <p:cNvSpPr/>
                <p:nvPr/>
              </p:nvSpPr>
              <p:spPr>
                <a:xfrm>
                  <a:off x="2370680" y="3310205"/>
                  <a:ext cx="269948" cy="48961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3" name="Cube 42"/>
              <p:cNvSpPr/>
              <p:nvPr/>
            </p:nvSpPr>
            <p:spPr>
              <a:xfrm>
                <a:off x="3810000" y="3252068"/>
                <a:ext cx="628650" cy="34838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4" name="Cube 43"/>
              <p:cNvSpPr/>
              <p:nvPr/>
            </p:nvSpPr>
            <p:spPr>
              <a:xfrm>
                <a:off x="4362450" y="3252068"/>
                <a:ext cx="628650" cy="34838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38" name="Organigramme : Disque magnétique 37"/>
            <p:cNvSpPr/>
            <p:nvPr/>
          </p:nvSpPr>
          <p:spPr>
            <a:xfrm>
              <a:off x="2869228" y="3737810"/>
              <a:ext cx="210198" cy="42500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Organigramme : Disque magnétique 38"/>
            <p:cNvSpPr/>
            <p:nvPr/>
          </p:nvSpPr>
          <p:spPr>
            <a:xfrm>
              <a:off x="3107353" y="3737810"/>
              <a:ext cx="188111" cy="42500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0" name="Organigramme : Disque magnétique 39"/>
            <p:cNvSpPr/>
            <p:nvPr/>
          </p:nvSpPr>
          <p:spPr>
            <a:xfrm>
              <a:off x="3336699" y="3747726"/>
              <a:ext cx="210198" cy="42500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7" name="Pensées 46"/>
          <p:cNvSpPr/>
          <p:nvPr/>
        </p:nvSpPr>
        <p:spPr>
          <a:xfrm rot="7866207">
            <a:off x="3039215" y="3903982"/>
            <a:ext cx="1131305" cy="1517253"/>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360925 w 1129840"/>
              <a:gd name="connsiteY0" fmla="*/ 1490192 h 1324615"/>
              <a:gd name="connsiteX1" fmla="*/ 329541 w 1129840"/>
              <a:gd name="connsiteY1" fmla="*/ 1521576 h 1324615"/>
              <a:gd name="connsiteX2" fmla="*/ 298157 w 1129840"/>
              <a:gd name="connsiteY2" fmla="*/ 1490192 h 1324615"/>
              <a:gd name="connsiteX3" fmla="*/ 329541 w 1129840"/>
              <a:gd name="connsiteY3" fmla="*/ 1458808 h 1324615"/>
              <a:gd name="connsiteX4" fmla="*/ 360925 w 1129840"/>
              <a:gd name="connsiteY4" fmla="*/ 1490192 h 1324615"/>
              <a:gd name="connsiteX0" fmla="*/ 405500 w 1129840"/>
              <a:gd name="connsiteY0" fmla="*/ 1443796 h 1324615"/>
              <a:gd name="connsiteX1" fmla="*/ 342731 w 1129840"/>
              <a:gd name="connsiteY1" fmla="*/ 1506565 h 1324615"/>
              <a:gd name="connsiteX2" fmla="*/ 279962 w 1129840"/>
              <a:gd name="connsiteY2" fmla="*/ 1443796 h 1324615"/>
              <a:gd name="connsiteX3" fmla="*/ 342731 w 1129840"/>
              <a:gd name="connsiteY3" fmla="*/ 1381027 h 1324615"/>
              <a:gd name="connsiteX4" fmla="*/ 405500 w 1129840"/>
              <a:gd name="connsiteY4" fmla="*/ 1443796 h 1324615"/>
              <a:gd name="connsiteX0" fmla="*/ 467242 w 1129840"/>
              <a:gd name="connsiteY0" fmla="*/ 1337024 h 1324615"/>
              <a:gd name="connsiteX1" fmla="*/ 373089 w 1129840"/>
              <a:gd name="connsiteY1" fmla="*/ 1431177 h 1324615"/>
              <a:gd name="connsiteX2" fmla="*/ 278936 w 1129840"/>
              <a:gd name="connsiteY2" fmla="*/ 1337024 h 1324615"/>
              <a:gd name="connsiteX3" fmla="*/ 373089 w 1129840"/>
              <a:gd name="connsiteY3" fmla="*/ 1242871 h 1324615"/>
              <a:gd name="connsiteX4" fmla="*/ 467242 w 1129840"/>
              <a:gd name="connsiteY4" fmla="*/ 1337024 h 1324615"/>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468184 w 1131305"/>
              <a:gd name="connsiteY0" fmla="*/ 1332701 h 1517253"/>
              <a:gd name="connsiteX1" fmla="*/ 388386 w 1131305"/>
              <a:gd name="connsiteY1" fmla="*/ 1414330 h 1517253"/>
              <a:gd name="connsiteX2" fmla="*/ 279878 w 1131305"/>
              <a:gd name="connsiteY2" fmla="*/ 1332701 h 1517253"/>
              <a:gd name="connsiteX3" fmla="*/ 374031 w 1131305"/>
              <a:gd name="connsiteY3" fmla="*/ 1238548 h 1517253"/>
              <a:gd name="connsiteX4" fmla="*/ 468184 w 1131305"/>
              <a:gd name="connsiteY4" fmla="*/ 1332701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6514 w 43256"/>
              <a:gd name="connsiteY4" fmla="*/ 38949 h 49483"/>
              <a:gd name="connsiteX5" fmla="*/ 15846 w 43256"/>
              <a:gd name="connsiteY5" fmla="*/ 37209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6671 w 1131305"/>
              <a:gd name="connsiteY0" fmla="*/ 1362326 h 1517253"/>
              <a:gd name="connsiteX1" fmla="*/ 388386 w 1131305"/>
              <a:gd name="connsiteY1" fmla="*/ 1414330 h 1517253"/>
              <a:gd name="connsiteX2" fmla="*/ 279878 w 1131305"/>
              <a:gd name="connsiteY2" fmla="*/ 1332701 h 1517253"/>
              <a:gd name="connsiteX3" fmla="*/ 374031 w 1131305"/>
              <a:gd name="connsiteY3" fmla="*/ 1238548 h 1517253"/>
              <a:gd name="connsiteX4" fmla="*/ 506671 w 1131305"/>
              <a:gd name="connsiteY4" fmla="*/ 1362326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6514 w 43256"/>
              <a:gd name="connsiteY4" fmla="*/ 38949 h 49483"/>
              <a:gd name="connsiteX5" fmla="*/ 15846 w 43256"/>
              <a:gd name="connsiteY5" fmla="*/ 37209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6671 w 1131305"/>
              <a:gd name="connsiteY0" fmla="*/ 1362326 h 1517253"/>
              <a:gd name="connsiteX1" fmla="*/ 388386 w 1131305"/>
              <a:gd name="connsiteY1" fmla="*/ 1414330 h 1517253"/>
              <a:gd name="connsiteX2" fmla="*/ 214659 w 1131305"/>
              <a:gd name="connsiteY2" fmla="*/ 1199993 h 1517253"/>
              <a:gd name="connsiteX3" fmla="*/ 374031 w 1131305"/>
              <a:gd name="connsiteY3" fmla="*/ 1238548 h 1517253"/>
              <a:gd name="connsiteX4" fmla="*/ 506671 w 1131305"/>
              <a:gd name="connsiteY4" fmla="*/ 1362326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6514 w 43256"/>
              <a:gd name="connsiteY4" fmla="*/ 38949 h 49483"/>
              <a:gd name="connsiteX5" fmla="*/ 15846 w 43256"/>
              <a:gd name="connsiteY5" fmla="*/ 37209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51566 w 1131305"/>
              <a:gd name="connsiteY0" fmla="*/ 1297875 h 1517253"/>
              <a:gd name="connsiteX1" fmla="*/ 388386 w 1131305"/>
              <a:gd name="connsiteY1" fmla="*/ 1414330 h 1517253"/>
              <a:gd name="connsiteX2" fmla="*/ 214659 w 1131305"/>
              <a:gd name="connsiteY2" fmla="*/ 1199993 h 1517253"/>
              <a:gd name="connsiteX3" fmla="*/ 374031 w 1131305"/>
              <a:gd name="connsiteY3" fmla="*/ 1238548 h 1517253"/>
              <a:gd name="connsiteX4" fmla="*/ 551566 w 1131305"/>
              <a:gd name="connsiteY4" fmla="*/ 1297875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6514 w 43256"/>
              <a:gd name="connsiteY4" fmla="*/ 38949 h 49483"/>
              <a:gd name="connsiteX5" fmla="*/ 15846 w 43256"/>
              <a:gd name="connsiteY5" fmla="*/ 37209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51566 w 1131305"/>
              <a:gd name="connsiteY0" fmla="*/ 1297875 h 1517253"/>
              <a:gd name="connsiteX1" fmla="*/ 388386 w 1131305"/>
              <a:gd name="connsiteY1" fmla="*/ 1414330 h 1517253"/>
              <a:gd name="connsiteX2" fmla="*/ 214659 w 1131305"/>
              <a:gd name="connsiteY2" fmla="*/ 1199993 h 1517253"/>
              <a:gd name="connsiteX3" fmla="*/ 374031 w 1131305"/>
              <a:gd name="connsiteY3" fmla="*/ 1238548 h 1517253"/>
              <a:gd name="connsiteX4" fmla="*/ 551566 w 1131305"/>
              <a:gd name="connsiteY4" fmla="*/ 1297875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886 w 43256"/>
              <a:gd name="connsiteY4" fmla="*/ 37928 h 49483"/>
              <a:gd name="connsiteX5" fmla="*/ 15846 w 43256"/>
              <a:gd name="connsiteY5" fmla="*/ 37209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51566 w 1131305"/>
              <a:gd name="connsiteY0" fmla="*/ 1297875 h 1517253"/>
              <a:gd name="connsiteX1" fmla="*/ 388386 w 1131305"/>
              <a:gd name="connsiteY1" fmla="*/ 1414330 h 1517253"/>
              <a:gd name="connsiteX2" fmla="*/ 214659 w 1131305"/>
              <a:gd name="connsiteY2" fmla="*/ 1199993 h 1517253"/>
              <a:gd name="connsiteX3" fmla="*/ 310497 w 1131305"/>
              <a:gd name="connsiteY3" fmla="*/ 1180214 h 1517253"/>
              <a:gd name="connsiteX4" fmla="*/ 551566 w 1131305"/>
              <a:gd name="connsiteY4" fmla="*/ 1297875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886 w 43256"/>
              <a:gd name="connsiteY4" fmla="*/ 37928 h 49483"/>
              <a:gd name="connsiteX5" fmla="*/ 15846 w 43256"/>
              <a:gd name="connsiteY5" fmla="*/ 37209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51566 w 1131305"/>
              <a:gd name="connsiteY0" fmla="*/ 1297875 h 1517253"/>
              <a:gd name="connsiteX1" fmla="*/ 503223 w 1131305"/>
              <a:gd name="connsiteY1" fmla="*/ 1314139 h 1517253"/>
              <a:gd name="connsiteX2" fmla="*/ 214659 w 1131305"/>
              <a:gd name="connsiteY2" fmla="*/ 1199993 h 1517253"/>
              <a:gd name="connsiteX3" fmla="*/ 310497 w 1131305"/>
              <a:gd name="connsiteY3" fmla="*/ 1180214 h 1517253"/>
              <a:gd name="connsiteX4" fmla="*/ 551566 w 1131305"/>
              <a:gd name="connsiteY4" fmla="*/ 1297875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886 w 43256"/>
              <a:gd name="connsiteY4" fmla="*/ 37928 h 49483"/>
              <a:gd name="connsiteX5" fmla="*/ 15846 w 43256"/>
              <a:gd name="connsiteY5" fmla="*/ 37209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51566 w 1131305"/>
              <a:gd name="connsiteY0" fmla="*/ 1297875 h 1517253"/>
              <a:gd name="connsiteX1" fmla="*/ 365939 w 1131305"/>
              <a:gd name="connsiteY1" fmla="*/ 1446555 h 1517253"/>
              <a:gd name="connsiteX2" fmla="*/ 214659 w 1131305"/>
              <a:gd name="connsiteY2" fmla="*/ 1199993 h 1517253"/>
              <a:gd name="connsiteX3" fmla="*/ 310497 w 1131305"/>
              <a:gd name="connsiteY3" fmla="*/ 1180214 h 1517253"/>
              <a:gd name="connsiteX4" fmla="*/ 551566 w 1131305"/>
              <a:gd name="connsiteY4" fmla="*/ 1297875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886 w 43256"/>
              <a:gd name="connsiteY4" fmla="*/ 37928 h 49483"/>
              <a:gd name="connsiteX5" fmla="*/ 15846 w 43256"/>
              <a:gd name="connsiteY5" fmla="*/ 37209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3155 w 1131305"/>
              <a:gd name="connsiteY0" fmla="*/ 1314830 h 1517253"/>
              <a:gd name="connsiteX1" fmla="*/ 365939 w 1131305"/>
              <a:gd name="connsiteY1" fmla="*/ 1446555 h 1517253"/>
              <a:gd name="connsiteX2" fmla="*/ 214659 w 1131305"/>
              <a:gd name="connsiteY2" fmla="*/ 1199993 h 1517253"/>
              <a:gd name="connsiteX3" fmla="*/ 310497 w 1131305"/>
              <a:gd name="connsiteY3" fmla="*/ 1180214 h 1517253"/>
              <a:gd name="connsiteX4" fmla="*/ 503155 w 1131305"/>
              <a:gd name="connsiteY4" fmla="*/ 1314830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886 w 43256"/>
              <a:gd name="connsiteY4" fmla="*/ 37928 h 49483"/>
              <a:gd name="connsiteX5" fmla="*/ 15846 w 43256"/>
              <a:gd name="connsiteY5" fmla="*/ 37209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3155 w 1131305"/>
              <a:gd name="connsiteY0" fmla="*/ 1314830 h 1517253"/>
              <a:gd name="connsiteX1" fmla="*/ 365939 w 1131305"/>
              <a:gd name="connsiteY1" fmla="*/ 1446555 h 1517253"/>
              <a:gd name="connsiteX2" fmla="*/ 214659 w 1131305"/>
              <a:gd name="connsiteY2" fmla="*/ 1199993 h 1517253"/>
              <a:gd name="connsiteX3" fmla="*/ 310497 w 1131305"/>
              <a:gd name="connsiteY3" fmla="*/ 1180214 h 1517253"/>
              <a:gd name="connsiteX4" fmla="*/ 503155 w 1131305"/>
              <a:gd name="connsiteY4" fmla="*/ 1314830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886 w 43256"/>
              <a:gd name="connsiteY4" fmla="*/ 37928 h 49483"/>
              <a:gd name="connsiteX5" fmla="*/ 13376 w 43256"/>
              <a:gd name="connsiteY5" fmla="*/ 39047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3155 w 1131305"/>
              <a:gd name="connsiteY0" fmla="*/ 1314830 h 1517253"/>
              <a:gd name="connsiteX1" fmla="*/ 365939 w 1131305"/>
              <a:gd name="connsiteY1" fmla="*/ 1446555 h 1517253"/>
              <a:gd name="connsiteX2" fmla="*/ 214659 w 1131305"/>
              <a:gd name="connsiteY2" fmla="*/ 1199993 h 1517253"/>
              <a:gd name="connsiteX3" fmla="*/ 310497 w 1131305"/>
              <a:gd name="connsiteY3" fmla="*/ 1180214 h 1517253"/>
              <a:gd name="connsiteX4" fmla="*/ 503155 w 1131305"/>
              <a:gd name="connsiteY4" fmla="*/ 1314830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886 w 43256"/>
              <a:gd name="connsiteY4" fmla="*/ 37928 h 49483"/>
              <a:gd name="connsiteX5" fmla="*/ 12997 w 43256"/>
              <a:gd name="connsiteY5" fmla="*/ 40566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3155 w 1131305"/>
              <a:gd name="connsiteY0" fmla="*/ 1314830 h 1517253"/>
              <a:gd name="connsiteX1" fmla="*/ 365939 w 1131305"/>
              <a:gd name="connsiteY1" fmla="*/ 1446555 h 1517253"/>
              <a:gd name="connsiteX2" fmla="*/ 214659 w 1131305"/>
              <a:gd name="connsiteY2" fmla="*/ 1199993 h 1517253"/>
              <a:gd name="connsiteX3" fmla="*/ 310497 w 1131305"/>
              <a:gd name="connsiteY3" fmla="*/ 1180214 h 1517253"/>
              <a:gd name="connsiteX4" fmla="*/ 503155 w 1131305"/>
              <a:gd name="connsiteY4" fmla="*/ 1314830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886 w 43256"/>
              <a:gd name="connsiteY4" fmla="*/ 37928 h 49483"/>
              <a:gd name="connsiteX5" fmla="*/ 10702 w 43256"/>
              <a:gd name="connsiteY5" fmla="*/ 40212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3155 w 1131305"/>
              <a:gd name="connsiteY0" fmla="*/ 1314830 h 1517253"/>
              <a:gd name="connsiteX1" fmla="*/ 365939 w 1131305"/>
              <a:gd name="connsiteY1" fmla="*/ 1446555 h 1517253"/>
              <a:gd name="connsiteX2" fmla="*/ 214659 w 1131305"/>
              <a:gd name="connsiteY2" fmla="*/ 1199993 h 1517253"/>
              <a:gd name="connsiteX3" fmla="*/ 279040 w 1131305"/>
              <a:gd name="connsiteY3" fmla="*/ 1245579 h 1517253"/>
              <a:gd name="connsiteX4" fmla="*/ 503155 w 1131305"/>
              <a:gd name="connsiteY4" fmla="*/ 1314830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886 w 43256"/>
              <a:gd name="connsiteY4" fmla="*/ 37928 h 49483"/>
              <a:gd name="connsiteX5" fmla="*/ 10702 w 43256"/>
              <a:gd name="connsiteY5" fmla="*/ 40212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3155 w 1131305"/>
              <a:gd name="connsiteY0" fmla="*/ 1314830 h 1517253"/>
              <a:gd name="connsiteX1" fmla="*/ 365939 w 1131305"/>
              <a:gd name="connsiteY1" fmla="*/ 1446555 h 1517253"/>
              <a:gd name="connsiteX2" fmla="*/ 214659 w 1131305"/>
              <a:gd name="connsiteY2" fmla="*/ 1199993 h 1517253"/>
              <a:gd name="connsiteX3" fmla="*/ 279040 w 1131305"/>
              <a:gd name="connsiteY3" fmla="*/ 1245579 h 1517253"/>
              <a:gd name="connsiteX4" fmla="*/ 503155 w 1131305"/>
              <a:gd name="connsiteY4" fmla="*/ 1314830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7641 w 43256"/>
              <a:gd name="connsiteY4" fmla="*/ 40996 h 49483"/>
              <a:gd name="connsiteX5" fmla="*/ 10702 w 43256"/>
              <a:gd name="connsiteY5" fmla="*/ 40212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516 w 43256"/>
              <a:gd name="connsiteY15" fmla="*/ 39125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3155 w 1131305"/>
              <a:gd name="connsiteY0" fmla="*/ 1314830 h 1517253"/>
              <a:gd name="connsiteX1" fmla="*/ 365939 w 1131305"/>
              <a:gd name="connsiteY1" fmla="*/ 1446555 h 1517253"/>
              <a:gd name="connsiteX2" fmla="*/ 214659 w 1131305"/>
              <a:gd name="connsiteY2" fmla="*/ 1199993 h 1517253"/>
              <a:gd name="connsiteX3" fmla="*/ 279040 w 1131305"/>
              <a:gd name="connsiteY3" fmla="*/ 1245579 h 1517253"/>
              <a:gd name="connsiteX4" fmla="*/ 503155 w 1131305"/>
              <a:gd name="connsiteY4" fmla="*/ 1314830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9591 w 43256"/>
              <a:gd name="connsiteY4" fmla="*/ 42430 h 49483"/>
              <a:gd name="connsiteX5" fmla="*/ 10702 w 43256"/>
              <a:gd name="connsiteY5" fmla="*/ 40212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6072 w 43256"/>
              <a:gd name="connsiteY15" fmla="*/ 38219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3155 w 1131305"/>
              <a:gd name="connsiteY0" fmla="*/ 1314830 h 1517253"/>
              <a:gd name="connsiteX1" fmla="*/ 365939 w 1131305"/>
              <a:gd name="connsiteY1" fmla="*/ 1446555 h 1517253"/>
              <a:gd name="connsiteX2" fmla="*/ 214659 w 1131305"/>
              <a:gd name="connsiteY2" fmla="*/ 1199993 h 1517253"/>
              <a:gd name="connsiteX3" fmla="*/ 279040 w 1131305"/>
              <a:gd name="connsiteY3" fmla="*/ 1245579 h 1517253"/>
              <a:gd name="connsiteX4" fmla="*/ 503155 w 1131305"/>
              <a:gd name="connsiteY4" fmla="*/ 1314830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9591 w 43256"/>
              <a:gd name="connsiteY4" fmla="*/ 42430 h 49483"/>
              <a:gd name="connsiteX5" fmla="*/ 10702 w 43256"/>
              <a:gd name="connsiteY5" fmla="*/ 40212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 name="connsiteX0" fmla="*/ 3936 w 43256"/>
              <a:gd name="connsiteY0" fmla="*/ 14229 h 49483"/>
              <a:gd name="connsiteX1" fmla="*/ 5659 w 43256"/>
              <a:gd name="connsiteY1" fmla="*/ 6766 h 49483"/>
              <a:gd name="connsiteX2" fmla="*/ 14041 w 43256"/>
              <a:gd name="connsiteY2" fmla="*/ 5061 h 49483"/>
              <a:gd name="connsiteX3" fmla="*/ 22492 w 43256"/>
              <a:gd name="connsiteY3" fmla="*/ 3291 h 49483"/>
              <a:gd name="connsiteX4" fmla="*/ 25785 w 43256"/>
              <a:gd name="connsiteY4" fmla="*/ 59 h 49483"/>
              <a:gd name="connsiteX5" fmla="*/ 29869 w 43256"/>
              <a:gd name="connsiteY5" fmla="*/ 2340 h 49483"/>
              <a:gd name="connsiteX6" fmla="*/ 35499 w 43256"/>
              <a:gd name="connsiteY6" fmla="*/ 549 h 49483"/>
              <a:gd name="connsiteX7" fmla="*/ 38354 w 43256"/>
              <a:gd name="connsiteY7" fmla="*/ 5435 h 49483"/>
              <a:gd name="connsiteX8" fmla="*/ 42018 w 43256"/>
              <a:gd name="connsiteY8" fmla="*/ 10177 h 49483"/>
              <a:gd name="connsiteX9" fmla="*/ 41854 w 43256"/>
              <a:gd name="connsiteY9" fmla="*/ 15319 h 49483"/>
              <a:gd name="connsiteX10" fmla="*/ 43052 w 43256"/>
              <a:gd name="connsiteY10" fmla="*/ 23181 h 49483"/>
              <a:gd name="connsiteX11" fmla="*/ 37440 w 43256"/>
              <a:gd name="connsiteY11" fmla="*/ 30063 h 49483"/>
              <a:gd name="connsiteX12" fmla="*/ 35431 w 43256"/>
              <a:gd name="connsiteY12" fmla="*/ 35960 h 49483"/>
              <a:gd name="connsiteX13" fmla="*/ 28591 w 43256"/>
              <a:gd name="connsiteY13" fmla="*/ 36674 h 49483"/>
              <a:gd name="connsiteX14" fmla="*/ 23703 w 43256"/>
              <a:gd name="connsiteY14" fmla="*/ 42965 h 49483"/>
              <a:gd name="connsiteX15" fmla="*/ 14560 w 43256"/>
              <a:gd name="connsiteY15" fmla="*/ 40993 h 49483"/>
              <a:gd name="connsiteX16" fmla="*/ 5840 w 43256"/>
              <a:gd name="connsiteY16" fmla="*/ 35331 h 49483"/>
              <a:gd name="connsiteX17" fmla="*/ 1146 w 43256"/>
              <a:gd name="connsiteY17" fmla="*/ 31109 h 49483"/>
              <a:gd name="connsiteX18" fmla="*/ 2149 w 43256"/>
              <a:gd name="connsiteY18" fmla="*/ 25410 h 49483"/>
              <a:gd name="connsiteX19" fmla="*/ 31 w 43256"/>
              <a:gd name="connsiteY19" fmla="*/ 19563 h 49483"/>
              <a:gd name="connsiteX20" fmla="*/ 3899 w 43256"/>
              <a:gd name="connsiteY20" fmla="*/ 14366 h 49483"/>
              <a:gd name="connsiteX21" fmla="*/ 3936 w 43256"/>
              <a:gd name="connsiteY21" fmla="*/ 14229 h 49483"/>
              <a:gd name="connsiteX0" fmla="*/ 361867 w 1131305"/>
              <a:gd name="connsiteY0" fmla="*/ 1485869 h 1517253"/>
              <a:gd name="connsiteX1" fmla="*/ 330483 w 1131305"/>
              <a:gd name="connsiteY1" fmla="*/ 1517253 h 1517253"/>
              <a:gd name="connsiteX2" fmla="*/ 299099 w 1131305"/>
              <a:gd name="connsiteY2" fmla="*/ 1485869 h 1517253"/>
              <a:gd name="connsiteX3" fmla="*/ 330483 w 1131305"/>
              <a:gd name="connsiteY3" fmla="*/ 1454485 h 1517253"/>
              <a:gd name="connsiteX4" fmla="*/ 361867 w 1131305"/>
              <a:gd name="connsiteY4" fmla="*/ 1485869 h 1517253"/>
              <a:gd name="connsiteX0" fmla="*/ 406442 w 1131305"/>
              <a:gd name="connsiteY0" fmla="*/ 1439473 h 1517253"/>
              <a:gd name="connsiteX1" fmla="*/ 343673 w 1131305"/>
              <a:gd name="connsiteY1" fmla="*/ 1502242 h 1517253"/>
              <a:gd name="connsiteX2" fmla="*/ 280904 w 1131305"/>
              <a:gd name="connsiteY2" fmla="*/ 1439473 h 1517253"/>
              <a:gd name="connsiteX3" fmla="*/ 343673 w 1131305"/>
              <a:gd name="connsiteY3" fmla="*/ 1376704 h 1517253"/>
              <a:gd name="connsiteX4" fmla="*/ 406442 w 1131305"/>
              <a:gd name="connsiteY4" fmla="*/ 1439473 h 1517253"/>
              <a:gd name="connsiteX0" fmla="*/ 503155 w 1131305"/>
              <a:gd name="connsiteY0" fmla="*/ 1314830 h 1517253"/>
              <a:gd name="connsiteX1" fmla="*/ 365939 w 1131305"/>
              <a:gd name="connsiteY1" fmla="*/ 1446555 h 1517253"/>
              <a:gd name="connsiteX2" fmla="*/ 214659 w 1131305"/>
              <a:gd name="connsiteY2" fmla="*/ 1199993 h 1517253"/>
              <a:gd name="connsiteX3" fmla="*/ 279040 w 1131305"/>
              <a:gd name="connsiteY3" fmla="*/ 1245579 h 1517253"/>
              <a:gd name="connsiteX4" fmla="*/ 503155 w 1131305"/>
              <a:gd name="connsiteY4" fmla="*/ 1314830 h 1517253"/>
              <a:gd name="connsiteX0" fmla="*/ 4729 w 43256"/>
              <a:gd name="connsiteY0" fmla="*/ 26036 h 49483"/>
              <a:gd name="connsiteX1" fmla="*/ 2196 w 43256"/>
              <a:gd name="connsiteY1" fmla="*/ 25239 h 49483"/>
              <a:gd name="connsiteX2" fmla="*/ 6964 w 43256"/>
              <a:gd name="connsiteY2" fmla="*/ 34758 h 49483"/>
              <a:gd name="connsiteX3" fmla="*/ 5856 w 43256"/>
              <a:gd name="connsiteY3" fmla="*/ 35139 h 49483"/>
              <a:gd name="connsiteX4" fmla="*/ 19591 w 43256"/>
              <a:gd name="connsiteY4" fmla="*/ 42430 h 49483"/>
              <a:gd name="connsiteX5" fmla="*/ 10702 w 43256"/>
              <a:gd name="connsiteY5" fmla="*/ 40212 h 49483"/>
              <a:gd name="connsiteX6" fmla="*/ 28863 w 43256"/>
              <a:gd name="connsiteY6" fmla="*/ 34610 h 49483"/>
              <a:gd name="connsiteX7" fmla="*/ 28596 w 43256"/>
              <a:gd name="connsiteY7" fmla="*/ 36519 h 49483"/>
              <a:gd name="connsiteX8" fmla="*/ 34165 w 43256"/>
              <a:gd name="connsiteY8" fmla="*/ 22813 h 49483"/>
              <a:gd name="connsiteX9" fmla="*/ 37416 w 43256"/>
              <a:gd name="connsiteY9" fmla="*/ 29949 h 49483"/>
              <a:gd name="connsiteX10" fmla="*/ 41834 w 43256"/>
              <a:gd name="connsiteY10" fmla="*/ 15213 h 49483"/>
              <a:gd name="connsiteX11" fmla="*/ 40386 w 43256"/>
              <a:gd name="connsiteY11" fmla="*/ 17889 h 49483"/>
              <a:gd name="connsiteX12" fmla="*/ 38360 w 43256"/>
              <a:gd name="connsiteY12" fmla="*/ 5285 h 49483"/>
              <a:gd name="connsiteX13" fmla="*/ 38436 w 43256"/>
              <a:gd name="connsiteY13" fmla="*/ 6549 h 49483"/>
              <a:gd name="connsiteX14" fmla="*/ 29114 w 43256"/>
              <a:gd name="connsiteY14" fmla="*/ 3811 h 49483"/>
              <a:gd name="connsiteX15" fmla="*/ 29856 w 43256"/>
              <a:gd name="connsiteY15" fmla="*/ 2199 h 49483"/>
              <a:gd name="connsiteX16" fmla="*/ 22177 w 43256"/>
              <a:gd name="connsiteY16" fmla="*/ 4579 h 49483"/>
              <a:gd name="connsiteX17" fmla="*/ 22536 w 43256"/>
              <a:gd name="connsiteY17" fmla="*/ 3189 h 49483"/>
              <a:gd name="connsiteX18" fmla="*/ 14036 w 43256"/>
              <a:gd name="connsiteY18" fmla="*/ 5051 h 49483"/>
              <a:gd name="connsiteX19" fmla="*/ 15336 w 43256"/>
              <a:gd name="connsiteY19" fmla="*/ 6399 h 49483"/>
              <a:gd name="connsiteX20" fmla="*/ 4163 w 43256"/>
              <a:gd name="connsiteY20" fmla="*/ 15648 h 49483"/>
              <a:gd name="connsiteX21" fmla="*/ 3936 w 43256"/>
              <a:gd name="connsiteY21" fmla="*/ 14229 h 4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9483">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42" y="42245"/>
                  <a:pt x="23703" y="42965"/>
                </a:cubicBezTo>
                <a:cubicBezTo>
                  <a:pt x="21365" y="43685"/>
                  <a:pt x="16131" y="44200"/>
                  <a:pt x="14560" y="40993"/>
                </a:cubicBezTo>
                <a:cubicBezTo>
                  <a:pt x="10852" y="44037"/>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1131305" h="1517253">
                <a:moveTo>
                  <a:pt x="361867" y="1485869"/>
                </a:moveTo>
                <a:cubicBezTo>
                  <a:pt x="361867" y="1503202"/>
                  <a:pt x="347816" y="1517253"/>
                  <a:pt x="330483" y="1517253"/>
                </a:cubicBezTo>
                <a:cubicBezTo>
                  <a:pt x="313150" y="1517253"/>
                  <a:pt x="299099" y="1503202"/>
                  <a:pt x="299099" y="1485869"/>
                </a:cubicBezTo>
                <a:cubicBezTo>
                  <a:pt x="299099" y="1468536"/>
                  <a:pt x="313150" y="1454485"/>
                  <a:pt x="330483" y="1454485"/>
                </a:cubicBezTo>
                <a:cubicBezTo>
                  <a:pt x="347816" y="1454485"/>
                  <a:pt x="361867" y="1468536"/>
                  <a:pt x="361867" y="1485869"/>
                </a:cubicBezTo>
                <a:close/>
              </a:path>
              <a:path w="1131305" h="1517253">
                <a:moveTo>
                  <a:pt x="406442" y="1439473"/>
                </a:moveTo>
                <a:cubicBezTo>
                  <a:pt x="406442" y="1474139"/>
                  <a:pt x="378339" y="1502242"/>
                  <a:pt x="343673" y="1502242"/>
                </a:cubicBezTo>
                <a:cubicBezTo>
                  <a:pt x="309007" y="1502242"/>
                  <a:pt x="280904" y="1474139"/>
                  <a:pt x="280904" y="1439473"/>
                </a:cubicBezTo>
                <a:cubicBezTo>
                  <a:pt x="280904" y="1404807"/>
                  <a:pt x="309007" y="1376704"/>
                  <a:pt x="343673" y="1376704"/>
                </a:cubicBezTo>
                <a:cubicBezTo>
                  <a:pt x="378339" y="1376704"/>
                  <a:pt x="406442" y="1404807"/>
                  <a:pt x="406442" y="1439473"/>
                </a:cubicBezTo>
                <a:close/>
              </a:path>
              <a:path w="1131305" h="1517253">
                <a:moveTo>
                  <a:pt x="503155" y="1314830"/>
                </a:moveTo>
                <a:cubicBezTo>
                  <a:pt x="517638" y="1348326"/>
                  <a:pt x="414022" y="1465694"/>
                  <a:pt x="365939" y="1446555"/>
                </a:cubicBezTo>
                <a:cubicBezTo>
                  <a:pt x="317856" y="1427416"/>
                  <a:pt x="214659" y="1251992"/>
                  <a:pt x="214659" y="1199993"/>
                </a:cubicBezTo>
                <a:cubicBezTo>
                  <a:pt x="214659" y="1147994"/>
                  <a:pt x="230957" y="1226440"/>
                  <a:pt x="279040" y="1245579"/>
                </a:cubicBezTo>
                <a:cubicBezTo>
                  <a:pt x="327123" y="1264718"/>
                  <a:pt x="488672" y="1281334"/>
                  <a:pt x="503155" y="1314830"/>
                </a:cubicBezTo>
                <a:close/>
              </a:path>
              <a:path w="43256" h="49483" fill="none" extrusionOk="0">
                <a:moveTo>
                  <a:pt x="4729" y="26036"/>
                </a:moveTo>
                <a:cubicBezTo>
                  <a:pt x="3845" y="26130"/>
                  <a:pt x="2961" y="25852"/>
                  <a:pt x="2196" y="25239"/>
                </a:cubicBezTo>
                <a:moveTo>
                  <a:pt x="6964" y="34758"/>
                </a:moveTo>
                <a:cubicBezTo>
                  <a:pt x="6609" y="34951"/>
                  <a:pt x="6236" y="35079"/>
                  <a:pt x="5856" y="35139"/>
                </a:cubicBezTo>
                <a:moveTo>
                  <a:pt x="19591" y="42430"/>
                </a:moveTo>
                <a:cubicBezTo>
                  <a:pt x="19324" y="41884"/>
                  <a:pt x="10879" y="40823"/>
                  <a:pt x="10702" y="40212"/>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8" name="Explosion 1 47"/>
          <p:cNvSpPr/>
          <p:nvPr/>
        </p:nvSpPr>
        <p:spPr>
          <a:xfrm>
            <a:off x="3140444" y="4757055"/>
            <a:ext cx="149265" cy="147276"/>
          </a:xfrm>
          <a:prstGeom prst="irregularSeal1">
            <a:avLst/>
          </a:prstGeom>
          <a:solidFill>
            <a:srgbClr val="F00606"/>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1" name="Explosion 2 50"/>
          <p:cNvSpPr/>
          <p:nvPr/>
        </p:nvSpPr>
        <p:spPr>
          <a:xfrm rot="1848504">
            <a:off x="1291435" y="3462565"/>
            <a:ext cx="3562749" cy="2700975"/>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7967 w 21600"/>
              <a:gd name="connsiteY9" fmla="*/ 15106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7571 w 21600"/>
              <a:gd name="connsiteY9" fmla="*/ 14974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600" h="21600">
                <a:moveTo>
                  <a:pt x="11462" y="4342"/>
                </a:moveTo>
                <a:lnTo>
                  <a:pt x="14790" y="0"/>
                </a:lnTo>
                <a:cubicBezTo>
                  <a:pt x="14702" y="1926"/>
                  <a:pt x="14613" y="3851"/>
                  <a:pt x="14525" y="5777"/>
                </a:cubicBezTo>
                <a:lnTo>
                  <a:pt x="18007" y="3172"/>
                </a:lnTo>
                <a:lnTo>
                  <a:pt x="16380" y="6532"/>
                </a:lnTo>
                <a:lnTo>
                  <a:pt x="21600" y="6645"/>
                </a:lnTo>
                <a:lnTo>
                  <a:pt x="16985" y="9402"/>
                </a:lnTo>
                <a:lnTo>
                  <a:pt x="18270" y="11290"/>
                </a:lnTo>
                <a:lnTo>
                  <a:pt x="16380" y="12310"/>
                </a:lnTo>
                <a:lnTo>
                  <a:pt x="17571" y="14974"/>
                </a:lnTo>
                <a:cubicBezTo>
                  <a:pt x="16159" y="14547"/>
                  <a:pt x="16052" y="14777"/>
                  <a:pt x="14640" y="14350"/>
                </a:cubicBezTo>
                <a:cubicBezTo>
                  <a:pt x="14741" y="15357"/>
                  <a:pt x="14841" y="16363"/>
                  <a:pt x="14942" y="17370"/>
                </a:cubicBezTo>
                <a:lnTo>
                  <a:pt x="12180" y="15935"/>
                </a:lnTo>
                <a:lnTo>
                  <a:pt x="11612" y="18842"/>
                </a:lnTo>
                <a:lnTo>
                  <a:pt x="9872" y="17370"/>
                </a:lnTo>
                <a:lnTo>
                  <a:pt x="8700" y="19712"/>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4" name="Rectangle 1"/>
          <p:cNvSpPr>
            <a:spLocks noChangeArrowheads="1"/>
          </p:cNvSpPr>
          <p:nvPr/>
        </p:nvSpPr>
        <p:spPr bwMode="auto">
          <a:xfrm>
            <a:off x="498690" y="1221733"/>
            <a:ext cx="8596103" cy="4154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fontAlgn="base" hangingPunct="0">
              <a:lnSpc>
                <a:spcPct val="150000"/>
              </a:lnSpc>
              <a:spcBef>
                <a:spcPct val="0"/>
              </a:spcBef>
              <a:spcAft>
                <a:spcPct val="0"/>
              </a:spcAft>
            </a:pPr>
            <a:r>
              <a:rPr lang="en-GB" altLang="fr-FR" dirty="0">
                <a:solidFill>
                  <a:srgbClr val="002060"/>
                </a:solidFill>
                <a:latin typeface="Times New Roman" panose="02020603050405020304" pitchFamily="18" charset="0"/>
                <a:cs typeface="Times New Roman" panose="02020603050405020304" pitchFamily="18" charset="0"/>
              </a:rPr>
              <a:t>One of the most frequent accident scenarios at nuclear power plants is the following: </a:t>
            </a:r>
          </a:p>
        </p:txBody>
      </p:sp>
      <p:sp>
        <p:nvSpPr>
          <p:cNvPr id="55" name="ZoneTexte 54"/>
          <p:cNvSpPr txBox="1"/>
          <p:nvPr/>
        </p:nvSpPr>
        <p:spPr>
          <a:xfrm>
            <a:off x="6264887" y="3648586"/>
            <a:ext cx="5251749" cy="1938992"/>
          </a:xfrm>
          <a:prstGeom prst="rect">
            <a:avLst/>
          </a:prstGeom>
          <a:noFill/>
        </p:spPr>
        <p:txBody>
          <a:bodyPr wrap="square" rtlCol="0">
            <a:spAutoFit/>
          </a:bodyPr>
          <a:lstStyle/>
          <a:p>
            <a:pPr algn="ctr"/>
            <a:r>
              <a:rPr lang="en-GB" sz="2400" dirty="0">
                <a:solidFill>
                  <a:srgbClr val="C00000"/>
                </a:solidFill>
                <a:latin typeface="Times New Roman" panose="02020603050405020304" pitchFamily="18" charset="0"/>
                <a:cs typeface="Times New Roman" panose="02020603050405020304" pitchFamily="18" charset="0"/>
              </a:rPr>
              <a:t>What are the consequences of the explosion?</a:t>
            </a:r>
          </a:p>
          <a:p>
            <a:pPr algn="ctr"/>
            <a:r>
              <a:rPr lang="en-GB" sz="2400" dirty="0">
                <a:solidFill>
                  <a:srgbClr val="C00000"/>
                </a:solidFill>
                <a:latin typeface="Times New Roman" panose="02020603050405020304" pitchFamily="18" charset="0"/>
                <a:cs typeface="Times New Roman" panose="02020603050405020304" pitchFamily="18" charset="0"/>
              </a:rPr>
              <a:t>What are the effects of the gradient concentration and of the obstruction on overpressure? </a:t>
            </a:r>
          </a:p>
        </p:txBody>
      </p:sp>
      <p:sp>
        <p:nvSpPr>
          <p:cNvPr id="56" name="ZoneTexte 55"/>
          <p:cNvSpPr txBox="1"/>
          <p:nvPr/>
        </p:nvSpPr>
        <p:spPr>
          <a:xfrm>
            <a:off x="439974" y="1783087"/>
            <a:ext cx="4882389" cy="646331"/>
          </a:xfrm>
          <a:prstGeom prst="rect">
            <a:avLst/>
          </a:prstGeom>
          <a:noFill/>
        </p:spPr>
        <p:txBody>
          <a:bodyPr wrap="square" rtlCol="0">
            <a:spAutoFit/>
          </a:bodyPr>
          <a:lstStyle/>
          <a:p>
            <a:pPr marL="285744" indent="-285744">
              <a:buClr>
                <a:srgbClr val="E48312"/>
              </a:buClr>
              <a:buFont typeface="Wingdings" panose="05000000000000000000" pitchFamily="2" charset="2"/>
              <a:buChar char="v"/>
            </a:pPr>
            <a:r>
              <a:rPr lang="en-GB" altLang="fr-FR" dirty="0">
                <a:solidFill>
                  <a:srgbClr val="002060"/>
                </a:solidFill>
                <a:latin typeface="Times New Roman" panose="02020603050405020304" pitchFamily="18" charset="0"/>
                <a:cs typeface="Times New Roman" panose="02020603050405020304" pitchFamily="18" charset="0"/>
              </a:rPr>
              <a:t>Fuel leakage and formation of a cloud H</a:t>
            </a:r>
            <a:r>
              <a:rPr lang="en-GB" altLang="fr-FR" baseline="-25000" dirty="0">
                <a:solidFill>
                  <a:srgbClr val="002060"/>
                </a:solidFill>
                <a:latin typeface="Times New Roman" panose="02020603050405020304" pitchFamily="18" charset="0"/>
                <a:cs typeface="Times New Roman" panose="02020603050405020304" pitchFamily="18" charset="0"/>
              </a:rPr>
              <a:t>2</a:t>
            </a:r>
            <a:r>
              <a:rPr lang="en-GB" altLang="fr-FR" dirty="0">
                <a:solidFill>
                  <a:srgbClr val="002060"/>
                </a:solidFill>
                <a:latin typeface="Times New Roman" panose="02020603050405020304" pitchFamily="18" charset="0"/>
                <a:cs typeface="Times New Roman" panose="02020603050405020304" pitchFamily="18" charset="0"/>
              </a:rPr>
              <a:t> / air </a:t>
            </a:r>
          </a:p>
          <a:p>
            <a:pPr>
              <a:buClr>
                <a:srgbClr val="E48312"/>
              </a:buClr>
            </a:pPr>
            <a:endParaRPr lang="en-GB" dirty="0">
              <a:solidFill>
                <a:srgbClr val="000000"/>
              </a:solidFill>
            </a:endParaRPr>
          </a:p>
        </p:txBody>
      </p:sp>
      <p:sp>
        <p:nvSpPr>
          <p:cNvPr id="58" name="ZoneTexte 57"/>
          <p:cNvSpPr txBox="1"/>
          <p:nvPr/>
        </p:nvSpPr>
        <p:spPr>
          <a:xfrm>
            <a:off x="426694" y="2320115"/>
            <a:ext cx="4316171" cy="646331"/>
          </a:xfrm>
          <a:prstGeom prst="rect">
            <a:avLst/>
          </a:prstGeom>
          <a:noFill/>
        </p:spPr>
        <p:txBody>
          <a:bodyPr wrap="square" rtlCol="0">
            <a:spAutoFit/>
          </a:bodyPr>
          <a:lstStyle/>
          <a:p>
            <a:pPr marL="285744" indent="-285744">
              <a:buClr>
                <a:srgbClr val="E48312"/>
              </a:buClr>
              <a:buFont typeface="Wingdings" panose="05000000000000000000" pitchFamily="2" charset="2"/>
              <a:buChar char="v"/>
            </a:pPr>
            <a:r>
              <a:rPr lang="en-GB" altLang="fr-FR" dirty="0">
                <a:solidFill>
                  <a:srgbClr val="002060"/>
                </a:solidFill>
                <a:latin typeface="Times New Roman" panose="02020603050405020304" pitchFamily="18" charset="0"/>
                <a:cs typeface="Times New Roman" panose="02020603050405020304" pitchFamily="18" charset="0"/>
              </a:rPr>
              <a:t>The cloud encounters a source of ignition </a:t>
            </a:r>
          </a:p>
          <a:p>
            <a:endParaRPr lang="en-GB" dirty="0">
              <a:solidFill>
                <a:srgbClr val="000000"/>
              </a:solidFill>
            </a:endParaRPr>
          </a:p>
        </p:txBody>
      </p:sp>
      <p:sp>
        <p:nvSpPr>
          <p:cNvPr id="59" name="ZoneTexte 58"/>
          <p:cNvSpPr txBox="1"/>
          <p:nvPr/>
        </p:nvSpPr>
        <p:spPr>
          <a:xfrm>
            <a:off x="435865" y="2928343"/>
            <a:ext cx="3451159" cy="646331"/>
          </a:xfrm>
          <a:prstGeom prst="rect">
            <a:avLst/>
          </a:prstGeom>
          <a:noFill/>
        </p:spPr>
        <p:txBody>
          <a:bodyPr wrap="square" rtlCol="0">
            <a:spAutoFit/>
          </a:bodyPr>
          <a:lstStyle/>
          <a:p>
            <a:pPr marL="285744" indent="-285744">
              <a:buClr>
                <a:srgbClr val="E48312"/>
              </a:buClr>
              <a:buFont typeface="Wingdings" panose="05000000000000000000" pitchFamily="2" charset="2"/>
              <a:buChar char="v"/>
            </a:pPr>
            <a:r>
              <a:rPr lang="en-GB" altLang="fr-FR" dirty="0">
                <a:solidFill>
                  <a:srgbClr val="002060"/>
                </a:solidFill>
                <a:latin typeface="Times New Roman" panose="02020603050405020304" pitchFamily="18" charset="0"/>
                <a:cs typeface="Times New Roman" panose="02020603050405020304" pitchFamily="18" charset="0"/>
              </a:rPr>
              <a:t>Explosion</a:t>
            </a:r>
          </a:p>
          <a:p>
            <a:pPr>
              <a:buClr>
                <a:srgbClr val="E48312"/>
              </a:buClr>
            </a:pPr>
            <a:endParaRPr lang="en-GB" dirty="0">
              <a:solidFill>
                <a:srgbClr val="000000"/>
              </a:solidFill>
            </a:endParaRPr>
          </a:p>
        </p:txBody>
      </p:sp>
      <p:sp>
        <p:nvSpPr>
          <p:cNvPr id="41" name="Rectangle 40"/>
          <p:cNvSpPr/>
          <p:nvPr/>
        </p:nvSpPr>
        <p:spPr>
          <a:xfrm>
            <a:off x="6371598" y="1937451"/>
            <a:ext cx="4320243" cy="1015663"/>
          </a:xfrm>
          <a:prstGeom prst="rect">
            <a:avLst/>
          </a:prstGeom>
        </p:spPr>
        <p:txBody>
          <a:bodyPr wrap="square">
            <a:spAutoFit/>
          </a:bodyPr>
          <a:lstStyle/>
          <a:p>
            <a:pPr algn="just" hangingPunct="0"/>
            <a:r>
              <a:rPr lang="en-GB" sz="2000" b="1" dirty="0">
                <a:solidFill>
                  <a:srgbClr val="002060"/>
                </a:solidFill>
                <a:latin typeface="Times New Roman" panose="02020603050405020304" pitchFamily="18" charset="0"/>
                <a:cs typeface="Times New Roman" panose="02020603050405020304" pitchFamily="18" charset="0"/>
              </a:rPr>
              <a:t>It’s of fundamental importance a good understanding of the dispersion and stratification of a hydrogen leak.</a:t>
            </a:r>
            <a:endParaRPr lang="fr-FR" sz="2000" b="1" dirty="0">
              <a:solidFill>
                <a:srgbClr val="002060"/>
              </a:solidFill>
              <a:latin typeface="Times New Roman" panose="02020603050405020304" pitchFamily="18" charset="0"/>
              <a:cs typeface="Times New Roman" panose="02020603050405020304" pitchFamily="18" charset="0"/>
            </a:endParaRPr>
          </a:p>
        </p:txBody>
      </p:sp>
      <p:sp>
        <p:nvSpPr>
          <p:cNvPr id="3" name="Ellipse 2"/>
          <p:cNvSpPr/>
          <p:nvPr/>
        </p:nvSpPr>
        <p:spPr>
          <a:xfrm>
            <a:off x="2323308" y="1643640"/>
            <a:ext cx="2953275" cy="667289"/>
          </a:xfrm>
          <a:custGeom>
            <a:avLst/>
            <a:gdLst>
              <a:gd name="connsiteX0" fmla="*/ 0 w 2915014"/>
              <a:gd name="connsiteY0" fmla="*/ 242560 h 485120"/>
              <a:gd name="connsiteX1" fmla="*/ 1457507 w 2915014"/>
              <a:gd name="connsiteY1" fmla="*/ 0 h 485120"/>
              <a:gd name="connsiteX2" fmla="*/ 2915014 w 2915014"/>
              <a:gd name="connsiteY2" fmla="*/ 242560 h 485120"/>
              <a:gd name="connsiteX3" fmla="*/ 1457507 w 2915014"/>
              <a:gd name="connsiteY3" fmla="*/ 485120 h 485120"/>
              <a:gd name="connsiteX4" fmla="*/ 0 w 2915014"/>
              <a:gd name="connsiteY4" fmla="*/ 242560 h 485120"/>
              <a:gd name="connsiteX0" fmla="*/ 0 w 2886439"/>
              <a:gd name="connsiteY0" fmla="*/ 233053 h 485154"/>
              <a:gd name="connsiteX1" fmla="*/ 1428932 w 2886439"/>
              <a:gd name="connsiteY1" fmla="*/ 18 h 485154"/>
              <a:gd name="connsiteX2" fmla="*/ 2886439 w 2886439"/>
              <a:gd name="connsiteY2" fmla="*/ 242578 h 485154"/>
              <a:gd name="connsiteX3" fmla="*/ 1428932 w 2886439"/>
              <a:gd name="connsiteY3" fmla="*/ 485138 h 485154"/>
              <a:gd name="connsiteX4" fmla="*/ 0 w 2886439"/>
              <a:gd name="connsiteY4" fmla="*/ 233053 h 485154"/>
              <a:gd name="connsiteX0" fmla="*/ 2 w 2886441"/>
              <a:gd name="connsiteY0" fmla="*/ 233049 h 589917"/>
              <a:gd name="connsiteX1" fmla="*/ 1428934 w 2886441"/>
              <a:gd name="connsiteY1" fmla="*/ 14 h 589917"/>
              <a:gd name="connsiteX2" fmla="*/ 2886441 w 2886441"/>
              <a:gd name="connsiteY2" fmla="*/ 242574 h 589917"/>
              <a:gd name="connsiteX3" fmla="*/ 1419409 w 2886441"/>
              <a:gd name="connsiteY3" fmla="*/ 589909 h 589917"/>
              <a:gd name="connsiteX4" fmla="*/ 2 w 2886441"/>
              <a:gd name="connsiteY4" fmla="*/ 233049 h 589917"/>
              <a:gd name="connsiteX0" fmla="*/ 2 w 2886441"/>
              <a:gd name="connsiteY0" fmla="*/ 299719 h 656587"/>
              <a:gd name="connsiteX1" fmla="*/ 1428934 w 2886441"/>
              <a:gd name="connsiteY1" fmla="*/ 9 h 656587"/>
              <a:gd name="connsiteX2" fmla="*/ 2886441 w 2886441"/>
              <a:gd name="connsiteY2" fmla="*/ 309244 h 656587"/>
              <a:gd name="connsiteX3" fmla="*/ 1419409 w 2886441"/>
              <a:gd name="connsiteY3" fmla="*/ 656579 h 656587"/>
              <a:gd name="connsiteX4" fmla="*/ 2 w 2886441"/>
              <a:gd name="connsiteY4" fmla="*/ 299719 h 656587"/>
              <a:gd name="connsiteX0" fmla="*/ 988 w 2887427"/>
              <a:gd name="connsiteY0" fmla="*/ 299733 h 656601"/>
              <a:gd name="connsiteX1" fmla="*/ 1429920 w 2887427"/>
              <a:gd name="connsiteY1" fmla="*/ 23 h 656601"/>
              <a:gd name="connsiteX2" fmla="*/ 2887427 w 2887427"/>
              <a:gd name="connsiteY2" fmla="*/ 309258 h 656601"/>
              <a:gd name="connsiteX3" fmla="*/ 1420395 w 2887427"/>
              <a:gd name="connsiteY3" fmla="*/ 656593 h 656601"/>
              <a:gd name="connsiteX4" fmla="*/ 988 w 2887427"/>
              <a:gd name="connsiteY4" fmla="*/ 299733 h 656601"/>
              <a:gd name="connsiteX0" fmla="*/ 19903 w 2906342"/>
              <a:gd name="connsiteY0" fmla="*/ 299766 h 656634"/>
              <a:gd name="connsiteX1" fmla="*/ 1448835 w 2906342"/>
              <a:gd name="connsiteY1" fmla="*/ 56 h 656634"/>
              <a:gd name="connsiteX2" fmla="*/ 2906342 w 2906342"/>
              <a:gd name="connsiteY2" fmla="*/ 309291 h 656634"/>
              <a:gd name="connsiteX3" fmla="*/ 1439310 w 2906342"/>
              <a:gd name="connsiteY3" fmla="*/ 656626 h 656634"/>
              <a:gd name="connsiteX4" fmla="*/ 19903 w 2906342"/>
              <a:gd name="connsiteY4" fmla="*/ 299766 h 656634"/>
              <a:gd name="connsiteX0" fmla="*/ 97 w 2886536"/>
              <a:gd name="connsiteY0" fmla="*/ 305175 h 662043"/>
              <a:gd name="connsiteX1" fmla="*/ 1429029 w 2886536"/>
              <a:gd name="connsiteY1" fmla="*/ 5465 h 662043"/>
              <a:gd name="connsiteX2" fmla="*/ 2886536 w 2886536"/>
              <a:gd name="connsiteY2" fmla="*/ 314700 h 662043"/>
              <a:gd name="connsiteX3" fmla="*/ 1419504 w 2886536"/>
              <a:gd name="connsiteY3" fmla="*/ 662035 h 662043"/>
              <a:gd name="connsiteX4" fmla="*/ 97 w 2886536"/>
              <a:gd name="connsiteY4" fmla="*/ 305175 h 662043"/>
              <a:gd name="connsiteX0" fmla="*/ 97 w 2953211"/>
              <a:gd name="connsiteY0" fmla="*/ 307234 h 664248"/>
              <a:gd name="connsiteX1" fmla="*/ 1429029 w 2953211"/>
              <a:gd name="connsiteY1" fmla="*/ 7524 h 664248"/>
              <a:gd name="connsiteX2" fmla="*/ 2953211 w 2953211"/>
              <a:gd name="connsiteY2" fmla="*/ 345334 h 664248"/>
              <a:gd name="connsiteX3" fmla="*/ 1419504 w 2953211"/>
              <a:gd name="connsiteY3" fmla="*/ 664094 h 664248"/>
              <a:gd name="connsiteX4" fmla="*/ 97 w 2953211"/>
              <a:gd name="connsiteY4" fmla="*/ 307234 h 664248"/>
              <a:gd name="connsiteX0" fmla="*/ 97 w 2953275"/>
              <a:gd name="connsiteY0" fmla="*/ 307234 h 664248"/>
              <a:gd name="connsiteX1" fmla="*/ 1429029 w 2953275"/>
              <a:gd name="connsiteY1" fmla="*/ 7524 h 664248"/>
              <a:gd name="connsiteX2" fmla="*/ 2953211 w 2953275"/>
              <a:gd name="connsiteY2" fmla="*/ 345334 h 664248"/>
              <a:gd name="connsiteX3" fmla="*/ 1419504 w 2953275"/>
              <a:gd name="connsiteY3" fmla="*/ 664094 h 664248"/>
              <a:gd name="connsiteX4" fmla="*/ 97 w 2953275"/>
              <a:gd name="connsiteY4" fmla="*/ 307234 h 664248"/>
              <a:gd name="connsiteX0" fmla="*/ 97 w 2954723"/>
              <a:gd name="connsiteY0" fmla="*/ 307234 h 666542"/>
              <a:gd name="connsiteX1" fmla="*/ 1429029 w 2954723"/>
              <a:gd name="connsiteY1" fmla="*/ 7524 h 666542"/>
              <a:gd name="connsiteX2" fmla="*/ 2953211 w 2954723"/>
              <a:gd name="connsiteY2" fmla="*/ 345334 h 666542"/>
              <a:gd name="connsiteX3" fmla="*/ 1419504 w 2954723"/>
              <a:gd name="connsiteY3" fmla="*/ 664094 h 666542"/>
              <a:gd name="connsiteX4" fmla="*/ 97 w 2954723"/>
              <a:gd name="connsiteY4" fmla="*/ 307234 h 666542"/>
              <a:gd name="connsiteX0" fmla="*/ 97 w 2953275"/>
              <a:gd name="connsiteY0" fmla="*/ 307234 h 667289"/>
              <a:gd name="connsiteX1" fmla="*/ 1429029 w 2953275"/>
              <a:gd name="connsiteY1" fmla="*/ 7524 h 667289"/>
              <a:gd name="connsiteX2" fmla="*/ 2953211 w 2953275"/>
              <a:gd name="connsiteY2" fmla="*/ 345334 h 667289"/>
              <a:gd name="connsiteX3" fmla="*/ 1419504 w 2953275"/>
              <a:gd name="connsiteY3" fmla="*/ 664094 h 667289"/>
              <a:gd name="connsiteX4" fmla="*/ 97 w 2953275"/>
              <a:gd name="connsiteY4" fmla="*/ 307234 h 667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275" h="667289">
                <a:moveTo>
                  <a:pt x="97" y="307234"/>
                </a:moveTo>
                <a:cubicBezTo>
                  <a:pt x="11209" y="-59369"/>
                  <a:pt x="936843" y="1174"/>
                  <a:pt x="1429029" y="7524"/>
                </a:cubicBezTo>
                <a:cubicBezTo>
                  <a:pt x="1921215" y="13874"/>
                  <a:pt x="2962736" y="-64853"/>
                  <a:pt x="2953211" y="345334"/>
                </a:cubicBezTo>
                <a:cubicBezTo>
                  <a:pt x="2962736" y="698371"/>
                  <a:pt x="1911690" y="670444"/>
                  <a:pt x="1419504" y="664094"/>
                </a:cubicBezTo>
                <a:cubicBezTo>
                  <a:pt x="927318" y="657744"/>
                  <a:pt x="-11015" y="673837"/>
                  <a:pt x="97" y="307234"/>
                </a:cubicBezTo>
                <a:close/>
              </a:path>
            </a:pathLst>
          </a:custGeom>
          <a:noFill/>
          <a:ln>
            <a:solidFill>
              <a:srgbClr val="F006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7" name="Connecteur droit avec flèche 6"/>
          <p:cNvCxnSpPr/>
          <p:nvPr/>
        </p:nvCxnSpPr>
        <p:spPr>
          <a:xfrm>
            <a:off x="5335643" y="2026144"/>
            <a:ext cx="760357" cy="207418"/>
          </a:xfrm>
          <a:prstGeom prst="straightConnector1">
            <a:avLst/>
          </a:prstGeom>
          <a:ln>
            <a:solidFill>
              <a:srgbClr val="F0060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945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1000"/>
                                        <p:tgtEl>
                                          <p:spTgt spid="54"/>
                                        </p:tgtEl>
                                      </p:cBhvr>
                                    </p:animEffect>
                                    <p:anim calcmode="lin" valueType="num">
                                      <p:cBhvr>
                                        <p:cTn id="11" dur="1000" fill="hold"/>
                                        <p:tgtEl>
                                          <p:spTgt spid="54"/>
                                        </p:tgtEl>
                                        <p:attrNameLst>
                                          <p:attrName>ppt_x</p:attrName>
                                        </p:attrNameLst>
                                      </p:cBhvr>
                                      <p:tavLst>
                                        <p:tav tm="0">
                                          <p:val>
                                            <p:strVal val="#ppt_x"/>
                                          </p:val>
                                        </p:tav>
                                        <p:tav tm="100000">
                                          <p:val>
                                            <p:strVal val="#ppt_x"/>
                                          </p:val>
                                        </p:tav>
                                      </p:tavLst>
                                    </p:anim>
                                    <p:anim calcmode="lin" valueType="num">
                                      <p:cBhvr>
                                        <p:cTn id="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6" presetClass="entr" presetSubtype="16" fill="hold" grpId="1"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circle(in)">
                                      <p:cBhvr>
                                        <p:cTn id="20" dur="2000"/>
                                        <p:tgtEl>
                                          <p:spTgt spid="47"/>
                                        </p:tgtEl>
                                      </p:cBhvr>
                                    </p:animEffect>
                                  </p:childTnLst>
                                </p:cTn>
                              </p:par>
                              <p:par>
                                <p:cTn id="21" presetID="42" presetClass="path" presetSubtype="0" accel="50000" decel="50000" fill="hold" grpId="0" nodeType="withEffect">
                                  <p:stCondLst>
                                    <p:cond delay="0"/>
                                  </p:stCondLst>
                                  <p:childTnLst>
                                    <p:animMotion origin="layout" path="M -0.00347 -0.00833 L -8.33333E-7 -2.59259E-6 " pathEditMode="relative" rAng="0" ptsTypes="AA">
                                      <p:cBhvr>
                                        <p:cTn id="22" dur="2000" fill="hold"/>
                                        <p:tgtEl>
                                          <p:spTgt spid="47"/>
                                        </p:tgtEl>
                                        <p:attrNameLst>
                                          <p:attrName>ppt_x</p:attrName>
                                          <p:attrName>ppt_y</p:attrName>
                                        </p:attrNameLst>
                                      </p:cBhvr>
                                      <p:rCtr x="17400" y="4170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500"/>
                                        <p:tgtEl>
                                          <p:spTgt spid="59"/>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ppt_w</p:attrName>
                                        </p:attrNameLst>
                                      </p:cBhvr>
                                      <p:tavLst>
                                        <p:tav tm="0">
                                          <p:val>
                                            <p:fltVal val="0"/>
                                          </p:val>
                                        </p:tav>
                                        <p:tav tm="100000">
                                          <p:val>
                                            <p:strVal val="#ppt_w"/>
                                          </p:val>
                                        </p:tav>
                                      </p:tavLst>
                                    </p:anim>
                                    <p:anim calcmode="lin" valueType="num">
                                      <p:cBhvr>
                                        <p:cTn id="39" dur="500" fill="hold"/>
                                        <p:tgtEl>
                                          <p:spTgt spid="51"/>
                                        </p:tgtEl>
                                        <p:attrNameLst>
                                          <p:attrName>ppt_h</p:attrName>
                                        </p:attrNameLst>
                                      </p:cBhvr>
                                      <p:tavLst>
                                        <p:tav tm="0">
                                          <p:val>
                                            <p:fltVal val="0"/>
                                          </p:val>
                                        </p:tav>
                                        <p:tav tm="100000">
                                          <p:val>
                                            <p:strVal val="#ppt_h"/>
                                          </p:val>
                                        </p:tav>
                                      </p:tavLst>
                                    </p:anim>
                                    <p:animEffect transition="in" filter="fade">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500" fill="hold"/>
                                        <p:tgtEl>
                                          <p:spTgt spid="55"/>
                                        </p:tgtEl>
                                        <p:attrNameLst>
                                          <p:attrName>ppt_w</p:attrName>
                                        </p:attrNameLst>
                                      </p:cBhvr>
                                      <p:tavLst>
                                        <p:tav tm="0">
                                          <p:val>
                                            <p:fltVal val="0"/>
                                          </p:val>
                                        </p:tav>
                                        <p:tav tm="100000">
                                          <p:val>
                                            <p:strVal val="#ppt_w"/>
                                          </p:val>
                                        </p:tav>
                                      </p:tavLst>
                                    </p:anim>
                                    <p:anim calcmode="lin" valueType="num">
                                      <p:cBhvr>
                                        <p:cTn id="46" dur="500" fill="hold"/>
                                        <p:tgtEl>
                                          <p:spTgt spid="55"/>
                                        </p:tgtEl>
                                        <p:attrNameLst>
                                          <p:attrName>ppt_h</p:attrName>
                                        </p:attrNameLst>
                                      </p:cBhvr>
                                      <p:tavLst>
                                        <p:tav tm="0">
                                          <p:val>
                                            <p:fltVal val="0"/>
                                          </p:val>
                                        </p:tav>
                                        <p:tav tm="100000">
                                          <p:val>
                                            <p:strVal val="#ppt_h"/>
                                          </p:val>
                                        </p:tav>
                                      </p:tavLst>
                                    </p:anim>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8" grpId="0" animBg="1"/>
      <p:bldP spid="51" grpId="0" animBg="1"/>
      <p:bldP spid="54" grpId="0" animBg="1"/>
      <p:bldP spid="55" grpId="0"/>
      <p:bldP spid="56" grpId="0"/>
      <p:bldP spid="58" grpId="0"/>
      <p:bldP spid="59" grpId="0"/>
      <p:bldP spid="41"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4" name="Espace réservé du numéro de diapositive 3"/>
          <p:cNvSpPr>
            <a:spLocks noGrp="1"/>
          </p:cNvSpPr>
          <p:nvPr>
            <p:ph type="sldNum" sz="quarter" idx="12"/>
          </p:nvPr>
        </p:nvSpPr>
        <p:spPr/>
        <p:txBody>
          <a:bodyPr/>
          <a:lstStyle/>
          <a:p>
            <a:fld id="{E8881708-E59A-4E74-B048-981F13492EFB}" type="slidenum">
              <a:rPr lang="fr-FR" smtClean="0"/>
              <a:pPr/>
              <a:t>20</a:t>
            </a:fld>
            <a:endParaRPr lang="fr-F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1" name="Imag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21" t="9409" r="72351" b="32030"/>
          <a:stretch/>
        </p:blipFill>
        <p:spPr bwMode="auto">
          <a:xfrm>
            <a:off x="935385" y="1414325"/>
            <a:ext cx="1182657" cy="2399915"/>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1524004" y="2"/>
            <a:ext cx="9143999"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200" dirty="0">
                <a:solidFill>
                  <a:srgbClr val="002060"/>
                </a:solidFill>
                <a:latin typeface="Times New Roman" panose="02020603050405020304" pitchFamily="18" charset="0"/>
                <a:cs typeface="Times New Roman" panose="02020603050405020304" pitchFamily="18" charset="0"/>
              </a:rPr>
              <a:t>Dependence of flow rate and of the release position</a:t>
            </a:r>
          </a:p>
        </p:txBody>
      </p:sp>
      <p:sp>
        <p:nvSpPr>
          <p:cNvPr id="11" name="ZoneTexte 10"/>
          <p:cNvSpPr txBox="1"/>
          <p:nvPr/>
        </p:nvSpPr>
        <p:spPr>
          <a:xfrm>
            <a:off x="935385" y="4954423"/>
            <a:ext cx="10033118" cy="1015663"/>
          </a:xfrm>
          <a:prstGeom prst="rect">
            <a:avLst/>
          </a:prstGeom>
          <a:noFill/>
        </p:spPr>
        <p:txBody>
          <a:bodyPr wrap="square" rtlCol="0">
            <a:spAutoFit/>
          </a:bodyPr>
          <a:lstStyle/>
          <a:p>
            <a:pPr marL="285744" indent="-285744">
              <a:lnSpc>
                <a:spcPct val="150000"/>
              </a:lnSpc>
              <a:buClr>
                <a:srgbClr val="E48312"/>
              </a:buClr>
              <a:buFont typeface="Wingdings" panose="05000000000000000000" pitchFamily="2" charset="2"/>
              <a:buChar char="v"/>
            </a:pPr>
            <a:r>
              <a:rPr lang="en-GB" sz="2000" dirty="0">
                <a:solidFill>
                  <a:srgbClr val="002060"/>
                </a:solidFill>
                <a:latin typeface="Times New Roman" panose="02020603050405020304" pitchFamily="18" charset="0"/>
                <a:cs typeface="Times New Roman" panose="02020603050405020304" pitchFamily="18" charset="0"/>
              </a:rPr>
              <a:t>For z = 0.04 m the maximum homogenization time is obtained for all the cases.</a:t>
            </a:r>
          </a:p>
          <a:p>
            <a:pPr marL="285744" indent="-285744">
              <a:lnSpc>
                <a:spcPct val="150000"/>
              </a:lnSpc>
              <a:buClr>
                <a:srgbClr val="E48312"/>
              </a:buClr>
              <a:buFont typeface="Wingdings" panose="05000000000000000000" pitchFamily="2" charset="2"/>
              <a:buChar char="v"/>
            </a:pPr>
            <a:r>
              <a:rPr lang="en-GB" sz="2000" dirty="0">
                <a:solidFill>
                  <a:srgbClr val="002060"/>
                </a:solidFill>
                <a:latin typeface="Times New Roman" panose="02020603050405020304" pitchFamily="18" charset="0"/>
                <a:cs typeface="Times New Roman" panose="02020603050405020304" pitchFamily="18" charset="0"/>
              </a:rPr>
              <a:t>The time increases if the flow rate decrease. </a:t>
            </a:r>
          </a:p>
        </p:txBody>
      </p:sp>
      <p:pic>
        <p:nvPicPr>
          <p:cNvPr id="19" name="Imag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5096" y="1142914"/>
            <a:ext cx="6749934" cy="3381348"/>
          </a:xfrm>
          <a:prstGeom prst="rect">
            <a:avLst/>
          </a:prstGeom>
          <a:noFill/>
          <a:extLst>
            <a:ext uri="{909E8E84-426E-40DD-AFC4-6F175D3DCCD1}">
              <a14:hiddenFill xmlns:a14="http://schemas.microsoft.com/office/drawing/2010/main">
                <a:solidFill>
                  <a:srgbClr val="FFFFFF"/>
                </a:solidFill>
              </a14:hiddenFill>
            </a:ext>
          </a:extLst>
        </p:spPr>
      </p:pic>
      <p:sp>
        <p:nvSpPr>
          <p:cNvPr id="20" name="Ellipse 19"/>
          <p:cNvSpPr/>
          <p:nvPr/>
        </p:nvSpPr>
        <p:spPr>
          <a:xfrm>
            <a:off x="5391376" y="1586671"/>
            <a:ext cx="276236" cy="14155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cxnSp>
        <p:nvCxnSpPr>
          <p:cNvPr id="25" name="Connecteur droit avec flèche 24"/>
          <p:cNvCxnSpPr/>
          <p:nvPr/>
        </p:nvCxnSpPr>
        <p:spPr>
          <a:xfrm flipV="1">
            <a:off x="9353378" y="2360944"/>
            <a:ext cx="0" cy="70510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90451" y="4526263"/>
            <a:ext cx="11438312" cy="523220"/>
          </a:xfrm>
          <a:prstGeom prst="rect">
            <a:avLst/>
          </a:prstGeom>
        </p:spPr>
        <p:txBody>
          <a:bodyPr wrap="square">
            <a:spAutoFit/>
          </a:bodyPr>
          <a:lstStyle/>
          <a:p>
            <a:pPr algn="ctr" hangingPunct="0"/>
            <a:r>
              <a:rPr lang="en-US" sz="1400" dirty="0">
                <a:solidFill>
                  <a:srgbClr val="002060"/>
                </a:solidFill>
                <a:latin typeface="Times New Roman" panose="02020603050405020304" pitchFamily="18" charset="0"/>
                <a:ea typeface="Times New Roman" panose="02020603050405020304" pitchFamily="18" charset="0"/>
              </a:rPr>
              <a:t>Time to reach the homogeneous concentration inside the enclosure after the end of the injection as a function of the height for the 3 injection positions (upper, upper side, lower side) and the 3 study flows (Q</a:t>
            </a:r>
            <a:r>
              <a:rPr lang="en-US" sz="1400" baseline="-25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Q</a:t>
            </a:r>
            <a:r>
              <a:rPr lang="en-US" sz="1400" baseline="-25000" dirty="0">
                <a:solidFill>
                  <a:srgbClr val="002060"/>
                </a:solidFill>
                <a:latin typeface="Times New Roman" panose="02020603050405020304" pitchFamily="18" charset="0"/>
                <a:ea typeface="Times New Roman" panose="02020603050405020304" pitchFamily="18" charset="0"/>
              </a:rPr>
              <a:t>2,</a:t>
            </a:r>
            <a:r>
              <a:rPr lang="en-US" sz="1400" dirty="0">
                <a:solidFill>
                  <a:srgbClr val="002060"/>
                </a:solidFill>
                <a:latin typeface="Times New Roman" panose="02020603050405020304" pitchFamily="18" charset="0"/>
                <a:ea typeface="Times New Roman" panose="02020603050405020304" pitchFamily="18" charset="0"/>
              </a:rPr>
              <a:t> Q</a:t>
            </a:r>
            <a:r>
              <a:rPr lang="en-US" sz="1400" baseline="-25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a:t>
            </a:r>
            <a:r>
              <a:rPr lang="en-US" sz="1400" baseline="-25000" dirty="0">
                <a:solidFill>
                  <a:srgbClr val="002060"/>
                </a:solidFill>
                <a:latin typeface="Times New Roman" panose="02020603050405020304" pitchFamily="18" charset="0"/>
                <a:ea typeface="Times New Roman" panose="02020603050405020304" pitchFamily="18" charset="0"/>
              </a:rPr>
              <a:t>.</a:t>
            </a:r>
            <a:endParaRPr lang="fr-FR" sz="14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73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up)">
                                      <p:cBhvr>
                                        <p:cTn id="24" dur="500"/>
                                        <p:tgtEl>
                                          <p:spTgt spid="11">
                                            <p:txEl>
                                              <p:pRg st="0" end="0"/>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wipe(up)">
                                      <p:cBhvr>
                                        <p:cTn id="34" dur="500"/>
                                        <p:tgtEl>
                                          <p:spTgt spid="11">
                                            <p:txEl>
                                              <p:pRg st="1" end="1"/>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0"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7322686" y="3863446"/>
            <a:ext cx="3987135" cy="1999797"/>
            <a:chOff x="861799" y="3806787"/>
            <a:chExt cx="3987135" cy="1999797"/>
          </a:xfrm>
        </p:grpSpPr>
        <p:grpSp>
          <p:nvGrpSpPr>
            <p:cNvPr id="13" name="Groupe 12"/>
            <p:cNvGrpSpPr/>
            <p:nvPr/>
          </p:nvGrpSpPr>
          <p:grpSpPr>
            <a:xfrm>
              <a:off x="861799" y="3806787"/>
              <a:ext cx="3987135" cy="1999797"/>
              <a:chOff x="1185565" y="3840344"/>
              <a:chExt cx="3987134" cy="1999797"/>
            </a:xfrm>
          </p:grpSpPr>
          <p:grpSp>
            <p:nvGrpSpPr>
              <p:cNvPr id="114" name="Groupe 113"/>
              <p:cNvGrpSpPr/>
              <p:nvPr/>
            </p:nvGrpSpPr>
            <p:grpSpPr>
              <a:xfrm>
                <a:off x="1185565" y="3840344"/>
                <a:ext cx="3987134" cy="1999797"/>
                <a:chOff x="1114914" y="3557431"/>
                <a:chExt cx="3987134" cy="1999797"/>
              </a:xfrm>
            </p:grpSpPr>
            <p:pic>
              <p:nvPicPr>
                <p:cNvPr id="115" name="Image 1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14" y="3557431"/>
                  <a:ext cx="3987134" cy="1999797"/>
                </a:xfrm>
                <a:prstGeom prst="rect">
                  <a:avLst/>
                </a:prstGeom>
              </p:spPr>
            </p:pic>
            <p:grpSp>
              <p:nvGrpSpPr>
                <p:cNvPr id="116" name="Groupe 115"/>
                <p:cNvGrpSpPr/>
                <p:nvPr/>
              </p:nvGrpSpPr>
              <p:grpSpPr>
                <a:xfrm>
                  <a:off x="1651206" y="3699246"/>
                  <a:ext cx="2119410" cy="1563622"/>
                  <a:chOff x="2456732" y="1592012"/>
                  <a:chExt cx="2119410" cy="1563622"/>
                </a:xfrm>
              </p:grpSpPr>
              <p:cxnSp>
                <p:nvCxnSpPr>
                  <p:cNvPr id="117" name="Connecteur droit 116"/>
                  <p:cNvCxnSpPr/>
                  <p:nvPr/>
                </p:nvCxnSpPr>
                <p:spPr>
                  <a:xfrm>
                    <a:off x="2463830" y="1592012"/>
                    <a:ext cx="2437" cy="155903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eur droit 117"/>
                  <p:cNvCxnSpPr/>
                  <p:nvPr/>
                </p:nvCxnSpPr>
                <p:spPr>
                  <a:xfrm flipH="1" flipV="1">
                    <a:off x="4559333" y="1624990"/>
                    <a:ext cx="2935" cy="1530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p:nvPr/>
                </p:nvCxnSpPr>
                <p:spPr>
                  <a:xfrm>
                    <a:off x="2485792" y="1730207"/>
                    <a:ext cx="2090350" cy="66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ZoneTexte 119"/>
                  <p:cNvSpPr txBox="1"/>
                  <p:nvPr/>
                </p:nvSpPr>
                <p:spPr>
                  <a:xfrm>
                    <a:off x="3288836" y="1727539"/>
                    <a:ext cx="919604" cy="307777"/>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t=125 s</a:t>
                    </a:r>
                  </a:p>
                </p:txBody>
              </p:sp>
              <p:cxnSp>
                <p:nvCxnSpPr>
                  <p:cNvPr id="121" name="Connecteur droit avec flèche 120"/>
                  <p:cNvCxnSpPr/>
                  <p:nvPr/>
                </p:nvCxnSpPr>
                <p:spPr>
                  <a:xfrm flipH="1" flipV="1">
                    <a:off x="2465944" y="2003189"/>
                    <a:ext cx="246803" cy="11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2" name="ZoneTexte 121"/>
                  <p:cNvSpPr txBox="1"/>
                  <p:nvPr/>
                </p:nvSpPr>
                <p:spPr>
                  <a:xfrm>
                    <a:off x="2661415" y="1994906"/>
                    <a:ext cx="1079608" cy="307777"/>
                  </a:xfrm>
                  <a:prstGeom prst="rect">
                    <a:avLst/>
                  </a:prstGeom>
                  <a:noFill/>
                </p:spPr>
                <p:txBody>
                  <a:bodyPr wrap="square" rtlCol="0">
                    <a:spAutoFit/>
                  </a:bodyPr>
                  <a:lstStyle/>
                  <a:p>
                    <a:r>
                      <a:rPr lang="fr-FR" sz="1400" dirty="0" err="1">
                        <a:solidFill>
                          <a:srgbClr val="000000"/>
                        </a:solidFill>
                      </a:rPr>
                      <a:t>C</a:t>
                    </a:r>
                    <a:r>
                      <a:rPr lang="fr-FR" sz="1400" baseline="-25000" dirty="0" err="1">
                        <a:solidFill>
                          <a:srgbClr val="000000"/>
                        </a:solidFill>
                      </a:rPr>
                      <a:t>max</a:t>
                    </a:r>
                    <a:r>
                      <a:rPr lang="fr-FR" sz="1400" dirty="0">
                        <a:solidFill>
                          <a:srgbClr val="000000"/>
                        </a:solidFill>
                      </a:rPr>
                      <a:t>= 34.01</a:t>
                    </a:r>
                  </a:p>
                </p:txBody>
              </p:sp>
              <p:cxnSp>
                <p:nvCxnSpPr>
                  <p:cNvPr id="123" name="Connecteur droit avec flèche 122"/>
                  <p:cNvCxnSpPr/>
                  <p:nvPr/>
                </p:nvCxnSpPr>
                <p:spPr>
                  <a:xfrm>
                    <a:off x="2785473" y="2666654"/>
                    <a:ext cx="1" cy="463609"/>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p:nvPr/>
                </p:nvCxnSpPr>
                <p:spPr>
                  <a:xfrm>
                    <a:off x="2456732" y="2003189"/>
                    <a:ext cx="6777" cy="111526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5" name="ZoneTexte 124"/>
                  <p:cNvSpPr txBox="1"/>
                  <p:nvPr/>
                </p:nvSpPr>
                <p:spPr>
                  <a:xfrm>
                    <a:off x="2634863" y="2364890"/>
                    <a:ext cx="1378429" cy="307777"/>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c [%]= 34 -&gt; 15</a:t>
                    </a:r>
                  </a:p>
                </p:txBody>
              </p:sp>
            </p:grpSp>
          </p:grpSp>
          <p:sp>
            <p:nvSpPr>
              <p:cNvPr id="127" name="Rectangle 126"/>
              <p:cNvSpPr/>
              <p:nvPr/>
            </p:nvSpPr>
            <p:spPr>
              <a:xfrm>
                <a:off x="4127635" y="4138532"/>
                <a:ext cx="186488" cy="101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132" name="Image 131"/>
            <p:cNvPicPr>
              <a:picLocks noChangeAspect="1"/>
            </p:cNvPicPr>
            <p:nvPr/>
          </p:nvPicPr>
          <p:blipFill>
            <a:blip r:embed="rId3"/>
            <a:stretch>
              <a:fillRect/>
            </a:stretch>
          </p:blipFill>
          <p:spPr>
            <a:xfrm>
              <a:off x="3346089" y="3956148"/>
              <a:ext cx="1143000" cy="428625"/>
            </a:xfrm>
            <a:prstGeom prst="rect">
              <a:avLst/>
            </a:prstGeom>
          </p:spPr>
        </p:pic>
      </p:grpSp>
      <p:grpSp>
        <p:nvGrpSpPr>
          <p:cNvPr id="8" name="Groupe 7"/>
          <p:cNvGrpSpPr/>
          <p:nvPr/>
        </p:nvGrpSpPr>
        <p:grpSpPr>
          <a:xfrm>
            <a:off x="1570975" y="1351460"/>
            <a:ext cx="3587643" cy="2054831"/>
            <a:chOff x="5268890" y="1319726"/>
            <a:chExt cx="3587643" cy="2054831"/>
          </a:xfrm>
        </p:grpSpPr>
        <p:grpSp>
          <p:nvGrpSpPr>
            <p:cNvPr id="11" name="Groupe 10"/>
            <p:cNvGrpSpPr/>
            <p:nvPr/>
          </p:nvGrpSpPr>
          <p:grpSpPr>
            <a:xfrm>
              <a:off x="5268890" y="1319726"/>
              <a:ext cx="3587643" cy="2054831"/>
              <a:chOff x="5259231" y="1314760"/>
              <a:chExt cx="3608089" cy="2123838"/>
            </a:xfrm>
          </p:grpSpPr>
          <p:grpSp>
            <p:nvGrpSpPr>
              <p:cNvPr id="71" name="Groupe 70"/>
              <p:cNvGrpSpPr/>
              <p:nvPr/>
            </p:nvGrpSpPr>
            <p:grpSpPr>
              <a:xfrm>
                <a:off x="5259231" y="1314760"/>
                <a:ext cx="3608089" cy="2123838"/>
                <a:chOff x="1215679" y="1590922"/>
                <a:chExt cx="3515565" cy="1920382"/>
              </a:xfrm>
            </p:grpSpPr>
            <p:grpSp>
              <p:nvGrpSpPr>
                <p:cNvPr id="74" name="Groupe 73"/>
                <p:cNvGrpSpPr/>
                <p:nvPr/>
              </p:nvGrpSpPr>
              <p:grpSpPr>
                <a:xfrm>
                  <a:off x="1215679" y="1590922"/>
                  <a:ext cx="3515565" cy="1920382"/>
                  <a:chOff x="1145057" y="1242186"/>
                  <a:chExt cx="3515565" cy="1920382"/>
                </a:xfrm>
              </p:grpSpPr>
              <p:pic>
                <p:nvPicPr>
                  <p:cNvPr id="79" name="Image 78"/>
                  <p:cNvPicPr>
                    <a:picLocks noChangeAspect="1"/>
                  </p:cNvPicPr>
                  <p:nvPr/>
                </p:nvPicPr>
                <p:blipFill rotWithShape="1">
                  <a:blip r:embed="rId4" cstate="print">
                    <a:extLst>
                      <a:ext uri="{28A0092B-C50C-407E-A947-70E740481C1C}">
                        <a14:useLocalDpi xmlns:a14="http://schemas.microsoft.com/office/drawing/2010/main" val="0"/>
                      </a:ext>
                    </a:extLst>
                  </a:blip>
                  <a:srcRect r="8181"/>
                  <a:stretch/>
                </p:blipFill>
                <p:spPr>
                  <a:xfrm>
                    <a:off x="1145057" y="1242186"/>
                    <a:ext cx="3515565" cy="1920382"/>
                  </a:xfrm>
                  <a:prstGeom prst="rect">
                    <a:avLst/>
                  </a:prstGeom>
                </p:spPr>
              </p:pic>
              <p:cxnSp>
                <p:nvCxnSpPr>
                  <p:cNvPr id="80" name="Connecteur droit 79"/>
                  <p:cNvCxnSpPr/>
                  <p:nvPr/>
                </p:nvCxnSpPr>
                <p:spPr>
                  <a:xfrm flipH="1">
                    <a:off x="2306595" y="1383957"/>
                    <a:ext cx="16475" cy="149928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p:cNvCxnSpPr/>
                  <p:nvPr/>
                </p:nvCxnSpPr>
                <p:spPr>
                  <a:xfrm flipV="1">
                    <a:off x="3953691" y="1637211"/>
                    <a:ext cx="8709" cy="1246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a:off x="2360023" y="2804160"/>
                    <a:ext cx="1593668" cy="87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ZoneTexte 82"/>
                  <p:cNvSpPr txBox="1"/>
                  <p:nvPr/>
                </p:nvSpPr>
                <p:spPr>
                  <a:xfrm>
                    <a:off x="2877695" y="2564582"/>
                    <a:ext cx="936135" cy="287639"/>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t=130 s</a:t>
                    </a:r>
                  </a:p>
                </p:txBody>
              </p:sp>
              <p:grpSp>
                <p:nvGrpSpPr>
                  <p:cNvPr id="84" name="Groupe 83"/>
                  <p:cNvGrpSpPr/>
                  <p:nvPr/>
                </p:nvGrpSpPr>
                <p:grpSpPr>
                  <a:xfrm>
                    <a:off x="2360024" y="1452667"/>
                    <a:ext cx="1214939" cy="297756"/>
                    <a:chOff x="2360024" y="1452667"/>
                    <a:chExt cx="1214939" cy="297756"/>
                  </a:xfrm>
                </p:grpSpPr>
                <p:cxnSp>
                  <p:nvCxnSpPr>
                    <p:cNvPr id="85" name="Connecteur droit avec flèche 84"/>
                    <p:cNvCxnSpPr/>
                    <p:nvPr/>
                  </p:nvCxnSpPr>
                  <p:spPr>
                    <a:xfrm flipH="1">
                      <a:off x="2360024" y="1634337"/>
                      <a:ext cx="221488" cy="1160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2515124" y="1452667"/>
                      <a:ext cx="1059839" cy="287639"/>
                    </a:xfrm>
                    <a:prstGeom prst="rect">
                      <a:avLst/>
                    </a:prstGeom>
                    <a:noFill/>
                  </p:spPr>
                  <p:txBody>
                    <a:bodyPr wrap="square" rtlCol="0">
                      <a:spAutoFit/>
                    </a:bodyPr>
                    <a:lstStyle/>
                    <a:p>
                      <a:r>
                        <a:rPr lang="fr-FR" sz="1400" dirty="0" err="1">
                          <a:solidFill>
                            <a:srgbClr val="000000"/>
                          </a:solidFill>
                        </a:rPr>
                        <a:t>C</a:t>
                      </a:r>
                      <a:r>
                        <a:rPr lang="fr-FR" sz="1400" baseline="-25000" dirty="0" err="1">
                          <a:solidFill>
                            <a:srgbClr val="000000"/>
                          </a:solidFill>
                        </a:rPr>
                        <a:t>max</a:t>
                      </a:r>
                      <a:r>
                        <a:rPr lang="fr-FR" sz="1400" dirty="0">
                          <a:solidFill>
                            <a:srgbClr val="000000"/>
                          </a:solidFill>
                        </a:rPr>
                        <a:t>= 15.08</a:t>
                      </a:r>
                    </a:p>
                  </p:txBody>
                </p:sp>
              </p:grpSp>
            </p:grpSp>
            <p:grpSp>
              <p:nvGrpSpPr>
                <p:cNvPr id="75" name="Groupe 74"/>
                <p:cNvGrpSpPr/>
                <p:nvPr/>
              </p:nvGrpSpPr>
              <p:grpSpPr>
                <a:xfrm>
                  <a:off x="2385454" y="2127406"/>
                  <a:ext cx="1722121" cy="1015126"/>
                  <a:chOff x="2091621" y="1809423"/>
                  <a:chExt cx="1722121" cy="1015126"/>
                </a:xfrm>
              </p:grpSpPr>
              <p:cxnSp>
                <p:nvCxnSpPr>
                  <p:cNvPr id="76" name="Connecteur droit avec flèche 75"/>
                  <p:cNvCxnSpPr/>
                  <p:nvPr/>
                </p:nvCxnSpPr>
                <p:spPr>
                  <a:xfrm flipH="1">
                    <a:off x="2377440" y="2187352"/>
                    <a:ext cx="4353" cy="56455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7" name="Connecteur droit avec flèche 76"/>
                  <p:cNvCxnSpPr/>
                  <p:nvPr/>
                </p:nvCxnSpPr>
                <p:spPr>
                  <a:xfrm flipH="1">
                    <a:off x="2091621" y="1809423"/>
                    <a:ext cx="4354" cy="10151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ZoneTexte 77"/>
                  <p:cNvSpPr txBox="1"/>
                  <p:nvPr/>
                </p:nvSpPr>
                <p:spPr>
                  <a:xfrm>
                    <a:off x="2235836" y="1814677"/>
                    <a:ext cx="1577906" cy="287639"/>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c [%]= 13.5 -&gt; 7.5</a:t>
                    </a:r>
                  </a:p>
                </p:txBody>
              </p:sp>
            </p:grpSp>
          </p:grpSp>
          <p:sp>
            <p:nvSpPr>
              <p:cNvPr id="9" name="Rectangle 8"/>
              <p:cNvSpPr/>
              <p:nvPr/>
            </p:nvSpPr>
            <p:spPr>
              <a:xfrm>
                <a:off x="8150722" y="1641248"/>
                <a:ext cx="186488" cy="101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131" name="Image 130"/>
            <p:cNvPicPr>
              <a:picLocks noChangeAspect="1"/>
            </p:cNvPicPr>
            <p:nvPr/>
          </p:nvPicPr>
          <p:blipFill>
            <a:blip r:embed="rId5"/>
            <a:stretch>
              <a:fillRect/>
            </a:stretch>
          </p:blipFill>
          <p:spPr>
            <a:xfrm>
              <a:off x="7804155" y="1473438"/>
              <a:ext cx="1011042" cy="402773"/>
            </a:xfrm>
            <a:prstGeom prst="rect">
              <a:avLst/>
            </a:prstGeom>
          </p:spPr>
        </p:pic>
      </p:grpSp>
      <p:grpSp>
        <p:nvGrpSpPr>
          <p:cNvPr id="6" name="Groupe 5"/>
          <p:cNvGrpSpPr/>
          <p:nvPr/>
        </p:nvGrpSpPr>
        <p:grpSpPr>
          <a:xfrm>
            <a:off x="7372124" y="1401246"/>
            <a:ext cx="3888261" cy="1950207"/>
            <a:chOff x="964027" y="1416708"/>
            <a:chExt cx="3888261" cy="1950207"/>
          </a:xfrm>
        </p:grpSpPr>
        <p:grpSp>
          <p:nvGrpSpPr>
            <p:cNvPr id="12" name="Groupe 11"/>
            <p:cNvGrpSpPr/>
            <p:nvPr/>
          </p:nvGrpSpPr>
          <p:grpSpPr>
            <a:xfrm>
              <a:off x="964027" y="1416708"/>
              <a:ext cx="3888261" cy="1950207"/>
              <a:chOff x="1197522" y="1397516"/>
              <a:chExt cx="3888261" cy="1950206"/>
            </a:xfrm>
          </p:grpSpPr>
          <p:grpSp>
            <p:nvGrpSpPr>
              <p:cNvPr id="100" name="Groupe 99"/>
              <p:cNvGrpSpPr/>
              <p:nvPr/>
            </p:nvGrpSpPr>
            <p:grpSpPr>
              <a:xfrm>
                <a:off x="1197522" y="1397516"/>
                <a:ext cx="3888261" cy="1950206"/>
                <a:chOff x="1201979" y="1424138"/>
                <a:chExt cx="3888261" cy="1950206"/>
              </a:xfrm>
            </p:grpSpPr>
            <p:pic>
              <p:nvPicPr>
                <p:cNvPr id="101" name="Image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1979" y="1424138"/>
                  <a:ext cx="3888261" cy="1950206"/>
                </a:xfrm>
                <a:prstGeom prst="rect">
                  <a:avLst/>
                </a:prstGeom>
              </p:spPr>
            </p:pic>
            <p:grpSp>
              <p:nvGrpSpPr>
                <p:cNvPr id="102" name="Groupe 101"/>
                <p:cNvGrpSpPr/>
                <p:nvPr/>
              </p:nvGrpSpPr>
              <p:grpSpPr>
                <a:xfrm>
                  <a:off x="1719160" y="1560667"/>
                  <a:ext cx="1562246" cy="1499286"/>
                  <a:chOff x="5325763" y="3349199"/>
                  <a:chExt cx="1562246" cy="1499286"/>
                </a:xfrm>
              </p:grpSpPr>
              <p:cxnSp>
                <p:nvCxnSpPr>
                  <p:cNvPr id="107" name="Connecteur droit 106"/>
                  <p:cNvCxnSpPr/>
                  <p:nvPr/>
                </p:nvCxnSpPr>
                <p:spPr>
                  <a:xfrm flipH="1">
                    <a:off x="5325763" y="3349199"/>
                    <a:ext cx="16475" cy="149928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a:off x="6879771" y="3349199"/>
                    <a:ext cx="0" cy="1499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Connecteur droit avec flèche 108"/>
                  <p:cNvCxnSpPr/>
                  <p:nvPr/>
                </p:nvCxnSpPr>
                <p:spPr>
                  <a:xfrm flipV="1">
                    <a:off x="5342238" y="3492145"/>
                    <a:ext cx="1545771" cy="43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ZoneTexte 109"/>
                  <p:cNvSpPr txBox="1"/>
                  <p:nvPr/>
                </p:nvSpPr>
                <p:spPr>
                  <a:xfrm>
                    <a:off x="5758841" y="3473346"/>
                    <a:ext cx="768749" cy="307777"/>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t=95 s</a:t>
                    </a:r>
                  </a:p>
                </p:txBody>
              </p:sp>
              <p:grpSp>
                <p:nvGrpSpPr>
                  <p:cNvPr id="111" name="Groupe 110"/>
                  <p:cNvGrpSpPr/>
                  <p:nvPr/>
                </p:nvGrpSpPr>
                <p:grpSpPr>
                  <a:xfrm>
                    <a:off x="5350665" y="3955145"/>
                    <a:ext cx="1176925" cy="365212"/>
                    <a:chOff x="2294025" y="1736239"/>
                    <a:chExt cx="1176925" cy="365212"/>
                  </a:xfrm>
                </p:grpSpPr>
                <p:cxnSp>
                  <p:nvCxnSpPr>
                    <p:cNvPr id="112" name="Connecteur droit avec flèche 111"/>
                    <p:cNvCxnSpPr/>
                    <p:nvPr/>
                  </p:nvCxnSpPr>
                  <p:spPr>
                    <a:xfrm flipH="1">
                      <a:off x="2294025" y="2004714"/>
                      <a:ext cx="190461" cy="967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ZoneTexte 112"/>
                    <p:cNvSpPr txBox="1"/>
                    <p:nvPr/>
                  </p:nvSpPr>
                  <p:spPr>
                    <a:xfrm>
                      <a:off x="2325404" y="1736239"/>
                      <a:ext cx="1145546" cy="307777"/>
                    </a:xfrm>
                    <a:prstGeom prst="rect">
                      <a:avLst/>
                    </a:prstGeom>
                    <a:noFill/>
                  </p:spPr>
                  <p:txBody>
                    <a:bodyPr wrap="square" rtlCol="0">
                      <a:spAutoFit/>
                    </a:bodyPr>
                    <a:lstStyle/>
                    <a:p>
                      <a:r>
                        <a:rPr lang="fr-FR" sz="1400" dirty="0" err="1">
                          <a:solidFill>
                            <a:srgbClr val="000000"/>
                          </a:solidFill>
                        </a:rPr>
                        <a:t>C</a:t>
                      </a:r>
                      <a:r>
                        <a:rPr lang="fr-FR" sz="1400" baseline="-25000" dirty="0" err="1">
                          <a:solidFill>
                            <a:srgbClr val="000000"/>
                          </a:solidFill>
                        </a:rPr>
                        <a:t>max</a:t>
                      </a:r>
                      <a:r>
                        <a:rPr lang="fr-FR" sz="1400" dirty="0">
                          <a:solidFill>
                            <a:srgbClr val="000000"/>
                          </a:solidFill>
                        </a:rPr>
                        <a:t>= 14.15</a:t>
                      </a:r>
                    </a:p>
                  </p:txBody>
                </p:sp>
              </p:grpSp>
            </p:grpSp>
            <p:grpSp>
              <p:nvGrpSpPr>
                <p:cNvPr id="103" name="Groupe 102"/>
                <p:cNvGrpSpPr/>
                <p:nvPr/>
              </p:nvGrpSpPr>
              <p:grpSpPr>
                <a:xfrm>
                  <a:off x="1715325" y="2522667"/>
                  <a:ext cx="1570707" cy="527807"/>
                  <a:chOff x="5468984" y="4653793"/>
                  <a:chExt cx="1570707" cy="527807"/>
                </a:xfrm>
              </p:grpSpPr>
              <p:cxnSp>
                <p:nvCxnSpPr>
                  <p:cNvPr id="104" name="Connecteur droit avec flèche 103"/>
                  <p:cNvCxnSpPr/>
                  <p:nvPr/>
                </p:nvCxnSpPr>
                <p:spPr>
                  <a:xfrm>
                    <a:off x="5772093" y="4919972"/>
                    <a:ext cx="9974" cy="210694"/>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Connecteur droit avec flèche 104"/>
                  <p:cNvCxnSpPr/>
                  <p:nvPr/>
                </p:nvCxnSpPr>
                <p:spPr>
                  <a:xfrm flipH="1">
                    <a:off x="5468984" y="4736953"/>
                    <a:ext cx="7633" cy="44464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6" name="ZoneTexte 105"/>
                  <p:cNvSpPr txBox="1"/>
                  <p:nvPr/>
                </p:nvSpPr>
                <p:spPr>
                  <a:xfrm>
                    <a:off x="5696609" y="4653793"/>
                    <a:ext cx="1343082" cy="307777"/>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c [%]= 14 -&gt; 5</a:t>
                    </a:r>
                  </a:p>
                </p:txBody>
              </p:sp>
            </p:grpSp>
          </p:grpSp>
          <p:sp>
            <p:nvSpPr>
              <p:cNvPr id="126" name="Rectangle 125"/>
              <p:cNvSpPr/>
              <p:nvPr/>
            </p:nvSpPr>
            <p:spPr>
              <a:xfrm>
                <a:off x="4168867" y="1676991"/>
                <a:ext cx="186488" cy="1019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4" name="Image 3"/>
            <p:cNvPicPr>
              <a:picLocks noChangeAspect="1"/>
            </p:cNvPicPr>
            <p:nvPr/>
          </p:nvPicPr>
          <p:blipFill>
            <a:blip r:embed="rId3"/>
            <a:stretch>
              <a:fillRect/>
            </a:stretch>
          </p:blipFill>
          <p:spPr>
            <a:xfrm>
              <a:off x="3346089" y="1557656"/>
              <a:ext cx="1143000" cy="428625"/>
            </a:xfrm>
            <a:prstGeom prst="rect">
              <a:avLst/>
            </a:prstGeom>
          </p:spPr>
        </p:pic>
      </p:grpSp>
      <p:pic>
        <p:nvPicPr>
          <p:cNvPr id="7" name="Image 6"/>
          <p:cNvPicPr/>
          <p:nvPr/>
        </p:nvPicPr>
        <p:blipFill>
          <a:blip r:embed="rId7" cstate="print">
            <a:extLst>
              <a:ext uri="{28A0092B-C50C-407E-A947-70E740481C1C}">
                <a14:useLocalDpi xmlns:a14="http://schemas.microsoft.com/office/drawing/2010/main" val="0"/>
              </a:ext>
            </a:extLst>
          </a:blip>
          <a:srcRect l="91566" t="4266" r="1915" b="6837"/>
          <a:stretch>
            <a:fillRect/>
          </a:stretch>
        </p:blipFill>
        <p:spPr bwMode="auto">
          <a:xfrm>
            <a:off x="778260" y="1123409"/>
            <a:ext cx="553435" cy="4597504"/>
          </a:xfrm>
          <a:prstGeom prst="rect">
            <a:avLst/>
          </a:prstGeom>
          <a:noFill/>
          <a:ln>
            <a:noFill/>
          </a:ln>
        </p:spPr>
      </p:pic>
      <p:sp>
        <p:nvSpPr>
          <p:cNvPr id="14" name="ZoneTexte 13"/>
          <p:cNvSpPr txBox="1"/>
          <p:nvPr/>
        </p:nvSpPr>
        <p:spPr>
          <a:xfrm>
            <a:off x="4739551" y="892907"/>
            <a:ext cx="3645019" cy="461665"/>
          </a:xfrm>
          <a:prstGeom prst="rect">
            <a:avLst/>
          </a:prstGeom>
          <a:noFill/>
        </p:spPr>
        <p:txBody>
          <a:bodyPr wrap="square" rtlCol="0">
            <a:spAutoFit/>
          </a:bodyPr>
          <a:lstStyle/>
          <a:p>
            <a:pPr algn="ctr"/>
            <a:r>
              <a:rPr lang="en-GB" sz="2400" dirty="0">
                <a:solidFill>
                  <a:srgbClr val="002060"/>
                </a:solidFill>
                <a:latin typeface="Times New Roman" panose="02020603050405020304" pitchFamily="18" charset="0"/>
                <a:cs typeface="Times New Roman" panose="02020603050405020304" pitchFamily="18" charset="0"/>
              </a:rPr>
              <a:t>Without Obstacles</a:t>
            </a:r>
          </a:p>
        </p:txBody>
      </p:sp>
      <p:sp>
        <p:nvSpPr>
          <p:cNvPr id="67" name="Espace réservé du pied de page 1"/>
          <p:cNvSpPr>
            <a:spLocks noGrp="1"/>
          </p:cNvSpPr>
          <p:nvPr>
            <p:ph type="ftr" sz="quarter" idx="11"/>
          </p:nvPr>
        </p:nvSpPr>
        <p:spPr/>
        <p:txBody>
          <a:bodyPr/>
          <a:lstStyle/>
          <a:p>
            <a:r>
              <a:rPr lang="en-US" sz="1400" dirty="0"/>
              <a:t>ICHS -September, 11-13 2017 </a:t>
            </a:r>
            <a:endParaRPr lang="fr-FR" sz="1400" dirty="0"/>
          </a:p>
        </p:txBody>
      </p:sp>
      <p:sp>
        <p:nvSpPr>
          <p:cNvPr id="3" name="Espace réservé du numéro de diapositive 2"/>
          <p:cNvSpPr>
            <a:spLocks noGrp="1"/>
          </p:cNvSpPr>
          <p:nvPr>
            <p:ph type="sldNum" sz="quarter" idx="12"/>
          </p:nvPr>
        </p:nvSpPr>
        <p:spPr/>
        <p:txBody>
          <a:bodyPr/>
          <a:lstStyle/>
          <a:p>
            <a:fld id="{E8881708-E59A-4E74-B048-981F13492EFB}" type="slidenum">
              <a:rPr lang="fr-FR" smtClean="0"/>
              <a:pPr/>
              <a:t>21</a:t>
            </a:fld>
            <a:endParaRPr lang="fr-FR"/>
          </a:p>
        </p:txBody>
      </p:sp>
      <p:sp>
        <p:nvSpPr>
          <p:cNvPr id="68" name="Titre 1"/>
          <p:cNvSpPr txBox="1">
            <a:spLocks/>
          </p:cNvSpPr>
          <p:nvPr/>
        </p:nvSpPr>
        <p:spPr>
          <a:xfrm>
            <a:off x="1524004" y="111215"/>
            <a:ext cx="8991601" cy="74721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600" dirty="0">
                <a:solidFill>
                  <a:srgbClr val="002060"/>
                </a:solidFill>
                <a:latin typeface="Times New Roman" panose="02020603050405020304" pitchFamily="18" charset="0"/>
                <a:cs typeface="Times New Roman" panose="02020603050405020304" pitchFamily="18" charset="0"/>
              </a:rPr>
              <a:t>Dependence of the presence of obstacles</a:t>
            </a:r>
          </a:p>
        </p:txBody>
      </p:sp>
      <p:cxnSp>
        <p:nvCxnSpPr>
          <p:cNvPr id="69" name="Connecteur droit 68"/>
          <p:cNvCxnSpPr/>
          <p:nvPr/>
        </p:nvCxnSpPr>
        <p:spPr>
          <a:xfrm>
            <a:off x="2488027" y="858427"/>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0" name="ZoneTexte 69"/>
          <p:cNvSpPr txBox="1"/>
          <p:nvPr/>
        </p:nvSpPr>
        <p:spPr>
          <a:xfrm>
            <a:off x="4739550" y="3264679"/>
            <a:ext cx="3645019" cy="461665"/>
          </a:xfrm>
          <a:prstGeom prst="rect">
            <a:avLst/>
          </a:prstGeom>
          <a:noFill/>
        </p:spPr>
        <p:txBody>
          <a:bodyPr wrap="square" rtlCol="0">
            <a:spAutoFit/>
          </a:bodyPr>
          <a:lstStyle/>
          <a:p>
            <a:pPr algn="ctr"/>
            <a:r>
              <a:rPr lang="en-GB" sz="2400" dirty="0">
                <a:solidFill>
                  <a:srgbClr val="002060"/>
                </a:solidFill>
                <a:latin typeface="Times New Roman" panose="02020603050405020304" pitchFamily="18" charset="0"/>
                <a:cs typeface="Times New Roman" panose="02020603050405020304" pitchFamily="18" charset="0"/>
              </a:rPr>
              <a:t>With Obstacles</a:t>
            </a:r>
          </a:p>
        </p:txBody>
      </p:sp>
      <p:sp>
        <p:nvSpPr>
          <p:cNvPr id="72" name="Rectangle 71"/>
          <p:cNvSpPr/>
          <p:nvPr/>
        </p:nvSpPr>
        <p:spPr>
          <a:xfrm>
            <a:off x="-1" y="5844478"/>
            <a:ext cx="12286211" cy="523220"/>
          </a:xfrm>
          <a:prstGeom prst="rect">
            <a:avLst/>
          </a:prstGeom>
        </p:spPr>
        <p:txBody>
          <a:bodyPr wrap="square">
            <a:spAutoFit/>
          </a:bodyPr>
          <a:lstStyle/>
          <a:p>
            <a:pPr algn="ctr" hangingPunct="0"/>
            <a:r>
              <a:rPr lang="en-US" sz="1400" dirty="0">
                <a:solidFill>
                  <a:srgbClr val="002060"/>
                </a:solidFill>
                <a:latin typeface="Times New Roman" panose="02020603050405020304" pitchFamily="18" charset="0"/>
                <a:ea typeface="Times New Roman" panose="02020603050405020304" pitchFamily="18" charset="0"/>
              </a:rPr>
              <a:t>Volume fraction of hydrogen in function of time during the injection and dispersion phases for the 16 sensors- Leakage from the top - flow rates: </a:t>
            </a:r>
            <a:endParaRPr lang="en-US" sz="1400" dirty="0" smtClean="0">
              <a:solidFill>
                <a:srgbClr val="002060"/>
              </a:solidFill>
              <a:latin typeface="Times New Roman" panose="02020603050405020304" pitchFamily="18" charset="0"/>
              <a:ea typeface="Times New Roman" panose="02020603050405020304" pitchFamily="18" charset="0"/>
            </a:endParaRPr>
          </a:p>
          <a:p>
            <a:pPr algn="ctr" hangingPunct="0"/>
            <a:r>
              <a:rPr lang="en-US" sz="1400" dirty="0" smtClean="0">
                <a:solidFill>
                  <a:srgbClr val="002060"/>
                </a:solidFill>
                <a:latin typeface="Times New Roman" panose="02020603050405020304" pitchFamily="18" charset="0"/>
                <a:ea typeface="Times New Roman" panose="02020603050405020304" pitchFamily="18" charset="0"/>
              </a:rPr>
              <a:t>a</a:t>
            </a:r>
            <a:r>
              <a:rPr lang="en-US" sz="1400" dirty="0">
                <a:solidFill>
                  <a:srgbClr val="002060"/>
                </a:solidFill>
                <a:latin typeface="Times New Roman" panose="02020603050405020304" pitchFamily="18" charset="0"/>
                <a:ea typeface="Times New Roman" panose="02020603050405020304" pitchFamily="18" charset="0"/>
              </a:rPr>
              <a:t>) Q  = 5.4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b) Q  = 0.1 Nm </a:t>
            </a:r>
            <a:r>
              <a:rPr lang="en-US" sz="1400" baseline="30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·h </a:t>
            </a:r>
            <a:r>
              <a:rPr lang="en-US" sz="1400" baseline="30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without and with obstacles.</a:t>
            </a:r>
            <a:endParaRPr lang="fr-FR" sz="1400" dirty="0">
              <a:solidFill>
                <a:srgbClr val="002060"/>
              </a:solidFill>
              <a:latin typeface="Times New Roman" panose="02020603050405020304" pitchFamily="18" charset="0"/>
              <a:ea typeface="Times New Roman" panose="02020603050405020304" pitchFamily="18" charset="0"/>
            </a:endParaRPr>
          </a:p>
        </p:txBody>
      </p:sp>
      <p:sp>
        <p:nvSpPr>
          <p:cNvPr id="73" name="ZoneTexte 72"/>
          <p:cNvSpPr txBox="1"/>
          <p:nvPr/>
        </p:nvSpPr>
        <p:spPr>
          <a:xfrm>
            <a:off x="1969308" y="1109603"/>
            <a:ext cx="3278659" cy="369332"/>
          </a:xfrm>
          <a:prstGeom prst="rect">
            <a:avLst/>
          </a:prstGeom>
          <a:noFill/>
        </p:spPr>
        <p:txBody>
          <a:bodyPr wrap="square" rtlCol="0">
            <a:spAutoFit/>
          </a:bodyPr>
          <a:lstStyle/>
          <a:p>
            <a:pPr algn="ctr"/>
            <a:r>
              <a:rPr lang="en-GB" dirty="0">
                <a:solidFill>
                  <a:srgbClr val="002060"/>
                </a:solidFill>
                <a:latin typeface="Times New Roman" panose="02020603050405020304" pitchFamily="18" charset="0"/>
                <a:cs typeface="Times New Roman" panose="02020603050405020304" pitchFamily="18" charset="0"/>
              </a:rPr>
              <a:t>Laminar</a:t>
            </a:r>
            <a:r>
              <a:rPr lang="fr-FR" dirty="0">
                <a:solidFill>
                  <a:srgbClr val="002060"/>
                </a:solidFill>
                <a:latin typeface="Times New Roman" panose="02020603050405020304" pitchFamily="18" charset="0"/>
                <a:cs typeface="Times New Roman" panose="02020603050405020304" pitchFamily="18" charset="0"/>
              </a:rPr>
              <a:t> Flow</a:t>
            </a:r>
          </a:p>
        </p:txBody>
      </p:sp>
      <p:sp>
        <p:nvSpPr>
          <p:cNvPr id="128" name="ZoneTexte 127"/>
          <p:cNvSpPr txBox="1"/>
          <p:nvPr/>
        </p:nvSpPr>
        <p:spPr>
          <a:xfrm>
            <a:off x="2005524" y="3546472"/>
            <a:ext cx="3278659" cy="369332"/>
          </a:xfrm>
          <a:prstGeom prst="rect">
            <a:avLst/>
          </a:prstGeom>
          <a:noFill/>
        </p:spPr>
        <p:txBody>
          <a:bodyPr wrap="square" rtlCol="0">
            <a:spAutoFit/>
          </a:bodyPr>
          <a:lstStyle/>
          <a:p>
            <a:pPr algn="ctr"/>
            <a:r>
              <a:rPr lang="en-GB" dirty="0">
                <a:solidFill>
                  <a:srgbClr val="002060"/>
                </a:solidFill>
                <a:latin typeface="Times New Roman" panose="02020603050405020304" pitchFamily="18" charset="0"/>
                <a:cs typeface="Times New Roman" panose="02020603050405020304" pitchFamily="18" charset="0"/>
              </a:rPr>
              <a:t>Laminar</a:t>
            </a:r>
            <a:r>
              <a:rPr lang="fr-FR" dirty="0">
                <a:solidFill>
                  <a:srgbClr val="002060"/>
                </a:solidFill>
                <a:latin typeface="Times New Roman" panose="02020603050405020304" pitchFamily="18" charset="0"/>
                <a:cs typeface="Times New Roman" panose="02020603050405020304" pitchFamily="18" charset="0"/>
              </a:rPr>
              <a:t> Flow</a:t>
            </a:r>
          </a:p>
        </p:txBody>
      </p:sp>
      <p:sp>
        <p:nvSpPr>
          <p:cNvPr id="129" name="ZoneTexte 128"/>
          <p:cNvSpPr txBox="1"/>
          <p:nvPr/>
        </p:nvSpPr>
        <p:spPr>
          <a:xfrm>
            <a:off x="7803983" y="1131480"/>
            <a:ext cx="3278659" cy="369332"/>
          </a:xfrm>
          <a:prstGeom prst="rect">
            <a:avLst/>
          </a:prstGeom>
          <a:noFill/>
        </p:spPr>
        <p:txBody>
          <a:bodyPr wrap="square" rtlCol="0">
            <a:spAutoFit/>
          </a:bodyPr>
          <a:lstStyle/>
          <a:p>
            <a:pPr algn="ctr"/>
            <a:r>
              <a:rPr lang="en-GB" dirty="0">
                <a:solidFill>
                  <a:srgbClr val="002060"/>
                </a:solidFill>
                <a:latin typeface="Times New Roman" panose="02020603050405020304" pitchFamily="18" charset="0"/>
                <a:cs typeface="Times New Roman" panose="02020603050405020304" pitchFamily="18" charset="0"/>
              </a:rPr>
              <a:t>Turbulent</a:t>
            </a:r>
            <a:r>
              <a:rPr lang="fr-FR" dirty="0">
                <a:solidFill>
                  <a:srgbClr val="002060"/>
                </a:solidFill>
                <a:latin typeface="Times New Roman" panose="02020603050405020304" pitchFamily="18" charset="0"/>
                <a:cs typeface="Times New Roman" panose="02020603050405020304" pitchFamily="18" charset="0"/>
              </a:rPr>
              <a:t> Flow</a:t>
            </a:r>
          </a:p>
        </p:txBody>
      </p:sp>
      <p:sp>
        <p:nvSpPr>
          <p:cNvPr id="130" name="ZoneTexte 129"/>
          <p:cNvSpPr txBox="1"/>
          <p:nvPr/>
        </p:nvSpPr>
        <p:spPr>
          <a:xfrm>
            <a:off x="7850302" y="3512198"/>
            <a:ext cx="3278659" cy="369332"/>
          </a:xfrm>
          <a:prstGeom prst="rect">
            <a:avLst/>
          </a:prstGeom>
          <a:noFill/>
        </p:spPr>
        <p:txBody>
          <a:bodyPr wrap="square" rtlCol="0">
            <a:spAutoFit/>
          </a:bodyPr>
          <a:lstStyle/>
          <a:p>
            <a:pPr algn="ctr"/>
            <a:r>
              <a:rPr lang="en-GB" dirty="0">
                <a:solidFill>
                  <a:srgbClr val="002060"/>
                </a:solidFill>
                <a:latin typeface="Times New Roman" panose="02020603050405020304" pitchFamily="18" charset="0"/>
                <a:cs typeface="Times New Roman" panose="02020603050405020304" pitchFamily="18" charset="0"/>
              </a:rPr>
              <a:t>Turbulent</a:t>
            </a:r>
            <a:r>
              <a:rPr lang="fr-FR" dirty="0">
                <a:solidFill>
                  <a:srgbClr val="002060"/>
                </a:solidFill>
                <a:latin typeface="Times New Roman" panose="02020603050405020304" pitchFamily="18" charset="0"/>
                <a:cs typeface="Times New Roman" panose="02020603050405020304" pitchFamily="18" charset="0"/>
              </a:rPr>
              <a:t> Flow</a:t>
            </a:r>
          </a:p>
        </p:txBody>
      </p:sp>
      <p:grpSp>
        <p:nvGrpSpPr>
          <p:cNvPr id="15" name="Groupe 14"/>
          <p:cNvGrpSpPr/>
          <p:nvPr/>
        </p:nvGrpSpPr>
        <p:grpSpPr>
          <a:xfrm>
            <a:off x="1711179" y="3937912"/>
            <a:ext cx="4002033" cy="1918024"/>
            <a:chOff x="5125834" y="3973066"/>
            <a:chExt cx="4002033" cy="1918024"/>
          </a:xfrm>
        </p:grpSpPr>
        <p:grpSp>
          <p:nvGrpSpPr>
            <p:cNvPr id="10" name="Groupe 9"/>
            <p:cNvGrpSpPr/>
            <p:nvPr/>
          </p:nvGrpSpPr>
          <p:grpSpPr>
            <a:xfrm>
              <a:off x="5125834" y="3973066"/>
              <a:ext cx="4002033" cy="1918024"/>
              <a:chOff x="5243351" y="3926848"/>
              <a:chExt cx="4002033" cy="1925500"/>
            </a:xfrm>
          </p:grpSpPr>
          <p:grpSp>
            <p:nvGrpSpPr>
              <p:cNvPr id="87" name="Groupe 86"/>
              <p:cNvGrpSpPr/>
              <p:nvPr/>
            </p:nvGrpSpPr>
            <p:grpSpPr>
              <a:xfrm>
                <a:off x="5243351" y="3926848"/>
                <a:ext cx="4002033" cy="1925500"/>
                <a:chOff x="1140422" y="3668453"/>
                <a:chExt cx="4002033" cy="1925500"/>
              </a:xfrm>
            </p:grpSpPr>
            <p:pic>
              <p:nvPicPr>
                <p:cNvPr id="88" name="Image 87"/>
                <p:cNvPicPr>
                  <a:picLocks noChangeAspect="1"/>
                </p:cNvPicPr>
                <p:nvPr/>
              </p:nvPicPr>
              <p:blipFill rotWithShape="1">
                <a:blip r:embed="rId8" cstate="print">
                  <a:extLst>
                    <a:ext uri="{28A0092B-C50C-407E-A947-70E740481C1C}">
                      <a14:useLocalDpi xmlns:a14="http://schemas.microsoft.com/office/drawing/2010/main" val="0"/>
                    </a:ext>
                  </a:extLst>
                </a:blip>
                <a:srcRect t="4074"/>
                <a:stretch/>
              </p:blipFill>
              <p:spPr>
                <a:xfrm>
                  <a:off x="1140422" y="3668453"/>
                  <a:ext cx="4002033" cy="1925500"/>
                </a:xfrm>
                <a:prstGeom prst="rect">
                  <a:avLst/>
                </a:prstGeom>
              </p:spPr>
            </p:pic>
            <p:grpSp>
              <p:nvGrpSpPr>
                <p:cNvPr id="89" name="Groupe 88"/>
                <p:cNvGrpSpPr/>
                <p:nvPr/>
              </p:nvGrpSpPr>
              <p:grpSpPr>
                <a:xfrm>
                  <a:off x="2371850" y="3722120"/>
                  <a:ext cx="1710261" cy="1569057"/>
                  <a:chOff x="2461717" y="1592012"/>
                  <a:chExt cx="1710261" cy="1569057"/>
                </a:xfrm>
              </p:grpSpPr>
              <p:cxnSp>
                <p:nvCxnSpPr>
                  <p:cNvPr id="90" name="Connecteur droit 89"/>
                  <p:cNvCxnSpPr/>
                  <p:nvPr/>
                </p:nvCxnSpPr>
                <p:spPr>
                  <a:xfrm>
                    <a:off x="2463830" y="1592012"/>
                    <a:ext cx="2437" cy="155903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flipH="1" flipV="1">
                    <a:off x="4164999" y="1892056"/>
                    <a:ext cx="6979" cy="1258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p:nvPr/>
                </p:nvCxnSpPr>
                <p:spPr>
                  <a:xfrm>
                    <a:off x="2485792" y="3071300"/>
                    <a:ext cx="168618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ZoneTexte 92"/>
                  <p:cNvSpPr txBox="1"/>
                  <p:nvPr/>
                </p:nvSpPr>
                <p:spPr>
                  <a:xfrm>
                    <a:off x="2971897" y="2852092"/>
                    <a:ext cx="948572" cy="308977"/>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t=130 s</a:t>
                    </a:r>
                  </a:p>
                </p:txBody>
              </p:sp>
              <p:cxnSp>
                <p:nvCxnSpPr>
                  <p:cNvPr id="94" name="Connecteur droit avec flèche 93"/>
                  <p:cNvCxnSpPr/>
                  <p:nvPr/>
                </p:nvCxnSpPr>
                <p:spPr>
                  <a:xfrm flipH="1">
                    <a:off x="2506534" y="1892056"/>
                    <a:ext cx="190362" cy="68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ZoneTexte 94"/>
                  <p:cNvSpPr txBox="1"/>
                  <p:nvPr/>
                </p:nvSpPr>
                <p:spPr>
                  <a:xfrm>
                    <a:off x="2630556" y="1706927"/>
                    <a:ext cx="1066816" cy="308977"/>
                  </a:xfrm>
                  <a:prstGeom prst="rect">
                    <a:avLst/>
                  </a:prstGeom>
                  <a:noFill/>
                </p:spPr>
                <p:txBody>
                  <a:bodyPr wrap="square" rtlCol="0">
                    <a:spAutoFit/>
                  </a:bodyPr>
                  <a:lstStyle/>
                  <a:p>
                    <a:r>
                      <a:rPr lang="fr-FR" sz="1400" dirty="0" err="1">
                        <a:solidFill>
                          <a:srgbClr val="000000"/>
                        </a:solidFill>
                      </a:rPr>
                      <a:t>C</a:t>
                    </a:r>
                    <a:r>
                      <a:rPr lang="fr-FR" sz="1400" baseline="-25000" dirty="0" err="1">
                        <a:solidFill>
                          <a:srgbClr val="000000"/>
                        </a:solidFill>
                      </a:rPr>
                      <a:t>max</a:t>
                    </a:r>
                    <a:r>
                      <a:rPr lang="fr-FR" sz="1400" dirty="0">
                        <a:solidFill>
                          <a:srgbClr val="000000"/>
                        </a:solidFill>
                      </a:rPr>
                      <a:t>= 15.51</a:t>
                    </a:r>
                  </a:p>
                </p:txBody>
              </p:sp>
              <p:cxnSp>
                <p:nvCxnSpPr>
                  <p:cNvPr id="96" name="Connecteur droit avec flèche 95"/>
                  <p:cNvCxnSpPr/>
                  <p:nvPr/>
                </p:nvCxnSpPr>
                <p:spPr>
                  <a:xfrm flipH="1">
                    <a:off x="2776468" y="2390111"/>
                    <a:ext cx="5577" cy="57024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Connecteur droit avec flèche 96"/>
                  <p:cNvCxnSpPr/>
                  <p:nvPr/>
                </p:nvCxnSpPr>
                <p:spPr>
                  <a:xfrm>
                    <a:off x="2461717" y="1926312"/>
                    <a:ext cx="4227" cy="1114287"/>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8" name="ZoneTexte 97"/>
                  <p:cNvSpPr txBox="1"/>
                  <p:nvPr/>
                </p:nvSpPr>
                <p:spPr>
                  <a:xfrm>
                    <a:off x="2630556" y="2068323"/>
                    <a:ext cx="1541422" cy="308977"/>
                  </a:xfrm>
                  <a:prstGeom prst="rect">
                    <a:avLst/>
                  </a:prstGeom>
                  <a:noFill/>
                </p:spPr>
                <p:txBody>
                  <a:bodyPr wrap="square" rtlCol="0">
                    <a:spAutoFit/>
                  </a:bodyPr>
                  <a:lstStyle/>
                  <a:p>
                    <a:r>
                      <a:rPr lang="el-GR" sz="1400" dirty="0">
                        <a:solidFill>
                          <a:srgbClr val="000000"/>
                        </a:solidFill>
                      </a:rPr>
                      <a:t>Δ</a:t>
                    </a:r>
                    <a:r>
                      <a:rPr lang="fr-FR" sz="1400" dirty="0">
                        <a:solidFill>
                          <a:srgbClr val="000000"/>
                        </a:solidFill>
                      </a:rPr>
                      <a:t>c [%]= 14 -&gt; 7.5</a:t>
                    </a:r>
                  </a:p>
                </p:txBody>
              </p:sp>
            </p:grpSp>
          </p:grpSp>
          <p:sp>
            <p:nvSpPr>
              <p:cNvPr id="99" name="Rectangle 98"/>
              <p:cNvSpPr/>
              <p:nvPr/>
            </p:nvSpPr>
            <p:spPr>
              <a:xfrm>
                <a:off x="8178061" y="4161182"/>
                <a:ext cx="224534" cy="79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2" name="Image 1"/>
            <p:cNvPicPr>
              <a:picLocks noChangeAspect="1"/>
            </p:cNvPicPr>
            <p:nvPr/>
          </p:nvPicPr>
          <p:blipFill>
            <a:blip r:embed="rId5"/>
            <a:stretch>
              <a:fillRect/>
            </a:stretch>
          </p:blipFill>
          <p:spPr>
            <a:xfrm>
              <a:off x="7748615" y="4035878"/>
              <a:ext cx="1011042" cy="402773"/>
            </a:xfrm>
            <a:prstGeom prst="rect">
              <a:avLst/>
            </a:prstGeom>
          </p:spPr>
        </p:pic>
      </p:grpSp>
    </p:spTree>
    <p:extLst>
      <p:ext uri="{BB962C8B-B14F-4D97-AF65-F5344CB8AC3E}">
        <p14:creationId xmlns:p14="http://schemas.microsoft.com/office/powerpoint/2010/main" val="416735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circle(in)">
                                      <p:cBhvr>
                                        <p:cTn id="7" dur="1000"/>
                                        <p:tgtEl>
                                          <p:spTgt spid="6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circle(in)">
                                      <p:cBhvr>
                                        <p:cTn id="10" dur="1000"/>
                                        <p:tgtEl>
                                          <p:spTgt spid="68"/>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1000"/>
                                        <p:tgtEl>
                                          <p:spTgt spid="129"/>
                                        </p:tgtEl>
                                      </p:cBhvr>
                                    </p:animEffect>
                                    <p:anim calcmode="lin" valueType="num">
                                      <p:cBhvr>
                                        <p:cTn id="15" dur="1000" fill="hold"/>
                                        <p:tgtEl>
                                          <p:spTgt spid="129"/>
                                        </p:tgtEl>
                                        <p:attrNameLst>
                                          <p:attrName>ppt_x</p:attrName>
                                        </p:attrNameLst>
                                      </p:cBhvr>
                                      <p:tavLst>
                                        <p:tav tm="0">
                                          <p:val>
                                            <p:strVal val="#ppt_x"/>
                                          </p:val>
                                        </p:tav>
                                        <p:tav tm="100000">
                                          <p:val>
                                            <p:strVal val="#ppt_x"/>
                                          </p:val>
                                        </p:tav>
                                      </p:tavLst>
                                    </p:anim>
                                    <p:anim calcmode="lin" valueType="num">
                                      <p:cBhvr>
                                        <p:cTn id="16" dur="1000" fill="hold"/>
                                        <p:tgtEl>
                                          <p:spTgt spid="12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1000"/>
                                        <p:tgtEl>
                                          <p:spTgt spid="73"/>
                                        </p:tgtEl>
                                      </p:cBhvr>
                                    </p:animEffect>
                                    <p:anim calcmode="lin" valueType="num">
                                      <p:cBhvr>
                                        <p:cTn id="25" dur="1000" fill="hold"/>
                                        <p:tgtEl>
                                          <p:spTgt spid="73"/>
                                        </p:tgtEl>
                                        <p:attrNameLst>
                                          <p:attrName>ppt_x</p:attrName>
                                        </p:attrNameLst>
                                      </p:cBhvr>
                                      <p:tavLst>
                                        <p:tav tm="0">
                                          <p:val>
                                            <p:strVal val="#ppt_x"/>
                                          </p:val>
                                        </p:tav>
                                        <p:tav tm="100000">
                                          <p:val>
                                            <p:strVal val="#ppt_x"/>
                                          </p:val>
                                        </p:tav>
                                      </p:tavLst>
                                    </p:anim>
                                    <p:anim calcmode="lin" valueType="num">
                                      <p:cBhvr>
                                        <p:cTn id="26" dur="1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1000"/>
                                        <p:tgtEl>
                                          <p:spTgt spid="70"/>
                                        </p:tgtEl>
                                      </p:cBhvr>
                                    </p:animEffect>
                                    <p:anim calcmode="lin" valueType="num">
                                      <p:cBhvr>
                                        <p:cTn id="46" dur="1000" fill="hold"/>
                                        <p:tgtEl>
                                          <p:spTgt spid="70"/>
                                        </p:tgtEl>
                                        <p:attrNameLst>
                                          <p:attrName>ppt_x</p:attrName>
                                        </p:attrNameLst>
                                      </p:cBhvr>
                                      <p:tavLst>
                                        <p:tav tm="0">
                                          <p:val>
                                            <p:strVal val="#ppt_x"/>
                                          </p:val>
                                        </p:tav>
                                        <p:tav tm="100000">
                                          <p:val>
                                            <p:strVal val="#ppt_x"/>
                                          </p:val>
                                        </p:tav>
                                      </p:tavLst>
                                    </p:anim>
                                    <p:anim calcmode="lin" valueType="num">
                                      <p:cBhvr>
                                        <p:cTn id="47" dur="1000" fill="hold"/>
                                        <p:tgtEl>
                                          <p:spTgt spid="7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30"/>
                                        </p:tgtEl>
                                        <p:attrNameLst>
                                          <p:attrName>style.visibility</p:attrName>
                                        </p:attrNameLst>
                                      </p:cBhvr>
                                      <p:to>
                                        <p:strVal val="visible"/>
                                      </p:to>
                                    </p:set>
                                    <p:animEffect transition="in" filter="fade">
                                      <p:cBhvr>
                                        <p:cTn id="50" dur="1000"/>
                                        <p:tgtEl>
                                          <p:spTgt spid="130"/>
                                        </p:tgtEl>
                                      </p:cBhvr>
                                    </p:animEffect>
                                    <p:anim calcmode="lin" valueType="num">
                                      <p:cBhvr>
                                        <p:cTn id="51" dur="1000" fill="hold"/>
                                        <p:tgtEl>
                                          <p:spTgt spid="130"/>
                                        </p:tgtEl>
                                        <p:attrNameLst>
                                          <p:attrName>ppt_x</p:attrName>
                                        </p:attrNameLst>
                                      </p:cBhvr>
                                      <p:tavLst>
                                        <p:tav tm="0">
                                          <p:val>
                                            <p:strVal val="#ppt_x"/>
                                          </p:val>
                                        </p:tav>
                                        <p:tav tm="100000">
                                          <p:val>
                                            <p:strVal val="#ppt_x"/>
                                          </p:val>
                                        </p:tav>
                                      </p:tavLst>
                                    </p:anim>
                                    <p:anim calcmode="lin" valueType="num">
                                      <p:cBhvr>
                                        <p:cTn id="52" dur="1000" fill="hold"/>
                                        <p:tgtEl>
                                          <p:spTgt spid="13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fade">
                                      <p:cBhvr>
                                        <p:cTn id="55" dur="1000"/>
                                        <p:tgtEl>
                                          <p:spTgt spid="128"/>
                                        </p:tgtEl>
                                      </p:cBhvr>
                                    </p:animEffect>
                                    <p:anim calcmode="lin" valueType="num">
                                      <p:cBhvr>
                                        <p:cTn id="56" dur="1000" fill="hold"/>
                                        <p:tgtEl>
                                          <p:spTgt spid="128"/>
                                        </p:tgtEl>
                                        <p:attrNameLst>
                                          <p:attrName>ppt_x</p:attrName>
                                        </p:attrNameLst>
                                      </p:cBhvr>
                                      <p:tavLst>
                                        <p:tav tm="0">
                                          <p:val>
                                            <p:strVal val="#ppt_x"/>
                                          </p:val>
                                        </p:tav>
                                        <p:tav tm="100000">
                                          <p:val>
                                            <p:strVal val="#ppt_x"/>
                                          </p:val>
                                        </p:tav>
                                      </p:tavLst>
                                    </p:anim>
                                    <p:anim calcmode="lin" valueType="num">
                                      <p:cBhvr>
                                        <p:cTn id="57" dur="1000" fill="hold"/>
                                        <p:tgtEl>
                                          <p:spTgt spid="1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1000"/>
                                        <p:tgtEl>
                                          <p:spTgt spid="15"/>
                                        </p:tgtEl>
                                      </p:cBhvr>
                                    </p:animEffect>
                                    <p:anim calcmode="lin" valueType="num">
                                      <p:cBhvr>
                                        <p:cTn id="66" dur="1000" fill="hold"/>
                                        <p:tgtEl>
                                          <p:spTgt spid="15"/>
                                        </p:tgtEl>
                                        <p:attrNameLst>
                                          <p:attrName>ppt_x</p:attrName>
                                        </p:attrNameLst>
                                      </p:cBhvr>
                                      <p:tavLst>
                                        <p:tav tm="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2"/>
                                        </p:tgtEl>
                                        <p:attrNameLst>
                                          <p:attrName>style.visibility</p:attrName>
                                        </p:attrNameLst>
                                      </p:cBhvr>
                                      <p:to>
                                        <p:strVal val="visible"/>
                                      </p:to>
                                    </p:set>
                                    <p:animEffect transition="in" filter="fade">
                                      <p:cBhvr>
                                        <p:cTn id="70" dur="1000"/>
                                        <p:tgtEl>
                                          <p:spTgt spid="72"/>
                                        </p:tgtEl>
                                      </p:cBhvr>
                                    </p:animEffect>
                                    <p:anim calcmode="lin" valueType="num">
                                      <p:cBhvr>
                                        <p:cTn id="71" dur="1000" fill="hold"/>
                                        <p:tgtEl>
                                          <p:spTgt spid="72"/>
                                        </p:tgtEl>
                                        <p:attrNameLst>
                                          <p:attrName>ppt_x</p:attrName>
                                        </p:attrNameLst>
                                      </p:cBhvr>
                                      <p:tavLst>
                                        <p:tav tm="0">
                                          <p:val>
                                            <p:strVal val="#ppt_x"/>
                                          </p:val>
                                        </p:tav>
                                        <p:tav tm="100000">
                                          <p:val>
                                            <p:strVal val="#ppt_x"/>
                                          </p:val>
                                        </p:tav>
                                      </p:tavLst>
                                    </p:anim>
                                    <p:anim calcmode="lin" valueType="num">
                                      <p:cBhvr>
                                        <p:cTn id="72"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8" grpId="0"/>
      <p:bldP spid="70" grpId="0"/>
      <p:bldP spid="72" grpId="0"/>
      <p:bldP spid="73" grpId="0"/>
      <p:bldP spid="128" grpId="0"/>
      <p:bldP spid="129" grpId="0"/>
      <p:bldP spid="1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dirty="0"/>
              <a:t>ICHS -September, 11-13 2017 </a:t>
            </a:r>
            <a:endParaRPr lang="fr-FR" sz="1400" dirty="0"/>
          </a:p>
        </p:txBody>
      </p:sp>
      <p:sp>
        <p:nvSpPr>
          <p:cNvPr id="4" name="Espace réservé du numéro de diapositive 3"/>
          <p:cNvSpPr>
            <a:spLocks noGrp="1"/>
          </p:cNvSpPr>
          <p:nvPr>
            <p:ph type="sldNum" sz="quarter" idx="12"/>
          </p:nvPr>
        </p:nvSpPr>
        <p:spPr/>
        <p:txBody>
          <a:bodyPr/>
          <a:lstStyle/>
          <a:p>
            <a:fld id="{E8881708-E59A-4E74-B048-981F13492EFB}" type="slidenum">
              <a:rPr lang="fr-FR" smtClean="0"/>
              <a:pPr/>
              <a:t>22</a:t>
            </a:fld>
            <a:endParaRPr lang="fr-F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angle 1"/>
          <p:cNvSpPr>
            <a:spLocks noChangeArrowheads="1"/>
          </p:cNvSpPr>
          <p:nvPr/>
        </p:nvSpPr>
        <p:spPr bwMode="auto">
          <a:xfrm>
            <a:off x="806335" y="1511982"/>
            <a:ext cx="10573789"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algn="just" eaLnBrk="0" fontAlgn="base" hangingPunct="0">
              <a:spcBef>
                <a:spcPct val="0"/>
              </a:spcBef>
              <a:spcAft>
                <a:spcPct val="0"/>
              </a:spcAft>
              <a:buClr>
                <a:srgbClr val="CC6600"/>
              </a:buClr>
            </a:pPr>
            <a:r>
              <a:rPr lang="en-GB" altLang="fr-FR" dirty="0">
                <a:solidFill>
                  <a:srgbClr val="002060"/>
                </a:solidFill>
                <a:latin typeface="Times New Roman" panose="02020603050405020304" pitchFamily="18" charset="0"/>
                <a:cs typeface="Times New Roman" panose="02020603050405020304" pitchFamily="18" charset="0"/>
              </a:rPr>
              <a:t>By analysing the concentration curves as a function of time, it can be concluded that:</a:t>
            </a:r>
          </a:p>
          <a:p>
            <a:pPr algn="just" eaLnBrk="0" fontAlgn="base" hangingPunct="0">
              <a:spcBef>
                <a:spcPct val="0"/>
              </a:spcBef>
              <a:spcAft>
                <a:spcPct val="0"/>
              </a:spcAft>
              <a:buClr>
                <a:srgbClr val="CC6600"/>
              </a:buClr>
            </a:pPr>
            <a:endParaRPr lang="en-GB" altLang="fr-FR" dirty="0">
              <a:solidFill>
                <a:srgbClr val="002060"/>
              </a:solidFill>
              <a:latin typeface="Times New Roman" panose="02020603050405020304" pitchFamily="18" charset="0"/>
              <a:cs typeface="Times New Roman" panose="02020603050405020304" pitchFamily="18" charset="0"/>
            </a:endParaRPr>
          </a:p>
          <a:p>
            <a:pPr marL="285744" indent="-285744" algn="just" eaLnBrk="0" fontAlgn="base" hangingPunct="0">
              <a:spcBef>
                <a:spcPct val="0"/>
              </a:spcBef>
              <a:spcAft>
                <a:spcPct val="0"/>
              </a:spcAft>
              <a:buClr>
                <a:srgbClr val="CC6600"/>
              </a:buClr>
              <a:buFont typeface="Wingdings" panose="05000000000000000000" pitchFamily="2" charset="2"/>
              <a:buChar char="v"/>
            </a:pPr>
            <a:r>
              <a:rPr lang="en-GB" altLang="fr-FR" dirty="0">
                <a:solidFill>
                  <a:srgbClr val="002060"/>
                </a:solidFill>
                <a:latin typeface="Times New Roman" panose="02020603050405020304" pitchFamily="18" charset="0"/>
                <a:cs typeface="Times New Roman" panose="02020603050405020304" pitchFamily="18" charset="0"/>
              </a:rPr>
              <a:t>The dispersion mechanism in case of turbulent flow changes when the jet encounters the obstacle. </a:t>
            </a:r>
          </a:p>
          <a:p>
            <a:pPr algn="just" eaLnBrk="0" fontAlgn="base" hangingPunct="0">
              <a:spcBef>
                <a:spcPct val="0"/>
              </a:spcBef>
              <a:spcAft>
                <a:spcPct val="0"/>
              </a:spcAft>
              <a:buClr>
                <a:srgbClr val="CC6600"/>
              </a:buClr>
            </a:pPr>
            <a:endParaRPr lang="en-GB" altLang="fr-FR" dirty="0">
              <a:solidFill>
                <a:srgbClr val="002060"/>
              </a:solidFill>
              <a:latin typeface="Times New Roman" panose="02020603050405020304" pitchFamily="18" charset="0"/>
              <a:cs typeface="Times New Roman" panose="02020603050405020304" pitchFamily="18" charset="0"/>
            </a:endParaRPr>
          </a:p>
          <a:p>
            <a:pPr marL="285744" indent="-285744" algn="just" eaLnBrk="0" fontAlgn="base" hangingPunct="0">
              <a:spcBef>
                <a:spcPct val="0"/>
              </a:spcBef>
              <a:spcAft>
                <a:spcPct val="0"/>
              </a:spcAft>
              <a:buClr>
                <a:srgbClr val="CC6600"/>
              </a:buClr>
              <a:buFont typeface="Wingdings" panose="05000000000000000000" pitchFamily="2" charset="2"/>
              <a:buChar char="v"/>
            </a:pPr>
            <a:r>
              <a:rPr lang="en-GB" altLang="fr-FR" dirty="0">
                <a:solidFill>
                  <a:srgbClr val="002060"/>
                </a:solidFill>
                <a:latin typeface="Times New Roman" panose="02020603050405020304" pitchFamily="18" charset="0"/>
                <a:cs typeface="Times New Roman" panose="02020603050405020304" pitchFamily="18" charset="0"/>
              </a:rPr>
              <a:t>If the flow is laminar the dispersion doesn’t change. </a:t>
            </a:r>
          </a:p>
        </p:txBody>
      </p:sp>
      <p:sp>
        <p:nvSpPr>
          <p:cNvPr id="7" name="Titre 1"/>
          <p:cNvSpPr txBox="1">
            <a:spLocks/>
          </p:cNvSpPr>
          <p:nvPr/>
        </p:nvSpPr>
        <p:spPr>
          <a:xfrm>
            <a:off x="1524004" y="249848"/>
            <a:ext cx="8991601" cy="747215"/>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600" dirty="0">
                <a:solidFill>
                  <a:srgbClr val="002060"/>
                </a:solidFill>
                <a:latin typeface="Times New Roman" panose="02020603050405020304" pitchFamily="18" charset="0"/>
                <a:cs typeface="Times New Roman" panose="02020603050405020304" pitchFamily="18" charset="0"/>
              </a:rPr>
              <a:t>Dependence of the presence of obstacles</a:t>
            </a:r>
          </a:p>
        </p:txBody>
      </p:sp>
      <p:graphicFrame>
        <p:nvGraphicFramePr>
          <p:cNvPr id="8" name="Tableau 7"/>
          <p:cNvGraphicFramePr>
            <a:graphicFrameLocks noGrp="1"/>
          </p:cNvGraphicFramePr>
          <p:nvPr>
            <p:extLst>
              <p:ext uri="{D42A27DB-BD31-4B8C-83A1-F6EECF244321}">
                <p14:modId xmlns:p14="http://schemas.microsoft.com/office/powerpoint/2010/main" val="2316775193"/>
              </p:ext>
            </p:extLst>
          </p:nvPr>
        </p:nvGraphicFramePr>
        <p:xfrm>
          <a:off x="1155469" y="3387139"/>
          <a:ext cx="9925395" cy="2614650"/>
        </p:xfrm>
        <a:graphic>
          <a:graphicData uri="http://schemas.openxmlformats.org/drawingml/2006/table">
            <a:tbl>
              <a:tblPr firstRow="1" bandRow="1">
                <a:tableStyleId>{BC89EF96-8CEA-46FF-86C4-4CE0E7609802}</a:tableStyleId>
              </a:tblPr>
              <a:tblGrid>
                <a:gridCol w="3405545"/>
                <a:gridCol w="1471853"/>
                <a:gridCol w="1862815"/>
                <a:gridCol w="1345365"/>
                <a:gridCol w="1839817"/>
              </a:tblGrid>
              <a:tr h="522930">
                <a:tc>
                  <a:txBody>
                    <a:bodyPr/>
                    <a:lstStyle/>
                    <a:p>
                      <a:endParaRPr lang="en-GB" sz="15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600" b="0" dirty="0" smtClean="0">
                          <a:solidFill>
                            <a:srgbClr val="002060"/>
                          </a:solidFill>
                          <a:latin typeface="Times New Roman" panose="02020603050405020304" pitchFamily="18" charset="0"/>
                          <a:cs typeface="Times New Roman" panose="02020603050405020304" pitchFamily="18" charset="0"/>
                        </a:rPr>
                        <a:t>Turbulent flow</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gn="ctr"/>
                      <a:r>
                        <a:rPr lang="en-GB" sz="1600" b="0" dirty="0" smtClean="0">
                          <a:solidFill>
                            <a:srgbClr val="002060"/>
                          </a:solidFill>
                          <a:latin typeface="Times New Roman" panose="02020603050405020304" pitchFamily="18" charset="0"/>
                          <a:cs typeface="Times New Roman" panose="02020603050405020304" pitchFamily="18" charset="0"/>
                        </a:rPr>
                        <a:t>Laminar</a:t>
                      </a:r>
                      <a:r>
                        <a:rPr lang="en-GB" sz="1600" b="0" baseline="0" dirty="0" smtClean="0">
                          <a:solidFill>
                            <a:srgbClr val="002060"/>
                          </a:solidFill>
                          <a:latin typeface="Times New Roman" panose="02020603050405020304" pitchFamily="18" charset="0"/>
                          <a:cs typeface="Times New Roman" panose="02020603050405020304" pitchFamily="18" charset="0"/>
                        </a:rPr>
                        <a:t> flow</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522930">
                <a:tc>
                  <a:txBody>
                    <a:bodyPr/>
                    <a:lstStyle/>
                    <a:p>
                      <a:endParaRPr lang="en-GB" sz="15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smtClean="0">
                          <a:solidFill>
                            <a:srgbClr val="002060"/>
                          </a:solidFill>
                          <a:latin typeface="Times New Roman" panose="02020603050405020304" pitchFamily="18" charset="0"/>
                          <a:cs typeface="Times New Roman" panose="02020603050405020304" pitchFamily="18" charset="0"/>
                        </a:rPr>
                        <a:t>Empty</a:t>
                      </a:r>
                      <a:endParaRPr lang="en-GB"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smtClean="0">
                          <a:solidFill>
                            <a:srgbClr val="002060"/>
                          </a:solidFill>
                          <a:latin typeface="Times New Roman" panose="02020603050405020304" pitchFamily="18" charset="0"/>
                          <a:cs typeface="Times New Roman" panose="02020603050405020304" pitchFamily="18" charset="0"/>
                        </a:rPr>
                        <a:t>With Obstacles</a:t>
                      </a:r>
                      <a:endParaRPr lang="en-GB"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smtClean="0">
                          <a:solidFill>
                            <a:srgbClr val="002060"/>
                          </a:solidFill>
                          <a:latin typeface="Times New Roman" panose="02020603050405020304" pitchFamily="18" charset="0"/>
                          <a:cs typeface="Times New Roman" panose="02020603050405020304" pitchFamily="18" charset="0"/>
                        </a:rPr>
                        <a:t>Empty</a:t>
                      </a:r>
                      <a:endParaRPr lang="en-GB"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smtClean="0">
                          <a:solidFill>
                            <a:srgbClr val="002060"/>
                          </a:solidFill>
                          <a:latin typeface="Times New Roman" panose="02020603050405020304" pitchFamily="18" charset="0"/>
                          <a:cs typeface="Times New Roman" panose="02020603050405020304" pitchFamily="18" charset="0"/>
                        </a:rPr>
                        <a:t>With Obstacles</a:t>
                      </a:r>
                      <a:endParaRPr lang="en-GB"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2930">
                <a:tc>
                  <a:txBody>
                    <a:bodyPr/>
                    <a:lstStyle/>
                    <a:p>
                      <a:r>
                        <a:rPr lang="en-GB" sz="1600" b="0" dirty="0" smtClean="0">
                          <a:solidFill>
                            <a:srgbClr val="002060"/>
                          </a:solidFill>
                          <a:latin typeface="Times New Roman" panose="02020603050405020304" pitchFamily="18" charset="0"/>
                          <a:cs typeface="Times New Roman" panose="02020603050405020304" pitchFamily="18" charset="0"/>
                        </a:rPr>
                        <a:t>Maximum concentration</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14.1%</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34 %</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15.1 %</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15.5%</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2930">
                <a:tc>
                  <a:txBody>
                    <a:bodyPr/>
                    <a:lstStyle/>
                    <a:p>
                      <a:r>
                        <a:rPr lang="en-GB" sz="1600" b="0" dirty="0" smtClean="0">
                          <a:solidFill>
                            <a:srgbClr val="002060"/>
                          </a:solidFill>
                          <a:latin typeface="Times New Roman" panose="02020603050405020304" pitchFamily="18" charset="0"/>
                          <a:cs typeface="Times New Roman" panose="02020603050405020304" pitchFamily="18" charset="0"/>
                        </a:rPr>
                        <a:t>Homogenization</a:t>
                      </a:r>
                      <a:r>
                        <a:rPr lang="en-GB" sz="1600" b="0" baseline="0" dirty="0" smtClean="0">
                          <a:solidFill>
                            <a:srgbClr val="002060"/>
                          </a:solidFill>
                          <a:latin typeface="Times New Roman" panose="02020603050405020304" pitchFamily="18" charset="0"/>
                          <a:cs typeface="Times New Roman" panose="02020603050405020304" pitchFamily="18" charset="0"/>
                        </a:rPr>
                        <a:t> time </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95 s</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125 s </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130 s </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130 s </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2930">
                <a:tc>
                  <a:txBody>
                    <a:bodyPr/>
                    <a:lstStyle/>
                    <a:p>
                      <a:r>
                        <a:rPr lang="en-GB" sz="1600" b="0" dirty="0" smtClean="0">
                          <a:solidFill>
                            <a:srgbClr val="002060"/>
                          </a:solidFill>
                          <a:latin typeface="Times New Roman" panose="02020603050405020304" pitchFamily="18" charset="0"/>
                          <a:cs typeface="Times New Roman" panose="02020603050405020304" pitchFamily="18" charset="0"/>
                        </a:rPr>
                        <a:t>Gradient concentration at t=20 s</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5 %</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15 %</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7.5%</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smtClean="0">
                          <a:solidFill>
                            <a:srgbClr val="002060"/>
                          </a:solidFill>
                          <a:latin typeface="Times New Roman" panose="02020603050405020304" pitchFamily="18" charset="0"/>
                          <a:cs typeface="Times New Roman" panose="02020603050405020304" pitchFamily="18" charset="0"/>
                        </a:rPr>
                        <a:t>7.5%</a:t>
                      </a:r>
                      <a:endParaRPr lang="en-GB" sz="16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4" name="Connecteur droit avec flèche 13"/>
          <p:cNvCxnSpPr/>
          <p:nvPr/>
        </p:nvCxnSpPr>
        <p:spPr>
          <a:xfrm>
            <a:off x="6038854" y="4557843"/>
            <a:ext cx="542925"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6038854" y="5100768"/>
            <a:ext cx="542925"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6035281" y="5637675"/>
            <a:ext cx="542925"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9068583" y="4560311"/>
            <a:ext cx="542925"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9068583" y="5134297"/>
            <a:ext cx="542925"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9068583" y="5637674"/>
            <a:ext cx="542925"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31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500"/>
                                        <p:tgtEl>
                                          <p:spTgt spid="3">
                                            <p:txEl>
                                              <p:pRg st="0" end="0"/>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ZoneTexte 51"/>
          <p:cNvSpPr txBox="1"/>
          <p:nvPr/>
        </p:nvSpPr>
        <p:spPr>
          <a:xfrm>
            <a:off x="640080" y="3277717"/>
            <a:ext cx="11155680" cy="2400657"/>
          </a:xfrm>
          <a:prstGeom prst="rect">
            <a:avLst/>
          </a:prstGeom>
          <a:noFill/>
        </p:spPr>
        <p:txBody>
          <a:bodyPr wrap="square" rtlCol="0">
            <a:spAutoFit/>
          </a:bodyPr>
          <a:lstStyle/>
          <a:p>
            <a:pPr>
              <a:lnSpc>
                <a:spcPct val="150000"/>
              </a:lnSpc>
            </a:pPr>
            <a:r>
              <a:rPr lang="en-GB" sz="2000" dirty="0">
                <a:solidFill>
                  <a:srgbClr val="002060"/>
                </a:solidFill>
                <a:latin typeface="Times New Roman" panose="02020603050405020304" pitchFamily="18" charset="0"/>
                <a:cs typeface="Times New Roman" panose="02020603050405020304" pitchFamily="18" charset="0"/>
              </a:rPr>
              <a:t>The most dangerous cases in term of concentration gradient and maximum concentration are: </a:t>
            </a:r>
          </a:p>
          <a:p>
            <a:pPr>
              <a:lnSpc>
                <a:spcPct val="150000"/>
              </a:lnSpc>
            </a:pPr>
            <a:endParaRPr lang="en-GB" sz="2000" dirty="0">
              <a:solidFill>
                <a:srgbClr val="002060"/>
              </a:solidFill>
              <a:latin typeface="Times New Roman" panose="02020603050405020304" pitchFamily="18" charset="0"/>
              <a:cs typeface="Times New Roman" panose="02020603050405020304" pitchFamily="18" charset="0"/>
            </a:endParaRPr>
          </a:p>
          <a:p>
            <a:pPr marL="342891" indent="-342891">
              <a:lnSpc>
                <a:spcPct val="150000"/>
              </a:lnSpc>
              <a:buClr>
                <a:srgbClr val="E48312"/>
              </a:buClr>
              <a:buFont typeface="Wingdings" panose="05000000000000000000" pitchFamily="2" charset="2"/>
              <a:buChar char="v"/>
            </a:pPr>
            <a:r>
              <a:rPr lang="en-GB" sz="2000" dirty="0">
                <a:solidFill>
                  <a:srgbClr val="002060"/>
                </a:solidFill>
                <a:latin typeface="Times New Roman" panose="02020603050405020304" pitchFamily="18" charset="0"/>
                <a:cs typeface="Times New Roman" panose="02020603050405020304" pitchFamily="18" charset="0"/>
              </a:rPr>
              <a:t>the laminar flow with upper release if the enclosure is empty</a:t>
            </a:r>
          </a:p>
          <a:p>
            <a:pPr>
              <a:lnSpc>
                <a:spcPct val="150000"/>
              </a:lnSpc>
              <a:buClr>
                <a:srgbClr val="E48312"/>
              </a:buClr>
            </a:pPr>
            <a:endParaRPr lang="en-GB" sz="2000" dirty="0">
              <a:solidFill>
                <a:srgbClr val="002060"/>
              </a:solidFill>
              <a:latin typeface="Times New Roman" panose="02020603050405020304" pitchFamily="18" charset="0"/>
              <a:cs typeface="Times New Roman" panose="02020603050405020304" pitchFamily="18" charset="0"/>
            </a:endParaRPr>
          </a:p>
          <a:p>
            <a:pPr marL="342891" indent="-342891">
              <a:lnSpc>
                <a:spcPct val="150000"/>
              </a:lnSpc>
              <a:buClr>
                <a:srgbClr val="E48312"/>
              </a:buClr>
              <a:buFont typeface="Wingdings" panose="05000000000000000000" pitchFamily="2" charset="2"/>
              <a:buChar char="v"/>
            </a:pPr>
            <a:r>
              <a:rPr lang="en-GB" sz="2000" dirty="0">
                <a:solidFill>
                  <a:srgbClr val="002060"/>
                </a:solidFill>
                <a:latin typeface="Times New Roman" panose="02020603050405020304" pitchFamily="18" charset="0"/>
                <a:cs typeface="Times New Roman" panose="02020603050405020304" pitchFamily="18" charset="0"/>
              </a:rPr>
              <a:t>the turbulent flow if the jet encounters the obstacle.  </a:t>
            </a:r>
          </a:p>
        </p:txBody>
      </p:sp>
      <p:sp>
        <p:nvSpPr>
          <p:cNvPr id="4" name="Titre 1"/>
          <p:cNvSpPr txBox="1">
            <a:spLocks/>
          </p:cNvSpPr>
          <p:nvPr/>
        </p:nvSpPr>
        <p:spPr>
          <a:xfrm>
            <a:off x="1524003" y="2"/>
            <a:ext cx="8991601"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GB" sz="3600" dirty="0">
                <a:solidFill>
                  <a:srgbClr val="002060"/>
                </a:solidFill>
                <a:latin typeface="Times New Roman" panose="02020603050405020304" pitchFamily="18" charset="0"/>
                <a:cs typeface="Times New Roman" panose="02020603050405020304" pitchFamily="18" charset="0"/>
              </a:rPr>
              <a:t>Conclusion</a:t>
            </a: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Espace réservé du pied de page 1"/>
          <p:cNvSpPr>
            <a:spLocks noGrp="1"/>
          </p:cNvSpPr>
          <p:nvPr>
            <p:ph type="ftr" sz="quarter" idx="11"/>
          </p:nvPr>
        </p:nvSpPr>
        <p:spPr/>
        <p:txBody>
          <a:bodyPr/>
          <a:lstStyle/>
          <a:p>
            <a:r>
              <a:rPr lang="en-US" sz="1400" dirty="0"/>
              <a:t>ICHS -September, 11-13 2017 </a:t>
            </a:r>
            <a:endParaRPr lang="fr-FR" sz="1400" dirty="0"/>
          </a:p>
        </p:txBody>
      </p:sp>
      <p:sp>
        <p:nvSpPr>
          <p:cNvPr id="2" name="Espace réservé du numéro de diapositive 1"/>
          <p:cNvSpPr>
            <a:spLocks noGrp="1"/>
          </p:cNvSpPr>
          <p:nvPr>
            <p:ph type="sldNum" sz="quarter" idx="12"/>
          </p:nvPr>
        </p:nvSpPr>
        <p:spPr/>
        <p:txBody>
          <a:bodyPr/>
          <a:lstStyle/>
          <a:p>
            <a:fld id="{E8881708-E59A-4E74-B048-981F13492EFB}" type="slidenum">
              <a:rPr lang="fr-FR" smtClean="0"/>
              <a:pPr/>
              <a:t>23</a:t>
            </a:fld>
            <a:endParaRPr lang="fr-FR"/>
          </a:p>
        </p:txBody>
      </p:sp>
      <p:sp>
        <p:nvSpPr>
          <p:cNvPr id="3" name="ZoneTexte 2"/>
          <p:cNvSpPr txBox="1"/>
          <p:nvPr/>
        </p:nvSpPr>
        <p:spPr>
          <a:xfrm>
            <a:off x="7803055" y="1264460"/>
            <a:ext cx="2616555" cy="1754326"/>
          </a:xfrm>
          <a:prstGeom prst="rect">
            <a:avLst/>
          </a:prstGeom>
          <a:noFill/>
          <a:ln w="28575">
            <a:solidFill>
              <a:srgbClr val="C00000"/>
            </a:solidFill>
          </a:ln>
        </p:spPr>
        <p:txBody>
          <a:bodyPr wrap="square" rtlCol="0">
            <a:spAutoFit/>
          </a:bodyPr>
          <a:lstStyle/>
          <a:p>
            <a:pPr algn="just">
              <a:lnSpc>
                <a:spcPct val="150000"/>
              </a:lnSpc>
            </a:pPr>
            <a:r>
              <a:rPr lang="en-GB" dirty="0">
                <a:solidFill>
                  <a:srgbClr val="002060"/>
                </a:solidFill>
                <a:latin typeface="Times New Roman" panose="02020603050405020304" pitchFamily="18" charset="0"/>
                <a:cs typeface="Times New Roman" panose="02020603050405020304" pitchFamily="18" charset="0"/>
              </a:rPr>
              <a:t>12 test cases of HYDROGEN dispersion have been studied in an enclosure of 0.031 m</a:t>
            </a:r>
            <a:r>
              <a:rPr lang="en-GB" baseline="30000" dirty="0">
                <a:solidFill>
                  <a:srgbClr val="002060"/>
                </a:solidFill>
                <a:latin typeface="Times New Roman" panose="02020603050405020304" pitchFamily="18" charset="0"/>
                <a:cs typeface="Times New Roman" panose="02020603050405020304" pitchFamily="18" charset="0"/>
              </a:rPr>
              <a:t>3</a:t>
            </a:r>
            <a:r>
              <a:rPr lang="en-GB" dirty="0">
                <a:solidFill>
                  <a:srgbClr val="002060"/>
                </a:solidFill>
                <a:latin typeface="Times New Roman" panose="02020603050405020304" pitchFamily="18" charset="0"/>
                <a:cs typeface="Times New Roman" panose="02020603050405020304" pitchFamily="18" charset="0"/>
              </a:rPr>
              <a:t>.</a:t>
            </a:r>
          </a:p>
        </p:txBody>
      </p:sp>
      <p:graphicFrame>
        <p:nvGraphicFramePr>
          <p:cNvPr id="50" name="Diagramme 49"/>
          <p:cNvGraphicFramePr/>
          <p:nvPr>
            <p:extLst>
              <p:ext uri="{D42A27DB-BD31-4B8C-83A1-F6EECF244321}">
                <p14:modId xmlns:p14="http://schemas.microsoft.com/office/powerpoint/2010/main" val="3692789988"/>
              </p:ext>
            </p:extLst>
          </p:nvPr>
        </p:nvGraphicFramePr>
        <p:xfrm>
          <a:off x="815148" y="1005529"/>
          <a:ext cx="5992976" cy="2277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3" name="Tableau 52"/>
          <p:cNvGraphicFramePr>
            <a:graphicFrameLocks noGrp="1"/>
          </p:cNvGraphicFramePr>
          <p:nvPr>
            <p:extLst/>
          </p:nvPr>
        </p:nvGraphicFramePr>
        <p:xfrm>
          <a:off x="2213812" y="3943196"/>
          <a:ext cx="7960081" cy="2006604"/>
        </p:xfrm>
        <a:graphic>
          <a:graphicData uri="http://schemas.openxmlformats.org/drawingml/2006/table">
            <a:tbl>
              <a:tblPr firstRow="1" bandRow="1">
                <a:tableStyleId>{BC89EF96-8CEA-46FF-86C4-4CE0E7609802}</a:tableStyleId>
              </a:tblPr>
              <a:tblGrid>
                <a:gridCol w="2895600"/>
                <a:gridCol w="1647825"/>
                <a:gridCol w="1609725"/>
                <a:gridCol w="1806931"/>
              </a:tblGrid>
              <a:tr h="501651">
                <a:tc>
                  <a:txBody>
                    <a:bodyPr/>
                    <a:lstStyle/>
                    <a:p>
                      <a:endParaRPr lang="en-GB" sz="1500" b="0" dirty="0">
                        <a:solidFill>
                          <a:srgbClr val="00206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002060"/>
                          </a:solidFill>
                          <a:latin typeface="Times New Roman" panose="02020603050405020304" pitchFamily="18" charset="0"/>
                          <a:cs typeface="Times New Roman" panose="02020603050405020304" pitchFamily="18" charset="0"/>
                        </a:rPr>
                        <a:t>Turbulent flow</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002060"/>
                          </a:solidFill>
                          <a:latin typeface="Times New Roman" panose="02020603050405020304" pitchFamily="18" charset="0"/>
                          <a:cs typeface="Times New Roman" panose="02020603050405020304" pitchFamily="18" charset="0"/>
                        </a:rPr>
                        <a:t>Transient flow</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0" dirty="0" smtClean="0">
                          <a:solidFill>
                            <a:srgbClr val="002060"/>
                          </a:solidFill>
                          <a:latin typeface="Times New Roman" panose="02020603050405020304" pitchFamily="18" charset="0"/>
                          <a:cs typeface="Times New Roman" panose="02020603050405020304" pitchFamily="18" charset="0"/>
                        </a:rPr>
                        <a:t>Laminar</a:t>
                      </a:r>
                      <a:r>
                        <a:rPr lang="en-GB" sz="1600" b="0" baseline="0" dirty="0" smtClean="0">
                          <a:solidFill>
                            <a:srgbClr val="002060"/>
                          </a:solidFill>
                          <a:latin typeface="Times New Roman" panose="02020603050405020304" pitchFamily="18" charset="0"/>
                          <a:cs typeface="Times New Roman" panose="02020603050405020304" pitchFamily="18" charset="0"/>
                        </a:rPr>
                        <a:t> flow</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1651">
                <a:tc>
                  <a:txBody>
                    <a:bodyPr/>
                    <a:lstStyle/>
                    <a:p>
                      <a:r>
                        <a:rPr lang="en-GB" sz="1600" b="0" dirty="0" smtClean="0">
                          <a:solidFill>
                            <a:srgbClr val="002060"/>
                          </a:solidFill>
                          <a:latin typeface="Times New Roman" panose="02020603050405020304" pitchFamily="18" charset="0"/>
                          <a:cs typeface="Times New Roman" panose="02020603050405020304" pitchFamily="18" charset="0"/>
                        </a:rPr>
                        <a:t>Maximum concentration</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7.5</a:t>
                      </a:r>
                      <a:r>
                        <a:rPr lang="en-GB" sz="1900" b="1" baseline="0" dirty="0" smtClean="0">
                          <a:solidFill>
                            <a:srgbClr val="002060"/>
                          </a:solidFill>
                          <a:latin typeface="Times New Roman" panose="02020603050405020304" pitchFamily="18" charset="0"/>
                          <a:cs typeface="Times New Roman" panose="02020603050405020304" pitchFamily="18" charset="0"/>
                        </a:rPr>
                        <a:t>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11.</a:t>
                      </a:r>
                      <a:r>
                        <a:rPr lang="en-GB" sz="1900" b="1" baseline="0" dirty="0" smtClean="0">
                          <a:solidFill>
                            <a:srgbClr val="002060"/>
                          </a:solidFill>
                          <a:latin typeface="Times New Roman" panose="02020603050405020304" pitchFamily="18" charset="0"/>
                          <a:cs typeface="Times New Roman" panose="02020603050405020304" pitchFamily="18" charset="0"/>
                        </a:rPr>
                        <a:t>5 %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12.5%</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1651">
                <a:tc>
                  <a:txBody>
                    <a:bodyPr/>
                    <a:lstStyle/>
                    <a:p>
                      <a:r>
                        <a:rPr lang="en-GB" sz="1600" b="0" dirty="0" smtClean="0">
                          <a:solidFill>
                            <a:srgbClr val="002060"/>
                          </a:solidFill>
                          <a:latin typeface="Times New Roman" panose="02020603050405020304" pitchFamily="18" charset="0"/>
                          <a:cs typeface="Times New Roman" panose="02020603050405020304" pitchFamily="18" charset="0"/>
                        </a:rPr>
                        <a:t>Homogenization</a:t>
                      </a:r>
                      <a:r>
                        <a:rPr lang="en-GB" sz="1600" b="0" baseline="0" dirty="0" smtClean="0">
                          <a:solidFill>
                            <a:srgbClr val="002060"/>
                          </a:solidFill>
                          <a:latin typeface="Times New Roman" panose="02020603050405020304" pitchFamily="18" charset="0"/>
                          <a:cs typeface="Times New Roman" panose="02020603050405020304" pitchFamily="18" charset="0"/>
                        </a:rPr>
                        <a:t> time </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60</a:t>
                      </a:r>
                      <a:r>
                        <a:rPr lang="en-GB" sz="1900" b="1" baseline="0" dirty="0" smtClean="0">
                          <a:solidFill>
                            <a:srgbClr val="002060"/>
                          </a:solidFill>
                          <a:latin typeface="Times New Roman" panose="02020603050405020304" pitchFamily="18" charset="0"/>
                          <a:cs typeface="Times New Roman" panose="02020603050405020304" pitchFamily="18" charset="0"/>
                        </a:rPr>
                        <a:t> s</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120</a:t>
                      </a:r>
                      <a:r>
                        <a:rPr lang="en-GB" sz="1900" b="1" baseline="0" dirty="0" smtClean="0">
                          <a:solidFill>
                            <a:srgbClr val="002060"/>
                          </a:solidFill>
                          <a:latin typeface="Times New Roman" panose="02020603050405020304" pitchFamily="18" charset="0"/>
                          <a:cs typeface="Times New Roman" panose="02020603050405020304" pitchFamily="18" charset="0"/>
                        </a:rPr>
                        <a:t> s</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140</a:t>
                      </a:r>
                      <a:r>
                        <a:rPr lang="en-GB" sz="1900" b="1" baseline="0" dirty="0" smtClean="0">
                          <a:solidFill>
                            <a:srgbClr val="002060"/>
                          </a:solidFill>
                          <a:latin typeface="Times New Roman" panose="02020603050405020304" pitchFamily="18" charset="0"/>
                          <a:cs typeface="Times New Roman" panose="02020603050405020304" pitchFamily="18" charset="0"/>
                        </a:rPr>
                        <a:t> s</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1651">
                <a:tc>
                  <a:txBody>
                    <a:bodyPr/>
                    <a:lstStyle/>
                    <a:p>
                      <a:r>
                        <a:rPr lang="en-GB" sz="1600" b="0" dirty="0" smtClean="0">
                          <a:solidFill>
                            <a:srgbClr val="002060"/>
                          </a:solidFill>
                          <a:latin typeface="Times New Roman" panose="02020603050405020304" pitchFamily="18" charset="0"/>
                          <a:cs typeface="Times New Roman" panose="02020603050405020304" pitchFamily="18" charset="0"/>
                        </a:rPr>
                        <a:t>Gradient concentration at t=20 s</a:t>
                      </a:r>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3 %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6 %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GB" sz="1900" b="1" dirty="0" smtClean="0">
                          <a:solidFill>
                            <a:srgbClr val="002060"/>
                          </a:solidFill>
                          <a:latin typeface="Times New Roman" panose="02020603050405020304" pitchFamily="18" charset="0"/>
                          <a:cs typeface="Times New Roman" panose="02020603050405020304" pitchFamily="18" charset="0"/>
                        </a:rPr>
                        <a:t>7 %</a:t>
                      </a:r>
                      <a:endParaRPr lang="en-GB" sz="19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bl>
          </a:graphicData>
        </a:graphic>
      </p:graphicFrame>
      <p:sp>
        <p:nvSpPr>
          <p:cNvPr id="54" name="Rectangle 53"/>
          <p:cNvSpPr/>
          <p:nvPr/>
        </p:nvSpPr>
        <p:spPr>
          <a:xfrm>
            <a:off x="8705854" y="4381504"/>
            <a:ext cx="1140179" cy="14453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55" name="Tableau 54"/>
          <p:cNvGraphicFramePr>
            <a:graphicFrameLocks noGrp="1"/>
          </p:cNvGraphicFramePr>
          <p:nvPr>
            <p:extLst>
              <p:ext uri="{D42A27DB-BD31-4B8C-83A1-F6EECF244321}">
                <p14:modId xmlns:p14="http://schemas.microsoft.com/office/powerpoint/2010/main" val="124533642"/>
              </p:ext>
            </p:extLst>
          </p:nvPr>
        </p:nvGraphicFramePr>
        <p:xfrm>
          <a:off x="640080" y="3977643"/>
          <a:ext cx="10220959" cy="2122095"/>
        </p:xfrm>
        <a:graphic>
          <a:graphicData uri="http://schemas.openxmlformats.org/drawingml/2006/table">
            <a:tbl>
              <a:tblPr firstRow="1" bandRow="1">
                <a:tableStyleId>{BC89EF96-8CEA-46FF-86C4-4CE0E7609802}</a:tableStyleId>
              </a:tblPr>
              <a:tblGrid>
                <a:gridCol w="3506957"/>
                <a:gridCol w="1515682"/>
                <a:gridCol w="1918286"/>
                <a:gridCol w="1385430"/>
                <a:gridCol w="1894604"/>
              </a:tblGrid>
              <a:tr h="424419">
                <a:tc>
                  <a:txBody>
                    <a:bodyPr/>
                    <a:lstStyle/>
                    <a:p>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GB" sz="1800" b="0" dirty="0" smtClean="0">
                          <a:solidFill>
                            <a:srgbClr val="002060"/>
                          </a:solidFill>
                          <a:latin typeface="Times New Roman" panose="02020603050405020304" pitchFamily="18" charset="0"/>
                          <a:cs typeface="Times New Roman" panose="02020603050405020304" pitchFamily="18" charset="0"/>
                        </a:rPr>
                        <a:t>Turbulent flow</a:t>
                      </a:r>
                      <a:endParaRPr lang="en-GB" sz="18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gridSpan="2">
                  <a:txBody>
                    <a:bodyPr/>
                    <a:lstStyle/>
                    <a:p>
                      <a:pPr algn="ctr"/>
                      <a:r>
                        <a:rPr lang="en-GB" sz="1800" b="0" dirty="0" smtClean="0">
                          <a:solidFill>
                            <a:srgbClr val="002060"/>
                          </a:solidFill>
                          <a:latin typeface="Times New Roman" panose="02020603050405020304" pitchFamily="18" charset="0"/>
                          <a:cs typeface="Times New Roman" panose="02020603050405020304" pitchFamily="18" charset="0"/>
                        </a:rPr>
                        <a:t>Laminar</a:t>
                      </a:r>
                      <a:r>
                        <a:rPr lang="en-GB" sz="1800" b="0" baseline="0" dirty="0" smtClean="0">
                          <a:solidFill>
                            <a:srgbClr val="002060"/>
                          </a:solidFill>
                          <a:latin typeface="Times New Roman" panose="02020603050405020304" pitchFamily="18" charset="0"/>
                          <a:cs typeface="Times New Roman" panose="02020603050405020304" pitchFamily="18" charset="0"/>
                        </a:rPr>
                        <a:t> flow</a:t>
                      </a:r>
                      <a:endParaRPr lang="en-GB" sz="18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r>
              <a:tr h="424419">
                <a:tc>
                  <a:txBody>
                    <a:bodyPr/>
                    <a:lstStyle/>
                    <a:p>
                      <a:endParaRPr lang="en-GB" sz="16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smtClean="0">
                          <a:solidFill>
                            <a:srgbClr val="002060"/>
                          </a:solidFill>
                          <a:latin typeface="Times New Roman" panose="02020603050405020304" pitchFamily="18" charset="0"/>
                          <a:cs typeface="Times New Roman" panose="02020603050405020304" pitchFamily="18" charset="0"/>
                        </a:rPr>
                        <a:t>Empty</a:t>
                      </a:r>
                      <a:endParaRPr lang="en-GB" sz="180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smtClean="0">
                          <a:solidFill>
                            <a:srgbClr val="002060"/>
                          </a:solidFill>
                          <a:latin typeface="Times New Roman" panose="02020603050405020304" pitchFamily="18" charset="0"/>
                          <a:cs typeface="Times New Roman" panose="02020603050405020304" pitchFamily="18" charset="0"/>
                        </a:rPr>
                        <a:t>With Obstacles</a:t>
                      </a:r>
                      <a:endParaRPr lang="en-GB" sz="180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smtClean="0">
                          <a:solidFill>
                            <a:srgbClr val="002060"/>
                          </a:solidFill>
                          <a:latin typeface="Times New Roman" panose="02020603050405020304" pitchFamily="18" charset="0"/>
                          <a:cs typeface="Times New Roman" panose="02020603050405020304" pitchFamily="18" charset="0"/>
                        </a:rPr>
                        <a:t>Empty</a:t>
                      </a:r>
                      <a:endParaRPr lang="en-GB" sz="180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dirty="0" smtClean="0">
                          <a:solidFill>
                            <a:srgbClr val="002060"/>
                          </a:solidFill>
                          <a:latin typeface="Times New Roman" panose="02020603050405020304" pitchFamily="18" charset="0"/>
                          <a:cs typeface="Times New Roman" panose="02020603050405020304" pitchFamily="18" charset="0"/>
                        </a:rPr>
                        <a:t>With Obstacles</a:t>
                      </a:r>
                      <a:endParaRPr lang="en-GB" sz="180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4419">
                <a:tc>
                  <a:txBody>
                    <a:bodyPr/>
                    <a:lstStyle/>
                    <a:p>
                      <a:r>
                        <a:rPr lang="en-GB" sz="1800" b="0" dirty="0" smtClean="0">
                          <a:solidFill>
                            <a:srgbClr val="002060"/>
                          </a:solidFill>
                          <a:latin typeface="Times New Roman" panose="02020603050405020304" pitchFamily="18" charset="0"/>
                          <a:cs typeface="Times New Roman" panose="02020603050405020304" pitchFamily="18" charset="0"/>
                        </a:rPr>
                        <a:t>Maximum concentration</a:t>
                      </a:r>
                      <a:endParaRPr lang="en-GB" sz="18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14.1%</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34 %</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15.1 %</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15.5%</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4419">
                <a:tc>
                  <a:txBody>
                    <a:bodyPr/>
                    <a:lstStyle/>
                    <a:p>
                      <a:r>
                        <a:rPr lang="en-GB" sz="1800" b="0" dirty="0" smtClean="0">
                          <a:solidFill>
                            <a:srgbClr val="002060"/>
                          </a:solidFill>
                          <a:latin typeface="Times New Roman" panose="02020603050405020304" pitchFamily="18" charset="0"/>
                          <a:cs typeface="Times New Roman" panose="02020603050405020304" pitchFamily="18" charset="0"/>
                        </a:rPr>
                        <a:t>Homogenization</a:t>
                      </a:r>
                      <a:r>
                        <a:rPr lang="en-GB" sz="1800" b="0" baseline="0" dirty="0" smtClean="0">
                          <a:solidFill>
                            <a:srgbClr val="002060"/>
                          </a:solidFill>
                          <a:latin typeface="Times New Roman" panose="02020603050405020304" pitchFamily="18" charset="0"/>
                          <a:cs typeface="Times New Roman" panose="02020603050405020304" pitchFamily="18" charset="0"/>
                        </a:rPr>
                        <a:t> time </a:t>
                      </a:r>
                      <a:endParaRPr lang="en-GB" sz="18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95 s</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125 s </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130 s </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130 s </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4419">
                <a:tc>
                  <a:txBody>
                    <a:bodyPr/>
                    <a:lstStyle/>
                    <a:p>
                      <a:r>
                        <a:rPr lang="en-GB" sz="1800" b="0" dirty="0" smtClean="0">
                          <a:solidFill>
                            <a:srgbClr val="002060"/>
                          </a:solidFill>
                          <a:latin typeface="Times New Roman" panose="02020603050405020304" pitchFamily="18" charset="0"/>
                          <a:cs typeface="Times New Roman" panose="02020603050405020304" pitchFamily="18" charset="0"/>
                        </a:rPr>
                        <a:t>Gradient concentration at t=20 s</a:t>
                      </a:r>
                      <a:endParaRPr lang="en-GB" sz="1800" b="0"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5 %</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15 %</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7.5%</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800" b="1" dirty="0" smtClean="0">
                          <a:solidFill>
                            <a:srgbClr val="002060"/>
                          </a:solidFill>
                          <a:latin typeface="Times New Roman" panose="02020603050405020304" pitchFamily="18" charset="0"/>
                          <a:cs typeface="Times New Roman" panose="02020603050405020304" pitchFamily="18" charset="0"/>
                        </a:rPr>
                        <a:t>7.5%</a:t>
                      </a:r>
                      <a:endParaRPr lang="en-GB" sz="1800" b="1" dirty="0">
                        <a:solidFill>
                          <a:srgbClr val="002060"/>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6" name="Rectangle 55"/>
          <p:cNvSpPr/>
          <p:nvPr/>
        </p:nvSpPr>
        <p:spPr>
          <a:xfrm>
            <a:off x="6217920" y="4807438"/>
            <a:ext cx="797809" cy="12616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210927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0">
                                            <p:graphicEl>
                                              <a:dgm id="{C92E2E56-D535-4241-866B-F60DAC2F2142}"/>
                                            </p:graphicEl>
                                          </p:spTgt>
                                        </p:tgtEl>
                                        <p:attrNameLst>
                                          <p:attrName>style.visibility</p:attrName>
                                        </p:attrNameLst>
                                      </p:cBhvr>
                                      <p:to>
                                        <p:strVal val="visible"/>
                                      </p:to>
                                    </p:set>
                                    <p:anim calcmode="lin" valueType="num">
                                      <p:cBhvr additive="base">
                                        <p:cTn id="15" dur="500" fill="hold"/>
                                        <p:tgtEl>
                                          <p:spTgt spid="50">
                                            <p:graphicEl>
                                              <a:dgm id="{C92E2E56-D535-4241-866B-F60DAC2F2142}"/>
                                            </p:graphic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0">
                                            <p:graphicEl>
                                              <a:dgm id="{C92E2E56-D535-4241-866B-F60DAC2F2142}"/>
                                            </p:graphic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
                                            <p:graphicEl>
                                              <a:dgm id="{C59D2850-1397-4D84-A61E-7D2C0B770469}"/>
                                            </p:graphicEl>
                                          </p:spTgt>
                                        </p:tgtEl>
                                        <p:attrNameLst>
                                          <p:attrName>style.visibility</p:attrName>
                                        </p:attrNameLst>
                                      </p:cBhvr>
                                      <p:to>
                                        <p:strVal val="visible"/>
                                      </p:to>
                                    </p:set>
                                    <p:anim calcmode="lin" valueType="num">
                                      <p:cBhvr additive="base">
                                        <p:cTn id="19" dur="500" fill="hold"/>
                                        <p:tgtEl>
                                          <p:spTgt spid="50">
                                            <p:graphicEl>
                                              <a:dgm id="{C59D2850-1397-4D84-A61E-7D2C0B770469}"/>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
                                            <p:graphicEl>
                                              <a:dgm id="{C59D2850-1397-4D84-A61E-7D2C0B770469}"/>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
                                            <p:graphicEl>
                                              <a:dgm id="{C7804908-AD7F-4237-8A58-31F30BFE5E23}"/>
                                            </p:graphicEl>
                                          </p:spTgt>
                                        </p:tgtEl>
                                        <p:attrNameLst>
                                          <p:attrName>style.visibility</p:attrName>
                                        </p:attrNameLst>
                                      </p:cBhvr>
                                      <p:to>
                                        <p:strVal val="visible"/>
                                      </p:to>
                                    </p:set>
                                    <p:anim calcmode="lin" valueType="num">
                                      <p:cBhvr additive="base">
                                        <p:cTn id="25" dur="500" fill="hold"/>
                                        <p:tgtEl>
                                          <p:spTgt spid="50">
                                            <p:graphicEl>
                                              <a:dgm id="{C7804908-AD7F-4237-8A58-31F30BFE5E23}"/>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
                                            <p:graphicEl>
                                              <a:dgm id="{C7804908-AD7F-4237-8A58-31F30BFE5E23}"/>
                                            </p:graphic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0">
                                            <p:graphicEl>
                                              <a:dgm id="{53E401A9-AD77-4711-BECC-CF34199DDF7F}"/>
                                            </p:graphicEl>
                                          </p:spTgt>
                                        </p:tgtEl>
                                        <p:attrNameLst>
                                          <p:attrName>style.visibility</p:attrName>
                                        </p:attrNameLst>
                                      </p:cBhvr>
                                      <p:to>
                                        <p:strVal val="visible"/>
                                      </p:to>
                                    </p:set>
                                    <p:anim calcmode="lin" valueType="num">
                                      <p:cBhvr additive="base">
                                        <p:cTn id="29" dur="500" fill="hold"/>
                                        <p:tgtEl>
                                          <p:spTgt spid="50">
                                            <p:graphicEl>
                                              <a:dgm id="{53E401A9-AD77-4711-BECC-CF34199DDF7F}"/>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
                                            <p:graphicEl>
                                              <a:dgm id="{53E401A9-AD77-4711-BECC-CF34199DDF7F}"/>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0">
                                            <p:graphicEl>
                                              <a:dgm id="{4351B61B-3534-4F6F-A20D-4B097B21AF76}"/>
                                            </p:graphicEl>
                                          </p:spTgt>
                                        </p:tgtEl>
                                        <p:attrNameLst>
                                          <p:attrName>style.visibility</p:attrName>
                                        </p:attrNameLst>
                                      </p:cBhvr>
                                      <p:to>
                                        <p:strVal val="visible"/>
                                      </p:to>
                                    </p:set>
                                    <p:anim calcmode="lin" valueType="num">
                                      <p:cBhvr additive="base">
                                        <p:cTn id="35" dur="500" fill="hold"/>
                                        <p:tgtEl>
                                          <p:spTgt spid="50">
                                            <p:graphicEl>
                                              <a:dgm id="{4351B61B-3534-4F6F-A20D-4B097B21AF76}"/>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0">
                                            <p:graphicEl>
                                              <a:dgm id="{4351B61B-3534-4F6F-A20D-4B097B21AF76}"/>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0">
                                            <p:graphicEl>
                                              <a:dgm id="{48BA0715-4B67-4D49-9C0D-7B5F3E82931F}"/>
                                            </p:graphicEl>
                                          </p:spTgt>
                                        </p:tgtEl>
                                        <p:attrNameLst>
                                          <p:attrName>style.visibility</p:attrName>
                                        </p:attrNameLst>
                                      </p:cBhvr>
                                      <p:to>
                                        <p:strVal val="visible"/>
                                      </p:to>
                                    </p:set>
                                    <p:anim calcmode="lin" valueType="num">
                                      <p:cBhvr additive="base">
                                        <p:cTn id="39" dur="500" fill="hold"/>
                                        <p:tgtEl>
                                          <p:spTgt spid="50">
                                            <p:graphicEl>
                                              <a:dgm id="{48BA0715-4B67-4D49-9C0D-7B5F3E82931F}"/>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0">
                                            <p:graphicEl>
                                              <a:dgm id="{48BA0715-4B67-4D49-9C0D-7B5F3E82931F}"/>
                                            </p:graphicEl>
                                          </p:spTgt>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3">
                                            <p:bg/>
                                          </p:spTgt>
                                        </p:tgtEl>
                                        <p:attrNameLst>
                                          <p:attrName>style.visibility</p:attrName>
                                        </p:attrNameLst>
                                      </p:cBhvr>
                                      <p:to>
                                        <p:strVal val="visible"/>
                                      </p:to>
                                    </p:set>
                                    <p:animEffect transition="in" filter="wipe(up)">
                                      <p:cBhvr>
                                        <p:cTn id="44" dur="500"/>
                                        <p:tgtEl>
                                          <p:spTgt spid="3">
                                            <p:bg/>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wipe(up)">
                                      <p:cBhvr>
                                        <p:cTn id="47" dur="500"/>
                                        <p:tgtEl>
                                          <p:spTgt spid="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2">
                                            <p:txEl>
                                              <p:pRg st="0" end="0"/>
                                            </p:txEl>
                                          </p:spTgt>
                                        </p:tgtEl>
                                        <p:attrNameLst>
                                          <p:attrName>style.visibility</p:attrName>
                                        </p:attrNameLst>
                                      </p:cBhvr>
                                      <p:to>
                                        <p:strVal val="visible"/>
                                      </p:to>
                                    </p:set>
                                    <p:animEffect transition="in" filter="wipe(up)">
                                      <p:cBhvr>
                                        <p:cTn id="52" dur="500"/>
                                        <p:tgtEl>
                                          <p:spTgt spid="5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anim calcmode="lin" valueType="num">
                                      <p:cBhvr>
                                        <p:cTn id="58" dur="1000" fill="hold"/>
                                        <p:tgtEl>
                                          <p:spTgt spid="53"/>
                                        </p:tgtEl>
                                        <p:attrNameLst>
                                          <p:attrName>ppt_x</p:attrName>
                                        </p:attrNameLst>
                                      </p:cBhvr>
                                      <p:tavLst>
                                        <p:tav tm="0">
                                          <p:val>
                                            <p:strVal val="#ppt_x"/>
                                          </p:val>
                                        </p:tav>
                                        <p:tav tm="100000">
                                          <p:val>
                                            <p:strVal val="#ppt_x"/>
                                          </p:val>
                                        </p:tav>
                                      </p:tavLst>
                                    </p:anim>
                                    <p:anim calcmode="lin" valueType="num">
                                      <p:cBhvr>
                                        <p:cTn id="5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fltVal val="0"/>
                                          </p:val>
                                        </p:tav>
                                        <p:tav tm="100000">
                                          <p:val>
                                            <p:strVal val="#ppt_w"/>
                                          </p:val>
                                        </p:tav>
                                      </p:tavLst>
                                    </p:anim>
                                    <p:anim calcmode="lin" valueType="num">
                                      <p:cBhvr>
                                        <p:cTn id="65" dur="500" fill="hold"/>
                                        <p:tgtEl>
                                          <p:spTgt spid="54"/>
                                        </p:tgtEl>
                                        <p:attrNameLst>
                                          <p:attrName>ppt_h</p:attrName>
                                        </p:attrNameLst>
                                      </p:cBhvr>
                                      <p:tavLst>
                                        <p:tav tm="0">
                                          <p:val>
                                            <p:fltVal val="0"/>
                                          </p:val>
                                        </p:tav>
                                        <p:tav tm="100000">
                                          <p:val>
                                            <p:strVal val="#ppt_h"/>
                                          </p:val>
                                        </p:tav>
                                      </p:tavLst>
                                    </p:anim>
                                    <p:animEffect transition="in" filter="fade">
                                      <p:cBhvr>
                                        <p:cTn id="66" dur="500"/>
                                        <p:tgtEl>
                                          <p:spTgt spid="5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53"/>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4"/>
                                        </p:tgtEl>
                                        <p:attrNameLst>
                                          <p:attrName>style.visibility</p:attrName>
                                        </p:attrNameLst>
                                      </p:cBhvr>
                                      <p:to>
                                        <p:strVal val="hidden"/>
                                      </p:to>
                                    </p:set>
                                  </p:childTnLst>
                                </p:cTn>
                              </p:par>
                              <p:par>
                                <p:cTn id="73" presetID="22" presetClass="entr" presetSubtype="1" fill="hold" grpId="0" nodeType="withEffect">
                                  <p:stCondLst>
                                    <p:cond delay="0"/>
                                  </p:stCondLst>
                                  <p:childTnLst>
                                    <p:set>
                                      <p:cBhvr>
                                        <p:cTn id="74" dur="1" fill="hold">
                                          <p:stCondLst>
                                            <p:cond delay="0"/>
                                          </p:stCondLst>
                                        </p:cTn>
                                        <p:tgtEl>
                                          <p:spTgt spid="52">
                                            <p:txEl>
                                              <p:pRg st="2" end="2"/>
                                            </p:txEl>
                                          </p:spTgt>
                                        </p:tgtEl>
                                        <p:attrNameLst>
                                          <p:attrName>style.visibility</p:attrName>
                                        </p:attrNameLst>
                                      </p:cBhvr>
                                      <p:to>
                                        <p:strVal val="visible"/>
                                      </p:to>
                                    </p:set>
                                    <p:animEffect transition="in" filter="wipe(up)">
                                      <p:cBhvr>
                                        <p:cTn id="75" dur="500"/>
                                        <p:tgtEl>
                                          <p:spTgt spid="5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fade">
                                      <p:cBhvr>
                                        <p:cTn id="80" dur="1000"/>
                                        <p:tgtEl>
                                          <p:spTgt spid="55"/>
                                        </p:tgtEl>
                                      </p:cBhvr>
                                    </p:animEffect>
                                    <p:anim calcmode="lin" valueType="num">
                                      <p:cBhvr>
                                        <p:cTn id="81" dur="1000" fill="hold"/>
                                        <p:tgtEl>
                                          <p:spTgt spid="55"/>
                                        </p:tgtEl>
                                        <p:attrNameLst>
                                          <p:attrName>ppt_x</p:attrName>
                                        </p:attrNameLst>
                                      </p:cBhvr>
                                      <p:tavLst>
                                        <p:tav tm="0">
                                          <p:val>
                                            <p:strVal val="#ppt_x"/>
                                          </p:val>
                                        </p:tav>
                                        <p:tav tm="100000">
                                          <p:val>
                                            <p:strVal val="#ppt_x"/>
                                          </p:val>
                                        </p:tav>
                                      </p:tavLst>
                                    </p:anim>
                                    <p:anim calcmode="lin" valueType="num">
                                      <p:cBhvr>
                                        <p:cTn id="8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p:cTn id="87" dur="500" fill="hold"/>
                                        <p:tgtEl>
                                          <p:spTgt spid="56"/>
                                        </p:tgtEl>
                                        <p:attrNameLst>
                                          <p:attrName>ppt_w</p:attrName>
                                        </p:attrNameLst>
                                      </p:cBhvr>
                                      <p:tavLst>
                                        <p:tav tm="0">
                                          <p:val>
                                            <p:fltVal val="0"/>
                                          </p:val>
                                        </p:tav>
                                        <p:tav tm="100000">
                                          <p:val>
                                            <p:strVal val="#ppt_w"/>
                                          </p:val>
                                        </p:tav>
                                      </p:tavLst>
                                    </p:anim>
                                    <p:anim calcmode="lin" valueType="num">
                                      <p:cBhvr>
                                        <p:cTn id="88" dur="500" fill="hold"/>
                                        <p:tgtEl>
                                          <p:spTgt spid="56"/>
                                        </p:tgtEl>
                                        <p:attrNameLst>
                                          <p:attrName>ppt_h</p:attrName>
                                        </p:attrNameLst>
                                      </p:cBhvr>
                                      <p:tavLst>
                                        <p:tav tm="0">
                                          <p:val>
                                            <p:fltVal val="0"/>
                                          </p:val>
                                        </p:tav>
                                        <p:tav tm="100000">
                                          <p:val>
                                            <p:strVal val="#ppt_h"/>
                                          </p:val>
                                        </p:tav>
                                      </p:tavLst>
                                    </p:anim>
                                    <p:animEffect transition="in" filter="fade">
                                      <p:cBhvr>
                                        <p:cTn id="89" dur="500"/>
                                        <p:tgtEl>
                                          <p:spTgt spid="56"/>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xit" presetSubtype="0" fill="hold" nodeType="clickEffect">
                                  <p:stCondLst>
                                    <p:cond delay="0"/>
                                  </p:stCondLst>
                                  <p:childTnLst>
                                    <p:set>
                                      <p:cBhvr>
                                        <p:cTn id="93" dur="1" fill="hold">
                                          <p:stCondLst>
                                            <p:cond delay="0"/>
                                          </p:stCondLst>
                                        </p:cTn>
                                        <p:tgtEl>
                                          <p:spTgt spid="55"/>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56"/>
                                        </p:tgtEl>
                                        <p:attrNameLst>
                                          <p:attrName>style.visibility</p:attrName>
                                        </p:attrNameLst>
                                      </p:cBhvr>
                                      <p:to>
                                        <p:strVal val="hidden"/>
                                      </p:to>
                                    </p:set>
                                  </p:childTnLst>
                                </p:cTn>
                              </p:par>
                            </p:childTnLst>
                          </p:cTn>
                        </p:par>
                        <p:par>
                          <p:cTn id="96" fill="hold">
                            <p:stCondLst>
                              <p:cond delay="0"/>
                            </p:stCondLst>
                            <p:childTnLst>
                              <p:par>
                                <p:cTn id="97" presetID="22" presetClass="entr" presetSubtype="1" fill="hold" grpId="0" nodeType="afterEffect">
                                  <p:stCondLst>
                                    <p:cond delay="0"/>
                                  </p:stCondLst>
                                  <p:childTnLst>
                                    <p:set>
                                      <p:cBhvr>
                                        <p:cTn id="98" dur="1" fill="hold">
                                          <p:stCondLst>
                                            <p:cond delay="0"/>
                                          </p:stCondLst>
                                        </p:cTn>
                                        <p:tgtEl>
                                          <p:spTgt spid="52">
                                            <p:txEl>
                                              <p:pRg st="4" end="4"/>
                                            </p:txEl>
                                          </p:spTgt>
                                        </p:tgtEl>
                                        <p:attrNameLst>
                                          <p:attrName>style.visibility</p:attrName>
                                        </p:attrNameLst>
                                      </p:cBhvr>
                                      <p:to>
                                        <p:strVal val="visible"/>
                                      </p:to>
                                    </p:set>
                                    <p:animEffect transition="in" filter="wipe(up)">
                                      <p:cBhvr>
                                        <p:cTn id="99" dur="500"/>
                                        <p:tgtEl>
                                          <p:spTgt spid="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P spid="4" grpId="0"/>
      <p:bldP spid="3" grpId="0" build="p" animBg="1"/>
      <p:bldGraphic spid="50" grpId="0">
        <p:bldSub>
          <a:bldDgm bld="one"/>
        </p:bldSub>
      </p:bldGraphic>
      <p:bldP spid="54" grpId="0" animBg="1"/>
      <p:bldP spid="54" grpId="1" animBg="1"/>
      <p:bldP spid="56" grpId="0" animBg="1"/>
      <p:bldP spid="5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dirty="0"/>
              <a:t>ICHS -September, 11-13 2017 </a:t>
            </a:r>
            <a:endParaRPr lang="fr-FR" sz="1400" dirty="0"/>
          </a:p>
        </p:txBody>
      </p:sp>
      <p:sp>
        <p:nvSpPr>
          <p:cNvPr id="7" name="Espace réservé du numéro de diapositive 6"/>
          <p:cNvSpPr>
            <a:spLocks noGrp="1"/>
          </p:cNvSpPr>
          <p:nvPr>
            <p:ph type="sldNum" sz="quarter" idx="12"/>
          </p:nvPr>
        </p:nvSpPr>
        <p:spPr/>
        <p:txBody>
          <a:bodyPr/>
          <a:lstStyle/>
          <a:p>
            <a:fld id="{E8881708-E59A-4E74-B048-981F13492EFB}" type="slidenum">
              <a:rPr lang="fr-FR" smtClean="0"/>
              <a:pPr/>
              <a:t>24</a:t>
            </a:fld>
            <a:endParaRPr lang="fr-FR"/>
          </a:p>
        </p:txBody>
      </p:sp>
      <p:sp>
        <p:nvSpPr>
          <p:cNvPr id="4" name="Titre 1"/>
          <p:cNvSpPr txBox="1">
            <a:spLocks/>
          </p:cNvSpPr>
          <p:nvPr/>
        </p:nvSpPr>
        <p:spPr>
          <a:xfrm>
            <a:off x="1524003" y="2"/>
            <a:ext cx="8991601"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GB" sz="3600" dirty="0">
                <a:solidFill>
                  <a:srgbClr val="002060"/>
                </a:solidFill>
                <a:latin typeface="Times New Roman" panose="02020603050405020304" pitchFamily="18" charset="0"/>
                <a:cs typeface="Times New Roman" panose="02020603050405020304" pitchFamily="18" charset="0"/>
              </a:rPr>
              <a:t>Perspectives</a:t>
            </a: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06829" y="1651123"/>
            <a:ext cx="11263746" cy="3785652"/>
          </a:xfrm>
          <a:prstGeom prst="rect">
            <a:avLst/>
          </a:prstGeom>
        </p:spPr>
        <p:txBody>
          <a:bodyPr wrap="square">
            <a:spAutoFit/>
          </a:bodyPr>
          <a:lstStyle/>
          <a:p>
            <a:r>
              <a:rPr lang="en-US" sz="2400" b="1" dirty="0">
                <a:solidFill>
                  <a:srgbClr val="002060"/>
                </a:solidFill>
                <a:latin typeface="Times New Roman" panose="02020603050405020304" pitchFamily="18" charset="0"/>
                <a:cs typeface="Times New Roman" panose="02020603050405020304" pitchFamily="18" charset="0"/>
              </a:rPr>
              <a:t>The presented results are a part of a larger work</a:t>
            </a:r>
          </a:p>
          <a:p>
            <a:endParaRPr lang="en-US" sz="2400" b="1" dirty="0">
              <a:solidFill>
                <a:srgbClr val="002060"/>
              </a:solidFill>
              <a:latin typeface="Times New Roman" panose="02020603050405020304" pitchFamily="18" charset="0"/>
              <a:cs typeface="Times New Roman" panose="02020603050405020304" pitchFamily="18" charset="0"/>
            </a:endParaRPr>
          </a:p>
          <a:p>
            <a:r>
              <a:rPr lang="en-US" sz="2400" b="1" dirty="0">
                <a:solidFill>
                  <a:srgbClr val="002060"/>
                </a:solidFill>
                <a:latin typeface="Times New Roman" panose="02020603050405020304" pitchFamily="18" charset="0"/>
                <a:cs typeface="Times New Roman" panose="02020603050405020304" pitchFamily="18" charset="0"/>
              </a:rPr>
              <a:t>The next steps are the following:</a:t>
            </a:r>
          </a:p>
          <a:p>
            <a:endParaRPr lang="en-US" sz="2400" b="1" dirty="0">
              <a:solidFill>
                <a:srgbClr val="002060"/>
              </a:solidFill>
              <a:latin typeface="Times New Roman" panose="02020603050405020304" pitchFamily="18" charset="0"/>
              <a:cs typeface="Times New Roman" panose="02020603050405020304" pitchFamily="18" charset="0"/>
            </a:endParaRPr>
          </a:p>
          <a:p>
            <a:pPr marL="285744" indent="-285744">
              <a:buClr>
                <a:srgbClr val="CC6600"/>
              </a:buClr>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Additional test cases to study the effects of flow and leakage orientations with obstacles. </a:t>
            </a:r>
          </a:p>
          <a:p>
            <a:endParaRPr lang="en-US" sz="2400" dirty="0">
              <a:solidFill>
                <a:srgbClr val="002060"/>
              </a:solidFill>
              <a:latin typeface="Times New Roman" panose="02020603050405020304" pitchFamily="18" charset="0"/>
              <a:cs typeface="Times New Roman" panose="02020603050405020304" pitchFamily="18" charset="0"/>
            </a:endParaRPr>
          </a:p>
          <a:p>
            <a:pPr marL="285744" indent="-285744">
              <a:buClr>
                <a:srgbClr val="CC6600"/>
              </a:buClr>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Validation of the calculations carried out with the FLACS CFD code. </a:t>
            </a:r>
          </a:p>
          <a:p>
            <a:pPr>
              <a:buClr>
                <a:srgbClr val="CC6600"/>
              </a:buClr>
            </a:pPr>
            <a:endParaRPr lang="en-US" sz="2400" dirty="0">
              <a:solidFill>
                <a:srgbClr val="002060"/>
              </a:solidFill>
              <a:latin typeface="Times New Roman" panose="02020603050405020304" pitchFamily="18" charset="0"/>
              <a:cs typeface="Times New Roman" panose="02020603050405020304" pitchFamily="18" charset="0"/>
            </a:endParaRPr>
          </a:p>
          <a:p>
            <a:pPr marL="285744" indent="-285744">
              <a:buClr>
                <a:srgbClr val="CC6600"/>
              </a:buClr>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Explosion tests for the most dangerous cases in term of flammability.</a:t>
            </a:r>
          </a:p>
        </p:txBody>
      </p:sp>
    </p:spTree>
    <p:extLst>
      <p:ext uri="{BB962C8B-B14F-4D97-AF65-F5344CB8AC3E}">
        <p14:creationId xmlns:p14="http://schemas.microsoft.com/office/powerpoint/2010/main" val="31307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up)">
                                      <p:cBhvr>
                                        <p:cTn id="18" dur="500"/>
                                        <p:tgtEl>
                                          <p:spTgt spid="3">
                                            <p:txEl>
                                              <p:pRg st="2" end="2"/>
                                            </p:txEl>
                                          </p:spTgt>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up)">
                                      <p:cBhvr>
                                        <p:cTn id="26" dur="500"/>
                                        <p:tgtEl>
                                          <p:spTgt spid="3">
                                            <p:txEl>
                                              <p:pRg st="6" end="6"/>
                                            </p:txEl>
                                          </p:spTgt>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up)">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9580" y="481083"/>
            <a:ext cx="2737040" cy="580883"/>
          </a:xfrm>
          <a:prstGeom prst="rect">
            <a:avLst/>
          </a:prstGeom>
        </p:spPr>
      </p:pic>
      <p:pic>
        <p:nvPicPr>
          <p:cNvPr id="16" name="Image 15"/>
          <p:cNvPicPr>
            <a:picLocks noChangeAspect="1"/>
          </p:cNvPicPr>
          <p:nvPr/>
        </p:nvPicPr>
        <p:blipFill rotWithShape="1">
          <a:blip r:embed="rId3" cstate="print"/>
          <a:srcRect t="20791" b="22777"/>
          <a:stretch/>
        </p:blipFill>
        <p:spPr>
          <a:xfrm>
            <a:off x="4767793" y="170530"/>
            <a:ext cx="2346159" cy="1201997"/>
          </a:xfrm>
          <a:prstGeom prst="rect">
            <a:avLst/>
          </a:prstGeom>
        </p:spPr>
      </p:pic>
      <p:sp>
        <p:nvSpPr>
          <p:cNvPr id="3" name="Rectangle 2"/>
          <p:cNvSpPr/>
          <p:nvPr/>
        </p:nvSpPr>
        <p:spPr>
          <a:xfrm>
            <a:off x="1532313" y="5817650"/>
            <a:ext cx="9144000" cy="369332"/>
          </a:xfrm>
          <a:prstGeom prst="rect">
            <a:avLst/>
          </a:prstGeom>
        </p:spPr>
        <p:txBody>
          <a:bodyPr wrap="square">
            <a:spAutoFit/>
          </a:bodyPr>
          <a:lstStyle/>
          <a:p>
            <a:pPr algn="ctr"/>
            <a:r>
              <a:rPr lang="fr-FR" b="1" dirty="0">
                <a:solidFill>
                  <a:srgbClr val="002060"/>
                </a:solidFill>
                <a:latin typeface="Times New Roman" panose="02020603050405020304" pitchFamily="18" charset="0"/>
                <a:ea typeface="Times New Roman" panose="02020603050405020304" pitchFamily="18" charset="0"/>
              </a:rPr>
              <a:t>maria.de_stefano@insa-cvl.fr</a:t>
            </a:r>
            <a:endParaRPr lang="en-GB" b="1" dirty="0">
              <a:solidFill>
                <a:srgbClr val="002060"/>
              </a:solidFill>
            </a:endParaRPr>
          </a:p>
        </p:txBody>
      </p:sp>
      <p:pic>
        <p:nvPicPr>
          <p:cNvPr id="7" name="Image 6" descr="groundhog-day-funny-thank-you.png"/>
          <p:cNvPicPr>
            <a:picLocks noChangeAspect="1"/>
          </p:cNvPicPr>
          <p:nvPr/>
        </p:nvPicPr>
        <p:blipFill>
          <a:blip r:embed="rId4" cstate="print">
            <a:clrChange>
              <a:clrFrom>
                <a:srgbClr val="FFFFFF"/>
              </a:clrFrom>
              <a:clrTo>
                <a:srgbClr val="FFFFFF">
                  <a:alpha val="0"/>
                </a:srgbClr>
              </a:clrTo>
            </a:clrChange>
            <a:duotone>
              <a:prstClr val="black"/>
              <a:srgbClr val="0F06C2">
                <a:tint val="45000"/>
                <a:satMod val="400000"/>
              </a:srgbClr>
            </a:duotone>
          </a:blip>
          <a:stretch>
            <a:fillRect/>
          </a:stretch>
        </p:blipFill>
        <p:spPr>
          <a:xfrm>
            <a:off x="3163692" y="1345780"/>
            <a:ext cx="5747552" cy="4533281"/>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042" y="19065"/>
            <a:ext cx="2370047" cy="1504921"/>
          </a:xfrm>
          <a:prstGeom prst="rect">
            <a:avLst/>
          </a:prstGeom>
        </p:spPr>
      </p:pic>
      <p:sp>
        <p:nvSpPr>
          <p:cNvPr id="10" name="Espace réservé du pied de page 1"/>
          <p:cNvSpPr>
            <a:spLocks noGrp="1"/>
          </p:cNvSpPr>
          <p:nvPr>
            <p:ph type="ftr" sz="quarter" idx="11"/>
          </p:nvPr>
        </p:nvSpPr>
        <p:spPr/>
        <p:txBody>
          <a:bodyPr/>
          <a:lstStyle/>
          <a:p>
            <a:r>
              <a:rPr lang="en-US" sz="1400" dirty="0"/>
              <a:t>ICHS -September, 11-13 2017 </a:t>
            </a:r>
            <a:endParaRPr lang="fr-FR" sz="1400" dirty="0"/>
          </a:p>
        </p:txBody>
      </p:sp>
      <p:sp>
        <p:nvSpPr>
          <p:cNvPr id="5" name="Espace réservé du numéro de diapositive 4"/>
          <p:cNvSpPr>
            <a:spLocks noGrp="1"/>
          </p:cNvSpPr>
          <p:nvPr>
            <p:ph type="sldNum" sz="quarter" idx="12"/>
          </p:nvPr>
        </p:nvSpPr>
        <p:spPr/>
        <p:txBody>
          <a:bodyPr/>
          <a:lstStyle/>
          <a:p>
            <a:fld id="{E8881708-E59A-4E74-B048-981F13492EFB}" type="slidenum">
              <a:rPr lang="fr-FR" smtClean="0"/>
              <a:pPr/>
              <a:t>25</a:t>
            </a:fld>
            <a:endParaRPr lang="fr-FR"/>
          </a:p>
        </p:txBody>
      </p:sp>
    </p:spTree>
    <p:extLst>
      <p:ext uri="{BB962C8B-B14F-4D97-AF65-F5344CB8AC3E}">
        <p14:creationId xmlns:p14="http://schemas.microsoft.com/office/powerpoint/2010/main" val="240314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10" name="Espace réservé du numéro de diapositive 9"/>
          <p:cNvSpPr>
            <a:spLocks noGrp="1"/>
          </p:cNvSpPr>
          <p:nvPr>
            <p:ph type="sldNum" sz="quarter" idx="12"/>
          </p:nvPr>
        </p:nvSpPr>
        <p:spPr/>
        <p:txBody>
          <a:bodyPr/>
          <a:lstStyle/>
          <a:p>
            <a:fld id="{E8881708-E59A-4E74-B048-981F13492EFB}" type="slidenum">
              <a:rPr lang="fr-FR" smtClean="0"/>
              <a:pPr/>
              <a:t>26</a:t>
            </a:fld>
            <a:endParaRPr lang="fr-FR"/>
          </a:p>
        </p:txBody>
      </p:sp>
      <p:sp>
        <p:nvSpPr>
          <p:cNvPr id="4" name="Titre 1"/>
          <p:cNvSpPr txBox="1">
            <a:spLocks/>
          </p:cNvSpPr>
          <p:nvPr/>
        </p:nvSpPr>
        <p:spPr>
          <a:xfrm>
            <a:off x="1524003" y="2"/>
            <a:ext cx="8991601"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altLang="fr-FR" sz="3600" dirty="0">
                <a:solidFill>
                  <a:srgbClr val="002060"/>
                </a:solidFill>
                <a:latin typeface="Times New Roman" panose="02020603050405020304" pitchFamily="18" charset="0"/>
                <a:cs typeface="Times New Roman" panose="02020603050405020304" pitchFamily="18" charset="0"/>
              </a:rPr>
              <a:t>Background-Oriented </a:t>
            </a:r>
            <a:r>
              <a:rPr lang="en-US" altLang="fr-FR" sz="3600" dirty="0" err="1">
                <a:solidFill>
                  <a:srgbClr val="002060"/>
                </a:solidFill>
                <a:latin typeface="Times New Roman" panose="02020603050405020304" pitchFamily="18" charset="0"/>
                <a:cs typeface="Times New Roman" panose="02020603050405020304" pitchFamily="18" charset="0"/>
              </a:rPr>
              <a:t>Schlieren</a:t>
            </a:r>
            <a:endParaRPr lang="fr-FR" sz="3600" dirty="0">
              <a:solidFill>
                <a:srgbClr val="002060"/>
              </a:solidFill>
              <a:latin typeface="Times New Roman" panose="02020603050405020304" pitchFamily="18" charset="0"/>
              <a:cs typeface="Times New Roman" panose="02020603050405020304" pitchFamily="18" charset="0"/>
            </a:endParaRP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81644" y="1318963"/>
            <a:ext cx="10789919" cy="923330"/>
          </a:xfrm>
          <a:prstGeom prst="rect">
            <a:avLst/>
          </a:prstGeom>
        </p:spPr>
        <p:txBody>
          <a:bodyPr wrap="square">
            <a:spAutoFit/>
          </a:bodyPr>
          <a:lstStyle/>
          <a:p>
            <a:pPr algn="just"/>
            <a:r>
              <a:rPr lang="en-US" altLang="fr-FR" dirty="0">
                <a:solidFill>
                  <a:srgbClr val="002060"/>
                </a:solidFill>
                <a:latin typeface="Times New Roman" panose="02020603050405020304" pitchFamily="18" charset="0"/>
                <a:cs typeface="Times New Roman" panose="02020603050405020304" pitchFamily="18" charset="0"/>
              </a:rPr>
              <a:t>The BOS (Background-Oriented </a:t>
            </a:r>
            <a:r>
              <a:rPr lang="en-US" altLang="fr-FR" dirty="0" err="1">
                <a:solidFill>
                  <a:srgbClr val="002060"/>
                </a:solidFill>
                <a:latin typeface="Times New Roman" panose="02020603050405020304" pitchFamily="18" charset="0"/>
                <a:cs typeface="Times New Roman" panose="02020603050405020304" pitchFamily="18" charset="0"/>
              </a:rPr>
              <a:t>Schlieren</a:t>
            </a:r>
            <a:r>
              <a:rPr lang="en-US" altLang="fr-FR" dirty="0">
                <a:solidFill>
                  <a:srgbClr val="002060"/>
                </a:solidFill>
                <a:latin typeface="Times New Roman" panose="02020603050405020304" pitchFamily="18" charset="0"/>
                <a:cs typeface="Times New Roman" panose="02020603050405020304" pitchFamily="18" charset="0"/>
              </a:rPr>
              <a:t>) technique is an optical method that determines the instantaneous density field from the analysis of the deflection of light rays. This is due to the optical index gradients of the observed flow. </a:t>
            </a:r>
          </a:p>
        </p:txBody>
      </p:sp>
      <p:pic>
        <p:nvPicPr>
          <p:cNvPr id="7" name="Image 6"/>
          <p:cNvPicPr>
            <a:picLocks noChangeAspect="1"/>
          </p:cNvPicPr>
          <p:nvPr/>
        </p:nvPicPr>
        <p:blipFill>
          <a:blip r:embed="rId2" cstate="print"/>
          <a:stretch>
            <a:fillRect/>
          </a:stretch>
        </p:blipFill>
        <p:spPr>
          <a:xfrm>
            <a:off x="1013106" y="2400873"/>
            <a:ext cx="4556318" cy="2952178"/>
          </a:xfrm>
          <a:prstGeom prst="rect">
            <a:avLst/>
          </a:prstGeom>
        </p:spPr>
      </p:pic>
      <p:sp>
        <p:nvSpPr>
          <p:cNvPr id="8" name="Rectangle 7"/>
          <p:cNvSpPr/>
          <p:nvPr/>
        </p:nvSpPr>
        <p:spPr>
          <a:xfrm>
            <a:off x="1224147" y="5511631"/>
            <a:ext cx="4250614" cy="584775"/>
          </a:xfrm>
          <a:prstGeom prst="rect">
            <a:avLst/>
          </a:prstGeom>
        </p:spPr>
        <p:txBody>
          <a:bodyPr wrap="square">
            <a:spAutoFit/>
          </a:bodyPr>
          <a:lstStyle/>
          <a:p>
            <a:pPr algn="ctr"/>
            <a:r>
              <a:rPr lang="en-US" sz="1600" dirty="0">
                <a:solidFill>
                  <a:srgbClr val="002060"/>
                </a:solidFill>
                <a:latin typeface="Times New Roman" panose="02020603050405020304" pitchFamily="18" charset="0"/>
                <a:cs typeface="Times New Roman" panose="02020603050405020304" pitchFamily="18" charset="0"/>
              </a:rPr>
              <a:t>Sketch of optical arrangement for line-mode Synthetic </a:t>
            </a:r>
            <a:r>
              <a:rPr lang="fr-FR" sz="1600" dirty="0">
                <a:solidFill>
                  <a:srgbClr val="002060"/>
                </a:solidFill>
                <a:latin typeface="Times New Roman" panose="02020603050405020304" pitchFamily="18" charset="0"/>
                <a:cs typeface="Times New Roman" panose="02020603050405020304" pitchFamily="18" charset="0"/>
              </a:rPr>
              <a:t>Schlieren</a:t>
            </a:r>
          </a:p>
        </p:txBody>
      </p:sp>
      <p:sp>
        <p:nvSpPr>
          <p:cNvPr id="9" name="Rectangle 1"/>
          <p:cNvSpPr>
            <a:spLocks noChangeArrowheads="1"/>
          </p:cNvSpPr>
          <p:nvPr/>
        </p:nvSpPr>
        <p:spPr bwMode="auto">
          <a:xfrm>
            <a:off x="1524004" y="9010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fr-FR" altLang="fr-FR" dirty="0">
              <a:solidFill>
                <a:srgbClr val="000000"/>
              </a:solidFill>
              <a:latin typeface="Arial" panose="020B0604020202020204" pitchFamily="34" charset="0"/>
            </a:endParaRPr>
          </a:p>
        </p:txBody>
      </p:sp>
      <p:sp>
        <p:nvSpPr>
          <p:cNvPr id="3" name="Rectangle 2"/>
          <p:cNvSpPr/>
          <p:nvPr/>
        </p:nvSpPr>
        <p:spPr>
          <a:xfrm>
            <a:off x="6657974" y="2400874"/>
            <a:ext cx="5071283" cy="3139321"/>
          </a:xfrm>
          <a:prstGeom prst="rect">
            <a:avLst/>
          </a:prstGeom>
        </p:spPr>
        <p:txBody>
          <a:bodyPr wrap="square">
            <a:spAutoFit/>
          </a:bodyPr>
          <a:lstStyle/>
          <a:p>
            <a:r>
              <a:rPr lang="en-US" dirty="0">
                <a:solidFill>
                  <a:srgbClr val="002060"/>
                </a:solidFill>
                <a:latin typeface="Times New Roman" panose="02020603050405020304" pitchFamily="18" charset="0"/>
                <a:cs typeface="Times New Roman" panose="02020603050405020304" pitchFamily="18" charset="0"/>
              </a:rPr>
              <a:t>This method consists in :</a:t>
            </a:r>
          </a:p>
          <a:p>
            <a:endParaRPr lang="en-US" dirty="0">
              <a:solidFill>
                <a:srgbClr val="002060"/>
              </a:solidFill>
              <a:latin typeface="Times New Roman" panose="02020603050405020304" pitchFamily="18" charset="0"/>
              <a:cs typeface="Times New Roman" panose="02020603050405020304" pitchFamily="18" charset="0"/>
            </a:endParaRPr>
          </a:p>
          <a:p>
            <a:pPr marL="285750" indent="-285750">
              <a:buFontTx/>
              <a:buChar char="-"/>
            </a:pPr>
            <a:r>
              <a:rPr lang="en-US" dirty="0">
                <a:solidFill>
                  <a:srgbClr val="002060"/>
                </a:solidFill>
                <a:latin typeface="Times New Roman" panose="02020603050405020304" pitchFamily="18" charset="0"/>
                <a:cs typeface="Times New Roman" panose="02020603050405020304" pitchFamily="18" charset="0"/>
              </a:rPr>
              <a:t>Recording a patterned image placed behind the enclosure;</a:t>
            </a:r>
          </a:p>
          <a:p>
            <a:pPr marL="285750" indent="-285750">
              <a:buFontTx/>
              <a:buChar char="-"/>
            </a:pPr>
            <a:r>
              <a:rPr lang="en-US" dirty="0">
                <a:solidFill>
                  <a:srgbClr val="002060"/>
                </a:solidFill>
                <a:latin typeface="Times New Roman" panose="02020603050405020304" pitchFamily="18" charset="0"/>
                <a:cs typeface="Times New Roman" panose="02020603050405020304" pitchFamily="18" charset="0"/>
              </a:rPr>
              <a:t>Recording during the release, the refractive index is change</a:t>
            </a:r>
          </a:p>
          <a:p>
            <a:pPr marL="285750" indent="-285750">
              <a:buFontTx/>
              <a:buChar char="-"/>
            </a:pPr>
            <a:r>
              <a:rPr lang="en-US" dirty="0">
                <a:solidFill>
                  <a:srgbClr val="002060"/>
                </a:solidFill>
                <a:latin typeface="Times New Roman" panose="02020603050405020304" pitchFamily="18" charset="0"/>
                <a:cs typeface="Times New Roman" panose="02020603050405020304" pitchFamily="18" charset="0"/>
              </a:rPr>
              <a:t>Subtraction of the background image;</a:t>
            </a:r>
          </a:p>
          <a:p>
            <a:pPr marL="285750" indent="-285750">
              <a:buFontTx/>
              <a:buChar char="-"/>
            </a:pPr>
            <a:endParaRPr lang="en-GB" dirty="0"/>
          </a:p>
          <a:p>
            <a:pPr marL="285750" indent="-285750">
              <a:buFontTx/>
              <a:buChar char="-"/>
            </a:pPr>
            <a:endParaRPr lang="en-GB" dirty="0"/>
          </a:p>
          <a:p>
            <a:pPr algn="ctr"/>
            <a:r>
              <a:rPr lang="en-US" dirty="0">
                <a:solidFill>
                  <a:srgbClr val="002060"/>
                </a:solidFill>
                <a:latin typeface="Times New Roman" panose="02020603050405020304" pitchFamily="18" charset="0"/>
                <a:cs typeface="Times New Roman" panose="02020603050405020304" pitchFamily="18" charset="0"/>
              </a:rPr>
              <a:t>The result is a visualization of density gradient. </a:t>
            </a:r>
          </a:p>
          <a:p>
            <a:endParaRPr lang="en-GB" dirty="0"/>
          </a:p>
        </p:txBody>
      </p:sp>
      <p:cxnSp>
        <p:nvCxnSpPr>
          <p:cNvPr id="13" name="Connecteur droit avec flèche 12"/>
          <p:cNvCxnSpPr/>
          <p:nvPr/>
        </p:nvCxnSpPr>
        <p:spPr>
          <a:xfrm>
            <a:off x="9176817" y="4551045"/>
            <a:ext cx="9525" cy="381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474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10" name="Espace réservé du numéro de diapositive 9"/>
          <p:cNvSpPr>
            <a:spLocks noGrp="1"/>
          </p:cNvSpPr>
          <p:nvPr>
            <p:ph type="sldNum" sz="quarter" idx="12"/>
          </p:nvPr>
        </p:nvSpPr>
        <p:spPr/>
        <p:txBody>
          <a:bodyPr/>
          <a:lstStyle/>
          <a:p>
            <a:fld id="{E8881708-E59A-4E74-B048-981F13492EFB}" type="slidenum">
              <a:rPr lang="fr-FR" smtClean="0"/>
              <a:pPr/>
              <a:t>27</a:t>
            </a:fld>
            <a:endParaRPr lang="fr-FR"/>
          </a:p>
        </p:txBody>
      </p:sp>
      <p:sp>
        <p:nvSpPr>
          <p:cNvPr id="4" name="Titre 1"/>
          <p:cNvSpPr txBox="1">
            <a:spLocks/>
          </p:cNvSpPr>
          <p:nvPr/>
        </p:nvSpPr>
        <p:spPr>
          <a:xfrm>
            <a:off x="1524003" y="2"/>
            <a:ext cx="8991601"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solidFill>
                  <a:srgbClr val="002060"/>
                </a:solidFill>
                <a:latin typeface="Times New Roman" panose="02020603050405020304" pitchFamily="18" charset="0"/>
                <a:cs typeface="Times New Roman" panose="02020603050405020304" pitchFamily="18" charset="0"/>
              </a:rPr>
              <a:t>Consistency of the results</a:t>
            </a:r>
            <a:endParaRPr lang="fr-FR" sz="3600" dirty="0">
              <a:solidFill>
                <a:srgbClr val="002060"/>
              </a:solidFill>
              <a:latin typeface="Times New Roman" panose="02020603050405020304" pitchFamily="18" charset="0"/>
              <a:cs typeface="Times New Roman" panose="02020603050405020304" pitchFamily="18" charset="0"/>
            </a:endParaRP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1524004" y="9010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spcBef>
                <a:spcPct val="0"/>
              </a:spcBef>
              <a:spcAft>
                <a:spcPct val="0"/>
              </a:spcAft>
            </a:pPr>
            <a:endParaRPr lang="fr-FR" altLang="fr-FR" dirty="0">
              <a:solidFill>
                <a:srgbClr val="000000"/>
              </a:solidFill>
              <a:latin typeface="Arial" panose="020B0604020202020204" pitchFamily="34" charset="0"/>
            </a:endParaRPr>
          </a:p>
        </p:txBody>
      </p:sp>
      <p:sp>
        <p:nvSpPr>
          <p:cNvPr id="11" name="Rectangle 10"/>
          <p:cNvSpPr/>
          <p:nvPr/>
        </p:nvSpPr>
        <p:spPr>
          <a:xfrm>
            <a:off x="540328" y="1285875"/>
            <a:ext cx="11230494" cy="2554545"/>
          </a:xfrm>
          <a:prstGeom prst="rect">
            <a:avLst/>
          </a:prstGeom>
        </p:spPr>
        <p:txBody>
          <a:bodyPr wrap="square">
            <a:spAutoFit/>
          </a:bodyPr>
          <a:lstStyle/>
          <a:p>
            <a:r>
              <a:rPr lang="en-US" sz="2000" dirty="0">
                <a:solidFill>
                  <a:srgbClr val="002060"/>
                </a:solidFill>
                <a:latin typeface="Times New Roman" panose="02020603050405020304" pitchFamily="18" charset="0"/>
                <a:ea typeface="Times New Roman" panose="02020603050405020304" pitchFamily="18" charset="0"/>
              </a:rPr>
              <a:t>Each case was repeated 5 times and for each sensor we have </a:t>
            </a:r>
            <a:r>
              <a:rPr lang="en-US" sz="2000" dirty="0" smtClean="0">
                <a:solidFill>
                  <a:srgbClr val="002060"/>
                </a:solidFill>
                <a:latin typeface="Times New Roman" panose="02020603050405020304" pitchFamily="18" charset="0"/>
                <a:ea typeface="Times New Roman" panose="02020603050405020304" pitchFamily="18" charset="0"/>
              </a:rPr>
              <a:t>compared:</a:t>
            </a:r>
            <a:endParaRPr lang="en-US" sz="2000" dirty="0">
              <a:solidFill>
                <a:srgbClr val="002060"/>
              </a:solidFill>
              <a:latin typeface="Times New Roman" panose="02020603050405020304" pitchFamily="18" charset="0"/>
              <a:ea typeface="Times New Roman" panose="02020603050405020304" pitchFamily="18" charset="0"/>
            </a:endParaRPr>
          </a:p>
          <a:p>
            <a:endParaRPr lang="en-US" sz="20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000" dirty="0">
                <a:solidFill>
                  <a:srgbClr val="002060"/>
                </a:solidFill>
                <a:latin typeface="Times New Roman" panose="02020603050405020304" pitchFamily="18" charset="0"/>
                <a:ea typeface="Times New Roman" panose="02020603050405020304" pitchFamily="18" charset="0"/>
              </a:rPr>
              <a:t>the maximum concentration, </a:t>
            </a:r>
          </a:p>
          <a:p>
            <a:pPr marL="285750" indent="-285750">
              <a:buFontTx/>
              <a:buChar char="-"/>
            </a:pPr>
            <a:endParaRPr lang="en-US" sz="20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000" dirty="0">
                <a:solidFill>
                  <a:srgbClr val="002060"/>
                </a:solidFill>
                <a:latin typeface="Times New Roman" panose="02020603050405020304" pitchFamily="18" charset="0"/>
                <a:ea typeface="Times New Roman" panose="02020603050405020304" pitchFamily="18" charset="0"/>
              </a:rPr>
              <a:t>ten different concentrations (t = 1 s, 2 s, 3 s, 4 s, 5 s, 10 s, 20 s, 40 s, 50 s, 80 s) </a:t>
            </a:r>
          </a:p>
          <a:p>
            <a:pPr marL="285750" indent="-285750">
              <a:buFontTx/>
              <a:buChar char="-"/>
            </a:pPr>
            <a:endParaRPr lang="en-US" sz="2000" dirty="0">
              <a:solidFill>
                <a:srgbClr val="002060"/>
              </a:solidFill>
              <a:latin typeface="Times New Roman" panose="02020603050405020304" pitchFamily="18" charset="0"/>
              <a:ea typeface="Times New Roman" panose="02020603050405020304" pitchFamily="18" charset="0"/>
            </a:endParaRPr>
          </a:p>
          <a:p>
            <a:pPr marL="285750" indent="-285750">
              <a:buFontTx/>
              <a:buChar char="-"/>
            </a:pPr>
            <a:r>
              <a:rPr lang="en-US" sz="2000" dirty="0">
                <a:solidFill>
                  <a:srgbClr val="002060"/>
                </a:solidFill>
                <a:latin typeface="Times New Roman" panose="02020603050405020304" pitchFamily="18" charset="0"/>
                <a:ea typeface="Times New Roman" panose="02020603050405020304" pitchFamily="18" charset="0"/>
              </a:rPr>
              <a:t>the slopes, in two different time intervals Δt</a:t>
            </a:r>
            <a:r>
              <a:rPr lang="en-US" sz="2000" baseline="-25000" dirty="0">
                <a:solidFill>
                  <a:srgbClr val="002060"/>
                </a:solidFill>
                <a:latin typeface="Times New Roman" panose="02020603050405020304" pitchFamily="18" charset="0"/>
                <a:ea typeface="Times New Roman" panose="02020603050405020304" pitchFamily="18" charset="0"/>
              </a:rPr>
              <a:t>1</a:t>
            </a:r>
            <a:r>
              <a:rPr lang="en-US" sz="2000" dirty="0">
                <a:solidFill>
                  <a:srgbClr val="002060"/>
                </a:solidFill>
                <a:latin typeface="Times New Roman" panose="02020603050405020304" pitchFamily="18" charset="0"/>
                <a:ea typeface="Times New Roman" panose="02020603050405020304" pitchFamily="18" charset="0"/>
              </a:rPr>
              <a:t> = (40 s - 20 s) and Δt</a:t>
            </a:r>
            <a:r>
              <a:rPr lang="en-US" sz="2000" baseline="-25000" dirty="0">
                <a:solidFill>
                  <a:srgbClr val="002060"/>
                </a:solidFill>
                <a:latin typeface="Times New Roman" panose="02020603050405020304" pitchFamily="18" charset="0"/>
                <a:ea typeface="Times New Roman" panose="02020603050405020304" pitchFamily="18" charset="0"/>
              </a:rPr>
              <a:t>2</a:t>
            </a:r>
            <a:r>
              <a:rPr lang="en-US" sz="2000" dirty="0">
                <a:solidFill>
                  <a:srgbClr val="002060"/>
                </a:solidFill>
                <a:latin typeface="Times New Roman" panose="02020603050405020304" pitchFamily="18" charset="0"/>
                <a:ea typeface="Times New Roman" panose="02020603050405020304" pitchFamily="18" charset="0"/>
              </a:rPr>
              <a:t> = (90 s - 60 s), of the concentration curves. </a:t>
            </a:r>
            <a:endParaRPr lang="en-GB" sz="2000" dirty="0">
              <a:solidFill>
                <a:srgbClr val="002060"/>
              </a:solidFill>
            </a:endParaRPr>
          </a:p>
        </p:txBody>
      </p:sp>
      <p:sp>
        <p:nvSpPr>
          <p:cNvPr id="12" name="Rectangle 11"/>
          <p:cNvSpPr/>
          <p:nvPr/>
        </p:nvSpPr>
        <p:spPr>
          <a:xfrm>
            <a:off x="1235133" y="4715283"/>
            <a:ext cx="9840884" cy="830997"/>
          </a:xfrm>
          <a:prstGeom prst="rect">
            <a:avLst/>
          </a:prstGeom>
        </p:spPr>
        <p:txBody>
          <a:bodyPr wrap="square">
            <a:spAutoFit/>
          </a:bodyPr>
          <a:lstStyle/>
          <a:p>
            <a:pPr algn="ctr" hangingPunct="0"/>
            <a:r>
              <a:rPr lang="en-US" sz="2400" dirty="0">
                <a:solidFill>
                  <a:srgbClr val="002060"/>
                </a:solidFill>
                <a:latin typeface="Times New Roman" panose="02020603050405020304" pitchFamily="18" charset="0"/>
                <a:ea typeface="Times New Roman" panose="02020603050405020304" pitchFamily="18" charset="0"/>
              </a:rPr>
              <a:t>The tests are comparable to each other and it is possible to average the </a:t>
            </a:r>
            <a:r>
              <a:rPr lang="en-US" sz="2400" dirty="0" smtClean="0">
                <a:solidFill>
                  <a:srgbClr val="002060"/>
                </a:solidFill>
                <a:latin typeface="Times New Roman" panose="02020603050405020304" pitchFamily="18" charset="0"/>
                <a:ea typeface="Times New Roman" panose="02020603050405020304" pitchFamily="18" charset="0"/>
              </a:rPr>
              <a:t>5 </a:t>
            </a:r>
            <a:r>
              <a:rPr lang="en-US" sz="2400" dirty="0">
                <a:solidFill>
                  <a:srgbClr val="002060"/>
                </a:solidFill>
                <a:latin typeface="Times New Roman" panose="02020603050405020304" pitchFamily="18" charset="0"/>
                <a:ea typeface="Times New Roman" panose="02020603050405020304" pitchFamily="18" charset="0"/>
              </a:rPr>
              <a:t>tests in order to analyze the results.</a:t>
            </a:r>
            <a:endParaRPr lang="fr-FR" sz="2400" dirty="0">
              <a:solidFill>
                <a:srgbClr val="002060"/>
              </a:solidFill>
              <a:latin typeface="Times New Roman" panose="02020603050405020304" pitchFamily="18" charset="0"/>
              <a:ea typeface="Times New Roman" panose="02020603050405020304" pitchFamily="18" charset="0"/>
            </a:endParaRPr>
          </a:p>
        </p:txBody>
      </p:sp>
      <p:cxnSp>
        <p:nvCxnSpPr>
          <p:cNvPr id="15" name="Connecteur droit avec flèche 14"/>
          <p:cNvCxnSpPr/>
          <p:nvPr/>
        </p:nvCxnSpPr>
        <p:spPr>
          <a:xfrm>
            <a:off x="6223808" y="3840420"/>
            <a:ext cx="19050" cy="7923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888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4" name="Espace réservé du numéro de diapositive 3"/>
          <p:cNvSpPr>
            <a:spLocks noGrp="1"/>
          </p:cNvSpPr>
          <p:nvPr>
            <p:ph type="sldNum" sz="quarter" idx="12"/>
          </p:nvPr>
        </p:nvSpPr>
        <p:spPr/>
        <p:txBody>
          <a:bodyPr/>
          <a:lstStyle/>
          <a:p>
            <a:fld id="{E8881708-E59A-4E74-B048-981F13492EFB}" type="slidenum">
              <a:rPr lang="fr-FR" smtClean="0"/>
              <a:pPr/>
              <a:t>28</a:t>
            </a:fld>
            <a:endParaRPr lang="fr-F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171" name="Image 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21" t="9409" r="72351" b="32030"/>
          <a:stretch/>
        </p:blipFill>
        <p:spPr bwMode="auto">
          <a:xfrm>
            <a:off x="2649776" y="1352003"/>
            <a:ext cx="1182657" cy="2399915"/>
          </a:xfrm>
          <a:prstGeom prst="rect">
            <a:avLst/>
          </a:prstGeom>
          <a:noFill/>
          <a:extLst>
            <a:ext uri="{909E8E84-426E-40DD-AFC4-6F175D3DCCD1}">
              <a14:hiddenFill xmlns:a14="http://schemas.microsoft.com/office/drawing/2010/main">
                <a:solidFill>
                  <a:srgbClr val="FFFFFF"/>
                </a:solidFill>
              </a14:hiddenFill>
            </a:ext>
          </a:extLst>
        </p:spPr>
      </p:pic>
      <p:sp>
        <p:nvSpPr>
          <p:cNvPr id="10" name="Titre 1"/>
          <p:cNvSpPr txBox="1">
            <a:spLocks/>
          </p:cNvSpPr>
          <p:nvPr/>
        </p:nvSpPr>
        <p:spPr>
          <a:xfrm>
            <a:off x="1524004" y="2"/>
            <a:ext cx="9143999" cy="94456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200" dirty="0">
                <a:solidFill>
                  <a:srgbClr val="002060"/>
                </a:solidFill>
                <a:latin typeface="Times New Roman" panose="02020603050405020304" pitchFamily="18" charset="0"/>
                <a:cs typeface="Times New Roman" panose="02020603050405020304" pitchFamily="18" charset="0"/>
              </a:rPr>
              <a:t>Dependence of flow rate and of the release position</a:t>
            </a:r>
          </a:p>
        </p:txBody>
      </p:sp>
      <p:sp>
        <p:nvSpPr>
          <p:cNvPr id="11" name="ZoneTexte 10"/>
          <p:cNvSpPr txBox="1"/>
          <p:nvPr/>
        </p:nvSpPr>
        <p:spPr>
          <a:xfrm>
            <a:off x="2343151" y="4829624"/>
            <a:ext cx="8324851" cy="923330"/>
          </a:xfrm>
          <a:prstGeom prst="rect">
            <a:avLst/>
          </a:prstGeom>
          <a:noFill/>
        </p:spPr>
        <p:txBody>
          <a:bodyPr wrap="square" rtlCol="0">
            <a:spAutoFit/>
          </a:bodyPr>
          <a:lstStyle/>
          <a:p>
            <a:pPr marL="285744" indent="-285744">
              <a:lnSpc>
                <a:spcPct val="150000"/>
              </a:lnSpc>
              <a:buClr>
                <a:srgbClr val="E48312"/>
              </a:buClr>
              <a:buFont typeface="Wingdings" panose="05000000000000000000" pitchFamily="2" charset="2"/>
              <a:buChar char="v"/>
            </a:pPr>
            <a:r>
              <a:rPr lang="en-GB" dirty="0">
                <a:solidFill>
                  <a:srgbClr val="002060"/>
                </a:solidFill>
                <a:latin typeface="Times New Roman" panose="02020603050405020304" pitchFamily="18" charset="0"/>
                <a:cs typeface="Times New Roman" panose="02020603050405020304" pitchFamily="18" charset="0"/>
              </a:rPr>
              <a:t>The slope sign changes as a function of the height.</a:t>
            </a:r>
          </a:p>
          <a:p>
            <a:pPr marL="285744" indent="-285744">
              <a:lnSpc>
                <a:spcPct val="150000"/>
              </a:lnSpc>
              <a:buClr>
                <a:srgbClr val="E48312"/>
              </a:buClr>
              <a:buFont typeface="Wingdings" panose="05000000000000000000" pitchFamily="2" charset="2"/>
              <a:buChar char="v"/>
            </a:pPr>
            <a:r>
              <a:rPr lang="en-GB" dirty="0">
                <a:solidFill>
                  <a:srgbClr val="002060"/>
                </a:solidFill>
                <a:latin typeface="Times New Roman" panose="02020603050405020304" pitchFamily="18" charset="0"/>
                <a:cs typeface="Times New Roman" panose="02020603050405020304" pitchFamily="18" charset="0"/>
              </a:rPr>
              <a:t>The slope increases in absolute value if the flow rate decrease. </a:t>
            </a:r>
          </a:p>
        </p:txBody>
      </p:sp>
      <p:pic>
        <p:nvPicPr>
          <p:cNvPr id="12" name="Image 21"/>
          <p:cNvPicPr>
            <a:picLocks noChangeAspect="1" noChangeArrowheads="1"/>
          </p:cNvPicPr>
          <p:nvPr/>
        </p:nvPicPr>
        <p:blipFill>
          <a:blip r:embed="rId3" cstate="print">
            <a:extLst>
              <a:ext uri="{28A0092B-C50C-407E-A947-70E740481C1C}">
                <a14:useLocalDpi xmlns:a14="http://schemas.microsoft.com/office/drawing/2010/main" val="0"/>
              </a:ext>
            </a:extLst>
          </a:blip>
          <a:srcRect t="4063"/>
          <a:stretch>
            <a:fillRect/>
          </a:stretch>
        </p:blipFill>
        <p:spPr bwMode="auto">
          <a:xfrm>
            <a:off x="4029363" y="1123536"/>
            <a:ext cx="6364800" cy="305701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p:nvPr/>
        </p:nvCxnSpPr>
        <p:spPr>
          <a:xfrm flipV="1">
            <a:off x="4853903" y="2468648"/>
            <a:ext cx="4953000"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5654003" y="1763799"/>
            <a:ext cx="0" cy="50482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9444953" y="2849645"/>
            <a:ext cx="0" cy="5969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647830" y="4146202"/>
            <a:ext cx="8746337" cy="523220"/>
          </a:xfrm>
          <a:prstGeom prst="rect">
            <a:avLst/>
          </a:prstGeom>
        </p:spPr>
        <p:txBody>
          <a:bodyPr wrap="square">
            <a:spAutoFit/>
          </a:bodyPr>
          <a:lstStyle/>
          <a:p>
            <a:pPr algn="ctr" hangingPunct="0"/>
            <a:r>
              <a:rPr lang="en-US" sz="1400" dirty="0">
                <a:solidFill>
                  <a:srgbClr val="002060"/>
                </a:solidFill>
                <a:latin typeface="Times New Roman" panose="02020603050405020304" pitchFamily="18" charset="0"/>
                <a:ea typeface="Times New Roman" panose="02020603050405020304" pitchFamily="18" charset="0"/>
              </a:rPr>
              <a:t>Slopes of the volumetric fraction of hydrogen after the end of the injection in the time interval </a:t>
            </a:r>
            <a:r>
              <a:rPr lang="en-GB" sz="1400" dirty="0">
                <a:solidFill>
                  <a:srgbClr val="002060"/>
                </a:solidFill>
                <a:latin typeface="Times New Roman" panose="02020603050405020304" pitchFamily="18" charset="0"/>
                <a:ea typeface="Times New Roman" panose="02020603050405020304" pitchFamily="18" charset="0"/>
              </a:rPr>
              <a:t>Δ</a:t>
            </a:r>
            <a:r>
              <a:rPr lang="en-US" sz="1400" dirty="0">
                <a:solidFill>
                  <a:srgbClr val="002060"/>
                </a:solidFill>
                <a:latin typeface="Times New Roman" panose="02020603050405020304" pitchFamily="18" charset="0"/>
                <a:ea typeface="Times New Roman" panose="02020603050405020304" pitchFamily="18" charset="0"/>
              </a:rPr>
              <a:t>t = (40 s - 20 s) as a function of the height z for the 3 injection positions (upper, upper side, lower side) and the 3 study flows (Q</a:t>
            </a:r>
            <a:r>
              <a:rPr lang="en-US" sz="1400" baseline="-25000" dirty="0">
                <a:solidFill>
                  <a:srgbClr val="002060"/>
                </a:solidFill>
                <a:latin typeface="Times New Roman" panose="02020603050405020304" pitchFamily="18" charset="0"/>
                <a:ea typeface="Times New Roman" panose="02020603050405020304" pitchFamily="18" charset="0"/>
              </a:rPr>
              <a:t>1,</a:t>
            </a:r>
            <a:r>
              <a:rPr lang="en-US" sz="1400" dirty="0">
                <a:solidFill>
                  <a:srgbClr val="002060"/>
                </a:solidFill>
                <a:latin typeface="Times New Roman" panose="02020603050405020304" pitchFamily="18" charset="0"/>
                <a:ea typeface="Times New Roman" panose="02020603050405020304" pitchFamily="18" charset="0"/>
              </a:rPr>
              <a:t> Q</a:t>
            </a:r>
            <a:r>
              <a:rPr lang="en-US" sz="1400" baseline="-25000" dirty="0">
                <a:solidFill>
                  <a:srgbClr val="002060"/>
                </a:solidFill>
                <a:latin typeface="Times New Roman" panose="02020603050405020304" pitchFamily="18" charset="0"/>
                <a:ea typeface="Times New Roman" panose="02020603050405020304" pitchFamily="18" charset="0"/>
              </a:rPr>
              <a:t>2,</a:t>
            </a:r>
            <a:r>
              <a:rPr lang="en-US" sz="1400" dirty="0">
                <a:solidFill>
                  <a:srgbClr val="002060"/>
                </a:solidFill>
                <a:latin typeface="Times New Roman" panose="02020603050405020304" pitchFamily="18" charset="0"/>
                <a:ea typeface="Times New Roman" panose="02020603050405020304" pitchFamily="18" charset="0"/>
              </a:rPr>
              <a:t> Q</a:t>
            </a:r>
            <a:r>
              <a:rPr lang="en-US" sz="1400" baseline="-25000" dirty="0">
                <a:solidFill>
                  <a:srgbClr val="002060"/>
                </a:solidFill>
                <a:latin typeface="Times New Roman" panose="02020603050405020304" pitchFamily="18" charset="0"/>
                <a:ea typeface="Times New Roman" panose="02020603050405020304" pitchFamily="18" charset="0"/>
              </a:rPr>
              <a:t>3</a:t>
            </a:r>
            <a:r>
              <a:rPr lang="en-US" sz="1400" dirty="0">
                <a:solidFill>
                  <a:srgbClr val="002060"/>
                </a:solidFill>
                <a:latin typeface="Times New Roman" panose="02020603050405020304" pitchFamily="18" charset="0"/>
                <a:ea typeface="Times New Roman" panose="02020603050405020304" pitchFamily="18" charset="0"/>
              </a:rPr>
              <a:t>)</a:t>
            </a:r>
            <a:r>
              <a:rPr lang="en-US" sz="1400" baseline="-25000" dirty="0">
                <a:solidFill>
                  <a:srgbClr val="002060"/>
                </a:solidFill>
                <a:latin typeface="Times New Roman" panose="02020603050405020304" pitchFamily="18" charset="0"/>
                <a:ea typeface="Times New Roman" panose="02020603050405020304" pitchFamily="18" charset="0"/>
              </a:rPr>
              <a:t>.</a:t>
            </a:r>
            <a:endParaRPr lang="fr-FR" sz="14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3744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wipe(up)">
                                      <p:cBhvr>
                                        <p:cTn id="24" dur="500"/>
                                        <p:tgtEl>
                                          <p:spTgt spid="11">
                                            <p:txEl>
                                              <p:pRg st="0" end="0"/>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xEl>
                                              <p:pRg st="1" end="1"/>
                                            </p:txEl>
                                          </p:spTgt>
                                        </p:tgtEl>
                                        <p:attrNameLst>
                                          <p:attrName>style.visibility</p:attrName>
                                        </p:attrNameLst>
                                      </p:cBhvr>
                                      <p:to>
                                        <p:strVal val="visible"/>
                                      </p:to>
                                    </p:set>
                                    <p:animEffect transition="in" filter="wipe(up)">
                                      <p:cBhvr>
                                        <p:cTn id="34" dur="500"/>
                                        <p:tgtEl>
                                          <p:spTgt spid="11">
                                            <p:txEl>
                                              <p:pRg st="1" end="1"/>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15" name="Espace réservé du numéro de diapositive 14"/>
          <p:cNvSpPr>
            <a:spLocks noGrp="1"/>
          </p:cNvSpPr>
          <p:nvPr>
            <p:ph type="sldNum" sz="quarter" idx="12"/>
          </p:nvPr>
        </p:nvSpPr>
        <p:spPr/>
        <p:txBody>
          <a:bodyPr/>
          <a:lstStyle/>
          <a:p>
            <a:fld id="{E8881708-E59A-4E74-B048-981F13492EFB}" type="slidenum">
              <a:rPr lang="fr-FR" smtClean="0"/>
              <a:pPr/>
              <a:t>3</a:t>
            </a:fld>
            <a:endParaRPr lang="fr-FR"/>
          </a:p>
        </p:txBody>
      </p:sp>
      <p:sp>
        <p:nvSpPr>
          <p:cNvPr id="4" name="Titre 1"/>
          <p:cNvSpPr txBox="1">
            <a:spLocks/>
          </p:cNvSpPr>
          <p:nvPr/>
        </p:nvSpPr>
        <p:spPr>
          <a:xfrm>
            <a:off x="1524000" y="-55131"/>
            <a:ext cx="9144000" cy="9445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3600" dirty="0">
                <a:solidFill>
                  <a:srgbClr val="002060"/>
                </a:solidFill>
                <a:latin typeface="Times New Roman" panose="02020603050405020304" pitchFamily="18" charset="0"/>
                <a:cs typeface="Times New Roman" panose="02020603050405020304" pitchFamily="18" charset="0"/>
              </a:rPr>
              <a:t>Introduction</a:t>
            </a: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43054" y="1131459"/>
            <a:ext cx="11546377" cy="646331"/>
          </a:xfrm>
          <a:prstGeom prst="rect">
            <a:avLst/>
          </a:prstGeom>
        </p:spPr>
        <p:txBody>
          <a:bodyPr wrap="square">
            <a:spAutoFit/>
          </a:bodyPr>
          <a:lstStyle/>
          <a:p>
            <a:pPr algn="just" hangingPunct="0"/>
            <a:r>
              <a:rPr lang="en-GB"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Over the past decade, many studies have been devoted to the dispersion of hydrogen in an enclosed space, experimentally and numerically through CFD codes. </a:t>
            </a:r>
            <a:endParaRPr lang="en-GB"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3535870305"/>
              </p:ext>
            </p:extLst>
          </p:nvPr>
        </p:nvGraphicFramePr>
        <p:xfrm>
          <a:off x="476056" y="1836150"/>
          <a:ext cx="11413375" cy="4358640"/>
        </p:xfrm>
        <a:graphic>
          <a:graphicData uri="http://schemas.openxmlformats.org/drawingml/2006/table">
            <a:tbl>
              <a:tblPr firstRow="1" bandRow="1">
                <a:tableStyleId>{69012ECD-51FC-41F1-AA8D-1B2483CD663E}</a:tableStyleId>
              </a:tblPr>
              <a:tblGrid>
                <a:gridCol w="2103120"/>
                <a:gridCol w="1521229"/>
                <a:gridCol w="1670858"/>
                <a:gridCol w="1811485"/>
                <a:gridCol w="1466672"/>
                <a:gridCol w="2840011"/>
              </a:tblGrid>
              <a:tr h="457200">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References</a:t>
                      </a:r>
                      <a:endParaRPr lang="en-GB" sz="1400" b="0"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solidFill>
                      <a:schemeClr val="accent1">
                        <a:lumMod val="40000"/>
                        <a:lumOff val="60000"/>
                      </a:schemeClr>
                    </a:solidFill>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Size Enclosure</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40000"/>
                        <a:lumOff val="60000"/>
                      </a:schemeClr>
                    </a:solidFill>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Releasing Gas </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40000"/>
                        <a:lumOff val="60000"/>
                      </a:schemeClr>
                    </a:solidFill>
                  </a:tcPr>
                </a:tc>
                <a:tc>
                  <a:txBody>
                    <a:bodyPr/>
                    <a:lstStyle/>
                    <a:p>
                      <a:pPr algn="ctr"/>
                      <a:r>
                        <a:rPr lang="en-GB" sz="1400" b="0" baseline="0" dirty="0" smtClean="0">
                          <a:solidFill>
                            <a:srgbClr val="002060"/>
                          </a:solidFill>
                          <a:latin typeface="Times New Roman" panose="02020603050405020304" pitchFamily="18" charset="0"/>
                          <a:cs typeface="Times New Roman" panose="02020603050405020304" pitchFamily="18" charset="0"/>
                        </a:rPr>
                        <a:t>V</a:t>
                      </a:r>
                      <a:r>
                        <a:rPr lang="en-GB" sz="1400" b="0" dirty="0" smtClean="0">
                          <a:solidFill>
                            <a:srgbClr val="002060"/>
                          </a:solidFill>
                          <a:latin typeface="Times New Roman" panose="02020603050405020304" pitchFamily="18" charset="0"/>
                          <a:cs typeface="Times New Roman" panose="02020603050405020304" pitchFamily="18" charset="0"/>
                        </a:rPr>
                        <a:t>ent</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40000"/>
                        <a:lumOff val="60000"/>
                      </a:schemeClr>
                    </a:solidFill>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Release position</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40000"/>
                        <a:lumOff val="60000"/>
                      </a:schemeClr>
                    </a:solidFill>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Objectives</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solidFill>
                      <a:schemeClr val="accent1">
                        <a:lumMod val="40000"/>
                        <a:lumOff val="60000"/>
                      </a:schemeClr>
                    </a:solidFill>
                  </a:tcPr>
                </a:tc>
              </a:tr>
              <a:tr h="640080">
                <a:tc>
                  <a:txBody>
                    <a:bodyPr/>
                    <a:lstStyle/>
                    <a:p>
                      <a:pPr algn="ctr">
                        <a:spcBef>
                          <a:spcPts val="0"/>
                        </a:spcBef>
                      </a:pP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spcBef>
                          <a:spcPts val="0"/>
                        </a:spcBef>
                      </a:pPr>
                      <a:r>
                        <a:rPr lang="en-GB" sz="1400" b="0" dirty="0" err="1" smtClean="0">
                          <a:solidFill>
                            <a:srgbClr val="002060"/>
                          </a:solidFill>
                          <a:latin typeface="Times New Roman" panose="02020603050405020304" pitchFamily="18" charset="0"/>
                          <a:cs typeface="Times New Roman" panose="02020603050405020304" pitchFamily="18" charset="0"/>
                        </a:rPr>
                        <a:t>Lacome</a:t>
                      </a:r>
                      <a:r>
                        <a:rPr lang="en-GB" sz="1400" b="0" dirty="0" smtClean="0">
                          <a:solidFill>
                            <a:srgbClr val="002060"/>
                          </a:solidFill>
                          <a:latin typeface="Times New Roman" panose="02020603050405020304" pitchFamily="18" charset="0"/>
                          <a:cs typeface="Times New Roman" panose="02020603050405020304" pitchFamily="18" charset="0"/>
                        </a:rPr>
                        <a:t> et al. (2007)</a:t>
                      </a:r>
                      <a:endParaRPr lang="en-GB" sz="1400" b="0"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tcPr>
                </a:tc>
                <a:tc>
                  <a:txBody>
                    <a:bodyPr/>
                    <a:lstStyle/>
                    <a:p>
                      <a:pPr algn="ct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r>
                        <a:rPr lang="en-GB" sz="1400" b="0" dirty="0" smtClean="0">
                          <a:solidFill>
                            <a:srgbClr val="002060"/>
                          </a:solidFill>
                          <a:latin typeface="Times New Roman" panose="02020603050405020304" pitchFamily="18" charset="0"/>
                          <a:cs typeface="Times New Roman" panose="02020603050405020304" pitchFamily="18" charset="0"/>
                        </a:rPr>
                        <a:t>80 m</a:t>
                      </a:r>
                      <a:r>
                        <a:rPr lang="en-GB" sz="1400" b="0" baseline="30000" dirty="0" smtClean="0">
                          <a:solidFill>
                            <a:srgbClr val="002060"/>
                          </a:solidFill>
                          <a:latin typeface="Times New Roman" panose="02020603050405020304" pitchFamily="18" charset="0"/>
                          <a:cs typeface="Times New Roman" panose="02020603050405020304" pitchFamily="18" charset="0"/>
                        </a:rPr>
                        <a:t>3</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r>
                        <a:rPr lang="en-GB" sz="1400" b="0" dirty="0" smtClean="0">
                          <a:solidFill>
                            <a:srgbClr val="002060"/>
                          </a:solidFill>
                          <a:latin typeface="Times New Roman" panose="02020603050405020304" pitchFamily="18" charset="0"/>
                          <a:cs typeface="Times New Roman" panose="02020603050405020304" pitchFamily="18" charset="0"/>
                        </a:rPr>
                        <a:t>Helium</a:t>
                      </a:r>
                      <a:r>
                        <a:rPr lang="en-GB" sz="1400" b="0" baseline="0" dirty="0" smtClean="0">
                          <a:solidFill>
                            <a:srgbClr val="002060"/>
                          </a:solidFill>
                          <a:latin typeface="Times New Roman" panose="02020603050405020304" pitchFamily="18" charset="0"/>
                          <a:cs typeface="Times New Roman" panose="02020603050405020304" pitchFamily="18" charset="0"/>
                        </a:rPr>
                        <a:t> </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r>
                        <a:rPr lang="en-GB" sz="1400" b="0" dirty="0" smtClean="0">
                          <a:solidFill>
                            <a:srgbClr val="002060"/>
                          </a:solidFill>
                          <a:latin typeface="Times New Roman" panose="02020603050405020304" pitchFamily="18" charset="0"/>
                          <a:cs typeface="Times New Roman" panose="02020603050405020304" pitchFamily="18" charset="0"/>
                        </a:rPr>
                        <a:t>Small opening </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r>
                        <a:rPr lang="en-GB" sz="1400" b="0" dirty="0" smtClean="0">
                          <a:solidFill>
                            <a:srgbClr val="002060"/>
                          </a:solidFill>
                          <a:latin typeface="Times New Roman" panose="02020603050405020304" pitchFamily="18" charset="0"/>
                          <a:cs typeface="Times New Roman" panose="02020603050405020304" pitchFamily="18" charset="0"/>
                        </a:rPr>
                        <a:t>Bottom</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Dispersion in</a:t>
                      </a:r>
                      <a:r>
                        <a:rPr lang="en-GB" sz="1400" b="0" baseline="0" dirty="0" smtClean="0">
                          <a:solidFill>
                            <a:srgbClr val="002060"/>
                          </a:solidFill>
                          <a:latin typeface="Times New Roman" panose="02020603050405020304" pitchFamily="18" charset="0"/>
                          <a:cs typeface="Times New Roman" panose="02020603050405020304" pitchFamily="18" charset="0"/>
                        </a:rPr>
                        <a:t> different release conditions (flow rate, velocity and volume injected)</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tcPr>
                </a:tc>
              </a:tr>
              <a:tr h="640080">
                <a:tc>
                  <a:txBody>
                    <a:bodyPr/>
                    <a:lstStyle/>
                    <a:p>
                      <a:pPr algn="ctr">
                        <a:spcBef>
                          <a:spcPts val="0"/>
                        </a:spcBef>
                      </a:pP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spcBef>
                          <a:spcPts val="0"/>
                        </a:spcBef>
                      </a:pPr>
                      <a:r>
                        <a:rPr lang="en-GB" sz="1400" b="0" dirty="0" smtClean="0">
                          <a:solidFill>
                            <a:srgbClr val="002060"/>
                          </a:solidFill>
                          <a:latin typeface="Times New Roman" panose="02020603050405020304" pitchFamily="18" charset="0"/>
                          <a:cs typeface="Times New Roman" panose="02020603050405020304" pitchFamily="18" charset="0"/>
                        </a:rPr>
                        <a:t>Gupta et al. (2009)</a:t>
                      </a:r>
                      <a:endParaRPr lang="en-GB" sz="1400" b="0"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41 m</a:t>
                      </a:r>
                      <a:r>
                        <a:rPr lang="en-GB" sz="1400" b="0" baseline="30000" dirty="0" smtClean="0">
                          <a:solidFill>
                            <a:srgbClr val="002060"/>
                          </a:solidFill>
                          <a:latin typeface="Times New Roman" panose="02020603050405020304" pitchFamily="18" charset="0"/>
                          <a:cs typeface="Times New Roman" panose="02020603050405020304" pitchFamily="18" charset="0"/>
                        </a:rPr>
                        <a:t>3</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r>
                        <a:rPr lang="en-GB" sz="1400" b="0" dirty="0" smtClean="0">
                          <a:solidFill>
                            <a:srgbClr val="002060"/>
                          </a:solidFill>
                          <a:latin typeface="Times New Roman" panose="02020603050405020304" pitchFamily="18" charset="0"/>
                          <a:cs typeface="Times New Roman" panose="02020603050405020304" pitchFamily="18" charset="0"/>
                        </a:rPr>
                        <a:t>Helium</a:t>
                      </a:r>
                      <a:r>
                        <a:rPr lang="en-GB" sz="1400" b="0" baseline="0" dirty="0" smtClean="0">
                          <a:solidFill>
                            <a:srgbClr val="002060"/>
                          </a:solidFill>
                          <a:latin typeface="Times New Roman" panose="02020603050405020304" pitchFamily="18" charset="0"/>
                          <a:cs typeface="Times New Roman" panose="02020603050405020304" pitchFamily="18" charset="0"/>
                        </a:rPr>
                        <a:t> </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Upper and lower vent</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Bottom</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Dispersion in</a:t>
                      </a:r>
                      <a:r>
                        <a:rPr lang="en-GB" sz="1400" b="0" baseline="0" dirty="0" smtClean="0">
                          <a:solidFill>
                            <a:srgbClr val="002060"/>
                          </a:solidFill>
                          <a:latin typeface="Times New Roman" panose="02020603050405020304" pitchFamily="18" charset="0"/>
                          <a:cs typeface="Times New Roman" panose="02020603050405020304" pitchFamily="18" charset="0"/>
                        </a:rPr>
                        <a:t> different release conditions (flow rate, velocity and volume injected)</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tcPr>
                </a:tc>
              </a:tr>
              <a:tr h="274320">
                <a:tc rowSpan="3">
                  <a:txBody>
                    <a:bodyPr/>
                    <a:lstStyle/>
                    <a:p>
                      <a:pPr algn="ctr">
                        <a:spcBef>
                          <a:spcPts val="0"/>
                        </a:spcBef>
                      </a:pP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spcBef>
                          <a:spcPts val="0"/>
                        </a:spcBef>
                      </a:pPr>
                      <a:r>
                        <a:rPr lang="en-GB" sz="1400" b="0" dirty="0" err="1" smtClean="0">
                          <a:solidFill>
                            <a:srgbClr val="002060"/>
                          </a:solidFill>
                          <a:latin typeface="Times New Roman" panose="02020603050405020304" pitchFamily="18" charset="0"/>
                          <a:cs typeface="Times New Roman" panose="02020603050405020304" pitchFamily="18" charset="0"/>
                        </a:rPr>
                        <a:t>Danisenko</a:t>
                      </a:r>
                      <a:r>
                        <a:rPr lang="en-GB" sz="1400" b="0" dirty="0" smtClean="0">
                          <a:solidFill>
                            <a:srgbClr val="002060"/>
                          </a:solidFill>
                          <a:latin typeface="Times New Roman" panose="02020603050405020304" pitchFamily="18" charset="0"/>
                          <a:cs typeface="Times New Roman" panose="02020603050405020304" pitchFamily="18" charset="0"/>
                        </a:rPr>
                        <a:t> et al. (2009)</a:t>
                      </a:r>
                      <a:endParaRPr lang="en-GB" sz="1400" b="0"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4 m</a:t>
                      </a:r>
                      <a:r>
                        <a:rPr lang="en-GB" sz="1400" b="0" baseline="30000" dirty="0" smtClean="0">
                          <a:solidFill>
                            <a:srgbClr val="002060"/>
                          </a:solidFill>
                          <a:latin typeface="Times New Roman" panose="02020603050405020304" pitchFamily="18" charset="0"/>
                          <a:cs typeface="Times New Roman" panose="02020603050405020304" pitchFamily="18" charset="0"/>
                        </a:rPr>
                        <a:t>3</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Hydrogen</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Unventilated</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Bottom</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rowSpan="3">
                  <a:txBody>
                    <a:bodyPr/>
                    <a:lstStyle/>
                    <a:p>
                      <a:pPr marL="0" algn="ctr">
                        <a:spcBef>
                          <a:spcPts val="0"/>
                        </a:spcBef>
                      </a:pPr>
                      <a:endParaRPr lang="en-GB" sz="1400" b="0" dirty="0" smtClean="0">
                        <a:solidFill>
                          <a:srgbClr val="002060"/>
                        </a:solidFill>
                        <a:latin typeface="Times New Roman" panose="02020603050405020304" pitchFamily="18" charset="0"/>
                        <a:cs typeface="Times New Roman" panose="02020603050405020304" pitchFamily="18" charset="0"/>
                      </a:endParaRPr>
                    </a:p>
                    <a:p>
                      <a:pPr marL="0" algn="ctr">
                        <a:spcBef>
                          <a:spcPts val="0"/>
                        </a:spcBef>
                      </a:pPr>
                      <a:r>
                        <a:rPr lang="en-GB" sz="1400" b="0" dirty="0" smtClean="0">
                          <a:solidFill>
                            <a:srgbClr val="002060"/>
                          </a:solidFill>
                          <a:latin typeface="Times New Roman" panose="02020603050405020304" pitchFamily="18" charset="0"/>
                          <a:cs typeface="Times New Roman" panose="02020603050405020304" pitchFamily="18" charset="0"/>
                        </a:rPr>
                        <a:t>Dispersion in different confined</a:t>
                      </a:r>
                      <a:r>
                        <a:rPr lang="en-GB" sz="1400" b="0" baseline="0" dirty="0" smtClean="0">
                          <a:solidFill>
                            <a:srgbClr val="002060"/>
                          </a:solidFill>
                          <a:latin typeface="Times New Roman" panose="02020603050405020304" pitchFamily="18" charset="0"/>
                          <a:cs typeface="Times New Roman" panose="02020603050405020304" pitchFamily="18" charset="0"/>
                        </a:rPr>
                        <a:t> space and different release conditions </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tcPr>
                </a:tc>
              </a:tr>
              <a:tr h="457200">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25 m</a:t>
                      </a:r>
                      <a:r>
                        <a:rPr lang="en-GB" sz="1400" b="0" baseline="30000" dirty="0" smtClean="0">
                          <a:solidFill>
                            <a:srgbClr val="002060"/>
                          </a:solidFill>
                          <a:latin typeface="Times New Roman" panose="02020603050405020304" pitchFamily="18" charset="0"/>
                          <a:cs typeface="Times New Roman" panose="02020603050405020304" pitchFamily="18" charset="0"/>
                        </a:rPr>
                        <a:t>3</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Hydrogen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Upper and</a:t>
                      </a:r>
                      <a:r>
                        <a:rPr lang="en-GB" sz="1400" b="0" baseline="0" dirty="0" smtClean="0">
                          <a:solidFill>
                            <a:srgbClr val="002060"/>
                          </a:solidFill>
                          <a:latin typeface="Times New Roman" panose="02020603050405020304" pitchFamily="18" charset="0"/>
                          <a:cs typeface="Times New Roman" panose="02020603050405020304" pitchFamily="18" charset="0"/>
                        </a:rPr>
                        <a:t> lower v</a:t>
                      </a:r>
                      <a:r>
                        <a:rPr lang="en-GB" sz="1400" b="0" dirty="0" smtClean="0">
                          <a:solidFill>
                            <a:srgbClr val="002060"/>
                          </a:solidFill>
                          <a:latin typeface="Times New Roman" panose="02020603050405020304" pitchFamily="18" charset="0"/>
                          <a:cs typeface="Times New Roman" panose="02020603050405020304" pitchFamily="18" charset="0"/>
                        </a:rPr>
                        <a:t>ent </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Bottom</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pPr algn="ct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tcPr>
                </a:tc>
              </a:tr>
              <a:tr h="274320">
                <a:tc vMerge="1">
                  <a:txBody>
                    <a:bodyPr/>
                    <a:lstStyle/>
                    <a:p>
                      <a:endParaRPr lang="en-GB"/>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9 m</a:t>
                      </a:r>
                      <a:r>
                        <a:rPr lang="en-GB" sz="1400" b="0" baseline="30000" dirty="0" smtClean="0">
                          <a:solidFill>
                            <a:srgbClr val="002060"/>
                          </a:solidFill>
                          <a:latin typeface="Times New Roman" panose="02020603050405020304" pitchFamily="18" charset="0"/>
                          <a:cs typeface="Times New Roman" panose="02020603050405020304" pitchFamily="18" charset="0"/>
                        </a:rPr>
                        <a:t>3</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Helium</a:t>
                      </a:r>
                      <a:r>
                        <a:rPr lang="en-GB" sz="1400" b="0" baseline="0" dirty="0" smtClean="0">
                          <a:solidFill>
                            <a:srgbClr val="002060"/>
                          </a:solidFill>
                          <a:latin typeface="Times New Roman" panose="02020603050405020304" pitchFamily="18" charset="0"/>
                          <a:cs typeface="Times New Roman" panose="02020603050405020304" pitchFamily="18" charset="0"/>
                        </a:rPr>
                        <a:t> </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Unventilated</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Side</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vMerge="1">
                  <a:txBody>
                    <a:bodyPr/>
                    <a:lstStyle/>
                    <a:p>
                      <a:pPr algn="ct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tcPr>
                </a:tc>
              </a:tr>
              <a:tr h="640080">
                <a:tc>
                  <a:txBody>
                    <a:bodyPr/>
                    <a:lstStyle/>
                    <a:p>
                      <a:pPr algn="ctr">
                        <a:spcBef>
                          <a:spcPts val="0"/>
                        </a:spcBef>
                      </a:pP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spcBef>
                          <a:spcPts val="0"/>
                        </a:spcBef>
                      </a:pPr>
                      <a:r>
                        <a:rPr lang="en-GB" sz="1400" b="0" dirty="0" smtClean="0">
                          <a:solidFill>
                            <a:srgbClr val="002060"/>
                          </a:solidFill>
                          <a:latin typeface="Times New Roman" panose="02020603050405020304" pitchFamily="18" charset="0"/>
                          <a:cs typeface="Times New Roman" panose="02020603050405020304" pitchFamily="18" charset="0"/>
                        </a:rPr>
                        <a:t>Pitts el al. (2012)</a:t>
                      </a:r>
                      <a:endParaRPr lang="en-GB" sz="1400" b="0"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1.7</a:t>
                      </a:r>
                      <a:r>
                        <a:rPr lang="en-GB" sz="1400" b="0" baseline="0" dirty="0" smtClean="0">
                          <a:solidFill>
                            <a:srgbClr val="002060"/>
                          </a:solidFill>
                          <a:latin typeface="Times New Roman" panose="02020603050405020304" pitchFamily="18" charset="0"/>
                          <a:cs typeface="Times New Roman" panose="02020603050405020304" pitchFamily="18" charset="0"/>
                        </a:rPr>
                        <a:t> </a:t>
                      </a:r>
                      <a:r>
                        <a:rPr lang="en-GB" sz="1400" b="0" dirty="0" smtClean="0">
                          <a:solidFill>
                            <a:srgbClr val="002060"/>
                          </a:solidFill>
                          <a:latin typeface="Times New Roman" panose="02020603050405020304" pitchFamily="18" charset="0"/>
                          <a:cs typeface="Times New Roman" panose="02020603050405020304" pitchFamily="18" charset="0"/>
                        </a:rPr>
                        <a:t>m</a:t>
                      </a:r>
                      <a:r>
                        <a:rPr lang="en-GB" sz="1400" b="0" baseline="30000" dirty="0" smtClean="0">
                          <a:solidFill>
                            <a:srgbClr val="002060"/>
                          </a:solidFill>
                          <a:latin typeface="Times New Roman" panose="02020603050405020304" pitchFamily="18" charset="0"/>
                          <a:cs typeface="Times New Roman" panose="02020603050405020304" pitchFamily="18" charset="0"/>
                        </a:rPr>
                        <a:t>3</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r>
                        <a:rPr lang="en-GB" sz="1400" b="0" dirty="0" smtClean="0">
                          <a:solidFill>
                            <a:srgbClr val="002060"/>
                          </a:solidFill>
                          <a:latin typeface="Times New Roman" panose="02020603050405020304" pitchFamily="18" charset="0"/>
                          <a:cs typeface="Times New Roman" panose="02020603050405020304" pitchFamily="18" charset="0"/>
                        </a:rPr>
                        <a:t>Helium </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r>
                        <a:rPr lang="en-GB" sz="1400" b="0" dirty="0" smtClean="0">
                          <a:solidFill>
                            <a:srgbClr val="002060"/>
                          </a:solidFill>
                          <a:latin typeface="Times New Roman" panose="02020603050405020304" pitchFamily="18" charset="0"/>
                          <a:cs typeface="Times New Roman" panose="02020603050405020304" pitchFamily="18" charset="0"/>
                        </a:rPr>
                        <a:t>Three vents</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Bottom,</a:t>
                      </a:r>
                      <a:r>
                        <a:rPr lang="en-GB" sz="1400" b="0" baseline="0" dirty="0" smtClean="0">
                          <a:solidFill>
                            <a:srgbClr val="002060"/>
                          </a:solidFill>
                          <a:latin typeface="Times New Roman" panose="02020603050405020304" pitchFamily="18" charset="0"/>
                          <a:cs typeface="Times New Roman" panose="02020603050405020304" pitchFamily="18" charset="0"/>
                        </a:rPr>
                        <a:t> Upper and side</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r>
                        <a:rPr lang="en-GB" sz="1400" b="0" dirty="0" smtClean="0">
                          <a:solidFill>
                            <a:srgbClr val="002060"/>
                          </a:solidFill>
                          <a:latin typeface="Times New Roman" panose="02020603050405020304" pitchFamily="18" charset="0"/>
                          <a:cs typeface="Times New Roman" panose="02020603050405020304" pitchFamily="18" charset="0"/>
                        </a:rPr>
                        <a:t>Effects of the</a:t>
                      </a:r>
                      <a:r>
                        <a:rPr lang="en-GB" sz="1400" b="0" baseline="0" dirty="0" smtClean="0">
                          <a:solidFill>
                            <a:srgbClr val="002060"/>
                          </a:solidFill>
                          <a:latin typeface="Times New Roman" panose="02020603050405020304" pitchFamily="18" charset="0"/>
                          <a:cs typeface="Times New Roman" panose="02020603050405020304" pitchFamily="18" charset="0"/>
                        </a:rPr>
                        <a:t> location of the leak and location of the vent</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tcPr>
                </a:tc>
              </a:tr>
              <a:tr h="640080">
                <a:tc>
                  <a:txBody>
                    <a:bodyPr/>
                    <a:lstStyle/>
                    <a:p>
                      <a:pPr algn="ctr">
                        <a:spcBef>
                          <a:spcPts val="0"/>
                        </a:spcBef>
                      </a:pP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spcBef>
                          <a:spcPts val="0"/>
                        </a:spcBef>
                      </a:pPr>
                      <a:r>
                        <a:rPr lang="en-GB" sz="1400" b="0" dirty="0" err="1" smtClean="0">
                          <a:solidFill>
                            <a:srgbClr val="002060"/>
                          </a:solidFill>
                          <a:latin typeface="Times New Roman" panose="02020603050405020304" pitchFamily="18" charset="0"/>
                          <a:cs typeface="Times New Roman" panose="02020603050405020304" pitchFamily="18" charset="0"/>
                        </a:rPr>
                        <a:t>Cariteau</a:t>
                      </a:r>
                      <a:r>
                        <a:rPr lang="en-GB" sz="1400" b="0" dirty="0" smtClean="0">
                          <a:solidFill>
                            <a:srgbClr val="002060"/>
                          </a:solidFill>
                          <a:latin typeface="Times New Roman" panose="02020603050405020304" pitchFamily="18" charset="0"/>
                          <a:cs typeface="Times New Roman" panose="02020603050405020304" pitchFamily="18" charset="0"/>
                        </a:rPr>
                        <a:t> et al. (2012)</a:t>
                      </a:r>
                      <a:endParaRPr lang="en-GB" sz="1400" b="0" dirty="0">
                        <a:solidFill>
                          <a:srgbClr val="002060"/>
                        </a:solidFill>
                        <a:latin typeface="Times New Roman" panose="02020603050405020304" pitchFamily="18" charset="0"/>
                        <a:cs typeface="Times New Roman" panose="02020603050405020304" pitchFamily="18" charset="0"/>
                      </a:endParaRPr>
                    </a:p>
                  </a:txBody>
                  <a:tcPr>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1.1 m</a:t>
                      </a:r>
                      <a:r>
                        <a:rPr lang="en-GB" sz="1400" b="0" baseline="30000" dirty="0" smtClean="0">
                          <a:solidFill>
                            <a:srgbClr val="002060"/>
                          </a:solidFill>
                          <a:latin typeface="Times New Roman" panose="02020603050405020304" pitchFamily="18" charset="0"/>
                          <a:cs typeface="Times New Roman" panose="02020603050405020304" pitchFamily="18" charset="0"/>
                        </a:rPr>
                        <a:t>3</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a:endParaRPr lang="en-GB" sz="1400" b="0" dirty="0" smtClean="0">
                        <a:solidFill>
                          <a:srgbClr val="002060"/>
                        </a:solidFill>
                        <a:latin typeface="Times New Roman" panose="02020603050405020304" pitchFamily="18" charset="0"/>
                        <a:cs typeface="Times New Roman" panose="02020603050405020304" pitchFamily="18" charset="0"/>
                      </a:endParaRPr>
                    </a:p>
                    <a:p>
                      <a:pPr algn="ctr"/>
                      <a:r>
                        <a:rPr lang="en-GB" sz="1400" b="0" dirty="0" smtClean="0">
                          <a:solidFill>
                            <a:srgbClr val="002060"/>
                          </a:solidFill>
                          <a:latin typeface="Times New Roman" panose="02020603050405020304" pitchFamily="18" charset="0"/>
                          <a:cs typeface="Times New Roman" panose="02020603050405020304" pitchFamily="18" charset="0"/>
                        </a:rPr>
                        <a:t>Helium </a:t>
                      </a:r>
                      <a:endParaRPr lang="en-GB" sz="1400" b="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Small opening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dirty="0" smtClean="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Bottom</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smtClean="0">
                          <a:solidFill>
                            <a:srgbClr val="002060"/>
                          </a:solidFill>
                          <a:latin typeface="Times New Roman" panose="02020603050405020304" pitchFamily="18" charset="0"/>
                          <a:cs typeface="Times New Roman" panose="02020603050405020304" pitchFamily="18" charset="0"/>
                        </a:rPr>
                        <a:t>Dispersion in</a:t>
                      </a:r>
                      <a:r>
                        <a:rPr lang="en-GB" sz="1400" b="0" baseline="0" dirty="0" smtClean="0">
                          <a:solidFill>
                            <a:srgbClr val="002060"/>
                          </a:solidFill>
                          <a:latin typeface="Times New Roman" panose="02020603050405020304" pitchFamily="18" charset="0"/>
                          <a:cs typeface="Times New Roman" panose="02020603050405020304" pitchFamily="18" charset="0"/>
                        </a:rPr>
                        <a:t> different release conditions (flow rate, velocity and volume injected)</a:t>
                      </a:r>
                      <a:endParaRPr lang="en-GB" sz="1400" b="0" dirty="0" smtClean="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accent1"/>
                      </a:solidFill>
                      <a:prstDash val="solid"/>
                      <a:round/>
                      <a:headEnd type="none" w="med" len="med"/>
                      <a:tailEnd type="none" w="med" len="med"/>
                    </a:lnL>
                  </a:tcPr>
                </a:tc>
              </a:tr>
            </a:tbl>
          </a:graphicData>
        </a:graphic>
      </p:graphicFrame>
      <p:sp>
        <p:nvSpPr>
          <p:cNvPr id="8" name="Ellipse 7"/>
          <p:cNvSpPr/>
          <p:nvPr/>
        </p:nvSpPr>
        <p:spPr>
          <a:xfrm>
            <a:off x="7942022" y="2532948"/>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Ellipse 8"/>
          <p:cNvSpPr/>
          <p:nvPr/>
        </p:nvSpPr>
        <p:spPr>
          <a:xfrm>
            <a:off x="7942023" y="3261813"/>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0" name="Ellipse 9"/>
          <p:cNvSpPr/>
          <p:nvPr/>
        </p:nvSpPr>
        <p:spPr>
          <a:xfrm>
            <a:off x="7982464" y="3801444"/>
            <a:ext cx="667265" cy="253221"/>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1" name="Ellipse 10"/>
          <p:cNvSpPr/>
          <p:nvPr/>
        </p:nvSpPr>
        <p:spPr>
          <a:xfrm>
            <a:off x="7982465" y="4092227"/>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Ellipse 11"/>
          <p:cNvSpPr/>
          <p:nvPr/>
        </p:nvSpPr>
        <p:spPr>
          <a:xfrm>
            <a:off x="7722525" y="4874149"/>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 name="Ellipse 12"/>
          <p:cNvSpPr/>
          <p:nvPr/>
        </p:nvSpPr>
        <p:spPr>
          <a:xfrm>
            <a:off x="7940458" y="5692381"/>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Ellipse 13"/>
          <p:cNvSpPr/>
          <p:nvPr/>
        </p:nvSpPr>
        <p:spPr>
          <a:xfrm>
            <a:off x="6596634" y="2515850"/>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 name="Ellipse 16"/>
          <p:cNvSpPr/>
          <p:nvPr/>
        </p:nvSpPr>
        <p:spPr>
          <a:xfrm>
            <a:off x="6643816" y="5079202"/>
            <a:ext cx="469560" cy="260007"/>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8" name="Ellipse 17"/>
          <p:cNvSpPr/>
          <p:nvPr/>
        </p:nvSpPr>
        <p:spPr>
          <a:xfrm>
            <a:off x="6596633" y="5725037"/>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9" name="Ellipse 18"/>
          <p:cNvSpPr/>
          <p:nvPr/>
        </p:nvSpPr>
        <p:spPr>
          <a:xfrm>
            <a:off x="4564952" y="2532948"/>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0" name="Ellipse 19"/>
          <p:cNvSpPr/>
          <p:nvPr/>
        </p:nvSpPr>
        <p:spPr>
          <a:xfrm>
            <a:off x="4564953" y="3288513"/>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1" name="Ellipse 20"/>
          <p:cNvSpPr/>
          <p:nvPr/>
        </p:nvSpPr>
        <p:spPr>
          <a:xfrm>
            <a:off x="4564953" y="4560123"/>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2" name="Ellipse 21"/>
          <p:cNvSpPr/>
          <p:nvPr/>
        </p:nvSpPr>
        <p:spPr>
          <a:xfrm>
            <a:off x="4585543" y="5074242"/>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3" name="Ellipse 22"/>
          <p:cNvSpPr/>
          <p:nvPr/>
        </p:nvSpPr>
        <p:spPr>
          <a:xfrm>
            <a:off x="4585543" y="5730324"/>
            <a:ext cx="667265" cy="288324"/>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4" name="Ellipse 23"/>
          <p:cNvSpPr/>
          <p:nvPr/>
        </p:nvSpPr>
        <p:spPr>
          <a:xfrm>
            <a:off x="7040659" y="4106386"/>
            <a:ext cx="469560" cy="260007"/>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5" name="Ellipse 24"/>
          <p:cNvSpPr/>
          <p:nvPr/>
        </p:nvSpPr>
        <p:spPr>
          <a:xfrm>
            <a:off x="7073311" y="3077653"/>
            <a:ext cx="469560" cy="260007"/>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62015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22"/>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23"/>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14"/>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2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4"/>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7"/>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8"/>
                                        </p:tgtEl>
                                        <p:attrNameLst>
                                          <p:attrName>style.visibility</p:attrName>
                                        </p:attrNameLst>
                                      </p:cBhvr>
                                      <p:to>
                                        <p:strVal val="hidden"/>
                                      </p:to>
                                    </p:set>
                                  </p:childTnLst>
                                </p:cTn>
                              </p:par>
                              <p:par>
                                <p:cTn id="90" presetID="53" presetClass="entr" presetSubtype="16" fill="hold" grpId="0" nodeType="withEffect">
                                  <p:stCondLst>
                                    <p:cond delay="0"/>
                                  </p:stCondLst>
                                  <p:childTnLst>
                                    <p:set>
                                      <p:cBhvr>
                                        <p:cTn id="91" dur="1" fill="hold">
                                          <p:stCondLst>
                                            <p:cond delay="0"/>
                                          </p:stCondLst>
                                        </p:cTn>
                                        <p:tgtEl>
                                          <p:spTgt spid="8"/>
                                        </p:tgtEl>
                                        <p:attrNameLst>
                                          <p:attrName>style.visibility</p:attrName>
                                        </p:attrNameLst>
                                      </p:cBhvr>
                                      <p:to>
                                        <p:strVal val="visible"/>
                                      </p:to>
                                    </p:set>
                                    <p:anim calcmode="lin" valueType="num">
                                      <p:cBhvr>
                                        <p:cTn id="92" dur="500" fill="hold"/>
                                        <p:tgtEl>
                                          <p:spTgt spid="8"/>
                                        </p:tgtEl>
                                        <p:attrNameLst>
                                          <p:attrName>ppt_w</p:attrName>
                                        </p:attrNameLst>
                                      </p:cBhvr>
                                      <p:tavLst>
                                        <p:tav tm="0">
                                          <p:val>
                                            <p:fltVal val="0"/>
                                          </p:val>
                                        </p:tav>
                                        <p:tav tm="100000">
                                          <p:val>
                                            <p:strVal val="#ppt_w"/>
                                          </p:val>
                                        </p:tav>
                                      </p:tavLst>
                                    </p:anim>
                                    <p:anim calcmode="lin" valueType="num">
                                      <p:cBhvr>
                                        <p:cTn id="93" dur="500" fill="hold"/>
                                        <p:tgtEl>
                                          <p:spTgt spid="8"/>
                                        </p:tgtEl>
                                        <p:attrNameLst>
                                          <p:attrName>ppt_h</p:attrName>
                                        </p:attrNameLst>
                                      </p:cBhvr>
                                      <p:tavLst>
                                        <p:tav tm="0">
                                          <p:val>
                                            <p:fltVal val="0"/>
                                          </p:val>
                                        </p:tav>
                                        <p:tav tm="100000">
                                          <p:val>
                                            <p:strVal val="#ppt_h"/>
                                          </p:val>
                                        </p:tav>
                                      </p:tavLst>
                                    </p:anim>
                                    <p:animEffect transition="in" filter="fade">
                                      <p:cBhvr>
                                        <p:cTn id="94" dur="500"/>
                                        <p:tgtEl>
                                          <p:spTgt spid="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ppt_w</p:attrName>
                                        </p:attrNameLst>
                                      </p:cBhvr>
                                      <p:tavLst>
                                        <p:tav tm="0">
                                          <p:val>
                                            <p:fltVal val="0"/>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animEffect transition="in" filter="fade">
                                      <p:cBhvr>
                                        <p:cTn id="99" dur="500"/>
                                        <p:tgtEl>
                                          <p:spTgt spid="9"/>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p:cTn id="102" dur="500" fill="hold"/>
                                        <p:tgtEl>
                                          <p:spTgt spid="10"/>
                                        </p:tgtEl>
                                        <p:attrNameLst>
                                          <p:attrName>ppt_w</p:attrName>
                                        </p:attrNameLst>
                                      </p:cBhvr>
                                      <p:tavLst>
                                        <p:tav tm="0">
                                          <p:val>
                                            <p:fltVal val="0"/>
                                          </p:val>
                                        </p:tav>
                                        <p:tav tm="100000">
                                          <p:val>
                                            <p:strVal val="#ppt_w"/>
                                          </p:val>
                                        </p:tav>
                                      </p:tavLst>
                                    </p:anim>
                                    <p:anim calcmode="lin" valueType="num">
                                      <p:cBhvr>
                                        <p:cTn id="103" dur="500" fill="hold"/>
                                        <p:tgtEl>
                                          <p:spTgt spid="10"/>
                                        </p:tgtEl>
                                        <p:attrNameLst>
                                          <p:attrName>ppt_h</p:attrName>
                                        </p:attrNameLst>
                                      </p:cBhvr>
                                      <p:tavLst>
                                        <p:tav tm="0">
                                          <p:val>
                                            <p:fltVal val="0"/>
                                          </p:val>
                                        </p:tav>
                                        <p:tav tm="100000">
                                          <p:val>
                                            <p:strVal val="#ppt_h"/>
                                          </p:val>
                                        </p:tav>
                                      </p:tavLst>
                                    </p:anim>
                                    <p:animEffect transition="in" filter="fade">
                                      <p:cBhvr>
                                        <p:cTn id="104" dur="500"/>
                                        <p:tgtEl>
                                          <p:spTgt spid="1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p:cTn id="107" dur="500" fill="hold"/>
                                        <p:tgtEl>
                                          <p:spTgt spid="11"/>
                                        </p:tgtEl>
                                        <p:attrNameLst>
                                          <p:attrName>ppt_w</p:attrName>
                                        </p:attrNameLst>
                                      </p:cBhvr>
                                      <p:tavLst>
                                        <p:tav tm="0">
                                          <p:val>
                                            <p:fltVal val="0"/>
                                          </p:val>
                                        </p:tav>
                                        <p:tav tm="100000">
                                          <p:val>
                                            <p:strVal val="#ppt_w"/>
                                          </p:val>
                                        </p:tav>
                                      </p:tavLst>
                                    </p:anim>
                                    <p:anim calcmode="lin" valueType="num">
                                      <p:cBhvr>
                                        <p:cTn id="108" dur="500" fill="hold"/>
                                        <p:tgtEl>
                                          <p:spTgt spid="11"/>
                                        </p:tgtEl>
                                        <p:attrNameLst>
                                          <p:attrName>ppt_h</p:attrName>
                                        </p:attrNameLst>
                                      </p:cBhvr>
                                      <p:tavLst>
                                        <p:tav tm="0">
                                          <p:val>
                                            <p:fltVal val="0"/>
                                          </p:val>
                                        </p:tav>
                                        <p:tav tm="100000">
                                          <p:val>
                                            <p:strVal val="#ppt_h"/>
                                          </p:val>
                                        </p:tav>
                                      </p:tavLst>
                                    </p:anim>
                                    <p:animEffect transition="in" filter="fade">
                                      <p:cBhvr>
                                        <p:cTn id="109" dur="500"/>
                                        <p:tgtEl>
                                          <p:spTgt spid="11"/>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p:cTn id="112" dur="500" fill="hold"/>
                                        <p:tgtEl>
                                          <p:spTgt spid="12"/>
                                        </p:tgtEl>
                                        <p:attrNameLst>
                                          <p:attrName>ppt_w</p:attrName>
                                        </p:attrNameLst>
                                      </p:cBhvr>
                                      <p:tavLst>
                                        <p:tav tm="0">
                                          <p:val>
                                            <p:fltVal val="0"/>
                                          </p:val>
                                        </p:tav>
                                        <p:tav tm="100000">
                                          <p:val>
                                            <p:strVal val="#ppt_w"/>
                                          </p:val>
                                        </p:tav>
                                      </p:tavLst>
                                    </p:anim>
                                    <p:anim calcmode="lin" valueType="num">
                                      <p:cBhvr>
                                        <p:cTn id="113" dur="500" fill="hold"/>
                                        <p:tgtEl>
                                          <p:spTgt spid="12"/>
                                        </p:tgtEl>
                                        <p:attrNameLst>
                                          <p:attrName>ppt_h</p:attrName>
                                        </p:attrNameLst>
                                      </p:cBhvr>
                                      <p:tavLst>
                                        <p:tav tm="0">
                                          <p:val>
                                            <p:fltVal val="0"/>
                                          </p:val>
                                        </p:tav>
                                        <p:tav tm="100000">
                                          <p:val>
                                            <p:strVal val="#ppt_h"/>
                                          </p:val>
                                        </p:tav>
                                      </p:tavLst>
                                    </p:anim>
                                    <p:animEffect transition="in" filter="fade">
                                      <p:cBhvr>
                                        <p:cTn id="114" dur="500"/>
                                        <p:tgtEl>
                                          <p:spTgt spid="12"/>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4"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6" name="Espace réservé du numéro de diapositive 5"/>
          <p:cNvSpPr>
            <a:spLocks noGrp="1"/>
          </p:cNvSpPr>
          <p:nvPr>
            <p:ph type="sldNum" sz="quarter" idx="12"/>
          </p:nvPr>
        </p:nvSpPr>
        <p:spPr/>
        <p:txBody>
          <a:bodyPr/>
          <a:lstStyle/>
          <a:p>
            <a:fld id="{E8881708-E59A-4E74-B048-981F13492EFB}" type="slidenum">
              <a:rPr lang="fr-FR" smtClean="0"/>
              <a:pPr/>
              <a:t>4</a:t>
            </a:fld>
            <a:endParaRPr lang="fr-FR"/>
          </a:p>
        </p:txBody>
      </p:sp>
      <p:sp>
        <p:nvSpPr>
          <p:cNvPr id="4" name="Titre 1"/>
          <p:cNvSpPr txBox="1">
            <a:spLocks/>
          </p:cNvSpPr>
          <p:nvPr/>
        </p:nvSpPr>
        <p:spPr>
          <a:xfrm>
            <a:off x="1524000" y="-55131"/>
            <a:ext cx="9144000" cy="9445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sz="3600" dirty="0">
                <a:solidFill>
                  <a:srgbClr val="002060"/>
                </a:solidFill>
                <a:latin typeface="Times New Roman" panose="02020603050405020304" pitchFamily="18" charset="0"/>
                <a:cs typeface="Times New Roman" panose="02020603050405020304" pitchFamily="18" charset="0"/>
              </a:rPr>
              <a:t>Introduction</a:t>
            </a: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 Box 2"/>
          <p:cNvSpPr txBox="1">
            <a:spLocks noChangeArrowheads="1"/>
          </p:cNvSpPr>
          <p:nvPr/>
        </p:nvSpPr>
        <p:spPr bwMode="auto">
          <a:xfrm>
            <a:off x="381342" y="1290663"/>
            <a:ext cx="11381167" cy="20811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9867" tIns="39932" rIns="79867" bIns="39932">
            <a:spAutoFit/>
          </a:bodyPr>
          <a:lstStyle>
            <a:lvl1pPr defTabSz="865188">
              <a:defRPr sz="2400">
                <a:solidFill>
                  <a:schemeClr val="tx1"/>
                </a:solidFill>
                <a:latin typeface="Times New Roman" panose="02020603050405020304" pitchFamily="18" charset="0"/>
              </a:defRPr>
            </a:lvl1pPr>
            <a:lvl2pPr marL="663575" indent="-288925" defTabSz="865188">
              <a:defRPr sz="2400">
                <a:solidFill>
                  <a:schemeClr val="tx1"/>
                </a:solidFill>
                <a:latin typeface="Times New Roman" panose="02020603050405020304" pitchFamily="18" charset="0"/>
              </a:defRPr>
            </a:lvl2pPr>
            <a:lvl3pPr marL="1139825" indent="-274638" defTabSz="865188">
              <a:defRPr sz="2400">
                <a:solidFill>
                  <a:schemeClr val="tx1"/>
                </a:solidFill>
                <a:latin typeface="Times New Roman" panose="02020603050405020304" pitchFamily="18" charset="0"/>
              </a:defRPr>
            </a:lvl3pPr>
            <a:lvl4pPr marL="1330325" defTabSz="865188">
              <a:defRPr sz="2400">
                <a:solidFill>
                  <a:schemeClr val="tx1"/>
                </a:solidFill>
                <a:latin typeface="Times New Roman" panose="02020603050405020304" pitchFamily="18" charset="0"/>
              </a:defRPr>
            </a:lvl4pPr>
            <a:lvl5pPr marL="1730375" defTabSz="865188">
              <a:defRPr sz="2400">
                <a:solidFill>
                  <a:schemeClr val="tx1"/>
                </a:solidFill>
                <a:latin typeface="Times New Roman" panose="02020603050405020304" pitchFamily="18" charset="0"/>
              </a:defRPr>
            </a:lvl5pPr>
            <a:lvl6pPr marL="2187575" defTabSz="865188" eaLnBrk="0" fontAlgn="base" hangingPunct="0">
              <a:spcBef>
                <a:spcPct val="0"/>
              </a:spcBef>
              <a:spcAft>
                <a:spcPct val="0"/>
              </a:spcAft>
              <a:defRPr sz="2400">
                <a:solidFill>
                  <a:schemeClr val="tx1"/>
                </a:solidFill>
                <a:latin typeface="Times New Roman" panose="02020603050405020304" pitchFamily="18" charset="0"/>
              </a:defRPr>
            </a:lvl6pPr>
            <a:lvl7pPr marL="2644775" defTabSz="865188" eaLnBrk="0" fontAlgn="base" hangingPunct="0">
              <a:spcBef>
                <a:spcPct val="0"/>
              </a:spcBef>
              <a:spcAft>
                <a:spcPct val="0"/>
              </a:spcAft>
              <a:defRPr sz="2400">
                <a:solidFill>
                  <a:schemeClr val="tx1"/>
                </a:solidFill>
                <a:latin typeface="Times New Roman" panose="02020603050405020304" pitchFamily="18" charset="0"/>
              </a:defRPr>
            </a:lvl7pPr>
            <a:lvl8pPr marL="3101975" defTabSz="865188" eaLnBrk="0" fontAlgn="base" hangingPunct="0">
              <a:spcBef>
                <a:spcPct val="0"/>
              </a:spcBef>
              <a:spcAft>
                <a:spcPct val="0"/>
              </a:spcAft>
              <a:defRPr sz="2400">
                <a:solidFill>
                  <a:schemeClr val="tx1"/>
                </a:solidFill>
                <a:latin typeface="Times New Roman" panose="02020603050405020304" pitchFamily="18" charset="0"/>
              </a:defRPr>
            </a:lvl8pPr>
            <a:lvl9pPr marL="3559175" defTabSz="865188"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GB" altLang="fr-FR" sz="2000" dirty="0">
                <a:solidFill>
                  <a:srgbClr val="002060"/>
                </a:solidFill>
                <a:cs typeface="Times New Roman" panose="02020603050405020304" pitchFamily="18" charset="0"/>
              </a:rPr>
              <a:t>The objectives of this work are:</a:t>
            </a:r>
          </a:p>
          <a:p>
            <a:pPr marL="342891" indent="-342891" algn="just">
              <a:spcBef>
                <a:spcPct val="50000"/>
              </a:spcBef>
              <a:buClr>
                <a:srgbClr val="E48312"/>
              </a:buClr>
              <a:buFont typeface="Wingdings" panose="05000000000000000000" pitchFamily="2" charset="2"/>
              <a:buChar char="v"/>
            </a:pPr>
            <a:r>
              <a:rPr lang="en-GB" altLang="fr-FR" sz="2000" dirty="0">
                <a:solidFill>
                  <a:srgbClr val="002060"/>
                </a:solidFill>
                <a:cs typeface="Times New Roman" panose="02020603050405020304" pitchFamily="18" charset="0"/>
              </a:rPr>
              <a:t>Study hydrogen stratification in a closed unventilated enclosure during release depending upon flow rate and leak position (upper and side). </a:t>
            </a:r>
          </a:p>
          <a:p>
            <a:pPr marL="342891" indent="-342891">
              <a:spcBef>
                <a:spcPct val="50000"/>
              </a:spcBef>
              <a:buClr>
                <a:srgbClr val="E48312"/>
              </a:buClr>
              <a:buFont typeface="Wingdings" panose="05000000000000000000" pitchFamily="2" charset="2"/>
              <a:buChar char="v"/>
            </a:pPr>
            <a:r>
              <a:rPr lang="en-GB" altLang="fr-FR" sz="2000" dirty="0">
                <a:solidFill>
                  <a:srgbClr val="002060"/>
                </a:solidFill>
                <a:cs typeface="Times New Roman" panose="02020603050405020304" pitchFamily="18" charset="0"/>
              </a:rPr>
              <a:t>Study diffusion mechanisms when release stops.</a:t>
            </a:r>
          </a:p>
          <a:p>
            <a:pPr marL="342891" indent="-342891">
              <a:spcBef>
                <a:spcPct val="50000"/>
              </a:spcBef>
              <a:buClr>
                <a:srgbClr val="E48312"/>
              </a:buClr>
              <a:buFont typeface="Wingdings" panose="05000000000000000000" pitchFamily="2" charset="2"/>
              <a:buChar char="v"/>
            </a:pPr>
            <a:r>
              <a:rPr lang="en-GB" altLang="fr-FR" sz="2000" dirty="0">
                <a:solidFill>
                  <a:srgbClr val="002060"/>
                </a:solidFill>
                <a:cs typeface="Times New Roman" panose="02020603050405020304" pitchFamily="18" charset="0"/>
              </a:rPr>
              <a:t>Study the influence of obstacles on the dispersion.</a:t>
            </a:r>
          </a:p>
        </p:txBody>
      </p:sp>
      <p:cxnSp>
        <p:nvCxnSpPr>
          <p:cNvPr id="7" name="Connecteur droit avec flèche 6"/>
          <p:cNvCxnSpPr/>
          <p:nvPr/>
        </p:nvCxnSpPr>
        <p:spPr>
          <a:xfrm>
            <a:off x="6095999" y="3648078"/>
            <a:ext cx="0" cy="61912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271848" y="4543426"/>
            <a:ext cx="9651076" cy="830997"/>
          </a:xfrm>
          <a:prstGeom prst="rect">
            <a:avLst/>
          </a:prstGeom>
          <a:noFill/>
        </p:spPr>
        <p:txBody>
          <a:bodyPr wrap="square" rtlCol="0">
            <a:spAutoFit/>
          </a:bodyPr>
          <a:lstStyle/>
          <a:p>
            <a:pPr algn="ctr"/>
            <a:r>
              <a:rPr lang="en-US" sz="2400" dirty="0">
                <a:solidFill>
                  <a:srgbClr val="002060"/>
                </a:solidFill>
                <a:latin typeface="Times New Roman" panose="02020603050405020304" pitchFamily="18" charset="0"/>
                <a:cs typeface="Times New Roman" panose="02020603050405020304" pitchFamily="18" charset="0"/>
              </a:rPr>
              <a:t>Identify the more dangerous cases in terms of concentration gradient and flammable volume in order to study the explosion</a:t>
            </a:r>
            <a:r>
              <a:rPr lang="en-GB" sz="24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489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up)">
                                      <p:cBhvr>
                                        <p:cTn id="11" dur="500"/>
                                        <p:tgtEl>
                                          <p:spTgt spid="8">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up)">
                                      <p:cBhvr>
                                        <p:cTn id="15" dur="500"/>
                                        <p:tgtEl>
                                          <p:spTgt spid="8">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wipe(up)">
                                      <p:cBhvr>
                                        <p:cTn id="19" dur="5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7"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z="1400" dirty="0"/>
              <a:t>ICHS -September, 11-13 2017 </a:t>
            </a:r>
            <a:endParaRPr lang="fr-FR" sz="1400" dirty="0"/>
          </a:p>
        </p:txBody>
      </p:sp>
      <p:sp>
        <p:nvSpPr>
          <p:cNvPr id="5" name="Espace réservé du numéro de diapositive 4"/>
          <p:cNvSpPr>
            <a:spLocks noGrp="1"/>
          </p:cNvSpPr>
          <p:nvPr>
            <p:ph type="sldNum" sz="quarter" idx="12"/>
          </p:nvPr>
        </p:nvSpPr>
        <p:spPr/>
        <p:txBody>
          <a:bodyPr/>
          <a:lstStyle/>
          <a:p>
            <a:fld id="{E8881708-E59A-4E74-B048-981F13492EFB}" type="slidenum">
              <a:rPr lang="fr-FR" smtClean="0"/>
              <a:pPr/>
              <a:t>5</a:t>
            </a:fld>
            <a:endParaRPr lang="fr-FR"/>
          </a:p>
        </p:txBody>
      </p:sp>
      <p:sp>
        <p:nvSpPr>
          <p:cNvPr id="2" name="Titre 1"/>
          <p:cNvSpPr>
            <a:spLocks noGrp="1"/>
          </p:cNvSpPr>
          <p:nvPr>
            <p:ph type="title" idx="4294967295"/>
          </p:nvPr>
        </p:nvSpPr>
        <p:spPr>
          <a:xfrm>
            <a:off x="1412470" y="39722"/>
            <a:ext cx="9144000" cy="944563"/>
          </a:xfrm>
        </p:spPr>
        <p:txBody>
          <a:bodyPr>
            <a:normAutofit/>
          </a:bodyPr>
          <a:lstStyle/>
          <a:p>
            <a:pPr algn="ctr"/>
            <a:r>
              <a:rPr lang="en-GB" sz="4000" dirty="0">
                <a:solidFill>
                  <a:srgbClr val="002060"/>
                </a:solidFill>
                <a:latin typeface="Times New Roman" panose="02020603050405020304" pitchFamily="18" charset="0"/>
                <a:cs typeface="Times New Roman" panose="02020603050405020304" pitchFamily="18" charset="0"/>
              </a:rPr>
              <a:t>Outline</a:t>
            </a:r>
          </a:p>
        </p:txBody>
      </p:sp>
      <p:cxnSp>
        <p:nvCxnSpPr>
          <p:cNvPr id="8" name="Connecteur droit 7"/>
          <p:cNvCxnSpPr/>
          <p:nvPr/>
        </p:nvCxnSpPr>
        <p:spPr>
          <a:xfrm>
            <a:off x="2367403" y="974511"/>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Espace réservé du contenu 2"/>
          <p:cNvSpPr txBox="1">
            <a:spLocks/>
          </p:cNvSpPr>
          <p:nvPr/>
        </p:nvSpPr>
        <p:spPr>
          <a:xfrm>
            <a:off x="1065529" y="1578381"/>
            <a:ext cx="9490941" cy="428730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spcAft>
                <a:spcPts val="600"/>
              </a:spcAft>
              <a:buClr>
                <a:srgbClr val="E48312"/>
              </a:buClr>
              <a:buFont typeface="Wingdings" panose="05000000000000000000" pitchFamily="2" charset="2"/>
              <a:buChar char="v"/>
            </a:pPr>
            <a:r>
              <a:rPr lang="en-GB" sz="2800" dirty="0">
                <a:solidFill>
                  <a:srgbClr val="002060"/>
                </a:solidFill>
                <a:latin typeface="Times New Roman" panose="02020603050405020304" pitchFamily="18" charset="0"/>
                <a:cs typeface="Times New Roman" panose="02020603050405020304" pitchFamily="18" charset="0"/>
              </a:rPr>
              <a:t>Experimental setup</a:t>
            </a:r>
          </a:p>
          <a:p>
            <a:pPr lvl="1">
              <a:lnSpc>
                <a:spcPct val="100000"/>
              </a:lnSpc>
              <a:buClr>
                <a:srgbClr val="E48312"/>
              </a:buClr>
              <a:buFont typeface="Wingdings" panose="05000000000000000000" pitchFamily="2" charset="2"/>
              <a:buChar char="v"/>
            </a:pPr>
            <a:r>
              <a:rPr lang="fr-FR"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Instrumentation</a:t>
            </a:r>
            <a:endParaRPr lang="fr-FR" sz="2400" dirty="0">
              <a:solidFill>
                <a:srgbClr val="002060"/>
              </a:solidFill>
              <a:latin typeface="Times New Roman" panose="02020603050405020304" pitchFamily="18" charset="0"/>
              <a:cs typeface="Times New Roman" panose="02020603050405020304" pitchFamily="18" charset="0"/>
            </a:endParaRPr>
          </a:p>
          <a:p>
            <a:pPr lvl="1">
              <a:lnSpc>
                <a:spcPct val="100000"/>
              </a:lnSpc>
              <a:buClr>
                <a:srgbClr val="E48312"/>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 Test Scenarios</a:t>
            </a:r>
          </a:p>
          <a:p>
            <a:pPr>
              <a:lnSpc>
                <a:spcPct val="100000"/>
              </a:lnSpc>
              <a:spcAft>
                <a:spcPts val="600"/>
              </a:spcAft>
              <a:buClr>
                <a:srgbClr val="E48312"/>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Experimental results </a:t>
            </a:r>
            <a:endParaRPr lang="fr-FR" sz="2400" dirty="0">
              <a:solidFill>
                <a:srgbClr val="002060"/>
              </a:solidFill>
              <a:latin typeface="Times New Roman" panose="02020603050405020304" pitchFamily="18" charset="0"/>
              <a:cs typeface="Times New Roman" panose="02020603050405020304" pitchFamily="18" charset="0"/>
            </a:endParaRPr>
          </a:p>
          <a:p>
            <a:pPr lvl="1">
              <a:lnSpc>
                <a:spcPct val="100000"/>
              </a:lnSpc>
              <a:buClr>
                <a:srgbClr val="E48312"/>
              </a:buClr>
              <a:buFont typeface="Wingdings" panose="05000000000000000000" pitchFamily="2" charset="2"/>
              <a:buChar char="v"/>
            </a:pPr>
            <a:r>
              <a:rPr lang="fr-FR"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Dependence of flow rate and of the release position</a:t>
            </a:r>
          </a:p>
          <a:p>
            <a:pPr lvl="1">
              <a:lnSpc>
                <a:spcPct val="100000"/>
              </a:lnSpc>
              <a:buClr>
                <a:srgbClr val="E48312"/>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 Dependence of the presence of obstacles</a:t>
            </a:r>
          </a:p>
          <a:p>
            <a:pPr>
              <a:lnSpc>
                <a:spcPct val="100000"/>
              </a:lnSpc>
              <a:buClr>
                <a:srgbClr val="E48312"/>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Conclusions </a:t>
            </a:r>
            <a:endParaRPr lang="en-GB" sz="2400" dirty="0">
              <a:solidFill>
                <a:srgbClr val="002060"/>
              </a:solidFill>
              <a:latin typeface="Times New Roman" panose="02020603050405020304" pitchFamily="18" charset="0"/>
              <a:cs typeface="Times New Roman" panose="02020603050405020304" pitchFamily="18" charset="0"/>
            </a:endParaRPr>
          </a:p>
          <a:p>
            <a:pPr>
              <a:lnSpc>
                <a:spcPct val="100000"/>
              </a:lnSpc>
              <a:buClr>
                <a:srgbClr val="E48312"/>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 </a:t>
            </a:r>
            <a:r>
              <a:rPr lang="en-GB" sz="2800" dirty="0">
                <a:solidFill>
                  <a:srgbClr val="002060"/>
                </a:solidFill>
                <a:latin typeface="Times New Roman" panose="02020603050405020304" pitchFamily="18" charset="0"/>
                <a:cs typeface="Times New Roman" panose="02020603050405020304" pitchFamily="18" charset="0"/>
              </a:rPr>
              <a:t>Perspectives</a:t>
            </a:r>
            <a:endParaRPr lang="en-GB" sz="2400" dirty="0">
              <a:solidFill>
                <a:srgbClr val="002060"/>
              </a:solidFill>
              <a:latin typeface="Times New Roman" panose="02020603050405020304" pitchFamily="18" charset="0"/>
              <a:cs typeface="Times New Roman" panose="02020603050405020304" pitchFamily="18" charset="0"/>
            </a:endParaRPr>
          </a:p>
          <a:p>
            <a:pPr marL="201163" lvl="1" indent="0">
              <a:buClr>
                <a:srgbClr val="E48312"/>
              </a:buClr>
              <a:buNone/>
            </a:pPr>
            <a:endParaRPr lang="en-GB"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80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1000"/>
                                        <p:tgtEl>
                                          <p:spTgt spid="8"/>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up)">
                                      <p:cBhvr>
                                        <p:cTn id="14" dur="500"/>
                                        <p:tgtEl>
                                          <p:spTgt spid="11">
                                            <p:txEl>
                                              <p:pRg st="0" end="0"/>
                                            </p:txEl>
                                          </p:spTgt>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wipe(up)">
                                      <p:cBhvr>
                                        <p:cTn id="18" dur="500"/>
                                        <p:tgtEl>
                                          <p:spTgt spid="11">
                                            <p:txEl>
                                              <p:pRg st="1" end="1"/>
                                            </p:txEl>
                                          </p:spTgt>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up)">
                                      <p:cBhvr>
                                        <p:cTn id="22" dur="500"/>
                                        <p:tgtEl>
                                          <p:spTgt spid="11">
                                            <p:txEl>
                                              <p:pRg st="2" end="2"/>
                                            </p:txEl>
                                          </p:spTgt>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up)">
                                      <p:cBhvr>
                                        <p:cTn id="26" dur="500"/>
                                        <p:tgtEl>
                                          <p:spTgt spid="11">
                                            <p:txEl>
                                              <p:pRg st="3" end="3"/>
                                            </p:txEl>
                                          </p:spTgt>
                                        </p:tgtEl>
                                      </p:cBhvr>
                                    </p:animEffect>
                                  </p:childTnLst>
                                </p:cTn>
                              </p:par>
                            </p:childTnLst>
                          </p:cTn>
                        </p:par>
                        <p:par>
                          <p:cTn id="27" fill="hold">
                            <p:stCondLst>
                              <p:cond delay="3000"/>
                            </p:stCondLst>
                            <p:childTnLst>
                              <p:par>
                                <p:cTn id="28" presetID="22" presetClass="entr" presetSubtype="1" fill="hold" grpId="0" nodeType="afterEffect">
                                  <p:stCondLst>
                                    <p:cond delay="0"/>
                                  </p:stCondLst>
                                  <p:childTnLst>
                                    <p:set>
                                      <p:cBhvr>
                                        <p:cTn id="29" dur="1" fill="hold">
                                          <p:stCondLst>
                                            <p:cond delay="0"/>
                                          </p:stCondLst>
                                        </p:cTn>
                                        <p:tgtEl>
                                          <p:spTgt spid="11">
                                            <p:txEl>
                                              <p:pRg st="4" end="4"/>
                                            </p:txEl>
                                          </p:spTgt>
                                        </p:tgtEl>
                                        <p:attrNameLst>
                                          <p:attrName>style.visibility</p:attrName>
                                        </p:attrNameLst>
                                      </p:cBhvr>
                                      <p:to>
                                        <p:strVal val="visible"/>
                                      </p:to>
                                    </p:set>
                                    <p:animEffect transition="in" filter="wipe(up)">
                                      <p:cBhvr>
                                        <p:cTn id="30" dur="500"/>
                                        <p:tgtEl>
                                          <p:spTgt spid="11">
                                            <p:txEl>
                                              <p:pRg st="4" end="4"/>
                                            </p:txEl>
                                          </p:spTgt>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11">
                                            <p:txEl>
                                              <p:pRg st="5" end="5"/>
                                            </p:txEl>
                                          </p:spTgt>
                                        </p:tgtEl>
                                        <p:attrNameLst>
                                          <p:attrName>style.visibility</p:attrName>
                                        </p:attrNameLst>
                                      </p:cBhvr>
                                      <p:to>
                                        <p:strVal val="visible"/>
                                      </p:to>
                                    </p:set>
                                    <p:animEffect transition="in" filter="wipe(up)">
                                      <p:cBhvr>
                                        <p:cTn id="34" dur="500"/>
                                        <p:tgtEl>
                                          <p:spTgt spid="11">
                                            <p:txEl>
                                              <p:pRg st="5" end="5"/>
                                            </p:txEl>
                                          </p:spTgt>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Effect transition="in" filter="wipe(up)">
                                      <p:cBhvr>
                                        <p:cTn id="38" dur="500"/>
                                        <p:tgtEl>
                                          <p:spTgt spid="11">
                                            <p:txEl>
                                              <p:pRg st="6" end="6"/>
                                            </p:txEl>
                                          </p:spTgt>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wipe(up)">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dirty="0"/>
              <a:t>ICHS -September, 11-13 2017 </a:t>
            </a:r>
            <a:endParaRPr lang="fr-FR" sz="1400" dirty="0"/>
          </a:p>
        </p:txBody>
      </p:sp>
      <p:sp>
        <p:nvSpPr>
          <p:cNvPr id="6" name="Espace réservé du numéro de diapositive 5"/>
          <p:cNvSpPr>
            <a:spLocks noGrp="1"/>
          </p:cNvSpPr>
          <p:nvPr>
            <p:ph type="sldNum" sz="quarter" idx="12"/>
          </p:nvPr>
        </p:nvSpPr>
        <p:spPr/>
        <p:txBody>
          <a:bodyPr/>
          <a:lstStyle/>
          <a:p>
            <a:fld id="{E8881708-E59A-4E74-B048-981F13492EFB}" type="slidenum">
              <a:rPr lang="fr-FR" smtClean="0"/>
              <a:pPr/>
              <a:t>6</a:t>
            </a:fld>
            <a:endParaRPr lang="fr-FR"/>
          </a:p>
        </p:txBody>
      </p:sp>
      <p:cxnSp>
        <p:nvCxnSpPr>
          <p:cNvPr id="3" name="Connecteur droit 2"/>
          <p:cNvCxnSpPr/>
          <p:nvPr/>
        </p:nvCxnSpPr>
        <p:spPr>
          <a:xfrm>
            <a:off x="2529327" y="3548704"/>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24000" y="2329938"/>
            <a:ext cx="9144000" cy="1015663"/>
          </a:xfrm>
          <a:prstGeom prst="rect">
            <a:avLst/>
          </a:prstGeom>
        </p:spPr>
        <p:txBody>
          <a:bodyPr wrap="square">
            <a:spAutoFit/>
          </a:bodyPr>
          <a:lstStyle/>
          <a:p>
            <a:pPr algn="ctr"/>
            <a:r>
              <a:rPr lang="en-GB" sz="6000" dirty="0">
                <a:solidFill>
                  <a:srgbClr val="002060"/>
                </a:solidFill>
                <a:latin typeface="Times New Roman" panose="02020603050405020304" pitchFamily="18" charset="0"/>
                <a:cs typeface="Times New Roman" panose="02020603050405020304" pitchFamily="18" charset="0"/>
              </a:rPr>
              <a:t>Experimental setup</a:t>
            </a:r>
          </a:p>
        </p:txBody>
      </p:sp>
    </p:spTree>
    <p:extLst>
      <p:ext uri="{BB962C8B-B14F-4D97-AF65-F5344CB8AC3E}">
        <p14:creationId xmlns:p14="http://schemas.microsoft.com/office/powerpoint/2010/main" val="22854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dirty="0"/>
              <a:t>ICHS -September, 11-13 2017 </a:t>
            </a:r>
            <a:endParaRPr lang="fr-FR" sz="1400" dirty="0"/>
          </a:p>
        </p:txBody>
      </p:sp>
      <p:sp>
        <p:nvSpPr>
          <p:cNvPr id="10" name="Espace réservé du numéro de diapositive 9"/>
          <p:cNvSpPr>
            <a:spLocks noGrp="1"/>
          </p:cNvSpPr>
          <p:nvPr>
            <p:ph type="sldNum" sz="quarter" idx="12"/>
          </p:nvPr>
        </p:nvSpPr>
        <p:spPr/>
        <p:txBody>
          <a:bodyPr/>
          <a:lstStyle/>
          <a:p>
            <a:fld id="{E8881708-E59A-4E74-B048-981F13492EFB}" type="slidenum">
              <a:rPr lang="fr-FR" smtClean="0"/>
              <a:pPr/>
              <a:t>7</a:t>
            </a:fld>
            <a:endParaRPr lang="fr-FR"/>
          </a:p>
        </p:txBody>
      </p:sp>
      <p:sp>
        <p:nvSpPr>
          <p:cNvPr id="4" name="Titre 1"/>
          <p:cNvSpPr txBox="1">
            <a:spLocks/>
          </p:cNvSpPr>
          <p:nvPr/>
        </p:nvSpPr>
        <p:spPr>
          <a:xfrm>
            <a:off x="1524000" y="86806"/>
            <a:ext cx="9144000" cy="72750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600" dirty="0">
                <a:solidFill>
                  <a:srgbClr val="002060"/>
                </a:solidFill>
                <a:latin typeface="Times New Roman" panose="02020603050405020304" pitchFamily="18" charset="0"/>
                <a:cs typeface="Times New Roman" panose="02020603050405020304" pitchFamily="18" charset="0"/>
              </a:rPr>
              <a:t>Instrumentation</a:t>
            </a:r>
            <a:endParaRPr lang="fr-FR" sz="3200" dirty="0">
              <a:solidFill>
                <a:srgbClr val="002060"/>
              </a:solidFill>
              <a:latin typeface="Times New Roman" panose="02020603050405020304" pitchFamily="18" charset="0"/>
              <a:cs typeface="Times New Roman" panose="02020603050405020304" pitchFamily="18" charset="0"/>
            </a:endParaRPr>
          </a:p>
        </p:txBody>
      </p:sp>
      <p:cxnSp>
        <p:nvCxnSpPr>
          <p:cNvPr id="5" name="Connecteur droit 4"/>
          <p:cNvCxnSpPr/>
          <p:nvPr/>
        </p:nvCxnSpPr>
        <p:spPr>
          <a:xfrm>
            <a:off x="2479816" y="851332"/>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4705003" y="999410"/>
            <a:ext cx="7240385" cy="2015936"/>
          </a:xfrm>
          <a:prstGeom prst="rect">
            <a:avLst/>
          </a:prstGeom>
        </p:spPr>
        <p:txBody>
          <a:bodyPr wrap="square">
            <a:spAutoFit/>
          </a:bodyPr>
          <a:lstStyle/>
          <a:p>
            <a:pPr>
              <a:spcAft>
                <a:spcPts val="600"/>
              </a:spcAft>
            </a:pPr>
            <a:r>
              <a:rPr lang="en-GB" sz="2400" b="1" dirty="0">
                <a:solidFill>
                  <a:srgbClr val="002060"/>
                </a:solidFill>
                <a:latin typeface="Times New Roman" panose="02020603050405020304" pitchFamily="18" charset="0"/>
                <a:cs typeface="Times New Roman" panose="02020603050405020304" pitchFamily="18" charset="0"/>
              </a:rPr>
              <a:t>Characteristics of the enclosure</a:t>
            </a:r>
          </a:p>
          <a:p>
            <a:pPr marL="285744" indent="-285744">
              <a:buClr>
                <a:srgbClr val="CC6600"/>
              </a:buClr>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Geometry: aluminum rectangle parallelepiped </a:t>
            </a:r>
            <a:r>
              <a:rPr lang="en-GB" sz="2400" dirty="0">
                <a:solidFill>
                  <a:srgbClr val="002060"/>
                </a:solidFill>
                <a:latin typeface="Times New Roman" panose="02020603050405020304" pitchFamily="18" charset="0"/>
                <a:cs typeface="Times New Roman" panose="02020603050405020304" pitchFamily="18" charset="0"/>
              </a:rPr>
              <a:t>with 2 faces in polycarbonate </a:t>
            </a:r>
          </a:p>
          <a:p>
            <a:pPr marL="285744" indent="-285744">
              <a:buClr>
                <a:srgbClr val="CC6600"/>
              </a:buClr>
              <a:buFont typeface="Wingdings" panose="05000000000000000000" pitchFamily="2" charset="2"/>
              <a:buChar char="v"/>
            </a:pPr>
            <a:r>
              <a:rPr lang="pl-PL" sz="2400" dirty="0">
                <a:solidFill>
                  <a:srgbClr val="002060"/>
                </a:solidFill>
                <a:latin typeface="Times New Roman" panose="02020603050405020304" pitchFamily="18" charset="0"/>
                <a:cs typeface="Times New Roman" panose="02020603050405020304" pitchFamily="18" charset="0"/>
              </a:rPr>
              <a:t>Size: W </a:t>
            </a:r>
            <a:r>
              <a:rPr lang="fr-FR" sz="2400" dirty="0">
                <a:solidFill>
                  <a:srgbClr val="002060"/>
                </a:solidFill>
                <a:latin typeface="Times New Roman" panose="02020603050405020304" pitchFamily="18" charset="0"/>
                <a:cs typeface="Times New Roman" panose="02020603050405020304" pitchFamily="18" charset="0"/>
              </a:rPr>
              <a:t>0.33</a:t>
            </a:r>
            <a:r>
              <a:rPr lang="pl-PL" sz="2400" dirty="0">
                <a:solidFill>
                  <a:srgbClr val="002060"/>
                </a:solidFill>
                <a:latin typeface="Times New Roman" panose="02020603050405020304" pitchFamily="18" charset="0"/>
                <a:cs typeface="Times New Roman" panose="02020603050405020304" pitchFamily="18" charset="0"/>
              </a:rPr>
              <a:t> m x L </a:t>
            </a:r>
            <a:r>
              <a:rPr lang="fr-FR" sz="2400" dirty="0">
                <a:solidFill>
                  <a:srgbClr val="002060"/>
                </a:solidFill>
                <a:latin typeface="Times New Roman" panose="02020603050405020304" pitchFamily="18" charset="0"/>
                <a:cs typeface="Times New Roman" panose="02020603050405020304" pitchFamily="18" charset="0"/>
              </a:rPr>
              <a:t>0.47</a:t>
            </a:r>
            <a:r>
              <a:rPr lang="pl-PL" sz="2400" dirty="0">
                <a:solidFill>
                  <a:srgbClr val="002060"/>
                </a:solidFill>
                <a:latin typeface="Times New Roman" panose="02020603050405020304" pitchFamily="18" charset="0"/>
                <a:cs typeface="Times New Roman" panose="02020603050405020304" pitchFamily="18" charset="0"/>
              </a:rPr>
              <a:t> m x H </a:t>
            </a:r>
            <a:r>
              <a:rPr lang="fr-FR" sz="2400" dirty="0">
                <a:solidFill>
                  <a:srgbClr val="002060"/>
                </a:solidFill>
                <a:latin typeface="Times New Roman" panose="02020603050405020304" pitchFamily="18" charset="0"/>
                <a:cs typeface="Times New Roman" panose="02020603050405020304" pitchFamily="18" charset="0"/>
              </a:rPr>
              <a:t>0.20</a:t>
            </a:r>
            <a:r>
              <a:rPr lang="pl-PL" sz="2400" dirty="0">
                <a:solidFill>
                  <a:srgbClr val="002060"/>
                </a:solidFill>
                <a:latin typeface="Times New Roman" panose="02020603050405020304" pitchFamily="18" charset="0"/>
                <a:cs typeface="Times New Roman" panose="02020603050405020304" pitchFamily="18" charset="0"/>
              </a:rPr>
              <a:t> m</a:t>
            </a:r>
          </a:p>
          <a:p>
            <a:pPr marL="285744" indent="-285744">
              <a:buClr>
                <a:srgbClr val="CC6600"/>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Internal volume: 0.031 m</a:t>
            </a:r>
            <a:r>
              <a:rPr lang="en-GB" sz="2400" baseline="30000" dirty="0">
                <a:solidFill>
                  <a:srgbClr val="002060"/>
                </a:solidFill>
                <a:latin typeface="Times New Roman" panose="02020603050405020304" pitchFamily="18" charset="0"/>
                <a:cs typeface="Times New Roman" panose="02020603050405020304" pitchFamily="18" charset="0"/>
              </a:rPr>
              <a:t>3</a:t>
            </a:r>
          </a:p>
        </p:txBody>
      </p: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l="10762" t="11491" b="46825"/>
          <a:stretch/>
        </p:blipFill>
        <p:spPr>
          <a:xfrm>
            <a:off x="499326" y="999410"/>
            <a:ext cx="3792855" cy="2362201"/>
          </a:xfrm>
          <a:prstGeom prst="rect">
            <a:avLst/>
          </a:prstGeom>
        </p:spPr>
      </p:pic>
      <p:sp>
        <p:nvSpPr>
          <p:cNvPr id="7" name="Rectangle 6"/>
          <p:cNvSpPr/>
          <p:nvPr/>
        </p:nvSpPr>
        <p:spPr>
          <a:xfrm>
            <a:off x="869634" y="3777213"/>
            <a:ext cx="6563936" cy="2385268"/>
          </a:xfrm>
          <a:prstGeom prst="rect">
            <a:avLst/>
          </a:prstGeom>
        </p:spPr>
        <p:txBody>
          <a:bodyPr wrap="square">
            <a:spAutoFit/>
          </a:bodyPr>
          <a:lstStyle/>
          <a:p>
            <a:pPr>
              <a:spcAft>
                <a:spcPts val="600"/>
              </a:spcAft>
            </a:pPr>
            <a:r>
              <a:rPr lang="en-GB" sz="2400" b="1" dirty="0">
                <a:solidFill>
                  <a:srgbClr val="002060"/>
                </a:solidFill>
                <a:latin typeface="Times New Roman" panose="02020603050405020304" pitchFamily="18" charset="0"/>
                <a:cs typeface="Times New Roman" panose="02020603050405020304" pitchFamily="18" charset="0"/>
              </a:rPr>
              <a:t>Injection source</a:t>
            </a:r>
          </a:p>
          <a:p>
            <a:pPr marL="285744" indent="-285744">
              <a:buClr>
                <a:srgbClr val="CC6600"/>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Releasing gas: Hydrogen</a:t>
            </a:r>
          </a:p>
          <a:p>
            <a:pPr marL="285744" indent="-285744">
              <a:buClr>
                <a:srgbClr val="CC6600"/>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Geometry: circular</a:t>
            </a:r>
          </a:p>
          <a:p>
            <a:pPr marL="285744" indent="-285744">
              <a:buClr>
                <a:srgbClr val="CC6600"/>
              </a:buClr>
              <a:buFont typeface="Wingdings" panose="05000000000000000000" pitchFamily="2" charset="2"/>
              <a:buChar char="v"/>
            </a:pPr>
            <a:r>
              <a:rPr lang="en-GB" sz="2400" dirty="0">
                <a:solidFill>
                  <a:srgbClr val="002060"/>
                </a:solidFill>
                <a:latin typeface="Times New Roman" panose="02020603050405020304" pitchFamily="18" charset="0"/>
                <a:cs typeface="Times New Roman" panose="02020603050405020304" pitchFamily="18" charset="0"/>
              </a:rPr>
              <a:t>Internal diameter: 4 mm</a:t>
            </a:r>
          </a:p>
          <a:p>
            <a:pPr marL="285744" indent="-285744">
              <a:buClr>
                <a:srgbClr val="CC6600"/>
              </a:buClr>
              <a:buFont typeface="Wingdings" panose="05000000000000000000" pitchFamily="2" charset="2"/>
              <a:buChar char="v"/>
            </a:pPr>
            <a:r>
              <a:rPr lang="en-US" sz="2400" dirty="0">
                <a:solidFill>
                  <a:srgbClr val="002060"/>
                </a:solidFill>
                <a:latin typeface="Times New Roman" panose="02020603050405020304" pitchFamily="18" charset="0"/>
                <a:cs typeface="Times New Roman" panose="02020603050405020304" pitchFamily="18" charset="0"/>
              </a:rPr>
              <a:t>Releasing flow rate: from 0.1 to 6 Nm</a:t>
            </a:r>
            <a:r>
              <a:rPr lang="en-US" sz="2400" baseline="30000" dirty="0">
                <a:solidFill>
                  <a:srgbClr val="002060"/>
                </a:solidFill>
                <a:latin typeface="Times New Roman" panose="02020603050405020304" pitchFamily="18" charset="0"/>
                <a:cs typeface="Times New Roman" panose="02020603050405020304" pitchFamily="18" charset="0"/>
              </a:rPr>
              <a:t>3</a:t>
            </a:r>
            <a:r>
              <a:rPr lang="en-US" sz="2400" dirty="0">
                <a:solidFill>
                  <a:srgbClr val="002060"/>
                </a:solidFill>
                <a:latin typeface="Times New Roman" panose="02020603050405020304" pitchFamily="18" charset="0"/>
                <a:cs typeface="Times New Roman" panose="02020603050405020304" pitchFamily="18" charset="0"/>
              </a:rPr>
              <a:t>·h</a:t>
            </a:r>
            <a:r>
              <a:rPr lang="en-US" sz="2400" baseline="30000" dirty="0">
                <a:solidFill>
                  <a:srgbClr val="002060"/>
                </a:solidFill>
                <a:latin typeface="Times New Roman" panose="02020603050405020304" pitchFamily="18" charset="0"/>
                <a:cs typeface="Times New Roman" panose="02020603050405020304" pitchFamily="18" charset="0"/>
              </a:rPr>
              <a:t>-1</a:t>
            </a:r>
          </a:p>
          <a:p>
            <a:pPr marL="285744" indent="-285744">
              <a:buClr>
                <a:srgbClr val="CC6600"/>
              </a:buClr>
              <a:buFont typeface="Wingdings" panose="05000000000000000000" pitchFamily="2" charset="2"/>
              <a:buChar char="v"/>
            </a:pPr>
            <a:r>
              <a:rPr lang="en-GB" altLang="fr-FR" sz="2400" dirty="0">
                <a:solidFill>
                  <a:srgbClr val="002060"/>
                </a:solidFill>
                <a:latin typeface="Times New Roman" panose="02020603050405020304" pitchFamily="18" charset="0"/>
                <a:cs typeface="Times New Roman" panose="02020603050405020304" pitchFamily="18" charset="0"/>
              </a:rPr>
              <a:t>Injected Volume : 5 % of the enclosure volume</a:t>
            </a:r>
            <a:endParaRPr lang="en-GB" sz="2400" dirty="0">
              <a:solidFill>
                <a:srgbClr val="00206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7537294" y="5986327"/>
            <a:ext cx="3286309" cy="338554"/>
          </a:xfrm>
          <a:prstGeom prst="rect">
            <a:avLst/>
          </a:prstGeom>
          <a:noFill/>
        </p:spPr>
        <p:txBody>
          <a:bodyPr wrap="square" rtlCol="0">
            <a:spAutoFit/>
          </a:bodyPr>
          <a:lstStyle/>
          <a:p>
            <a:pPr algn="ctr"/>
            <a:r>
              <a:rPr lang="en-US" sz="1600" dirty="0">
                <a:solidFill>
                  <a:srgbClr val="002060"/>
                </a:solidFill>
                <a:latin typeface="Times New Roman" pitchFamily="18" charset="0"/>
                <a:cs typeface="Times New Roman" pitchFamily="18" charset="0"/>
              </a:rPr>
              <a:t> </a:t>
            </a:r>
            <a:r>
              <a:rPr lang="en-GB" sz="1600" dirty="0">
                <a:solidFill>
                  <a:srgbClr val="002060"/>
                </a:solidFill>
                <a:latin typeface="Times New Roman" panose="02020603050405020304" pitchFamily="18" charset="0"/>
                <a:cs typeface="Times New Roman" panose="02020603050405020304" pitchFamily="18" charset="0"/>
              </a:rPr>
              <a:t>Human</a:t>
            </a:r>
            <a:r>
              <a:rPr lang="fr-FR" sz="1600" dirty="0">
                <a:solidFill>
                  <a:srgbClr val="002060"/>
                </a:solidFill>
                <a:latin typeface="Times New Roman" panose="02020603050405020304" pitchFamily="18" charset="0"/>
                <a:cs typeface="Times New Roman" panose="02020603050405020304" pitchFamily="18" charset="0"/>
              </a:rPr>
              <a:t>-machine interface </a:t>
            </a:r>
            <a:r>
              <a:rPr lang="en-GB" sz="1600" dirty="0">
                <a:solidFill>
                  <a:srgbClr val="002060"/>
                </a:solidFill>
                <a:latin typeface="Times New Roman" panose="02020603050405020304" pitchFamily="18" charset="0"/>
                <a:cs typeface="Times New Roman" panose="02020603050405020304" pitchFamily="18" charset="0"/>
              </a:rPr>
              <a:t>systems</a:t>
            </a:r>
            <a:r>
              <a:rPr lang="fr-FR" sz="1600" dirty="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itchFamily="18" charset="0"/>
                <a:cs typeface="Times New Roman" pitchFamily="18" charset="0"/>
              </a:rPr>
              <a:t> </a:t>
            </a:r>
          </a:p>
        </p:txBody>
      </p:sp>
      <p:sp>
        <p:nvSpPr>
          <p:cNvPr id="12" name="ZoneTexte 11"/>
          <p:cNvSpPr txBox="1"/>
          <p:nvPr/>
        </p:nvSpPr>
        <p:spPr>
          <a:xfrm>
            <a:off x="801140" y="3411898"/>
            <a:ext cx="2885045" cy="338554"/>
          </a:xfrm>
          <a:prstGeom prst="rect">
            <a:avLst/>
          </a:prstGeom>
          <a:noFill/>
        </p:spPr>
        <p:txBody>
          <a:bodyPr wrap="square" rtlCol="0">
            <a:spAutoFit/>
          </a:bodyPr>
          <a:lstStyle/>
          <a:p>
            <a:pPr algn="ctr"/>
            <a:r>
              <a:rPr lang="en-US" sz="1600" dirty="0">
                <a:solidFill>
                  <a:srgbClr val="002060"/>
                </a:solidFill>
                <a:latin typeface="Times New Roman" pitchFamily="18" charset="0"/>
                <a:cs typeface="Times New Roman" pitchFamily="18" charset="0"/>
              </a:rPr>
              <a:t>Experimental enclosure </a:t>
            </a:r>
          </a:p>
        </p:txBody>
      </p:sp>
      <p:pic>
        <p:nvPicPr>
          <p:cNvPr id="14" name="Image 1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b="3750"/>
          <a:stretch/>
        </p:blipFill>
        <p:spPr>
          <a:xfrm>
            <a:off x="7992152" y="3070079"/>
            <a:ext cx="2376591" cy="2848796"/>
          </a:xfrm>
          <a:prstGeom prst="rect">
            <a:avLst/>
          </a:prstGeom>
        </p:spPr>
      </p:pic>
    </p:spTree>
    <p:extLst>
      <p:ext uri="{BB962C8B-B14F-4D97-AF65-F5344CB8AC3E}">
        <p14:creationId xmlns:p14="http://schemas.microsoft.com/office/powerpoint/2010/main" val="54855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1000"/>
                                        <p:tgtEl>
                                          <p:spTgt spid="5"/>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up)">
                                      <p:cBhvr>
                                        <p:cTn id="25" dur="500"/>
                                        <p:tgtEl>
                                          <p:spTgt spid="3">
                                            <p:txEl>
                                              <p:pRg st="0" end="0"/>
                                            </p:txEl>
                                          </p:spTgt>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up)">
                                      <p:cBhvr>
                                        <p:cTn id="29" dur="500"/>
                                        <p:tgtEl>
                                          <p:spTgt spid="3">
                                            <p:txEl>
                                              <p:pRg st="1" end="1"/>
                                            </p:txEl>
                                          </p:spTgt>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up)">
                                      <p:cBhvr>
                                        <p:cTn id="33" dur="500"/>
                                        <p:tgtEl>
                                          <p:spTgt spid="3">
                                            <p:txEl>
                                              <p:pRg st="2" end="2"/>
                                            </p:txEl>
                                          </p:spTgt>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up)">
                                      <p:cBhvr>
                                        <p:cTn id="37" dur="500"/>
                                        <p:tgtEl>
                                          <p:spTgt spid="3">
                                            <p:txEl>
                                              <p:pRg st="3" end="3"/>
                                            </p:txEl>
                                          </p:spTgt>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up)">
                                      <p:cBhvr>
                                        <p:cTn id="41" dur="500"/>
                                        <p:tgtEl>
                                          <p:spTgt spid="7">
                                            <p:txEl>
                                              <p:pRg st="0" end="0"/>
                                            </p:txEl>
                                          </p:spTgt>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up)">
                                      <p:cBhvr>
                                        <p:cTn id="45" dur="500"/>
                                        <p:tgtEl>
                                          <p:spTgt spid="7">
                                            <p:txEl>
                                              <p:pRg st="1" end="1"/>
                                            </p:txEl>
                                          </p:spTgt>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wipe(up)">
                                      <p:cBhvr>
                                        <p:cTn id="49" dur="500"/>
                                        <p:tgtEl>
                                          <p:spTgt spid="7">
                                            <p:txEl>
                                              <p:pRg st="2" end="2"/>
                                            </p:txEl>
                                          </p:spTgt>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wipe(up)">
                                      <p:cBhvr>
                                        <p:cTn id="53" dur="500"/>
                                        <p:tgtEl>
                                          <p:spTgt spid="7">
                                            <p:txEl>
                                              <p:pRg st="3" end="3"/>
                                            </p:txEl>
                                          </p:spTgt>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7">
                                            <p:txEl>
                                              <p:pRg st="4" end="4"/>
                                            </p:txEl>
                                          </p:spTgt>
                                        </p:tgtEl>
                                        <p:attrNameLst>
                                          <p:attrName>style.visibility</p:attrName>
                                        </p:attrNameLst>
                                      </p:cBhvr>
                                      <p:to>
                                        <p:strVal val="visible"/>
                                      </p:to>
                                    </p:set>
                                    <p:animEffect transition="in" filter="wipe(up)">
                                      <p:cBhvr>
                                        <p:cTn id="57" dur="500"/>
                                        <p:tgtEl>
                                          <p:spTgt spid="7">
                                            <p:txEl>
                                              <p:pRg st="4" end="4"/>
                                            </p:txEl>
                                          </p:spTgt>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7">
                                            <p:txEl>
                                              <p:pRg st="5" end="5"/>
                                            </p:txEl>
                                          </p:spTgt>
                                        </p:tgtEl>
                                        <p:attrNameLst>
                                          <p:attrName>style.visibility</p:attrName>
                                        </p:attrNameLst>
                                      </p:cBhvr>
                                      <p:to>
                                        <p:strVal val="visible"/>
                                      </p:to>
                                    </p:set>
                                    <p:animEffect transition="in" filter="wipe(up)">
                                      <p:cBhvr>
                                        <p:cTn id="61" dur="500"/>
                                        <p:tgtEl>
                                          <p:spTgt spid="7">
                                            <p:txEl>
                                              <p:pRg st="5" end="5"/>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P spid="7" grpId="0" build="p"/>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11" name="Espace réservé du numéro de diapositive 10"/>
          <p:cNvSpPr>
            <a:spLocks noGrp="1"/>
          </p:cNvSpPr>
          <p:nvPr>
            <p:ph type="sldNum" sz="quarter" idx="12"/>
          </p:nvPr>
        </p:nvSpPr>
        <p:spPr/>
        <p:txBody>
          <a:bodyPr/>
          <a:lstStyle/>
          <a:p>
            <a:fld id="{E8881708-E59A-4E74-B048-981F13492EFB}" type="slidenum">
              <a:rPr lang="fr-FR" smtClean="0"/>
              <a:pPr/>
              <a:t>8</a:t>
            </a:fld>
            <a:endParaRPr lang="fr-FR"/>
          </a:p>
        </p:txBody>
      </p:sp>
      <p:sp>
        <p:nvSpPr>
          <p:cNvPr id="4" name="Titre 1"/>
          <p:cNvSpPr txBox="1">
            <a:spLocks/>
          </p:cNvSpPr>
          <p:nvPr/>
        </p:nvSpPr>
        <p:spPr>
          <a:xfrm>
            <a:off x="1524000" y="-55131"/>
            <a:ext cx="9144000" cy="9445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600" dirty="0">
                <a:solidFill>
                  <a:srgbClr val="002060"/>
                </a:solidFill>
                <a:latin typeface="Times New Roman" panose="02020603050405020304" pitchFamily="18" charset="0"/>
                <a:cs typeface="Times New Roman" panose="02020603050405020304" pitchFamily="18" charset="0"/>
              </a:rPr>
              <a:t>Instrumentation</a:t>
            </a:r>
            <a:endParaRPr lang="fr-FR" sz="3200" dirty="0">
              <a:solidFill>
                <a:srgbClr val="002060"/>
              </a:solidFill>
              <a:latin typeface="Times New Roman" panose="02020603050405020304" pitchFamily="18" charset="0"/>
              <a:cs typeface="Times New Roman" panose="02020603050405020304" pitchFamily="18" charset="0"/>
            </a:endParaRP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 name="Tableau 2"/>
          <p:cNvGraphicFramePr>
            <a:graphicFrameLocks noGrp="1"/>
          </p:cNvGraphicFramePr>
          <p:nvPr>
            <p:extLst>
              <p:ext uri="{D42A27DB-BD31-4B8C-83A1-F6EECF244321}">
                <p14:modId xmlns:p14="http://schemas.microsoft.com/office/powerpoint/2010/main" val="3914444076"/>
              </p:ext>
            </p:extLst>
          </p:nvPr>
        </p:nvGraphicFramePr>
        <p:xfrm>
          <a:off x="7988480" y="2704449"/>
          <a:ext cx="3131185" cy="3022600"/>
        </p:xfrm>
        <a:graphic>
          <a:graphicData uri="http://schemas.openxmlformats.org/drawingml/2006/table">
            <a:tbl>
              <a:tblPr firstRow="1" firstCol="1" bandRow="1">
                <a:tableStyleId>{3B4B98B0-60AC-42C2-AFA5-B58CD77FA1E5}</a:tableStyleId>
              </a:tblPr>
              <a:tblGrid>
                <a:gridCol w="640715"/>
                <a:gridCol w="640715"/>
                <a:gridCol w="616585"/>
                <a:gridCol w="616585"/>
                <a:gridCol w="616585"/>
              </a:tblGrid>
              <a:tr h="177800">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Rod</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FF6600"/>
                      </a:solidFill>
                      <a:prstDash val="solid"/>
                      <a:round/>
                      <a:headEnd type="none" w="med" len="med"/>
                      <a:tailEnd type="none" w="med" len="med"/>
                    </a:lnR>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Position</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x (m)</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y (m)</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z (m)</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rowSpan="4">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 </a:t>
                      </a:r>
                    </a:p>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A</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FF6600"/>
                      </a:solidFill>
                      <a:prstDash val="solid"/>
                      <a:round/>
                      <a:headEnd type="none" w="med" len="med"/>
                      <a:tailEnd type="none" w="med" len="med"/>
                    </a:lnR>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1</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0.07</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2</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0.07</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0.07</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0.12</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vMerge="1">
                  <a:txBody>
                    <a:bodyPr/>
                    <a:lstStyle/>
                    <a:p>
                      <a:endParaRPr lang="en-GB"/>
                    </a:p>
                  </a:txBody>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4</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0.13</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0.07</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0.18</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FF6600"/>
                      </a:solidFill>
                      <a:prstDash val="solid"/>
                      <a:round/>
                      <a:headEnd type="none" w="med" len="med"/>
                      <a:tailEnd type="none" w="med" len="med"/>
                    </a:lnB>
                  </a:tcPr>
                </a:tc>
              </a:tr>
              <a:tr h="177800">
                <a:tc rowSpan="4">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 </a:t>
                      </a:r>
                    </a:p>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B</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1</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0.24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FF6600"/>
                      </a:solidFill>
                      <a:prstDash val="solid"/>
                      <a:round/>
                      <a:headEnd type="none" w="med" len="med"/>
                      <a:tailEnd type="none" w="med" len="med"/>
                    </a:lnT>
                  </a:tcPr>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2</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0.24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0.24</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0.12</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vMerge="1">
                  <a:txBody>
                    <a:bodyPr/>
                    <a:lstStyle/>
                    <a:p>
                      <a:endParaRPr lang="en-GB"/>
                    </a:p>
                  </a:txBody>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4</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0.13</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0.24</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FF6600"/>
                      </a:solidFill>
                      <a:prstDash val="solid"/>
                      <a:round/>
                      <a:headEnd type="none" w="med" len="med"/>
                      <a:tailEnd type="none" w="med" len="med"/>
                    </a:lnB>
                  </a:tcPr>
                </a:tc>
              </a:tr>
              <a:tr h="177800">
                <a:tc rowSpan="4">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 </a:t>
                      </a:r>
                    </a:p>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C</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1</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0.38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0.24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FF6600"/>
                      </a:solidFill>
                      <a:prstDash val="solid"/>
                      <a:round/>
                      <a:headEnd type="none" w="med" len="med"/>
                      <a:tailEnd type="none" w="med" len="med"/>
                    </a:lnT>
                  </a:tcPr>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2</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0.38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0.24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0.38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0.24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0.12</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0.38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0.24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FF6600"/>
                      </a:solidFill>
                      <a:prstDash val="solid"/>
                      <a:round/>
                      <a:headEnd type="none" w="med" len="med"/>
                      <a:tailEnd type="none" w="med" len="med"/>
                    </a:lnB>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B w="12700" cap="flat" cmpd="sng" algn="ctr">
                      <a:solidFill>
                        <a:srgbClr val="FF6600"/>
                      </a:solidFill>
                      <a:prstDash val="solid"/>
                      <a:round/>
                      <a:headEnd type="none" w="med" len="med"/>
                      <a:tailEnd type="none" w="med" len="med"/>
                    </a:lnB>
                  </a:tcPr>
                </a:tc>
              </a:tr>
              <a:tr h="177800">
                <a:tc rowSpan="4">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 </a:t>
                      </a:r>
                    </a:p>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D</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1</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0.38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0.07</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FF6600"/>
                      </a:solidFill>
                      <a:prstDash val="solid"/>
                      <a:round/>
                      <a:headEnd type="none" w="med" len="med"/>
                      <a:tailEnd type="none" w="med" len="med"/>
                    </a:lnT>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T w="12700" cap="flat" cmpd="sng" algn="ctr">
                      <a:solidFill>
                        <a:srgbClr val="FF6600"/>
                      </a:solidFill>
                      <a:prstDash val="solid"/>
                      <a:round/>
                      <a:headEnd type="none" w="med" len="med"/>
                      <a:tailEnd type="none" w="med" len="med"/>
                    </a:lnT>
                  </a:tcPr>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2</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0.38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0.07</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3</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0.38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0.07</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0.12</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77800">
                <a:tc vMerge="1">
                  <a:txBody>
                    <a:bodyPr/>
                    <a:lstStyle/>
                    <a:p>
                      <a:endParaRPr lang="en-GB"/>
                    </a:p>
                  </a:txBody>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4</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FF6600"/>
                      </a:solidFill>
                      <a:prstDash val="solid"/>
                      <a:round/>
                      <a:headEnd type="none" w="med" len="med"/>
                      <a:tailEnd type="none" w="med" len="med"/>
                    </a:lnL>
                  </a:tcPr>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0.38</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a:solidFill>
                            <a:srgbClr val="002060"/>
                          </a:solidFill>
                          <a:effectLst/>
                          <a:latin typeface="Times New Roman" panose="02020603050405020304" pitchFamily="18" charset="0"/>
                          <a:cs typeface="Times New Roman" panose="02020603050405020304" pitchFamily="18" charset="0"/>
                        </a:rPr>
                        <a:t>0.07</a:t>
                      </a:r>
                      <a:endParaRPr lang="fr-FR" sz="1100" b="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auto" hangingPunct="1">
                        <a:spcAft>
                          <a:spcPts val="0"/>
                        </a:spcAft>
                      </a:pPr>
                      <a:r>
                        <a:rPr lang="fr-FR" sz="1100" b="0" dirty="0">
                          <a:solidFill>
                            <a:srgbClr val="002060"/>
                          </a:solidFill>
                          <a:effectLst/>
                          <a:latin typeface="Times New Roman" panose="02020603050405020304" pitchFamily="18" charset="0"/>
                          <a:cs typeface="Times New Roman" panose="02020603050405020304" pitchFamily="18" charset="0"/>
                        </a:rPr>
                        <a:t>0.18</a:t>
                      </a:r>
                      <a:endParaRPr lang="fr-FR" sz="1100" b="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7" name="Rectangle 6"/>
          <p:cNvSpPr/>
          <p:nvPr/>
        </p:nvSpPr>
        <p:spPr>
          <a:xfrm>
            <a:off x="332510" y="1263828"/>
            <a:ext cx="11529752" cy="707886"/>
          </a:xfrm>
          <a:prstGeom prst="rect">
            <a:avLst/>
          </a:prstGeom>
        </p:spPr>
        <p:txBody>
          <a:bodyPr wrap="square">
            <a:spAutoFit/>
          </a:bodyPr>
          <a:lstStyle/>
          <a:p>
            <a:pPr algn="just"/>
            <a:r>
              <a:rPr lang="en-GB" sz="2000" b="1" dirty="0">
                <a:solidFill>
                  <a:srgbClr val="002060"/>
                </a:solidFill>
                <a:latin typeface="Times New Roman" panose="02020603050405020304" pitchFamily="18" charset="0"/>
                <a:cs typeface="Times New Roman" panose="02020603050405020304" pitchFamily="18" charset="0"/>
              </a:rPr>
              <a:t>Measurement devices</a:t>
            </a:r>
          </a:p>
          <a:p>
            <a:pPr algn="just"/>
            <a:r>
              <a:rPr lang="en-US" sz="2000" dirty="0" err="1">
                <a:solidFill>
                  <a:srgbClr val="002060"/>
                </a:solidFill>
                <a:latin typeface="Times New Roman" panose="02020603050405020304" pitchFamily="18" charset="0"/>
                <a:cs typeface="Times New Roman" panose="02020603050405020304" pitchFamily="18" charset="0"/>
              </a:rPr>
              <a:t>Catharometer</a:t>
            </a:r>
            <a:r>
              <a:rPr lang="en-US" sz="2000" dirty="0">
                <a:solidFill>
                  <a:srgbClr val="002060"/>
                </a:solidFill>
                <a:latin typeface="Times New Roman" panose="02020603050405020304" pitchFamily="18" charset="0"/>
                <a:cs typeface="Times New Roman" panose="02020603050405020304" pitchFamily="18" charset="0"/>
              </a:rPr>
              <a:t> Xen-TCG 3880 from </a:t>
            </a:r>
            <a:r>
              <a:rPr lang="en-US" sz="2000" dirty="0" err="1">
                <a:solidFill>
                  <a:srgbClr val="002060"/>
                </a:solidFill>
                <a:latin typeface="Times New Roman" panose="02020603050405020304" pitchFamily="18" charset="0"/>
                <a:cs typeface="Times New Roman" panose="02020603050405020304" pitchFamily="18" charset="0"/>
              </a:rPr>
              <a:t>Xensor</a:t>
            </a:r>
            <a:r>
              <a:rPr lang="en-US" sz="2000" dirty="0">
                <a:solidFill>
                  <a:srgbClr val="002060"/>
                </a:solidFill>
                <a:latin typeface="Times New Roman" panose="02020603050405020304" pitchFamily="18" charset="0"/>
                <a:cs typeface="Times New Roman" panose="02020603050405020304" pitchFamily="18" charset="0"/>
              </a:rPr>
              <a:t> Integration, accuracy around 0.1% on hydrogen volume fraction.</a:t>
            </a:r>
            <a:endParaRPr lang="en-GB" sz="2000" dirty="0">
              <a:solidFill>
                <a:srgbClr val="002060"/>
              </a:solidFill>
              <a:latin typeface="Times New Roman" panose="02020603050405020304" pitchFamily="18" charset="0"/>
              <a:cs typeface="Times New Roman" panose="02020603050405020304" pitchFamily="18" charset="0"/>
            </a:endParaRPr>
          </a:p>
        </p:txBody>
      </p:sp>
      <p:sp>
        <p:nvSpPr>
          <p:cNvPr id="8" name="ZoneTexte 7"/>
          <p:cNvSpPr txBox="1"/>
          <p:nvPr/>
        </p:nvSpPr>
        <p:spPr>
          <a:xfrm>
            <a:off x="1209945" y="5768593"/>
            <a:ext cx="4594579" cy="338554"/>
          </a:xfrm>
          <a:prstGeom prst="rect">
            <a:avLst/>
          </a:prstGeom>
          <a:noFill/>
        </p:spPr>
        <p:txBody>
          <a:bodyPr wrap="square" rtlCol="0">
            <a:spAutoFit/>
          </a:bodyPr>
          <a:lstStyle/>
          <a:p>
            <a:pPr algn="ctr"/>
            <a:r>
              <a:rPr lang="en-US" sz="1600" dirty="0">
                <a:solidFill>
                  <a:srgbClr val="002060"/>
                </a:solidFill>
                <a:latin typeface="Times New Roman" pitchFamily="18" charset="0"/>
                <a:cs typeface="Times New Roman" pitchFamily="18" charset="0"/>
              </a:rPr>
              <a:t>Experimental enclosure scheme and sensor positions. </a:t>
            </a:r>
          </a:p>
        </p:txBody>
      </p:sp>
      <p:sp>
        <p:nvSpPr>
          <p:cNvPr id="9" name="ZoneTexte 8"/>
          <p:cNvSpPr txBox="1"/>
          <p:nvPr/>
        </p:nvSpPr>
        <p:spPr>
          <a:xfrm>
            <a:off x="7667097" y="2163069"/>
            <a:ext cx="3683635" cy="338554"/>
          </a:xfrm>
          <a:prstGeom prst="rect">
            <a:avLst/>
          </a:prstGeom>
          <a:noFill/>
        </p:spPr>
        <p:txBody>
          <a:bodyPr wrap="square" rtlCol="0">
            <a:spAutoFit/>
          </a:bodyPr>
          <a:lstStyle/>
          <a:p>
            <a:pPr algn="ctr"/>
            <a:r>
              <a:rPr lang="en-US" sz="1600" dirty="0">
                <a:solidFill>
                  <a:srgbClr val="002060"/>
                </a:solidFill>
                <a:latin typeface="Times New Roman" pitchFamily="18" charset="0"/>
                <a:cs typeface="Times New Roman" pitchFamily="18" charset="0"/>
              </a:rPr>
              <a:t>Positions of the concentration sensors. </a:t>
            </a:r>
          </a:p>
        </p:txBody>
      </p:sp>
      <p:grpSp>
        <p:nvGrpSpPr>
          <p:cNvPr id="12" name="Groupe 11"/>
          <p:cNvGrpSpPr/>
          <p:nvPr/>
        </p:nvGrpSpPr>
        <p:grpSpPr>
          <a:xfrm>
            <a:off x="512650" y="2230012"/>
            <a:ext cx="6347070" cy="3471643"/>
            <a:chOff x="50583" y="3500982"/>
            <a:chExt cx="4603653" cy="2691078"/>
          </a:xfrm>
        </p:grpSpPr>
        <p:pic>
          <p:nvPicPr>
            <p:cNvPr id="13" name="Image 12"/>
            <p:cNvPicPr/>
            <p:nvPr/>
          </p:nvPicPr>
          <p:blipFill rotWithShape="1">
            <a:blip r:embed="rId2" cstate="print"/>
            <a:srcRect l="1892" t="6311" b="5748"/>
            <a:stretch/>
          </p:blipFill>
          <p:spPr>
            <a:xfrm>
              <a:off x="329514" y="3534032"/>
              <a:ext cx="4176584" cy="2520780"/>
            </a:xfrm>
            <a:prstGeom prst="rect">
              <a:avLst/>
            </a:prstGeom>
          </p:spPr>
        </p:pic>
        <p:sp>
          <p:nvSpPr>
            <p:cNvPr id="14" name="ZoneTexte 13"/>
            <p:cNvSpPr txBox="1"/>
            <p:nvPr/>
          </p:nvSpPr>
          <p:spPr>
            <a:xfrm>
              <a:off x="2255051" y="3500982"/>
              <a:ext cx="1019175" cy="269168"/>
            </a:xfrm>
            <a:prstGeom prst="rect">
              <a:avLst/>
            </a:prstGeom>
            <a:solidFill>
              <a:schemeClr val="bg1"/>
            </a:solidFill>
          </p:spPr>
          <p:txBody>
            <a:bodyPr wrap="square" rtlCol="0">
              <a:spAutoFit/>
            </a:bodyPr>
            <a:lstStyle/>
            <a:p>
              <a:r>
                <a:rPr lang="en-GB" sz="1400" dirty="0">
                  <a:solidFill>
                    <a:srgbClr val="000000"/>
                  </a:solidFill>
                  <a:latin typeface="Times New Roman" panose="02020603050405020304" pitchFamily="18" charset="0"/>
                  <a:cs typeface="Times New Roman" panose="02020603050405020304" pitchFamily="18" charset="0"/>
                </a:rPr>
                <a:t>Upper</a:t>
              </a:r>
            </a:p>
          </p:txBody>
        </p:sp>
        <p:sp>
          <p:nvSpPr>
            <p:cNvPr id="15" name="ZoneTexte 14"/>
            <p:cNvSpPr txBox="1"/>
            <p:nvPr/>
          </p:nvSpPr>
          <p:spPr>
            <a:xfrm>
              <a:off x="76835" y="4357898"/>
              <a:ext cx="1011524" cy="269168"/>
            </a:xfrm>
            <a:prstGeom prst="rect">
              <a:avLst/>
            </a:prstGeom>
            <a:solidFill>
              <a:schemeClr val="bg1"/>
            </a:solidFill>
          </p:spPr>
          <p:txBody>
            <a:bodyPr wrap="square" rtlCol="0">
              <a:spAutoFit/>
            </a:bodyPr>
            <a:lstStyle/>
            <a:p>
              <a:r>
                <a:rPr lang="en-GB" sz="1400" dirty="0">
                  <a:solidFill>
                    <a:srgbClr val="000000"/>
                  </a:solidFill>
                  <a:latin typeface="Times New Roman" panose="02020603050405020304" pitchFamily="18" charset="0"/>
                  <a:cs typeface="Times New Roman" panose="02020603050405020304" pitchFamily="18" charset="0"/>
                </a:rPr>
                <a:t>Upper side</a:t>
              </a:r>
            </a:p>
          </p:txBody>
        </p:sp>
        <p:sp>
          <p:nvSpPr>
            <p:cNvPr id="16" name="ZoneTexte 15"/>
            <p:cNvSpPr txBox="1"/>
            <p:nvPr/>
          </p:nvSpPr>
          <p:spPr>
            <a:xfrm>
              <a:off x="50583" y="4839765"/>
              <a:ext cx="1011524" cy="269168"/>
            </a:xfrm>
            <a:prstGeom prst="rect">
              <a:avLst/>
            </a:prstGeom>
            <a:solidFill>
              <a:schemeClr val="bg1"/>
            </a:solidFill>
          </p:spPr>
          <p:txBody>
            <a:bodyPr wrap="square" rtlCol="0">
              <a:spAutoFit/>
            </a:bodyPr>
            <a:lstStyle/>
            <a:p>
              <a:r>
                <a:rPr lang="en-GB" sz="1400" dirty="0">
                  <a:solidFill>
                    <a:srgbClr val="000000"/>
                  </a:solidFill>
                  <a:latin typeface="Times New Roman" panose="02020603050405020304" pitchFamily="18" charset="0"/>
                  <a:cs typeface="Times New Roman" panose="02020603050405020304" pitchFamily="18" charset="0"/>
                </a:rPr>
                <a:t>Lower side</a:t>
              </a:r>
            </a:p>
          </p:txBody>
        </p:sp>
        <p:sp>
          <p:nvSpPr>
            <p:cNvPr id="17" name="ZoneTexte 16"/>
            <p:cNvSpPr txBox="1"/>
            <p:nvPr/>
          </p:nvSpPr>
          <p:spPr>
            <a:xfrm>
              <a:off x="1752600" y="5895975"/>
              <a:ext cx="1012039" cy="296085"/>
            </a:xfrm>
            <a:prstGeom prst="rect">
              <a:avLst/>
            </a:prstGeom>
            <a:solidFill>
              <a:schemeClr val="bg1"/>
            </a:solidFill>
          </p:spPr>
          <p:txBody>
            <a:bodyPr wrap="square" rtlCol="0">
              <a:spAutoFit/>
            </a:bodyPr>
            <a:lstStyle/>
            <a:p>
              <a:r>
                <a:rPr lang="en-GB" sz="1600" dirty="0">
                  <a:solidFill>
                    <a:srgbClr val="000000"/>
                  </a:solidFill>
                </a:rPr>
                <a:t>0,47 m</a:t>
              </a:r>
            </a:p>
          </p:txBody>
        </p:sp>
        <p:sp>
          <p:nvSpPr>
            <p:cNvPr id="18" name="ZoneTexte 17"/>
            <p:cNvSpPr txBox="1"/>
            <p:nvPr/>
          </p:nvSpPr>
          <p:spPr>
            <a:xfrm rot="18753995">
              <a:off x="3695861" y="5357082"/>
              <a:ext cx="817879" cy="302330"/>
            </a:xfrm>
            <a:prstGeom prst="rect">
              <a:avLst/>
            </a:prstGeom>
            <a:solidFill>
              <a:schemeClr val="bg1"/>
            </a:solidFill>
          </p:spPr>
          <p:txBody>
            <a:bodyPr wrap="square" rtlCol="0">
              <a:spAutoFit/>
            </a:bodyPr>
            <a:lstStyle/>
            <a:p>
              <a:r>
                <a:rPr lang="en-GB" sz="1600" dirty="0">
                  <a:solidFill>
                    <a:srgbClr val="000000"/>
                  </a:solidFill>
                </a:rPr>
                <a:t>0,33 m</a:t>
              </a:r>
            </a:p>
          </p:txBody>
        </p:sp>
        <p:sp>
          <p:nvSpPr>
            <p:cNvPr id="19" name="ZoneTexte 18"/>
            <p:cNvSpPr txBox="1"/>
            <p:nvPr/>
          </p:nvSpPr>
          <p:spPr>
            <a:xfrm rot="16200000">
              <a:off x="4094131" y="4258808"/>
              <a:ext cx="817879" cy="302330"/>
            </a:xfrm>
            <a:prstGeom prst="rect">
              <a:avLst/>
            </a:prstGeom>
            <a:solidFill>
              <a:schemeClr val="bg1"/>
            </a:solidFill>
          </p:spPr>
          <p:txBody>
            <a:bodyPr wrap="square" rtlCol="0">
              <a:spAutoFit/>
            </a:bodyPr>
            <a:lstStyle/>
            <a:p>
              <a:r>
                <a:rPr lang="en-GB" sz="1600" dirty="0">
                  <a:solidFill>
                    <a:srgbClr val="000000"/>
                  </a:solidFill>
                </a:rPr>
                <a:t>0,20 m</a:t>
              </a:r>
            </a:p>
          </p:txBody>
        </p:sp>
      </p:grpSp>
    </p:spTree>
    <p:extLst>
      <p:ext uri="{BB962C8B-B14F-4D97-AF65-F5344CB8AC3E}">
        <p14:creationId xmlns:p14="http://schemas.microsoft.com/office/powerpoint/2010/main" val="272686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sz="1400"/>
              <a:t>ICHS -September, 11-13 2017 </a:t>
            </a:r>
            <a:endParaRPr lang="fr-FR" sz="1400"/>
          </a:p>
        </p:txBody>
      </p:sp>
      <p:sp>
        <p:nvSpPr>
          <p:cNvPr id="4" name="Espace réservé du numéro de diapositive 3"/>
          <p:cNvSpPr>
            <a:spLocks noGrp="1"/>
          </p:cNvSpPr>
          <p:nvPr>
            <p:ph type="sldNum" sz="quarter" idx="12"/>
          </p:nvPr>
        </p:nvSpPr>
        <p:spPr/>
        <p:txBody>
          <a:bodyPr/>
          <a:lstStyle/>
          <a:p>
            <a:fld id="{E8881708-E59A-4E74-B048-981F13492EFB}" type="slidenum">
              <a:rPr lang="fr-FR" smtClean="0"/>
              <a:pPr/>
              <a:t>9</a:t>
            </a:fld>
            <a:endParaRPr lang="fr-FR"/>
          </a:p>
        </p:txBody>
      </p:sp>
      <p:cxnSp>
        <p:nvCxnSpPr>
          <p:cNvPr id="5" name="Connecteur droit 4"/>
          <p:cNvCxnSpPr/>
          <p:nvPr/>
        </p:nvCxnSpPr>
        <p:spPr>
          <a:xfrm>
            <a:off x="2386454" y="1005529"/>
            <a:ext cx="745957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b="9228"/>
          <a:stretch/>
        </p:blipFill>
        <p:spPr>
          <a:xfrm>
            <a:off x="6865243" y="4101112"/>
            <a:ext cx="3315617" cy="2012599"/>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665" y="1704998"/>
            <a:ext cx="4701931" cy="3927813"/>
          </a:xfrm>
          <a:prstGeom prst="rect">
            <a:avLst/>
          </a:prstGeom>
        </p:spPr>
      </p:pic>
      <p:pic>
        <p:nvPicPr>
          <p:cNvPr id="8" name="Image 7"/>
          <p:cNvPicPr>
            <a:picLocks noChangeAspect="1"/>
          </p:cNvPicPr>
          <p:nvPr/>
        </p:nvPicPr>
        <p:blipFill rotWithShape="1">
          <a:blip r:embed="rId4" cstate="print">
            <a:extLst>
              <a:ext uri="{28A0092B-C50C-407E-A947-70E740481C1C}">
                <a14:useLocalDpi xmlns:a14="http://schemas.microsoft.com/office/drawing/2010/main" val="0"/>
              </a:ext>
            </a:extLst>
          </a:blip>
          <a:srcRect t="21188" b="10634"/>
          <a:stretch/>
        </p:blipFill>
        <p:spPr>
          <a:xfrm>
            <a:off x="6865243" y="1637834"/>
            <a:ext cx="3287491" cy="2242576"/>
          </a:xfrm>
          <a:prstGeom prst="rect">
            <a:avLst/>
          </a:prstGeom>
        </p:spPr>
      </p:pic>
      <p:sp>
        <p:nvSpPr>
          <p:cNvPr id="9" name="ZoneTexte 8"/>
          <p:cNvSpPr txBox="1"/>
          <p:nvPr/>
        </p:nvSpPr>
        <p:spPr>
          <a:xfrm>
            <a:off x="590205" y="1121627"/>
            <a:ext cx="11263744" cy="400110"/>
          </a:xfrm>
          <a:prstGeom prst="rect">
            <a:avLst/>
          </a:prstGeom>
          <a:noFill/>
        </p:spPr>
        <p:txBody>
          <a:bodyPr wrap="square" rtlCol="0">
            <a:spAutoFit/>
          </a:bodyPr>
          <a:lstStyle/>
          <a:p>
            <a:pPr algn="just"/>
            <a:r>
              <a:rPr lang="en-US" sz="2000" dirty="0">
                <a:solidFill>
                  <a:srgbClr val="002060"/>
                </a:solidFill>
                <a:latin typeface="Times New Roman" panose="02020603050405020304" pitchFamily="18" charset="0"/>
                <a:cs typeface="Times New Roman" panose="02020603050405020304" pitchFamily="18" charset="0"/>
              </a:rPr>
              <a:t>The reproduction of the obstacles of a room of a nuclear facility is made to the 1/15 scale in aluminum. </a:t>
            </a:r>
          </a:p>
        </p:txBody>
      </p:sp>
      <p:sp>
        <p:nvSpPr>
          <p:cNvPr id="3" name="ZoneTexte 2"/>
          <p:cNvSpPr txBox="1"/>
          <p:nvPr/>
        </p:nvSpPr>
        <p:spPr>
          <a:xfrm>
            <a:off x="1837803" y="5676966"/>
            <a:ext cx="2926955" cy="369332"/>
          </a:xfrm>
          <a:prstGeom prst="rect">
            <a:avLst/>
          </a:prstGeom>
          <a:noFill/>
        </p:spPr>
        <p:txBody>
          <a:bodyPr wrap="square" rtlCol="0">
            <a:spAutoFit/>
          </a:bodyPr>
          <a:lstStyle/>
          <a:p>
            <a:pPr algn="ctr"/>
            <a:r>
              <a:rPr lang="fr-FR" dirty="0">
                <a:solidFill>
                  <a:srgbClr val="002060"/>
                </a:solidFill>
                <a:latin typeface="Times New Roman" panose="02020603050405020304" pitchFamily="18" charset="0"/>
                <a:cs typeface="Times New Roman" panose="02020603050405020304" pitchFamily="18" charset="0"/>
              </a:rPr>
              <a:t>Obstacles </a:t>
            </a:r>
          </a:p>
        </p:txBody>
      </p:sp>
      <p:sp>
        <p:nvSpPr>
          <p:cNvPr id="11" name="Titre 1"/>
          <p:cNvSpPr txBox="1">
            <a:spLocks/>
          </p:cNvSpPr>
          <p:nvPr/>
        </p:nvSpPr>
        <p:spPr>
          <a:xfrm>
            <a:off x="1524000" y="-55131"/>
            <a:ext cx="9144000" cy="944563"/>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1" algn="ctr"/>
            <a:r>
              <a:rPr lang="en-GB" sz="3600" dirty="0">
                <a:solidFill>
                  <a:srgbClr val="002060"/>
                </a:solidFill>
                <a:latin typeface="Times New Roman" panose="02020603050405020304" pitchFamily="18" charset="0"/>
                <a:cs typeface="Times New Roman" panose="02020603050405020304" pitchFamily="18" charset="0"/>
              </a:rPr>
              <a:t>Instrumentation</a:t>
            </a:r>
            <a:endParaRPr lang="fr-FR"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04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119</TotalTime>
  <Words>2351</Words>
  <Application>Microsoft Office PowerPoint</Application>
  <PresentationFormat>Grand écran</PresentationFormat>
  <Paragraphs>548</Paragraphs>
  <Slides>28</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28</vt:i4>
      </vt:variant>
    </vt:vector>
  </HeadingPairs>
  <TitlesOfParts>
    <vt:vector size="38" baseType="lpstr">
      <vt:lpstr>MS Mincho</vt:lpstr>
      <vt:lpstr>Arial</vt:lpstr>
      <vt:lpstr>Calibri</vt:lpstr>
      <vt:lpstr>Calibri Light</vt:lpstr>
      <vt:lpstr>Cambria</vt:lpstr>
      <vt:lpstr>Cambria Math</vt:lpstr>
      <vt:lpstr>Tahoma</vt:lpstr>
      <vt:lpstr>Times New Roman</vt:lpstr>
      <vt:lpstr>Wingdings</vt:lpstr>
      <vt:lpstr>Rétrospective</vt:lpstr>
      <vt:lpstr>Hydrogen dispersion in a closed environment</vt:lpstr>
      <vt:lpstr>Présentation PowerPoint</vt:lpstr>
      <vt:lpstr>Présentation PowerPoint</vt:lpstr>
      <vt:lpstr>Présentation PowerPoint</vt:lpstr>
      <vt:lpstr>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dispersion in a closed environment</dc:title>
  <dc:creator>admin</dc:creator>
  <cp:lastModifiedBy>PRISME</cp:lastModifiedBy>
  <cp:revision>18</cp:revision>
  <dcterms:created xsi:type="dcterms:W3CDTF">2017-09-06T12:42:06Z</dcterms:created>
  <dcterms:modified xsi:type="dcterms:W3CDTF">2017-09-11T21:19:20Z</dcterms:modified>
</cp:coreProperties>
</file>