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69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2" r:id="rId15"/>
    <p:sldId id="273" r:id="rId16"/>
    <p:sldId id="270" r:id="rId17"/>
    <p:sldId id="268" r:id="rId18"/>
    <p:sldId id="269" r:id="rId19"/>
    <p:sldId id="271" r:id="rId20"/>
  </p:sldIdLst>
  <p:sldSz cx="9144000" cy="5143500" type="screen16x9"/>
  <p:notesSz cx="6662738" cy="9926638"/>
  <p:embeddedFontLst>
    <p:embeddedFont>
      <p:font typeface="Cambria Math" panose="02040503050406030204" pitchFamily="18" charset="0"/>
      <p:regular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0A4"/>
    <a:srgbClr val="050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45D5D6-CFEF-404B-9A09-30B50D1EEB44}">
  <a:tblStyle styleId="{0545D5D6-CFEF-404B-9A09-30B50D1EEB44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9EFF7"/>
          </a:solidFill>
        </a:fill>
      </a:tcStyle>
    </a:wholeTbl>
    <a:band1H>
      <a:tcStyle>
        <a:tcBdr/>
        <a:fill>
          <a:solidFill>
            <a:srgbClr val="D0DEEF"/>
          </a:solidFill>
        </a:fill>
      </a:tcStyle>
    </a:band1H>
    <a:band1V>
      <a:tcStyle>
        <a:tcBdr/>
        <a:fill>
          <a:solidFill>
            <a:srgbClr val="D0DEEF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B9BD5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887663" cy="49688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773487" y="0"/>
            <a:ext cx="2887661" cy="49688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4249" y="744537"/>
            <a:ext cx="6615900" cy="372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66750" y="4714875"/>
            <a:ext cx="5329238" cy="44672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9428163"/>
            <a:ext cx="2887663" cy="49688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773487" y="9428163"/>
            <a:ext cx="2887661" cy="4968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23813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66750" y="4714875"/>
            <a:ext cx="5329199" cy="4467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3773487" y="9428163"/>
            <a:ext cx="2887799" cy="49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en-GB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66750" y="4714875"/>
            <a:ext cx="5329200" cy="446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23813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66750" y="4714875"/>
            <a:ext cx="5329200" cy="446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23813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66750" y="4714875"/>
            <a:ext cx="5329200" cy="446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23813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66750" y="4714875"/>
            <a:ext cx="5329200" cy="446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23813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23813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66750" y="4714875"/>
            <a:ext cx="5329200" cy="446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sldNum" idx="12"/>
          </p:nvPr>
        </p:nvSpPr>
        <p:spPr>
          <a:xfrm>
            <a:off x="3773487" y="9428163"/>
            <a:ext cx="2887799" cy="4968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23813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66750" y="4714875"/>
            <a:ext cx="5329200" cy="446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3773487" y="9428163"/>
            <a:ext cx="2887799" cy="4968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66750" y="4714875"/>
            <a:ext cx="5329200" cy="446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23813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23813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66750" y="4714875"/>
            <a:ext cx="5329200" cy="446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3773487" y="9428163"/>
            <a:ext cx="2887799" cy="4968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66750" y="4714875"/>
            <a:ext cx="5329200" cy="446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23813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66750" y="4714875"/>
            <a:ext cx="5329200" cy="446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23813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66750" y="4714875"/>
            <a:ext cx="5329200" cy="446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23813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66750" y="4714875"/>
            <a:ext cx="5329200" cy="446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23813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66750" y="4714875"/>
            <a:ext cx="5329200" cy="446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23813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66750" y="4714875"/>
            <a:ext cx="5329200" cy="446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23813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66750" y="4714875"/>
            <a:ext cx="5329200" cy="446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23813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pag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 18" descr="A9RD8AD.png"/>
          <p:cNvPicPr preferRelativeResize="0"/>
          <p:nvPr/>
        </p:nvPicPr>
        <p:blipFill rotWithShape="1">
          <a:blip r:embed="rId2">
            <a:alphaModFix/>
          </a:blip>
          <a:srcRect r="28606" b="397"/>
          <a:stretch/>
        </p:blipFill>
        <p:spPr>
          <a:xfrm>
            <a:off x="3635896" y="20538"/>
            <a:ext cx="5507998" cy="5123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Shape 19"/>
          <p:cNvGrpSpPr/>
          <p:nvPr/>
        </p:nvGrpSpPr>
        <p:grpSpPr>
          <a:xfrm>
            <a:off x="0" y="-1201"/>
            <a:ext cx="9152876" cy="5161201"/>
            <a:chOff x="0" y="-1201"/>
            <a:chExt cx="9152876" cy="5161201"/>
          </a:xfrm>
        </p:grpSpPr>
        <p:pic>
          <p:nvPicPr>
            <p:cNvPr id="20" name="Shape 20" descr="t1.png"/>
            <p:cNvPicPr preferRelativeResize="0"/>
            <p:nvPr/>
          </p:nvPicPr>
          <p:blipFill rotWithShape="1">
            <a:blip r:embed="rId3">
              <a:alphaModFix/>
            </a:blip>
            <a:srcRect r="47875"/>
            <a:stretch/>
          </p:blipFill>
          <p:spPr>
            <a:xfrm>
              <a:off x="0" y="-1200"/>
              <a:ext cx="4766100" cy="516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21" descr="t1.png"/>
            <p:cNvPicPr preferRelativeResize="0"/>
            <p:nvPr/>
          </p:nvPicPr>
          <p:blipFill rotWithShape="1">
            <a:blip r:embed="rId3">
              <a:alphaModFix/>
            </a:blip>
            <a:srcRect l="51641" b="71834"/>
            <a:stretch/>
          </p:blipFill>
          <p:spPr>
            <a:xfrm>
              <a:off x="4730876" y="-1201"/>
              <a:ext cx="4422000" cy="1448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22" descr="t1.png"/>
            <p:cNvPicPr preferRelativeResize="0"/>
            <p:nvPr/>
          </p:nvPicPr>
          <p:blipFill rotWithShape="1">
            <a:blip r:embed="rId3">
              <a:alphaModFix/>
            </a:blip>
            <a:srcRect l="51641" t="59225"/>
            <a:stretch/>
          </p:blipFill>
          <p:spPr>
            <a:xfrm>
              <a:off x="4722050" y="3053875"/>
              <a:ext cx="4422000" cy="2106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Shape 23"/>
          <p:cNvSpPr/>
          <p:nvPr/>
        </p:nvSpPr>
        <p:spPr>
          <a:xfrm>
            <a:off x="323528" y="4649514"/>
            <a:ext cx="4248600" cy="298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260486" y="1316440"/>
            <a:ext cx="3999299" cy="8564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937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87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811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574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/>
          <p:nvPr/>
        </p:nvSpPr>
        <p:spPr>
          <a:xfrm>
            <a:off x="4494651" y="4140157"/>
            <a:ext cx="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925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279158" y="4116092"/>
            <a:ext cx="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925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27"/>
          <p:cNvSpPr/>
          <p:nvPr/>
        </p:nvSpPr>
        <p:spPr>
          <a:xfrm>
            <a:off x="351163" y="4879662"/>
            <a:ext cx="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925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4566660" y="4903726"/>
            <a:ext cx="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925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29"/>
          <p:cNvSpPr/>
          <p:nvPr/>
        </p:nvSpPr>
        <p:spPr>
          <a:xfrm>
            <a:off x="4494651" y="3712826"/>
            <a:ext cx="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925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/>
          <p:nvPr/>
        </p:nvSpPr>
        <p:spPr>
          <a:xfrm>
            <a:off x="279158" y="3688762"/>
            <a:ext cx="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925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31"/>
          <p:cNvSpPr/>
          <p:nvPr/>
        </p:nvSpPr>
        <p:spPr>
          <a:xfrm>
            <a:off x="351163" y="4022639"/>
            <a:ext cx="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925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 32"/>
          <p:cNvSpPr/>
          <p:nvPr/>
        </p:nvSpPr>
        <p:spPr>
          <a:xfrm>
            <a:off x="4494651" y="4022639"/>
            <a:ext cx="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925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33"/>
          <p:cNvSpPr txBox="1"/>
          <p:nvPr/>
        </p:nvSpPr>
        <p:spPr>
          <a:xfrm>
            <a:off x="252813" y="4502753"/>
            <a:ext cx="4176598" cy="4214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5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ct val="25000"/>
              <a:buFont typeface="Helvetica Neue"/>
              <a:buNone/>
            </a:pPr>
            <a:r>
              <a:rPr lang="en-GB" sz="850" b="0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City    </a:t>
            </a:r>
            <a:r>
              <a:rPr lang="en-GB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lang="en-GB" sz="850" b="0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    Date</a:t>
            </a: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ct val="25000"/>
              <a:buFont typeface="Helvetica Neue"/>
              <a:buNone/>
            </a:pPr>
            <a:r>
              <a:rPr lang="en-GB" sz="850" b="0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Name &amp; function</a:t>
            </a:r>
            <a:r>
              <a:rPr lang="en-GB" sz="85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</a:t>
            </a:r>
            <a:r>
              <a:rPr lang="en-GB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lang="en-GB" sz="85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</a:t>
            </a:r>
            <a:r>
              <a:rPr lang="en-GB" sz="850" b="0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Department </a:t>
            </a:r>
          </a:p>
        </p:txBody>
      </p:sp>
      <p:sp>
        <p:nvSpPr>
          <p:cNvPr id="34" name="Shape 34"/>
          <p:cNvSpPr/>
          <p:nvPr/>
        </p:nvSpPr>
        <p:spPr>
          <a:xfrm>
            <a:off x="236860" y="4486544"/>
            <a:ext cx="2344798" cy="165599"/>
          </a:xfrm>
          <a:prstGeom prst="rect">
            <a:avLst/>
          </a:prstGeom>
          <a:noFill/>
          <a:ln>
            <a:noFill/>
          </a:ln>
        </p:spPr>
        <p:txBody>
          <a:bodyPr wrap="square" lIns="78700" tIns="39325" rIns="78700" bIns="39325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ct val="25000"/>
              <a:buFont typeface="Helvetica Neue"/>
              <a:buNone/>
            </a:pPr>
            <a:r>
              <a:rPr lang="en-GB" sz="650" b="1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THIS  DOCUMENT  IS  </a:t>
            </a:r>
            <a:r>
              <a:rPr lang="en-GB" sz="650" b="1" i="0" u="none" strike="noStrike" cap="none">
                <a:solidFill>
                  <a:srgbClr val="9B9B9A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Font typeface="Helvetica Neue"/>
              <a:buNone/>
            </a:pPr>
            <a:endParaRPr sz="650" b="1" i="0" u="none" strike="noStrike" cap="none">
              <a:solidFill>
                <a:srgbClr val="3760A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" name="Shape 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333" y="227289"/>
            <a:ext cx="2396475" cy="73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pag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/>
          <p:nvPr/>
        </p:nvSpPr>
        <p:spPr>
          <a:xfrm>
            <a:off x="6208187" y="1419333"/>
            <a:ext cx="2929799" cy="2928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86" y="0"/>
                </a:moveTo>
                <a:lnTo>
                  <a:pt x="55066" y="198"/>
                </a:lnTo>
                <a:lnTo>
                  <a:pt x="50256" y="785"/>
                </a:lnTo>
                <a:lnTo>
                  <a:pt x="45571" y="1743"/>
                </a:lnTo>
                <a:lnTo>
                  <a:pt x="41026" y="3058"/>
                </a:lnTo>
                <a:lnTo>
                  <a:pt x="36637" y="4715"/>
                </a:lnTo>
                <a:lnTo>
                  <a:pt x="32419" y="6697"/>
                </a:lnTo>
                <a:lnTo>
                  <a:pt x="28388" y="8989"/>
                </a:lnTo>
                <a:lnTo>
                  <a:pt x="24559" y="11576"/>
                </a:lnTo>
                <a:lnTo>
                  <a:pt x="20948" y="14443"/>
                </a:lnTo>
                <a:lnTo>
                  <a:pt x="17570" y="17573"/>
                </a:lnTo>
                <a:lnTo>
                  <a:pt x="14440" y="20952"/>
                </a:lnTo>
                <a:lnTo>
                  <a:pt x="11574" y="24564"/>
                </a:lnTo>
                <a:lnTo>
                  <a:pt x="8987" y="28394"/>
                </a:lnTo>
                <a:lnTo>
                  <a:pt x="6695" y="32426"/>
                </a:lnTo>
                <a:lnTo>
                  <a:pt x="4714" y="36644"/>
                </a:lnTo>
                <a:lnTo>
                  <a:pt x="3058" y="41034"/>
                </a:lnTo>
                <a:lnTo>
                  <a:pt x="1743" y="45579"/>
                </a:lnTo>
                <a:lnTo>
                  <a:pt x="785" y="50265"/>
                </a:lnTo>
                <a:lnTo>
                  <a:pt x="198" y="55076"/>
                </a:lnTo>
                <a:lnTo>
                  <a:pt x="0" y="59997"/>
                </a:lnTo>
                <a:lnTo>
                  <a:pt x="198" y="64917"/>
                </a:lnTo>
                <a:lnTo>
                  <a:pt x="785" y="69729"/>
                </a:lnTo>
                <a:lnTo>
                  <a:pt x="1743" y="74415"/>
                </a:lnTo>
                <a:lnTo>
                  <a:pt x="3058" y="78960"/>
                </a:lnTo>
                <a:lnTo>
                  <a:pt x="4714" y="83350"/>
                </a:lnTo>
                <a:lnTo>
                  <a:pt x="6695" y="87568"/>
                </a:lnTo>
                <a:lnTo>
                  <a:pt x="8987" y="91600"/>
                </a:lnTo>
                <a:lnTo>
                  <a:pt x="11574" y="95430"/>
                </a:lnTo>
                <a:lnTo>
                  <a:pt x="14440" y="99041"/>
                </a:lnTo>
                <a:lnTo>
                  <a:pt x="17570" y="102420"/>
                </a:lnTo>
                <a:lnTo>
                  <a:pt x="20948" y="105551"/>
                </a:lnTo>
                <a:lnTo>
                  <a:pt x="24559" y="108417"/>
                </a:lnTo>
                <a:lnTo>
                  <a:pt x="28388" y="111004"/>
                </a:lnTo>
                <a:lnTo>
                  <a:pt x="32419" y="113296"/>
                </a:lnTo>
                <a:lnTo>
                  <a:pt x="36637" y="115278"/>
                </a:lnTo>
                <a:lnTo>
                  <a:pt x="41026" y="116934"/>
                </a:lnTo>
                <a:lnTo>
                  <a:pt x="45571" y="118249"/>
                </a:lnTo>
                <a:lnTo>
                  <a:pt x="50256" y="119207"/>
                </a:lnTo>
                <a:lnTo>
                  <a:pt x="55066" y="119793"/>
                </a:lnTo>
                <a:lnTo>
                  <a:pt x="59986" y="119992"/>
                </a:lnTo>
                <a:lnTo>
                  <a:pt x="119983" y="119992"/>
                </a:lnTo>
                <a:lnTo>
                  <a:pt x="119984" y="59997"/>
                </a:lnTo>
                <a:lnTo>
                  <a:pt x="119785" y="55076"/>
                </a:lnTo>
                <a:lnTo>
                  <a:pt x="119199" y="50265"/>
                </a:lnTo>
                <a:lnTo>
                  <a:pt x="118240" y="45579"/>
                </a:lnTo>
                <a:lnTo>
                  <a:pt x="116925" y="41034"/>
                </a:lnTo>
                <a:lnTo>
                  <a:pt x="115269" y="36644"/>
                </a:lnTo>
                <a:lnTo>
                  <a:pt x="113288" y="32426"/>
                </a:lnTo>
                <a:lnTo>
                  <a:pt x="110996" y="28394"/>
                </a:lnTo>
                <a:lnTo>
                  <a:pt x="108409" y="24564"/>
                </a:lnTo>
                <a:lnTo>
                  <a:pt x="105542" y="20952"/>
                </a:lnTo>
                <a:lnTo>
                  <a:pt x="102412" y="17573"/>
                </a:lnTo>
                <a:lnTo>
                  <a:pt x="99033" y="14443"/>
                </a:lnTo>
                <a:lnTo>
                  <a:pt x="95421" y="11576"/>
                </a:lnTo>
                <a:lnTo>
                  <a:pt x="91592" y="8989"/>
                </a:lnTo>
                <a:lnTo>
                  <a:pt x="87560" y="6697"/>
                </a:lnTo>
                <a:lnTo>
                  <a:pt x="83341" y="4715"/>
                </a:lnTo>
                <a:lnTo>
                  <a:pt x="78951" y="3058"/>
                </a:lnTo>
                <a:lnTo>
                  <a:pt x="74405" y="1743"/>
                </a:lnTo>
                <a:lnTo>
                  <a:pt x="69718" y="785"/>
                </a:lnTo>
                <a:lnTo>
                  <a:pt x="64907" y="198"/>
                </a:lnTo>
                <a:lnTo>
                  <a:pt x="599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6776207" y="3487030"/>
            <a:ext cx="46500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15" y="0"/>
                </a:lnTo>
              </a:path>
            </a:pathLst>
          </a:custGeom>
          <a:noFill/>
          <a:ln w="25400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6668614" y="2201291"/>
            <a:ext cx="2376300" cy="1238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200"/>
            </a:lvl2pPr>
            <a:lvl3pPr lvl="2" indent="0" rtl="0">
              <a:spcBef>
                <a:spcPts val="0"/>
              </a:spcBef>
              <a:buFont typeface="Arial"/>
              <a:buNone/>
              <a:defRPr sz="1200"/>
            </a:lvl3pPr>
            <a:lvl4pPr lvl="3" indent="0" rtl="0">
              <a:spcBef>
                <a:spcPts val="0"/>
              </a:spcBef>
              <a:buFont typeface="Arial"/>
              <a:buNone/>
              <a:defRPr sz="1200"/>
            </a:lvl4pPr>
            <a:lvl5pPr lvl="4" indent="0" rtl="0">
              <a:spcBef>
                <a:spcPts val="0"/>
              </a:spcBef>
              <a:buFont typeface="Arial"/>
              <a:buNone/>
              <a:defRPr sz="1200"/>
            </a:lvl5pPr>
            <a:lvl6pPr lvl="5" indent="0" rtl="0">
              <a:spcBef>
                <a:spcPts val="0"/>
              </a:spcBef>
              <a:buFont typeface="Arial"/>
              <a:buNone/>
              <a:defRPr sz="1200"/>
            </a:lvl6pPr>
            <a:lvl7pPr lvl="6" indent="0" rtl="0">
              <a:spcBef>
                <a:spcPts val="0"/>
              </a:spcBef>
              <a:buFont typeface="Arial"/>
              <a:buNone/>
              <a:defRPr sz="1200"/>
            </a:lvl7pPr>
            <a:lvl8pPr lvl="7" indent="0" rtl="0">
              <a:spcBef>
                <a:spcPts val="0"/>
              </a:spcBef>
              <a:buFont typeface="Arial"/>
              <a:buNone/>
              <a:defRPr sz="1200"/>
            </a:lvl8pPr>
            <a:lvl9pPr lvl="8" indent="0" rtl="0">
              <a:spcBef>
                <a:spcPts val="0"/>
              </a:spcBef>
              <a:buFont typeface="Arial"/>
              <a:buNone/>
              <a:defRPr sz="12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pag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 descr="A9RD8AB.png"/>
          <p:cNvPicPr preferRelativeResize="0"/>
          <p:nvPr/>
        </p:nvPicPr>
        <p:blipFill rotWithShape="1">
          <a:blip r:embed="rId2">
            <a:alphaModFix/>
          </a:blip>
          <a:srcRect t="10622" r="8759" b="19767"/>
          <a:stretch/>
        </p:blipFill>
        <p:spPr>
          <a:xfrm>
            <a:off x="4644007" y="0"/>
            <a:ext cx="4500000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Shape 116"/>
          <p:cNvGrpSpPr/>
          <p:nvPr/>
        </p:nvGrpSpPr>
        <p:grpSpPr>
          <a:xfrm>
            <a:off x="0" y="-1201"/>
            <a:ext cx="9152876" cy="5161201"/>
            <a:chOff x="0" y="-1201"/>
            <a:chExt cx="9152876" cy="5161201"/>
          </a:xfrm>
        </p:grpSpPr>
        <p:pic>
          <p:nvPicPr>
            <p:cNvPr id="117" name="Shape 117" descr="t1.png"/>
            <p:cNvPicPr preferRelativeResize="0"/>
            <p:nvPr/>
          </p:nvPicPr>
          <p:blipFill rotWithShape="1">
            <a:blip r:embed="rId3">
              <a:alphaModFix/>
            </a:blip>
            <a:srcRect r="47875"/>
            <a:stretch/>
          </p:blipFill>
          <p:spPr>
            <a:xfrm>
              <a:off x="0" y="-1200"/>
              <a:ext cx="4766100" cy="516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Shape 118" descr="t1.png"/>
            <p:cNvPicPr preferRelativeResize="0"/>
            <p:nvPr/>
          </p:nvPicPr>
          <p:blipFill rotWithShape="1">
            <a:blip r:embed="rId3">
              <a:alphaModFix/>
            </a:blip>
            <a:srcRect l="51641" b="71834"/>
            <a:stretch/>
          </p:blipFill>
          <p:spPr>
            <a:xfrm>
              <a:off x="4730876" y="-1201"/>
              <a:ext cx="4422000" cy="1448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Shape 119" descr="t1.png"/>
            <p:cNvPicPr preferRelativeResize="0"/>
            <p:nvPr/>
          </p:nvPicPr>
          <p:blipFill rotWithShape="1">
            <a:blip r:embed="rId3">
              <a:alphaModFix/>
            </a:blip>
            <a:srcRect l="51641" t="59225"/>
            <a:stretch/>
          </p:blipFill>
          <p:spPr>
            <a:xfrm>
              <a:off x="4722050" y="3053875"/>
              <a:ext cx="4422000" cy="2106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260486" y="1316440"/>
            <a:ext cx="3999299" cy="8564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937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87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811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574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4494651" y="4140157"/>
            <a:ext cx="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925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279158" y="4116092"/>
            <a:ext cx="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925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351163" y="4879662"/>
            <a:ext cx="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925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4566660" y="4903726"/>
            <a:ext cx="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925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4494651" y="3712826"/>
            <a:ext cx="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925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279158" y="3688762"/>
            <a:ext cx="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925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351163" y="4022639"/>
            <a:ext cx="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925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4494651" y="4022639"/>
            <a:ext cx="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925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 txBox="1"/>
          <p:nvPr/>
        </p:nvSpPr>
        <p:spPr>
          <a:xfrm>
            <a:off x="3043672" y="4675048"/>
            <a:ext cx="1456199" cy="154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Helvetica Neue"/>
              <a:buNone/>
            </a:pPr>
            <a:r>
              <a:rPr lang="en-GB" sz="8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GLOBAL MARKETS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Helvetica Neue"/>
              <a:buNone/>
            </a:pPr>
            <a:r>
              <a:rPr lang="en-GB" sz="8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&amp; TECHNOLOGIES</a:t>
            </a:r>
          </a:p>
        </p:txBody>
      </p:sp>
      <p:sp>
        <p:nvSpPr>
          <p:cNvPr id="130" name="Shape 130"/>
          <p:cNvSpPr/>
          <p:nvPr/>
        </p:nvSpPr>
        <p:spPr>
          <a:xfrm>
            <a:off x="236860" y="4486544"/>
            <a:ext cx="2344799" cy="165599"/>
          </a:xfrm>
          <a:prstGeom prst="rect">
            <a:avLst/>
          </a:prstGeom>
          <a:noFill/>
          <a:ln>
            <a:noFill/>
          </a:ln>
        </p:spPr>
        <p:txBody>
          <a:bodyPr wrap="square" lIns="78700" tIns="39325" rIns="78700" bIns="39325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ct val="25000"/>
              <a:buFont typeface="Helvetica Neue"/>
              <a:buNone/>
            </a:pPr>
            <a:r>
              <a:rPr lang="en-GB" sz="650" b="1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THIS  DOCUMENT  IS  </a:t>
            </a:r>
            <a:r>
              <a:rPr lang="en-GB" sz="650" b="1" i="0" u="none" strike="noStrike" cap="none">
                <a:solidFill>
                  <a:srgbClr val="9B9B9A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Font typeface="Helvetica Neue"/>
              <a:buNone/>
            </a:pPr>
            <a:endParaRPr sz="650" b="1" i="0" u="none" strike="noStrike" cap="none">
              <a:solidFill>
                <a:srgbClr val="3760A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Shape 131"/>
          <p:cNvSpPr txBox="1"/>
          <p:nvPr/>
        </p:nvSpPr>
        <p:spPr>
          <a:xfrm>
            <a:off x="252813" y="4502753"/>
            <a:ext cx="4176600" cy="421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5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ct val="25000"/>
              <a:buFont typeface="Helvetica Neue"/>
              <a:buNone/>
            </a:pPr>
            <a:r>
              <a:rPr lang="en-GB" sz="850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Hamburg, Germany</a:t>
            </a:r>
            <a:r>
              <a:rPr lang="en-GB" sz="850" b="0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    </a:t>
            </a:r>
            <a:r>
              <a:rPr lang="en-GB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lang="en-GB" sz="850" b="0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    </a:t>
            </a:r>
            <a:r>
              <a:rPr lang="en-GB" sz="850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September 13, 2017</a:t>
            </a: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ct val="25000"/>
              <a:buFont typeface="Helvetica Neue"/>
              <a:buNone/>
            </a:pPr>
            <a:r>
              <a:rPr lang="en-GB" sz="850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Moussin Daboya-Toure</a:t>
            </a:r>
            <a:r>
              <a:rPr lang="en-GB" sz="85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</a:t>
            </a:r>
            <a:r>
              <a:rPr lang="en-GB" sz="8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Robert Burgess | Aaron Harris</a:t>
            </a:r>
            <a:r>
              <a:rPr lang="en-GB" sz="85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</a:t>
            </a:r>
            <a:r>
              <a:rPr lang="en-GB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lang="en-GB" sz="85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</a:t>
            </a:r>
            <a:r>
              <a:rPr lang="en-GB" sz="8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Hydrogen Energy</a:t>
            </a:r>
          </a:p>
        </p:txBody>
      </p:sp>
      <p:sp>
        <p:nvSpPr>
          <p:cNvPr id="132" name="Shape 132"/>
          <p:cNvSpPr/>
          <p:nvPr/>
        </p:nvSpPr>
        <p:spPr>
          <a:xfrm>
            <a:off x="279150" y="4652150"/>
            <a:ext cx="3980700" cy="377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3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333" y="227289"/>
            <a:ext cx="2396475" cy="73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716479" y="1015125"/>
            <a:ext cx="46500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15" y="0"/>
                </a:lnTo>
              </a:path>
            </a:pathLst>
          </a:custGeom>
          <a:noFill/>
          <a:ln w="25400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620060" y="123475"/>
            <a:ext cx="6526800" cy="8564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FA4"/>
              </a:buClr>
              <a:buFont typeface="Roboto"/>
              <a:buNone/>
              <a:defRPr sz="2500" b="0" i="0" u="none" strike="noStrike" cap="none">
                <a:solidFill>
                  <a:srgbClr val="375FA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937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87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811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574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11558" y="1102875"/>
            <a:ext cx="8064823" cy="2819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422275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ct val="150000"/>
              <a:buFont typeface="Roboto"/>
              <a:buAutoNum type="arabicPlain"/>
              <a:defRPr sz="1500" b="0" i="0" u="none" strike="noStrike" cap="none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393700" marR="0" lvl="1" indent="253999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SzPct val="76923"/>
              <a:buFont typeface="Roboto"/>
              <a:buChar char=" "/>
              <a:defRPr sz="1300" b="0" i="0" u="none" strike="noStrike" cap="non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317500" marR="0" lvl="2" indent="-12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Font typeface="Roboto"/>
              <a:buChar char="■"/>
              <a:defRPr sz="1300" b="1" i="0" u="none" strike="noStrike" cap="non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231900" marR="0" lvl="3" indent="152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-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549400" marR="0" lvl="4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-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1943100" marR="0" lvl="5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-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336800" marR="0" lvl="6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-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30500" marR="0" lvl="7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-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124200" marR="0" lvl="8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-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 page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0" y="0"/>
            <a:ext cx="9144000" cy="4443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2" name="Shape 142" descr="chapitre1.png"/>
          <p:cNvPicPr preferRelativeResize="0"/>
          <p:nvPr/>
        </p:nvPicPr>
        <p:blipFill rotWithShape="1">
          <a:blip r:embed="rId2">
            <a:alphaModFix/>
          </a:blip>
          <a:srcRect l="239" t="417"/>
          <a:stretch/>
        </p:blipFill>
        <p:spPr>
          <a:xfrm>
            <a:off x="0" y="0"/>
            <a:ext cx="9151499" cy="45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2625500" y="485720"/>
            <a:ext cx="1876500" cy="123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9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200"/>
            </a:lvl2pPr>
            <a:lvl3pPr lvl="2" indent="0" rtl="0">
              <a:spcBef>
                <a:spcPts val="0"/>
              </a:spcBef>
              <a:buFont typeface="Arial"/>
              <a:buNone/>
              <a:defRPr sz="1200"/>
            </a:lvl3pPr>
            <a:lvl4pPr lvl="3" indent="0" rtl="0">
              <a:spcBef>
                <a:spcPts val="0"/>
              </a:spcBef>
              <a:buFont typeface="Arial"/>
              <a:buNone/>
              <a:defRPr sz="1200"/>
            </a:lvl4pPr>
            <a:lvl5pPr lvl="4" indent="0" rtl="0">
              <a:spcBef>
                <a:spcPts val="0"/>
              </a:spcBef>
              <a:buFont typeface="Arial"/>
              <a:buNone/>
              <a:defRPr sz="1200"/>
            </a:lvl5pPr>
            <a:lvl6pPr lvl="5" indent="0" rtl="0">
              <a:spcBef>
                <a:spcPts val="0"/>
              </a:spcBef>
              <a:buFont typeface="Arial"/>
              <a:buNone/>
              <a:defRPr sz="1200"/>
            </a:lvl6pPr>
            <a:lvl7pPr lvl="6" indent="0" rtl="0">
              <a:spcBef>
                <a:spcPts val="0"/>
              </a:spcBef>
              <a:buFont typeface="Arial"/>
              <a:buNone/>
              <a:defRPr sz="1200"/>
            </a:lvl7pPr>
            <a:lvl8pPr lvl="7" indent="0" rtl="0">
              <a:spcBef>
                <a:spcPts val="0"/>
              </a:spcBef>
              <a:buFont typeface="Arial"/>
              <a:buNone/>
              <a:defRPr sz="1200"/>
            </a:lvl8pPr>
            <a:lvl9pPr lvl="8" indent="0" rtl="0">
              <a:spcBef>
                <a:spcPts val="0"/>
              </a:spcBef>
              <a:buFont typeface="Arial"/>
              <a:buNone/>
              <a:defRPr sz="1200"/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subTitle" idx="1"/>
          </p:nvPr>
        </p:nvSpPr>
        <p:spPr>
          <a:xfrm>
            <a:off x="2568350" y="1495820"/>
            <a:ext cx="3024300" cy="194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 page 2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0" y="0"/>
            <a:ext cx="9144000" cy="4443899"/>
          </a:xfrm>
          <a:prstGeom prst="rect">
            <a:avLst/>
          </a:prstGeom>
          <a:solidFill>
            <a:srgbClr val="55C2E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8" name="Shape 148" descr="chapitre1.png"/>
          <p:cNvPicPr preferRelativeResize="0"/>
          <p:nvPr/>
        </p:nvPicPr>
        <p:blipFill rotWithShape="1">
          <a:blip r:embed="rId2">
            <a:alphaModFix/>
          </a:blip>
          <a:srcRect l="239" t="417"/>
          <a:stretch/>
        </p:blipFill>
        <p:spPr>
          <a:xfrm>
            <a:off x="0" y="0"/>
            <a:ext cx="9151499" cy="45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2625500" y="485720"/>
            <a:ext cx="1876500" cy="123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9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200"/>
            </a:lvl2pPr>
            <a:lvl3pPr lvl="2" indent="0" rtl="0">
              <a:spcBef>
                <a:spcPts val="0"/>
              </a:spcBef>
              <a:buFont typeface="Arial"/>
              <a:buNone/>
              <a:defRPr sz="1200"/>
            </a:lvl3pPr>
            <a:lvl4pPr lvl="3" indent="0" rtl="0">
              <a:spcBef>
                <a:spcPts val="0"/>
              </a:spcBef>
              <a:buFont typeface="Arial"/>
              <a:buNone/>
              <a:defRPr sz="1200"/>
            </a:lvl4pPr>
            <a:lvl5pPr lvl="4" indent="0" rtl="0">
              <a:spcBef>
                <a:spcPts val="0"/>
              </a:spcBef>
              <a:buFont typeface="Arial"/>
              <a:buNone/>
              <a:defRPr sz="1200"/>
            </a:lvl5pPr>
            <a:lvl6pPr lvl="5" indent="0" rtl="0">
              <a:spcBef>
                <a:spcPts val="0"/>
              </a:spcBef>
              <a:buFont typeface="Arial"/>
              <a:buNone/>
              <a:defRPr sz="1200"/>
            </a:lvl6pPr>
            <a:lvl7pPr lvl="6" indent="0" rtl="0">
              <a:spcBef>
                <a:spcPts val="0"/>
              </a:spcBef>
              <a:buFont typeface="Arial"/>
              <a:buNone/>
              <a:defRPr sz="1200"/>
            </a:lvl7pPr>
            <a:lvl8pPr lvl="7" indent="0" rtl="0">
              <a:spcBef>
                <a:spcPts val="0"/>
              </a:spcBef>
              <a:buFont typeface="Arial"/>
              <a:buNone/>
              <a:defRPr sz="1200"/>
            </a:lvl8pPr>
            <a:lvl9pPr lvl="8" indent="0" rtl="0">
              <a:spcBef>
                <a:spcPts val="0"/>
              </a:spcBef>
              <a:buFont typeface="Arial"/>
              <a:buNone/>
              <a:defRPr sz="1200"/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subTitle" idx="1"/>
          </p:nvPr>
        </p:nvSpPr>
        <p:spPr>
          <a:xfrm>
            <a:off x="2568350" y="1495820"/>
            <a:ext cx="3024300" cy="194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 page 3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0" y="0"/>
            <a:ext cx="9144000" cy="4443899"/>
          </a:xfrm>
          <a:prstGeom prst="rect">
            <a:avLst/>
          </a:prstGeom>
          <a:solidFill>
            <a:srgbClr val="183B6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Shape 153" descr="chapitre1.png"/>
          <p:cNvPicPr preferRelativeResize="0"/>
          <p:nvPr/>
        </p:nvPicPr>
        <p:blipFill rotWithShape="1">
          <a:blip r:embed="rId2">
            <a:alphaModFix/>
          </a:blip>
          <a:srcRect l="239" t="417"/>
          <a:stretch/>
        </p:blipFill>
        <p:spPr>
          <a:xfrm>
            <a:off x="0" y="0"/>
            <a:ext cx="9151499" cy="45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2625500" y="485720"/>
            <a:ext cx="1876500" cy="123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9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200"/>
            </a:lvl2pPr>
            <a:lvl3pPr lvl="2" indent="0" rtl="0">
              <a:spcBef>
                <a:spcPts val="0"/>
              </a:spcBef>
              <a:buFont typeface="Arial"/>
              <a:buNone/>
              <a:defRPr sz="1200"/>
            </a:lvl3pPr>
            <a:lvl4pPr lvl="3" indent="0" rtl="0">
              <a:spcBef>
                <a:spcPts val="0"/>
              </a:spcBef>
              <a:buFont typeface="Arial"/>
              <a:buNone/>
              <a:defRPr sz="1200"/>
            </a:lvl4pPr>
            <a:lvl5pPr lvl="4" indent="0" rtl="0">
              <a:spcBef>
                <a:spcPts val="0"/>
              </a:spcBef>
              <a:buFont typeface="Arial"/>
              <a:buNone/>
              <a:defRPr sz="1200"/>
            </a:lvl5pPr>
            <a:lvl6pPr lvl="5" indent="0" rtl="0">
              <a:spcBef>
                <a:spcPts val="0"/>
              </a:spcBef>
              <a:buFont typeface="Arial"/>
              <a:buNone/>
              <a:defRPr sz="1200"/>
            </a:lvl6pPr>
            <a:lvl7pPr lvl="6" indent="0" rtl="0">
              <a:spcBef>
                <a:spcPts val="0"/>
              </a:spcBef>
              <a:buFont typeface="Arial"/>
              <a:buNone/>
              <a:defRPr sz="1200"/>
            </a:lvl7pPr>
            <a:lvl8pPr lvl="7" indent="0" rtl="0">
              <a:spcBef>
                <a:spcPts val="0"/>
              </a:spcBef>
              <a:buFont typeface="Arial"/>
              <a:buNone/>
              <a:defRPr sz="1200"/>
            </a:lvl8pPr>
            <a:lvl9pPr lvl="8" indent="0" rtl="0">
              <a:spcBef>
                <a:spcPts val="0"/>
              </a:spcBef>
              <a:buFont typeface="Arial"/>
              <a:buNone/>
              <a:defRPr sz="1200"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ubTitle" idx="1"/>
          </p:nvPr>
        </p:nvSpPr>
        <p:spPr>
          <a:xfrm>
            <a:off x="2568350" y="1495820"/>
            <a:ext cx="3024300" cy="194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&amp; picture 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5753475" y="3"/>
            <a:ext cx="3405600" cy="4337100"/>
          </a:xfrm>
          <a:prstGeom prst="rect">
            <a:avLst/>
          </a:prstGeom>
          <a:solidFill>
            <a:srgbClr val="D3D5D5"/>
          </a:solidFill>
          <a:ln>
            <a:noFill/>
          </a:ln>
        </p:spPr>
        <p:txBody>
          <a:bodyPr wrap="square" lIns="78700" tIns="78700" rIns="78700" bIns="78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Shape 160"/>
          <p:cNvSpPr txBox="1"/>
          <p:nvPr/>
        </p:nvSpPr>
        <p:spPr>
          <a:xfrm>
            <a:off x="6482187" y="1296991"/>
            <a:ext cx="1948198" cy="1068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736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ct val="25000"/>
              <a:buFont typeface="Arial"/>
              <a:buNone/>
            </a:pPr>
            <a:r>
              <a:rPr lang="en-GB" sz="1200" b="0" i="0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The picture to be inserted must be sized to fit the grey area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620066" y="123475"/>
            <a:ext cx="4700399" cy="8564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FA4"/>
              </a:buClr>
              <a:buFont typeface="Roboto"/>
              <a:buNone/>
              <a:defRPr sz="2500" b="0" i="0" u="none" strike="noStrike" cap="none">
                <a:solidFill>
                  <a:srgbClr val="375FA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937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87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811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574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716479" y="1015125"/>
            <a:ext cx="46500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15" y="0"/>
                </a:lnTo>
              </a:path>
            </a:pathLst>
          </a:custGeom>
          <a:noFill/>
          <a:ln w="25400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486300" y="1102875"/>
            <a:ext cx="5181000" cy="308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52400" marR="0" lvl="0" indent="69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ct val="60000"/>
              <a:buFont typeface="Roboto"/>
              <a:buChar char="●"/>
              <a:defRPr sz="1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536575" marR="0" lvl="1" indent="2063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SzPct val="100000"/>
              <a:buFont typeface="Roboto"/>
              <a:buChar char="–"/>
              <a:defRPr sz="1300" b="0" i="0" u="none" strike="noStrike" cap="non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538162" marR="0" lvl="2" indent="12223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231900" marR="0" lvl="3" indent="762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549400" marR="0" lvl="4" indent="63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1943100" marR="0" lvl="5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336800" marR="0" lvl="6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30500" marR="0" lvl="7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124200" marR="0" lvl="8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&amp; picture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-8112" y="3"/>
            <a:ext cx="3405600" cy="4337100"/>
          </a:xfrm>
          <a:prstGeom prst="rect">
            <a:avLst/>
          </a:prstGeom>
          <a:solidFill>
            <a:srgbClr val="D3D5D5"/>
          </a:solidFill>
          <a:ln>
            <a:noFill/>
          </a:ln>
        </p:spPr>
        <p:txBody>
          <a:bodyPr wrap="square" lIns="78700" tIns="78700" rIns="78700" bIns="78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/>
          <p:nvPr/>
        </p:nvSpPr>
        <p:spPr>
          <a:xfrm>
            <a:off x="720597" y="1296991"/>
            <a:ext cx="1948199" cy="1068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736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ct val="25000"/>
              <a:buFont typeface="Arial"/>
              <a:buNone/>
            </a:pPr>
            <a:r>
              <a:rPr lang="en-GB" sz="1200" b="0" i="0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The picture to be inserted must be sized to fit the grey area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3649448" y="123475"/>
            <a:ext cx="4438500" cy="8564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FA4"/>
              </a:buClr>
              <a:buFont typeface="Roboto"/>
              <a:buNone/>
              <a:defRPr sz="2500" b="0" i="0" u="none" strike="noStrike" cap="none">
                <a:solidFill>
                  <a:srgbClr val="375FA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937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87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811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574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3764478" y="1015125"/>
            <a:ext cx="46500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15" y="0"/>
                </a:lnTo>
              </a:path>
            </a:pathLst>
          </a:custGeom>
          <a:noFill/>
          <a:ln w="25400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3649450" y="1178400"/>
            <a:ext cx="5208599" cy="3158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Char char="●"/>
              <a:defRPr sz="1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–"/>
              <a:defRPr sz="13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ext &amp; picture 3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subTitle" idx="1"/>
          </p:nvPr>
        </p:nvSpPr>
        <p:spPr>
          <a:xfrm>
            <a:off x="604408" y="1095170"/>
            <a:ext cx="76182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1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2"/>
          </p:nvPr>
        </p:nvSpPr>
        <p:spPr>
          <a:xfrm>
            <a:off x="611560" y="3905953"/>
            <a:ext cx="2703299" cy="53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Roboto"/>
              <a:buChar char="●"/>
              <a:defRPr sz="10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Roboto"/>
              <a:buChar char="–"/>
              <a:defRPr sz="10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Roboto"/>
              <a:buChar char="–"/>
              <a:defRPr sz="10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●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○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■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●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○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■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4" name="Shape 174"/>
          <p:cNvSpPr/>
          <p:nvPr/>
        </p:nvSpPr>
        <p:spPr>
          <a:xfrm>
            <a:off x="6248467" y="1513745"/>
            <a:ext cx="2169600" cy="2168999"/>
          </a:xfrm>
          <a:prstGeom prst="rect">
            <a:avLst/>
          </a:prstGeom>
          <a:solidFill>
            <a:srgbClr val="D3D5D5"/>
          </a:solidFill>
          <a:ln>
            <a:noFill/>
          </a:ln>
        </p:spPr>
        <p:txBody>
          <a:bodyPr wrap="square" lIns="78700" tIns="78700" rIns="78700" bIns="78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6359132" y="1972141"/>
            <a:ext cx="1948198" cy="1068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736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ct val="25000"/>
              <a:buFont typeface="Arial"/>
              <a:buNone/>
            </a:pPr>
            <a:r>
              <a:rPr lang="en-GB" sz="1200" b="0" i="0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The picture to be inserted must be sized to fit the grey area</a:t>
            </a:r>
          </a:p>
        </p:txBody>
      </p:sp>
      <p:sp>
        <p:nvSpPr>
          <p:cNvPr id="176" name="Shape 176"/>
          <p:cNvSpPr/>
          <p:nvPr/>
        </p:nvSpPr>
        <p:spPr>
          <a:xfrm>
            <a:off x="3470294" y="1513745"/>
            <a:ext cx="2169600" cy="2168999"/>
          </a:xfrm>
          <a:prstGeom prst="rect">
            <a:avLst/>
          </a:prstGeom>
          <a:solidFill>
            <a:srgbClr val="D3D5D5"/>
          </a:solidFill>
          <a:ln>
            <a:noFill/>
          </a:ln>
        </p:spPr>
        <p:txBody>
          <a:bodyPr wrap="square" lIns="78700" tIns="78700" rIns="78700" bIns="78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3580957" y="1972141"/>
            <a:ext cx="1948198" cy="1068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736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ct val="25000"/>
              <a:buFont typeface="Arial"/>
              <a:buNone/>
            </a:pPr>
            <a:r>
              <a:rPr lang="en-GB" sz="1200" b="0" i="0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The picture to be inserted must be sized to fit the grey area</a:t>
            </a:r>
          </a:p>
        </p:txBody>
      </p:sp>
      <p:sp>
        <p:nvSpPr>
          <p:cNvPr id="178" name="Shape 178"/>
          <p:cNvSpPr/>
          <p:nvPr/>
        </p:nvSpPr>
        <p:spPr>
          <a:xfrm>
            <a:off x="680799" y="1513745"/>
            <a:ext cx="2169600" cy="2168999"/>
          </a:xfrm>
          <a:prstGeom prst="rect">
            <a:avLst/>
          </a:prstGeom>
          <a:solidFill>
            <a:srgbClr val="D3D5D5"/>
          </a:solidFill>
          <a:ln>
            <a:noFill/>
          </a:ln>
        </p:spPr>
        <p:txBody>
          <a:bodyPr wrap="square" lIns="78700" tIns="78700" rIns="78700" bIns="78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791462" y="1972141"/>
            <a:ext cx="1948198" cy="1068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736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ct val="25000"/>
              <a:buFont typeface="Arial"/>
              <a:buNone/>
            </a:pPr>
            <a:r>
              <a:rPr lang="en-GB" sz="1200" b="0" i="0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The picture to be inserted must be sized to fit the grey area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subTitle" idx="3"/>
          </p:nvPr>
        </p:nvSpPr>
        <p:spPr>
          <a:xfrm>
            <a:off x="598189" y="3735390"/>
            <a:ext cx="24501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body" idx="4"/>
          </p:nvPr>
        </p:nvSpPr>
        <p:spPr>
          <a:xfrm>
            <a:off x="3419871" y="3905931"/>
            <a:ext cx="2703300" cy="53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Roboto"/>
              <a:buChar char="●"/>
              <a:defRPr sz="10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Roboto"/>
              <a:buChar char="–"/>
              <a:defRPr sz="10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Roboto"/>
              <a:buChar char="–"/>
              <a:defRPr sz="10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●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○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■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●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○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■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subTitle" idx="5"/>
          </p:nvPr>
        </p:nvSpPr>
        <p:spPr>
          <a:xfrm>
            <a:off x="3392880" y="3735369"/>
            <a:ext cx="24501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body" idx="6"/>
          </p:nvPr>
        </p:nvSpPr>
        <p:spPr>
          <a:xfrm>
            <a:off x="6189180" y="3905953"/>
            <a:ext cx="2703300" cy="53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Roboto"/>
              <a:buChar char="●"/>
              <a:defRPr sz="10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Roboto"/>
              <a:buChar char="–"/>
              <a:defRPr sz="10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Roboto"/>
              <a:buChar char="–"/>
              <a:defRPr sz="10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●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○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■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●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○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■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subTitle" idx="7"/>
          </p:nvPr>
        </p:nvSpPr>
        <p:spPr>
          <a:xfrm>
            <a:off x="6179696" y="3735390"/>
            <a:ext cx="24501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620060" y="123475"/>
            <a:ext cx="6293699" cy="8564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FA4"/>
              </a:buClr>
              <a:buFont typeface="Roboto"/>
              <a:buNone/>
              <a:defRPr sz="2500" b="0" i="0" u="none" strike="noStrike" cap="none">
                <a:solidFill>
                  <a:srgbClr val="375FA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937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87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811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574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716479" y="1015125"/>
            <a:ext cx="46500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15" y="0"/>
                </a:lnTo>
              </a:path>
            </a:pathLst>
          </a:custGeom>
          <a:noFill/>
          <a:ln w="25400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itle &amp; 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620058" y="123475"/>
            <a:ext cx="7160400" cy="8564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FA4"/>
              </a:buClr>
              <a:buFont typeface="Roboto"/>
              <a:buNone/>
              <a:defRPr sz="2500" b="0" i="0" u="none" strike="noStrike" cap="none">
                <a:solidFill>
                  <a:srgbClr val="375FA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937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87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811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574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716479" y="1015125"/>
            <a:ext cx="46500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15" y="0"/>
                </a:lnTo>
              </a:path>
            </a:pathLst>
          </a:custGeom>
          <a:noFill/>
          <a:ln w="25400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505000" y="1102875"/>
            <a:ext cx="7924800" cy="308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52400" marR="0" lvl="0" indent="69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ct val="60000"/>
              <a:buFont typeface="Roboto"/>
              <a:buChar char="●"/>
              <a:defRPr sz="1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536575" marR="0" lvl="1" indent="2063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SzPct val="100000"/>
              <a:buFont typeface="Roboto"/>
              <a:buChar char="–"/>
              <a:defRPr sz="1300" b="0" i="0" u="none" strike="noStrike" cap="non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538162" marR="0" lvl="2" indent="12223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231900" marR="0" lvl="3" indent="762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549400" marR="0" lvl="4" indent="63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1943100" marR="0" lvl="5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336800" marR="0" lvl="6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30500" marR="0" lvl="7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124200" marR="0" lvl="8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716479" y="1015125"/>
            <a:ext cx="46500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15" y="0"/>
                </a:lnTo>
              </a:path>
            </a:pathLst>
          </a:custGeom>
          <a:noFill/>
          <a:ln w="25400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620060" y="123475"/>
            <a:ext cx="6526800" cy="8564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FA4"/>
              </a:buClr>
              <a:buFont typeface="Roboto"/>
              <a:buNone/>
              <a:defRPr sz="2500" b="0" i="0" u="none" strike="noStrike" cap="none">
                <a:solidFill>
                  <a:srgbClr val="375FA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937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87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811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574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11560" y="1102875"/>
            <a:ext cx="8064821" cy="2819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422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50000"/>
              <a:buFont typeface="Roboto"/>
              <a:buAutoNum type="arabicPlain"/>
              <a:defRPr sz="1500" b="0" i="0" u="none" strike="noStrike" cap="none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393700" marR="0" lvl="1" indent="241299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SzPct val="76923"/>
              <a:buFont typeface="Roboto"/>
              <a:buChar char=" "/>
              <a:defRPr sz="1300" b="0" i="0" u="none" strike="noStrike" cap="non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317500" marR="0" lvl="2" indent="-12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Font typeface="Roboto"/>
              <a:buChar char="■"/>
              <a:defRPr sz="1300" b="1" i="0" u="none" strike="noStrike" cap="non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231900" marR="0" lvl="3" indent="152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-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549400" marR="0" lvl="4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-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1943100" marR="0" lvl="5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-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336800" marR="0" lvl="6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-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30500" marR="0" lvl="7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-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124200" marR="0" lvl="8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-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page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/>
        </p:nvSpPr>
        <p:spPr>
          <a:xfrm>
            <a:off x="0" y="9"/>
            <a:ext cx="9138000" cy="4337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6208187" y="1419333"/>
            <a:ext cx="2929799" cy="2928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86" y="0"/>
                </a:moveTo>
                <a:lnTo>
                  <a:pt x="55066" y="198"/>
                </a:lnTo>
                <a:lnTo>
                  <a:pt x="50256" y="785"/>
                </a:lnTo>
                <a:lnTo>
                  <a:pt x="45571" y="1743"/>
                </a:lnTo>
                <a:lnTo>
                  <a:pt x="41026" y="3058"/>
                </a:lnTo>
                <a:lnTo>
                  <a:pt x="36637" y="4715"/>
                </a:lnTo>
                <a:lnTo>
                  <a:pt x="32419" y="6697"/>
                </a:lnTo>
                <a:lnTo>
                  <a:pt x="28388" y="8989"/>
                </a:lnTo>
                <a:lnTo>
                  <a:pt x="24559" y="11576"/>
                </a:lnTo>
                <a:lnTo>
                  <a:pt x="20948" y="14443"/>
                </a:lnTo>
                <a:lnTo>
                  <a:pt x="17570" y="17573"/>
                </a:lnTo>
                <a:lnTo>
                  <a:pt x="14440" y="20952"/>
                </a:lnTo>
                <a:lnTo>
                  <a:pt x="11574" y="24564"/>
                </a:lnTo>
                <a:lnTo>
                  <a:pt x="8987" y="28394"/>
                </a:lnTo>
                <a:lnTo>
                  <a:pt x="6695" y="32426"/>
                </a:lnTo>
                <a:lnTo>
                  <a:pt x="4714" y="36644"/>
                </a:lnTo>
                <a:lnTo>
                  <a:pt x="3058" y="41034"/>
                </a:lnTo>
                <a:lnTo>
                  <a:pt x="1743" y="45579"/>
                </a:lnTo>
                <a:lnTo>
                  <a:pt x="785" y="50265"/>
                </a:lnTo>
                <a:lnTo>
                  <a:pt x="198" y="55076"/>
                </a:lnTo>
                <a:lnTo>
                  <a:pt x="0" y="59997"/>
                </a:lnTo>
                <a:lnTo>
                  <a:pt x="198" y="64917"/>
                </a:lnTo>
                <a:lnTo>
                  <a:pt x="785" y="69729"/>
                </a:lnTo>
                <a:lnTo>
                  <a:pt x="1743" y="74415"/>
                </a:lnTo>
                <a:lnTo>
                  <a:pt x="3058" y="78960"/>
                </a:lnTo>
                <a:lnTo>
                  <a:pt x="4714" y="83350"/>
                </a:lnTo>
                <a:lnTo>
                  <a:pt x="6695" y="87568"/>
                </a:lnTo>
                <a:lnTo>
                  <a:pt x="8987" y="91600"/>
                </a:lnTo>
                <a:lnTo>
                  <a:pt x="11574" y="95430"/>
                </a:lnTo>
                <a:lnTo>
                  <a:pt x="14440" y="99041"/>
                </a:lnTo>
                <a:lnTo>
                  <a:pt x="17570" y="102420"/>
                </a:lnTo>
                <a:lnTo>
                  <a:pt x="20948" y="105551"/>
                </a:lnTo>
                <a:lnTo>
                  <a:pt x="24559" y="108417"/>
                </a:lnTo>
                <a:lnTo>
                  <a:pt x="28388" y="111004"/>
                </a:lnTo>
                <a:lnTo>
                  <a:pt x="32419" y="113296"/>
                </a:lnTo>
                <a:lnTo>
                  <a:pt x="36637" y="115278"/>
                </a:lnTo>
                <a:lnTo>
                  <a:pt x="41026" y="116934"/>
                </a:lnTo>
                <a:lnTo>
                  <a:pt x="45571" y="118249"/>
                </a:lnTo>
                <a:lnTo>
                  <a:pt x="50256" y="119207"/>
                </a:lnTo>
                <a:lnTo>
                  <a:pt x="55066" y="119793"/>
                </a:lnTo>
                <a:lnTo>
                  <a:pt x="59986" y="119992"/>
                </a:lnTo>
                <a:lnTo>
                  <a:pt x="119983" y="119992"/>
                </a:lnTo>
                <a:lnTo>
                  <a:pt x="119984" y="59997"/>
                </a:lnTo>
                <a:lnTo>
                  <a:pt x="119785" y="55076"/>
                </a:lnTo>
                <a:lnTo>
                  <a:pt x="119199" y="50265"/>
                </a:lnTo>
                <a:lnTo>
                  <a:pt x="118240" y="45579"/>
                </a:lnTo>
                <a:lnTo>
                  <a:pt x="116925" y="41034"/>
                </a:lnTo>
                <a:lnTo>
                  <a:pt x="115269" y="36644"/>
                </a:lnTo>
                <a:lnTo>
                  <a:pt x="113288" y="32426"/>
                </a:lnTo>
                <a:lnTo>
                  <a:pt x="110996" y="28394"/>
                </a:lnTo>
                <a:lnTo>
                  <a:pt x="108409" y="24564"/>
                </a:lnTo>
                <a:lnTo>
                  <a:pt x="105542" y="20952"/>
                </a:lnTo>
                <a:lnTo>
                  <a:pt x="102412" y="17573"/>
                </a:lnTo>
                <a:lnTo>
                  <a:pt x="99033" y="14443"/>
                </a:lnTo>
                <a:lnTo>
                  <a:pt x="95421" y="11576"/>
                </a:lnTo>
                <a:lnTo>
                  <a:pt x="91592" y="8989"/>
                </a:lnTo>
                <a:lnTo>
                  <a:pt x="87560" y="6697"/>
                </a:lnTo>
                <a:lnTo>
                  <a:pt x="83341" y="4715"/>
                </a:lnTo>
                <a:lnTo>
                  <a:pt x="78951" y="3058"/>
                </a:lnTo>
                <a:lnTo>
                  <a:pt x="74405" y="1743"/>
                </a:lnTo>
                <a:lnTo>
                  <a:pt x="69718" y="785"/>
                </a:lnTo>
                <a:lnTo>
                  <a:pt x="64907" y="198"/>
                </a:lnTo>
                <a:lnTo>
                  <a:pt x="599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Shape 196"/>
          <p:cNvSpPr/>
          <p:nvPr/>
        </p:nvSpPr>
        <p:spPr>
          <a:xfrm>
            <a:off x="6776207" y="3487030"/>
            <a:ext cx="46500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15" y="0"/>
                </a:lnTo>
              </a:path>
            </a:pathLst>
          </a:custGeom>
          <a:noFill/>
          <a:ln w="25400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6668614" y="2201291"/>
            <a:ext cx="2376300" cy="1238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200"/>
            </a:lvl2pPr>
            <a:lvl3pPr lvl="2" indent="0" rtl="0">
              <a:spcBef>
                <a:spcPts val="0"/>
              </a:spcBef>
              <a:buFont typeface="Arial"/>
              <a:buNone/>
              <a:defRPr sz="1200"/>
            </a:lvl3pPr>
            <a:lvl4pPr lvl="3" indent="0" rtl="0">
              <a:spcBef>
                <a:spcPts val="0"/>
              </a:spcBef>
              <a:buFont typeface="Arial"/>
              <a:buNone/>
              <a:defRPr sz="1200"/>
            </a:lvl4pPr>
            <a:lvl5pPr lvl="4" indent="0" rtl="0">
              <a:spcBef>
                <a:spcPts val="0"/>
              </a:spcBef>
              <a:buFont typeface="Arial"/>
              <a:buNone/>
              <a:defRPr sz="1200"/>
            </a:lvl5pPr>
            <a:lvl6pPr lvl="5" indent="0" rtl="0">
              <a:spcBef>
                <a:spcPts val="0"/>
              </a:spcBef>
              <a:buFont typeface="Arial"/>
              <a:buNone/>
              <a:defRPr sz="1200"/>
            </a:lvl6pPr>
            <a:lvl7pPr lvl="6" indent="0" rtl="0">
              <a:spcBef>
                <a:spcPts val="0"/>
              </a:spcBef>
              <a:buFont typeface="Arial"/>
              <a:buNone/>
              <a:defRPr sz="1200"/>
            </a:lvl7pPr>
            <a:lvl8pPr lvl="7" indent="0" rtl="0">
              <a:spcBef>
                <a:spcPts val="0"/>
              </a:spcBef>
              <a:buFont typeface="Arial"/>
              <a:buNone/>
              <a:defRPr sz="1200"/>
            </a:lvl8pPr>
            <a:lvl9pPr lvl="8" indent="0" rtl="0">
              <a:spcBef>
                <a:spcPts val="0"/>
              </a:spcBef>
              <a:buFont typeface="Arial"/>
              <a:buNone/>
              <a:defRPr sz="1200"/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 page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0" y="0"/>
            <a:ext cx="9144000" cy="44438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" name="Shape 43" descr="chapitre1.png"/>
          <p:cNvPicPr preferRelativeResize="0"/>
          <p:nvPr/>
        </p:nvPicPr>
        <p:blipFill rotWithShape="1">
          <a:blip r:embed="rId2">
            <a:alphaModFix/>
          </a:blip>
          <a:srcRect l="239" t="417"/>
          <a:stretch/>
        </p:blipFill>
        <p:spPr>
          <a:xfrm>
            <a:off x="0" y="0"/>
            <a:ext cx="9151499" cy="45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625500" y="485720"/>
            <a:ext cx="1876497" cy="123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9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200"/>
            </a:lvl2pPr>
            <a:lvl3pPr lvl="2" indent="0" rtl="0">
              <a:spcBef>
                <a:spcPts val="0"/>
              </a:spcBef>
              <a:buFont typeface="Arial"/>
              <a:buNone/>
              <a:defRPr sz="1200"/>
            </a:lvl3pPr>
            <a:lvl4pPr lvl="3" indent="0" rtl="0">
              <a:spcBef>
                <a:spcPts val="0"/>
              </a:spcBef>
              <a:buFont typeface="Arial"/>
              <a:buNone/>
              <a:defRPr sz="1200"/>
            </a:lvl4pPr>
            <a:lvl5pPr lvl="4" indent="0" rtl="0">
              <a:spcBef>
                <a:spcPts val="0"/>
              </a:spcBef>
              <a:buFont typeface="Arial"/>
              <a:buNone/>
              <a:defRPr sz="1200"/>
            </a:lvl5pPr>
            <a:lvl6pPr lvl="5" indent="0" rtl="0">
              <a:spcBef>
                <a:spcPts val="0"/>
              </a:spcBef>
              <a:buFont typeface="Arial"/>
              <a:buNone/>
              <a:defRPr sz="1200"/>
            </a:lvl6pPr>
            <a:lvl7pPr lvl="6" indent="0" rtl="0">
              <a:spcBef>
                <a:spcPts val="0"/>
              </a:spcBef>
              <a:buFont typeface="Arial"/>
              <a:buNone/>
              <a:defRPr sz="1200"/>
            </a:lvl7pPr>
            <a:lvl8pPr lvl="7" indent="0" rtl="0">
              <a:spcBef>
                <a:spcPts val="0"/>
              </a:spcBef>
              <a:buFont typeface="Arial"/>
              <a:buNone/>
              <a:defRPr sz="1200"/>
            </a:lvl8pPr>
            <a:lvl9pPr lvl="8" indent="0" rtl="0">
              <a:spcBef>
                <a:spcPts val="0"/>
              </a:spcBef>
              <a:buFont typeface="Arial"/>
              <a:buNone/>
              <a:defRPr sz="12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2568350" y="1495820"/>
            <a:ext cx="3024299" cy="194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 page 2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4443898"/>
          </a:xfrm>
          <a:prstGeom prst="rect">
            <a:avLst/>
          </a:prstGeom>
          <a:solidFill>
            <a:srgbClr val="55C2E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Shape 49" descr="chapitre1.png"/>
          <p:cNvPicPr preferRelativeResize="0"/>
          <p:nvPr/>
        </p:nvPicPr>
        <p:blipFill rotWithShape="1">
          <a:blip r:embed="rId2">
            <a:alphaModFix/>
          </a:blip>
          <a:srcRect l="239" t="417"/>
          <a:stretch/>
        </p:blipFill>
        <p:spPr>
          <a:xfrm>
            <a:off x="0" y="0"/>
            <a:ext cx="9151499" cy="45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2625500" y="485720"/>
            <a:ext cx="1876497" cy="123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9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200"/>
            </a:lvl2pPr>
            <a:lvl3pPr lvl="2" indent="0" rtl="0">
              <a:spcBef>
                <a:spcPts val="0"/>
              </a:spcBef>
              <a:buFont typeface="Arial"/>
              <a:buNone/>
              <a:defRPr sz="1200"/>
            </a:lvl3pPr>
            <a:lvl4pPr lvl="3" indent="0" rtl="0">
              <a:spcBef>
                <a:spcPts val="0"/>
              </a:spcBef>
              <a:buFont typeface="Arial"/>
              <a:buNone/>
              <a:defRPr sz="1200"/>
            </a:lvl4pPr>
            <a:lvl5pPr lvl="4" indent="0" rtl="0">
              <a:spcBef>
                <a:spcPts val="0"/>
              </a:spcBef>
              <a:buFont typeface="Arial"/>
              <a:buNone/>
              <a:defRPr sz="1200"/>
            </a:lvl5pPr>
            <a:lvl6pPr lvl="5" indent="0" rtl="0">
              <a:spcBef>
                <a:spcPts val="0"/>
              </a:spcBef>
              <a:buFont typeface="Arial"/>
              <a:buNone/>
              <a:defRPr sz="1200"/>
            </a:lvl6pPr>
            <a:lvl7pPr lvl="6" indent="0" rtl="0">
              <a:spcBef>
                <a:spcPts val="0"/>
              </a:spcBef>
              <a:buFont typeface="Arial"/>
              <a:buNone/>
              <a:defRPr sz="1200"/>
            </a:lvl7pPr>
            <a:lvl8pPr lvl="7" indent="0" rtl="0">
              <a:spcBef>
                <a:spcPts val="0"/>
              </a:spcBef>
              <a:buFont typeface="Arial"/>
              <a:buNone/>
              <a:defRPr sz="1200"/>
            </a:lvl8pPr>
            <a:lvl9pPr lvl="8" indent="0" rtl="0">
              <a:spcBef>
                <a:spcPts val="0"/>
              </a:spcBef>
              <a:buFont typeface="Arial"/>
              <a:buNone/>
              <a:defRPr sz="12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ubTitle" idx="1"/>
          </p:nvPr>
        </p:nvSpPr>
        <p:spPr>
          <a:xfrm>
            <a:off x="2568350" y="1495820"/>
            <a:ext cx="3024299" cy="194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 page 3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0" y="0"/>
            <a:ext cx="9144000" cy="4443898"/>
          </a:xfrm>
          <a:prstGeom prst="rect">
            <a:avLst/>
          </a:prstGeom>
          <a:solidFill>
            <a:srgbClr val="183B6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Shape 55" descr="chapitre1.png"/>
          <p:cNvPicPr preferRelativeResize="0"/>
          <p:nvPr/>
        </p:nvPicPr>
        <p:blipFill rotWithShape="1">
          <a:blip r:embed="rId2">
            <a:alphaModFix/>
          </a:blip>
          <a:srcRect l="239" t="417"/>
          <a:stretch/>
        </p:blipFill>
        <p:spPr>
          <a:xfrm>
            <a:off x="0" y="0"/>
            <a:ext cx="9151499" cy="45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2625500" y="485720"/>
            <a:ext cx="1876497" cy="123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9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200"/>
            </a:lvl2pPr>
            <a:lvl3pPr lvl="2" indent="0" rtl="0">
              <a:spcBef>
                <a:spcPts val="0"/>
              </a:spcBef>
              <a:buFont typeface="Arial"/>
              <a:buNone/>
              <a:defRPr sz="1200"/>
            </a:lvl3pPr>
            <a:lvl4pPr lvl="3" indent="0" rtl="0">
              <a:spcBef>
                <a:spcPts val="0"/>
              </a:spcBef>
              <a:buFont typeface="Arial"/>
              <a:buNone/>
              <a:defRPr sz="1200"/>
            </a:lvl4pPr>
            <a:lvl5pPr lvl="4" indent="0" rtl="0">
              <a:spcBef>
                <a:spcPts val="0"/>
              </a:spcBef>
              <a:buFont typeface="Arial"/>
              <a:buNone/>
              <a:defRPr sz="1200"/>
            </a:lvl5pPr>
            <a:lvl6pPr lvl="5" indent="0" rtl="0">
              <a:spcBef>
                <a:spcPts val="0"/>
              </a:spcBef>
              <a:buFont typeface="Arial"/>
              <a:buNone/>
              <a:defRPr sz="1200"/>
            </a:lvl6pPr>
            <a:lvl7pPr lvl="6" indent="0" rtl="0">
              <a:spcBef>
                <a:spcPts val="0"/>
              </a:spcBef>
              <a:buFont typeface="Arial"/>
              <a:buNone/>
              <a:defRPr sz="1200"/>
            </a:lvl7pPr>
            <a:lvl8pPr lvl="7" indent="0" rtl="0">
              <a:spcBef>
                <a:spcPts val="0"/>
              </a:spcBef>
              <a:buFont typeface="Arial"/>
              <a:buNone/>
              <a:defRPr sz="1200"/>
            </a:lvl8pPr>
            <a:lvl9pPr lvl="8" indent="0" rtl="0">
              <a:spcBef>
                <a:spcPts val="0"/>
              </a:spcBef>
              <a:buFont typeface="Arial"/>
              <a:buNone/>
              <a:defRPr sz="12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2568350" y="1495820"/>
            <a:ext cx="3024299" cy="194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&amp; picture 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5753475" y="2"/>
            <a:ext cx="3405597" cy="4337100"/>
          </a:xfrm>
          <a:prstGeom prst="rect">
            <a:avLst/>
          </a:prstGeom>
          <a:solidFill>
            <a:srgbClr val="D3D5D5"/>
          </a:solidFill>
          <a:ln>
            <a:noFill/>
          </a:ln>
        </p:spPr>
        <p:txBody>
          <a:bodyPr wrap="square" lIns="78700" tIns="78700" rIns="78700" bIns="78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6482187" y="1296991"/>
            <a:ext cx="1948198" cy="1068597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736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ct val="25000"/>
              <a:buFont typeface="Arial"/>
              <a:buNone/>
            </a:pPr>
            <a:r>
              <a:rPr lang="en-GB" sz="1200" b="0" i="0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The picture to be inserted must be sized to fit the grey area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620066" y="123475"/>
            <a:ext cx="4700398" cy="8564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FA4"/>
              </a:buClr>
              <a:buFont typeface="Roboto"/>
              <a:buNone/>
              <a:defRPr sz="2500" b="0" i="0" u="none" strike="noStrike" cap="none">
                <a:solidFill>
                  <a:srgbClr val="375FA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937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87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811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574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486300" y="1102875"/>
            <a:ext cx="5181000" cy="308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52400" marR="0" lvl="0" indent="69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ct val="60000"/>
              <a:buFont typeface="Roboto"/>
              <a:buChar char="●"/>
              <a:defRPr sz="1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536575" marR="0" lvl="1" indent="2063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SzPct val="100000"/>
              <a:buFont typeface="Roboto"/>
              <a:buChar char="–"/>
              <a:defRPr sz="1300" b="0" i="0" u="none" strike="noStrike" cap="non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538162" marR="0" lvl="2" indent="12223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231900" marR="0" lvl="3" indent="762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549400" marR="0" lvl="4" indent="63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1943100" marR="0" lvl="5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336800" marR="0" lvl="6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30500" marR="0" lvl="7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124200" marR="0" lvl="8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4" name="Shape 64"/>
          <p:cNvSpPr/>
          <p:nvPr/>
        </p:nvSpPr>
        <p:spPr>
          <a:xfrm>
            <a:off x="716479" y="1015125"/>
            <a:ext cx="46500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15" y="0"/>
                </a:lnTo>
              </a:path>
            </a:pathLst>
          </a:custGeom>
          <a:noFill/>
          <a:ln w="25400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&amp; picture 2 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-8112" y="2"/>
            <a:ext cx="3405600" cy="4337100"/>
          </a:xfrm>
          <a:prstGeom prst="rect">
            <a:avLst/>
          </a:prstGeom>
          <a:solidFill>
            <a:srgbClr val="D3D5D5"/>
          </a:solidFill>
          <a:ln>
            <a:noFill/>
          </a:ln>
        </p:spPr>
        <p:txBody>
          <a:bodyPr wrap="square" lIns="78700" tIns="78700" rIns="78700" bIns="78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Shape 68"/>
          <p:cNvSpPr txBox="1"/>
          <p:nvPr/>
        </p:nvSpPr>
        <p:spPr>
          <a:xfrm>
            <a:off x="720597" y="1296991"/>
            <a:ext cx="1948198" cy="1068597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736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ct val="25000"/>
              <a:buFont typeface="Arial"/>
              <a:buNone/>
            </a:pPr>
            <a:r>
              <a:rPr lang="en-GB" sz="1200" b="0" i="0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The picture to be inserted must be sized to fit the grey area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649448" y="123475"/>
            <a:ext cx="4438500" cy="8564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FA4"/>
              </a:buClr>
              <a:buFont typeface="Roboto"/>
              <a:buNone/>
              <a:defRPr sz="2500" b="0" i="0" u="none" strike="noStrike" cap="none">
                <a:solidFill>
                  <a:srgbClr val="375FA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937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87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811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574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/>
          <p:nvPr/>
        </p:nvSpPr>
        <p:spPr>
          <a:xfrm>
            <a:off x="3764478" y="1015125"/>
            <a:ext cx="46500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15" y="0"/>
                </a:lnTo>
              </a:path>
            </a:pathLst>
          </a:custGeom>
          <a:noFill/>
          <a:ln w="25400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649450" y="1178400"/>
            <a:ext cx="5208598" cy="3158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Char char="●"/>
              <a:defRPr sz="1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–"/>
              <a:defRPr sz="13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&amp; picture 3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subTitle" idx="1"/>
          </p:nvPr>
        </p:nvSpPr>
        <p:spPr>
          <a:xfrm>
            <a:off x="604408" y="1095170"/>
            <a:ext cx="76182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1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2"/>
          </p:nvPr>
        </p:nvSpPr>
        <p:spPr>
          <a:xfrm>
            <a:off x="611560" y="3905953"/>
            <a:ext cx="2703299" cy="53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Roboto"/>
              <a:buChar char="●"/>
              <a:defRPr sz="10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Roboto"/>
              <a:buChar char="–"/>
              <a:defRPr sz="10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Roboto"/>
              <a:buChar char="–"/>
              <a:defRPr sz="10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●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○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■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●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○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■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6" name="Shape 76"/>
          <p:cNvSpPr/>
          <p:nvPr/>
        </p:nvSpPr>
        <p:spPr>
          <a:xfrm>
            <a:off x="6248467" y="1513745"/>
            <a:ext cx="2169600" cy="2168999"/>
          </a:xfrm>
          <a:prstGeom prst="rect">
            <a:avLst/>
          </a:prstGeom>
          <a:solidFill>
            <a:srgbClr val="D3D5D5"/>
          </a:solidFill>
          <a:ln>
            <a:noFill/>
          </a:ln>
        </p:spPr>
        <p:txBody>
          <a:bodyPr wrap="square" lIns="78700" tIns="78700" rIns="78700" bIns="78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Shape 77"/>
          <p:cNvSpPr txBox="1"/>
          <p:nvPr/>
        </p:nvSpPr>
        <p:spPr>
          <a:xfrm>
            <a:off x="6359132" y="1972141"/>
            <a:ext cx="1948198" cy="1068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736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ct val="25000"/>
              <a:buFont typeface="Arial"/>
              <a:buNone/>
            </a:pPr>
            <a:r>
              <a:rPr lang="en-GB" sz="1200" b="0" i="0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The picture to be inserted must be sized to fit the grey area</a:t>
            </a:r>
          </a:p>
        </p:txBody>
      </p:sp>
      <p:sp>
        <p:nvSpPr>
          <p:cNvPr id="78" name="Shape 78"/>
          <p:cNvSpPr/>
          <p:nvPr/>
        </p:nvSpPr>
        <p:spPr>
          <a:xfrm>
            <a:off x="3470294" y="1513745"/>
            <a:ext cx="2169600" cy="2168999"/>
          </a:xfrm>
          <a:prstGeom prst="rect">
            <a:avLst/>
          </a:prstGeom>
          <a:solidFill>
            <a:srgbClr val="D3D5D5"/>
          </a:solidFill>
          <a:ln>
            <a:noFill/>
          </a:ln>
        </p:spPr>
        <p:txBody>
          <a:bodyPr wrap="square" lIns="78700" tIns="78700" rIns="78700" bIns="78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Shape 79"/>
          <p:cNvSpPr txBox="1"/>
          <p:nvPr/>
        </p:nvSpPr>
        <p:spPr>
          <a:xfrm>
            <a:off x="3580957" y="1972141"/>
            <a:ext cx="1948198" cy="1068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736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ct val="25000"/>
              <a:buFont typeface="Arial"/>
              <a:buNone/>
            </a:pPr>
            <a:r>
              <a:rPr lang="en-GB" sz="1200" b="0" i="0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The picture to be inserted must be sized to fit the grey area</a:t>
            </a:r>
          </a:p>
        </p:txBody>
      </p:sp>
      <p:sp>
        <p:nvSpPr>
          <p:cNvPr id="80" name="Shape 80"/>
          <p:cNvSpPr/>
          <p:nvPr/>
        </p:nvSpPr>
        <p:spPr>
          <a:xfrm>
            <a:off x="680799" y="1513745"/>
            <a:ext cx="2169600" cy="2168999"/>
          </a:xfrm>
          <a:prstGeom prst="rect">
            <a:avLst/>
          </a:prstGeom>
          <a:solidFill>
            <a:srgbClr val="D3D5D5"/>
          </a:solidFill>
          <a:ln>
            <a:noFill/>
          </a:ln>
        </p:spPr>
        <p:txBody>
          <a:bodyPr wrap="square" lIns="78700" tIns="78700" rIns="78700" bIns="78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81"/>
          <p:cNvSpPr txBox="1"/>
          <p:nvPr/>
        </p:nvSpPr>
        <p:spPr>
          <a:xfrm>
            <a:off x="791462" y="1972141"/>
            <a:ext cx="1948198" cy="1068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736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ct val="25000"/>
              <a:buFont typeface="Arial"/>
              <a:buNone/>
            </a:pPr>
            <a:r>
              <a:rPr lang="en-GB" sz="1200" b="0" i="0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The picture to be inserted must be sized to fit the grey area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subTitle" idx="3"/>
          </p:nvPr>
        </p:nvSpPr>
        <p:spPr>
          <a:xfrm>
            <a:off x="598189" y="3735390"/>
            <a:ext cx="24501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4"/>
          </p:nvPr>
        </p:nvSpPr>
        <p:spPr>
          <a:xfrm>
            <a:off x="3419871" y="3905931"/>
            <a:ext cx="2703300" cy="53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Roboto"/>
              <a:buChar char="●"/>
              <a:defRPr sz="10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Roboto"/>
              <a:buChar char="–"/>
              <a:defRPr sz="10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Roboto"/>
              <a:buChar char="–"/>
              <a:defRPr sz="10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●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○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■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●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○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■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ubTitle" idx="5"/>
          </p:nvPr>
        </p:nvSpPr>
        <p:spPr>
          <a:xfrm>
            <a:off x="3392880" y="3735369"/>
            <a:ext cx="24501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6"/>
          </p:nvPr>
        </p:nvSpPr>
        <p:spPr>
          <a:xfrm>
            <a:off x="6189180" y="3905953"/>
            <a:ext cx="2703300" cy="53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Roboto"/>
              <a:buChar char="●"/>
              <a:defRPr sz="10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Roboto"/>
              <a:buChar char="–"/>
              <a:defRPr sz="10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Roboto"/>
              <a:buChar char="–"/>
              <a:defRPr sz="10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●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○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■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●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○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oboto"/>
              <a:buChar char="■"/>
              <a:defRPr sz="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ubTitle" idx="7"/>
          </p:nvPr>
        </p:nvSpPr>
        <p:spPr>
          <a:xfrm>
            <a:off x="6179696" y="3735390"/>
            <a:ext cx="24501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620060" y="123475"/>
            <a:ext cx="6293699" cy="8564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FA4"/>
              </a:buClr>
              <a:buFont typeface="Roboto"/>
              <a:buNone/>
              <a:defRPr sz="2500" b="0" i="0" u="none" strike="noStrike" cap="none">
                <a:solidFill>
                  <a:srgbClr val="375FA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937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87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811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574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/>
          <p:nvPr/>
        </p:nvSpPr>
        <p:spPr>
          <a:xfrm>
            <a:off x="716479" y="1015125"/>
            <a:ext cx="46500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15" y="0"/>
                </a:lnTo>
              </a:path>
            </a:pathLst>
          </a:custGeom>
          <a:noFill/>
          <a:ln w="25400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itle &amp; 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620058" y="123475"/>
            <a:ext cx="7160400" cy="8564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FA4"/>
              </a:buClr>
              <a:buFont typeface="Roboto"/>
              <a:buNone/>
              <a:defRPr sz="2500" b="0" i="0" u="none" strike="noStrike" cap="none">
                <a:solidFill>
                  <a:srgbClr val="375FA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937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87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811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574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505000" y="1102875"/>
            <a:ext cx="7924800" cy="308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52400" marR="0" lvl="0" indent="69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ct val="60000"/>
              <a:buFont typeface="Roboto"/>
              <a:buChar char="●"/>
              <a:defRPr sz="1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536575" marR="0" lvl="1" indent="2063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SzPct val="100000"/>
              <a:buFont typeface="Roboto"/>
              <a:buChar char="–"/>
              <a:defRPr sz="1300" b="0" i="0" u="none" strike="noStrike" cap="non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538162" marR="0" lvl="2" indent="12223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231900" marR="0" lvl="3" indent="762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549400" marR="0" lvl="4" indent="63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1943100" marR="0" lvl="5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336800" marR="0" lvl="6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30500" marR="0" lvl="7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124200" marR="0" lvl="8" indent="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–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Shape 93"/>
          <p:cNvSpPr/>
          <p:nvPr/>
        </p:nvSpPr>
        <p:spPr>
          <a:xfrm>
            <a:off x="716479" y="1015125"/>
            <a:ext cx="465000" cy="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15" y="0"/>
                </a:lnTo>
              </a:path>
            </a:pathLst>
          </a:custGeom>
          <a:noFill/>
          <a:ln w="25400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460560" y="4682216"/>
            <a:ext cx="6804000" cy="309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Shape 12"/>
          <p:cNvSpPr txBox="1"/>
          <p:nvPr/>
        </p:nvSpPr>
        <p:spPr>
          <a:xfrm>
            <a:off x="2369350" y="4577110"/>
            <a:ext cx="40500" cy="951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ct val="25000"/>
              <a:buFont typeface="Arial"/>
              <a:buNone/>
            </a:pPr>
            <a:r>
              <a:rPr lang="en-GB" sz="600" b="0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</a:p>
        </p:txBody>
      </p:sp>
      <p:sp>
        <p:nvSpPr>
          <p:cNvPr id="13" name="Shape 13"/>
          <p:cNvSpPr txBox="1"/>
          <p:nvPr/>
        </p:nvSpPr>
        <p:spPr>
          <a:xfrm>
            <a:off x="3226708" y="4565110"/>
            <a:ext cx="4299900" cy="861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ct val="25000"/>
              <a:buFont typeface="Helvetica Neue"/>
              <a:buNone/>
            </a:pPr>
            <a:r>
              <a:rPr lang="en-GB" sz="650" b="1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AIR LIQUIDE</a:t>
            </a:r>
            <a:r>
              <a:rPr lang="en-GB" sz="650" b="0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, THE WORLD  LEADER IN GASES, TECHNOLOGIES AND SERVICES FOR INDUSTRY AND HEALTH </a:t>
            </a:r>
          </a:p>
        </p:txBody>
      </p:sp>
      <p:sp>
        <p:nvSpPr>
          <p:cNvPr id="14" name="Shape 14"/>
          <p:cNvSpPr/>
          <p:nvPr/>
        </p:nvSpPr>
        <p:spPr>
          <a:xfrm>
            <a:off x="1749265" y="4803342"/>
            <a:ext cx="206100" cy="185399"/>
          </a:xfrm>
          <a:prstGeom prst="rect">
            <a:avLst/>
          </a:prstGeom>
          <a:noFill/>
          <a:ln>
            <a:noFill/>
          </a:ln>
        </p:spPr>
        <p:txBody>
          <a:bodyPr wrap="square" lIns="78700" tIns="39325" rIns="78700" bIns="393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ct val="25000"/>
              <a:buFont typeface="Helvetica Neue"/>
              <a:buNone/>
            </a:pPr>
            <a:r>
              <a:rPr lang="en-GB" sz="700" b="0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∙</a:t>
            </a:r>
          </a:p>
        </p:txBody>
      </p:sp>
      <p:sp>
        <p:nvSpPr>
          <p:cNvPr id="15" name="Shape 15"/>
          <p:cNvSpPr txBox="1"/>
          <p:nvPr/>
        </p:nvSpPr>
        <p:spPr>
          <a:xfrm>
            <a:off x="751325" y="4734375"/>
            <a:ext cx="4759200" cy="220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buClr>
                <a:srgbClr val="3760A4"/>
              </a:buClr>
              <a:buSzPct val="25000"/>
              <a:buFont typeface="Helvetica Neue"/>
              <a:buNone/>
            </a:pPr>
            <a:r>
              <a:rPr lang="en-GB" sz="800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Hamburg, Germany    </a:t>
            </a:r>
            <a:r>
              <a:rPr lang="en-GB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lang="en-GB" sz="800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    September, 13  2017</a:t>
            </a:r>
          </a:p>
          <a:p>
            <a:pPr marL="0" lvl="0" indent="0" rtl="0">
              <a:spcBef>
                <a:spcPts val="0"/>
              </a:spcBef>
              <a:buClr>
                <a:srgbClr val="3760A4"/>
              </a:buClr>
              <a:buSzPct val="25000"/>
              <a:buFont typeface="Helvetica Neue"/>
              <a:buNone/>
            </a:pPr>
            <a:r>
              <a:rPr lang="en-GB" sz="800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Moussin Daboya-Toure</a:t>
            </a:r>
            <a:r>
              <a:rPr lang="en-GB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Robert Burgess | Aaron Harris    •     Hydrogen Energy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ct val="25000"/>
              <a:buFont typeface="Helvetica Neue"/>
              <a:buNone/>
            </a:pPr>
            <a:r>
              <a:rPr lang="en-GB" sz="850" b="0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</a:p>
        </p:txBody>
      </p:sp>
      <p:sp>
        <p:nvSpPr>
          <p:cNvPr id="16" name="Shape 16"/>
          <p:cNvSpPr/>
          <p:nvPr/>
        </p:nvSpPr>
        <p:spPr>
          <a:xfrm>
            <a:off x="352651" y="4530175"/>
            <a:ext cx="1941300" cy="165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39325" rIns="78700" bIns="39325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ct val="25000"/>
              <a:buFont typeface="Helvetica Neue"/>
              <a:buNone/>
            </a:pPr>
            <a:r>
              <a:rPr lang="en-GB" sz="650" b="1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THIS  DOCUMENT IS  </a:t>
            </a:r>
            <a:r>
              <a:rPr lang="en-GB" sz="650" b="1" i="0" u="none" strike="noStrike" cap="none">
                <a:solidFill>
                  <a:srgbClr val="9B9B9A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Font typeface="Helvetica Neue"/>
              <a:buNone/>
            </a:pPr>
            <a:endParaRPr sz="650" b="1" i="0" u="none" strike="noStrike" cap="none">
              <a:solidFill>
                <a:srgbClr val="3760A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7333703" y="4678921"/>
            <a:ext cx="1630800" cy="3032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69" y="119841"/>
                </a:moveTo>
                <a:lnTo>
                  <a:pt x="0" y="119841"/>
                </a:lnTo>
                <a:lnTo>
                  <a:pt x="0" y="0"/>
                </a:lnTo>
                <a:lnTo>
                  <a:pt x="119969" y="0"/>
                </a:lnTo>
                <a:lnTo>
                  <a:pt x="119969" y="119841"/>
                </a:lnTo>
                <a:close/>
              </a:path>
            </a:pathLst>
          </a:custGeom>
          <a:solidFill>
            <a:srgbClr val="5F5BA5"/>
          </a:solid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 txBox="1"/>
          <p:nvPr/>
        </p:nvSpPr>
        <p:spPr>
          <a:xfrm>
            <a:off x="7440278" y="4702905"/>
            <a:ext cx="1456199" cy="154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Helvetica Neue"/>
              <a:buNone/>
            </a:pPr>
            <a:r>
              <a:rPr lang="en-GB" sz="8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GLOBAL MARKETS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Helvetica Neue"/>
              <a:buNone/>
            </a:pPr>
            <a:r>
              <a:rPr lang="en-GB" sz="8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&amp; TECHNOLOGIES</a:t>
            </a:r>
          </a:p>
        </p:txBody>
      </p:sp>
      <p:sp>
        <p:nvSpPr>
          <p:cNvPr id="104" name="Shape 104"/>
          <p:cNvSpPr/>
          <p:nvPr/>
        </p:nvSpPr>
        <p:spPr>
          <a:xfrm>
            <a:off x="443985" y="4682216"/>
            <a:ext cx="6803999" cy="309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1749265" y="4803342"/>
            <a:ext cx="206100" cy="185399"/>
          </a:xfrm>
          <a:prstGeom prst="rect">
            <a:avLst/>
          </a:prstGeom>
          <a:noFill/>
          <a:ln>
            <a:noFill/>
          </a:ln>
        </p:spPr>
        <p:txBody>
          <a:bodyPr wrap="square" lIns="78700" tIns="39325" rIns="78700" bIns="393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ct val="25000"/>
              <a:buFont typeface="Helvetica Neue"/>
              <a:buNone/>
            </a:pPr>
            <a:r>
              <a:rPr lang="en-GB" sz="700" b="0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∙</a:t>
            </a:r>
          </a:p>
        </p:txBody>
      </p:sp>
      <p:sp>
        <p:nvSpPr>
          <p:cNvPr id="107" name="Shape 107"/>
          <p:cNvSpPr/>
          <p:nvPr/>
        </p:nvSpPr>
        <p:spPr>
          <a:xfrm>
            <a:off x="830900" y="4755255"/>
            <a:ext cx="0" cy="179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119671"/>
                </a:lnTo>
              </a:path>
            </a:pathLst>
          </a:custGeom>
          <a:noFill/>
          <a:ln w="12700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3995935" y="4755255"/>
            <a:ext cx="0" cy="179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119671"/>
                </a:lnTo>
              </a:path>
            </a:pathLst>
          </a:custGeom>
          <a:noFill/>
          <a:ln w="12700" cap="flat" cmpd="sng">
            <a:solidFill>
              <a:srgbClr val="3760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1030966" y="4699050"/>
            <a:ext cx="2692198" cy="220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ct val="25000"/>
              <a:buFont typeface="Helvetica Neue"/>
              <a:buNone/>
            </a:pPr>
            <a:r>
              <a:rPr lang="en-GB" sz="850" b="0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Date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ct val="25000"/>
              <a:buFont typeface="Helvetica Neue"/>
              <a:buNone/>
            </a:pPr>
            <a:r>
              <a:rPr lang="en-GB" sz="850" b="0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Name &amp; Function      </a:t>
            </a:r>
            <a:r>
              <a:rPr lang="en-GB" sz="1000" b="0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lang="en-GB" sz="850" b="0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      Department   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4095701" y="4698105"/>
            <a:ext cx="3126899" cy="220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ct val="25000"/>
              <a:buFont typeface="Helvetica Neue"/>
              <a:buNone/>
            </a:pPr>
            <a:r>
              <a:rPr lang="en-GB" sz="850" b="0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Doc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ct val="25000"/>
              <a:buFont typeface="Helvetica Neue"/>
              <a:buNone/>
            </a:pPr>
            <a:r>
              <a:rPr lang="en-GB" sz="850" b="0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Title </a:t>
            </a:r>
            <a:r>
              <a:rPr lang="en-GB"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lang="en-GB" sz="850" b="0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111" name="Shape 111"/>
          <p:cNvSpPr/>
          <p:nvPr/>
        </p:nvSpPr>
        <p:spPr>
          <a:xfrm>
            <a:off x="352661" y="4530169"/>
            <a:ext cx="2344800" cy="165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39325" rIns="78700" bIns="39325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ct val="25000"/>
              <a:buFont typeface="Helvetica Neue"/>
              <a:buNone/>
            </a:pPr>
            <a:r>
              <a:rPr lang="en-GB" sz="650" b="1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THIS  DOCUMENT IS  </a:t>
            </a:r>
            <a:r>
              <a:rPr lang="en-GB" sz="650" b="1" i="0" u="none" strike="noStrike" cap="none">
                <a:solidFill>
                  <a:srgbClr val="9B9B9A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Font typeface="Helvetica Neue"/>
              <a:buNone/>
            </a:pPr>
            <a:endParaRPr sz="650" b="1" i="0" u="none" strike="noStrike" cap="none">
              <a:solidFill>
                <a:srgbClr val="3760A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Shape 112"/>
          <p:cNvSpPr txBox="1"/>
          <p:nvPr/>
        </p:nvSpPr>
        <p:spPr>
          <a:xfrm>
            <a:off x="3226708" y="4565110"/>
            <a:ext cx="4299900" cy="861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ct val="25000"/>
              <a:buFont typeface="Helvetica Neue"/>
              <a:buNone/>
            </a:pPr>
            <a:r>
              <a:rPr lang="en-GB" sz="650" b="1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AIR LIQUIDE</a:t>
            </a:r>
            <a:r>
              <a:rPr lang="en-GB" sz="650" b="0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, THE WORLD  LEADER IN GASES, TECHNOLOGIES AND SERVICES FOR INDUSTRY AND HEALTH 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2369350" y="4577110"/>
            <a:ext cx="40500" cy="951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ct val="25000"/>
              <a:buFont typeface="Arial"/>
              <a:buNone/>
            </a:pPr>
            <a:r>
              <a:rPr lang="en-GB" sz="600" b="0" i="0" u="none" strike="noStrike" cap="none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chouvelev.org/Documents/UpdatedDocs/Real_ideal_gas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260486" y="1316440"/>
            <a:ext cx="4215000" cy="8564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lang="en-GB" b="1" dirty="0"/>
              <a:t>Component Availability Effects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lang="en-GB" sz="1800" i="1" dirty="0"/>
              <a:t>Pressure </a:t>
            </a:r>
            <a:r>
              <a:rPr lang="en-GB" sz="1800" i="1" dirty="0" smtClean="0"/>
              <a:t>Relief </a:t>
            </a:r>
            <a:r>
              <a:rPr lang="en-GB" sz="1800" i="1" dirty="0"/>
              <a:t>Valves Used at Hydrogen </a:t>
            </a:r>
            <a:r>
              <a:rPr lang="en-GB" sz="1800" i="1" dirty="0" err="1"/>
              <a:t>Fueling</a:t>
            </a:r>
            <a:r>
              <a:rPr lang="en-GB" sz="1800" i="1" dirty="0"/>
              <a:t> Stations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260486" y="3589725"/>
            <a:ext cx="4215000" cy="115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200" dirty="0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ICHS 2017, Hamburg, Germany</a:t>
            </a:r>
          </a:p>
          <a:p>
            <a:pPr lvl="0">
              <a:spcBef>
                <a:spcPts val="0"/>
              </a:spcBef>
              <a:buNone/>
            </a:pPr>
            <a:r>
              <a:rPr lang="en-GB" sz="1200" b="1" dirty="0" err="1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Moussin</a:t>
            </a:r>
            <a:r>
              <a:rPr lang="en-GB" sz="1200" b="1" dirty="0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200" b="1" dirty="0" err="1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Daboya-Toure</a:t>
            </a:r>
            <a:r>
              <a:rPr lang="en-GB" sz="1200" dirty="0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, Project Engineer, Air Liquide</a:t>
            </a:r>
          </a:p>
          <a:p>
            <a:pPr lvl="0">
              <a:spcBef>
                <a:spcPts val="0"/>
              </a:spcBef>
              <a:buNone/>
            </a:pPr>
            <a:r>
              <a:rPr lang="en-GB" sz="1200" b="1" dirty="0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Robert Burgess</a:t>
            </a:r>
            <a:r>
              <a:rPr lang="en-GB" sz="1200" dirty="0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, Senior Engineer, NREL</a:t>
            </a:r>
          </a:p>
          <a:p>
            <a:pPr lvl="0">
              <a:spcBef>
                <a:spcPts val="0"/>
              </a:spcBef>
              <a:buNone/>
            </a:pPr>
            <a:r>
              <a:rPr lang="en-GB" sz="1200" b="1" dirty="0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Aaron Harris</a:t>
            </a:r>
            <a:r>
              <a:rPr lang="en-GB" sz="1200" dirty="0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, Hydrogen Technical Director, Air Liquide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654050" y="123475"/>
            <a:ext cx="8328824" cy="85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sz="2800" b="1" dirty="0"/>
              <a:t>Release Flame Length and Tilt flame offset distances due to wind per API 521 </a:t>
            </a:r>
            <a:endParaRPr lang="en-GB" dirty="0"/>
          </a:p>
        </p:txBody>
      </p:sp>
      <p:sp>
        <p:nvSpPr>
          <p:cNvPr id="275" name="Shape 275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b="1" i="0" u="none" strike="noStrike" cap="none">
                <a:solidFill>
                  <a:schemeClr val="dk1"/>
                </a:solidFill>
              </a:rPr>
              <a:t>10</a:t>
            </a:fld>
            <a:endParaRPr lang="en-GB" b="1" i="0" u="none" strike="noStrike" cap="none" dirty="0">
              <a:solidFill>
                <a:schemeClr val="dk1"/>
              </a:solidFill>
            </a:endParaRPr>
          </a:p>
        </p:txBody>
      </p:sp>
      <p:pic>
        <p:nvPicPr>
          <p:cNvPr id="277" name="Shape 2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5075" y="1247874"/>
            <a:ext cx="4507799" cy="26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416684" y="4866501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760A4"/>
                </a:solidFill>
              </a:rPr>
              <a:t>API 521</a:t>
            </a:r>
            <a:endParaRPr lang="en-US" sz="1200" dirty="0">
              <a:solidFill>
                <a:srgbClr val="3760A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392455" y="1177267"/>
                <a:ext cx="3569945" cy="7912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rmAutofit fontScale="92500" lnSpcReduction="20000"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152400" marR="0" lvl="0" indent="6985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2"/>
                  </a:buClr>
                  <a:buSzPct val="60000"/>
                  <a:buFont typeface="Roboto"/>
                  <a:buChar char="●"/>
                  <a:defRPr sz="1500" b="1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  <a:lvl2pPr marL="536575" marR="0" lvl="1" indent="206375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6F6F6E"/>
                  </a:buClr>
                  <a:buSzPct val="100000"/>
                  <a:buFont typeface="Roboto"/>
                  <a:buChar char="–"/>
                  <a:defRPr sz="1300" b="0" i="0" u="none" strike="noStrike" cap="none">
                    <a:solidFill>
                      <a:srgbClr val="6F6F6E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2pPr>
                <a:lvl3pPr marL="538162" marR="0" lvl="2" indent="122237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6F6F6E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rgbClr val="6F6F6E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3pPr>
                <a:lvl4pPr marL="1231900" marR="0" lvl="3" indent="762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rgbClr val="6F6F6E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4pPr>
                <a:lvl5pPr marL="1549400" marR="0" lvl="4" indent="635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rgbClr val="6F6F6E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5pPr>
                <a:lvl6pPr marL="1943100" marR="0" lvl="5" indent="1397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6pPr>
                <a:lvl7pPr marL="2336800" marR="0" lvl="6" indent="1397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7pPr>
                <a:lvl8pPr marL="2730500" marR="0" lvl="7" indent="1397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8pPr>
                <a:lvl9pPr marL="3124200" marR="0" lvl="8" indent="1397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9pPr>
              </a:lstStyle>
              <a:p>
                <a:r>
                  <a:rPr lang="en-US" u="sng" dirty="0" smtClean="0"/>
                  <a:t> </a:t>
                </a:r>
                <a:r>
                  <a:rPr lang="en-US" sz="1200" u="sng" dirty="0" smtClean="0"/>
                  <a:t>Flame Length with no wind</a:t>
                </a:r>
              </a:p>
              <a:p>
                <a:pPr marL="0" indent="0">
                  <a:buFont typeface="Roboto"/>
                  <a:buNone/>
                </a:pPr>
                <a:endParaRPr lang="en-US" u="sng" dirty="0" smtClean="0"/>
              </a:p>
              <a:p>
                <a:pPr marL="457200" lvl="1" indent="0">
                  <a:buFont typeface="Roboto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5090F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 smtClean="0">
                          <a:solidFill>
                            <a:srgbClr val="05090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  <m:t>(0.444∗</m:t>
                          </m:r>
                          <m:func>
                            <m:funcPr>
                              <m:ctrlPr>
                                <a:rPr lang="en-US" i="1" smtClean="0">
                                  <a:solidFill>
                                    <a:srgbClr val="05090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srgbClr val="05090F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05090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rgbClr val="05090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solidFill>
                                            <a:srgbClr val="05090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solidFill>
                                            <a:srgbClr val="05090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 i="1" smtClean="0">
                                      <a:solidFill>
                                        <a:srgbClr val="05090F"/>
                                      </a:solidFill>
                                      <a:latin typeface="Cambria Math" panose="02040503050406030204" pitchFamily="18" charset="0"/>
                                    </a:rPr>
                                    <m:t>−0.876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55" y="1177267"/>
                <a:ext cx="3569945" cy="7912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476968" y="2010855"/>
                <a:ext cx="4023675" cy="8539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 u="sng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Tilt flame offset distances due to wind to </a:t>
                </a:r>
                <a:r>
                  <a:rPr lang="en-US" sz="1200" b="1" u="sng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e</a:t>
                </a:r>
                <a:r>
                  <a:rPr lang="en-US" sz="1200" b="1" u="sng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quipment</a:t>
                </a:r>
                <a:endParaRPr lang="en-US" sz="1200" u="sng" dirty="0" smtClean="0"/>
              </a:p>
              <a:p>
                <a:pPr marL="1371600" lvl="3" indent="0">
                  <a:buNone/>
                </a:pPr>
                <a:r>
                  <a:rPr lang="en-US" sz="1200" dirty="0" smtClean="0">
                    <a:solidFill>
                      <a:srgbClr val="05090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200" b="0" i="1" smtClean="0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=0.5∗</m:t>
                    </m:r>
                    <m:r>
                      <a:rPr lang="en-US" sz="1200" b="0" i="1" smtClean="0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200" b="0" i="1" smtClean="0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∗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1200" b="0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b="0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200" b="0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1200" b="0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sz="1200" dirty="0" smtClean="0">
                    <a:solidFill>
                      <a:srgbClr val="05090F"/>
                    </a:solidFill>
                  </a:rPr>
                  <a:t> </a:t>
                </a:r>
              </a:p>
              <a:p>
                <a:pPr marL="1371600" lvl="3" indent="0">
                  <a:buNone/>
                </a:pPr>
                <a:r>
                  <a:rPr lang="en-US" sz="1200" dirty="0">
                    <a:solidFill>
                      <a:srgbClr val="05090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200" i="1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=0.5∗</m:t>
                    </m:r>
                    <m:r>
                      <a:rPr lang="en-US" sz="1200" b="0" i="1" smtClean="0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200" i="1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∗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1200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200" b="0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1200" b="0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nary>
                  </m:oMath>
                </a14:m>
                <a:endParaRPr lang="en-US" sz="1200" dirty="0" smtClean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68" y="2010855"/>
                <a:ext cx="4023675" cy="853937"/>
              </a:xfrm>
              <a:prstGeom prst="rect">
                <a:avLst/>
              </a:prstGeom>
              <a:blipFill>
                <a:blip r:embed="rId5"/>
                <a:stretch>
                  <a:fillRect t="-6429" b="-4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3024" y="3000524"/>
                <a:ext cx="8224101" cy="18081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200" b="0" i="0" smtClean="0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flame length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(m)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1200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200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1200" b="0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nary>
                    <m:r>
                      <a:rPr lang="en-US" sz="1200" b="0" i="0" smtClean="0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unit less horizontal wind distortion effect factor </a:t>
                </a:r>
                <a:endParaRPr lang="en-US" sz="1200" dirty="0" smtClean="0">
                  <a:solidFill>
                    <a:srgbClr val="05090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1200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200" b="0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1200" b="0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nary>
                    <m:r>
                      <a:rPr lang="en-US" sz="1200" b="0" i="0" smtClean="0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unit less vertical wind distortion effect factor </a:t>
                </a:r>
                <a:endParaRPr lang="en-US" sz="1200" dirty="0" smtClean="0">
                  <a:solidFill>
                    <a:srgbClr val="05090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-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maximum heat released (kW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- horizontal tilt flame offset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distance to equipment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due to 9m/s wind velocity (m)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- vertical tilt flame offset distance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to equipment due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to 9m/s wind velocity (m) </a:t>
                </a:r>
              </a:p>
              <a:p>
                <a:endParaRPr lang="en-US" dirty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24" y="3000524"/>
                <a:ext cx="8224101" cy="1808187"/>
              </a:xfrm>
              <a:prstGeom prst="rect">
                <a:avLst/>
              </a:prstGeom>
              <a:blipFill>
                <a:blip r:embed="rId6"/>
                <a:stretch>
                  <a:fillRect l="-2372" t="-2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/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620058" y="123475"/>
            <a:ext cx="8257242" cy="85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FA4"/>
              </a:buClr>
              <a:buSzPct val="25000"/>
              <a:buFont typeface="Roboto"/>
              <a:buNone/>
            </a:pPr>
            <a:r>
              <a:rPr lang="en-GB" sz="3200" b="1" dirty="0"/>
              <a:t>AVAILABLE PSVs IMPACT ON VENT STACK</a:t>
            </a:r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b="1" i="0" u="none" strike="noStrike" cap="none">
                <a:solidFill>
                  <a:schemeClr val="dk1"/>
                </a:solidFill>
              </a:rPr>
              <a:t>11</a:t>
            </a:fld>
            <a:endParaRPr lang="en-GB" b="1" i="0" u="none" strike="noStrike" cap="none" dirty="0">
              <a:solidFill>
                <a:schemeClr val="dk1"/>
              </a:solidFill>
            </a:endParaRPr>
          </a:p>
        </p:txBody>
      </p:sp>
      <p:pic>
        <p:nvPicPr>
          <p:cNvPr id="287" name="Shape 2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8325" y="797275"/>
            <a:ext cx="4268400" cy="37038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434244583"/>
                  </p:ext>
                </p:extLst>
              </p:nvPr>
            </p:nvGraphicFramePr>
            <p:xfrm>
              <a:off x="273049" y="1057435"/>
              <a:ext cx="4610101" cy="342582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89899">
                      <a:extLst>
                        <a:ext uri="{9D8B030D-6E8A-4147-A177-3AD203B41FA5}">
                          <a16:colId xmlns:a16="http://schemas.microsoft.com/office/drawing/2014/main" val="452618725"/>
                        </a:ext>
                      </a:extLst>
                    </a:gridCol>
                    <a:gridCol w="1117172">
                      <a:extLst>
                        <a:ext uri="{9D8B030D-6E8A-4147-A177-3AD203B41FA5}">
                          <a16:colId xmlns:a16="http://schemas.microsoft.com/office/drawing/2014/main" val="2141952805"/>
                        </a:ext>
                      </a:extLst>
                    </a:gridCol>
                    <a:gridCol w="1103030">
                      <a:extLst>
                        <a:ext uri="{9D8B030D-6E8A-4147-A177-3AD203B41FA5}">
                          <a16:colId xmlns:a16="http://schemas.microsoft.com/office/drawing/2014/main" val="591916770"/>
                        </a:ext>
                      </a:extLst>
                    </a:gridCol>
                  </a:tblGrid>
                  <a:tr h="2351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Vent Stack</a:t>
                          </a:r>
                          <a:r>
                            <a:rPr lang="en-US" sz="10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Parameters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Required</a:t>
                          </a:r>
                          <a:r>
                            <a:rPr lang="en-US" sz="10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PSV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Available</a:t>
                          </a:r>
                          <a:r>
                            <a:rPr lang="en-US" sz="10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PSV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5877563"/>
                      </a:ext>
                    </a:extLst>
                  </a:tr>
                  <a:tr h="2351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Vent Stack Diameter -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52.5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52.5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75456015"/>
                      </a:ext>
                    </a:extLst>
                  </a:tr>
                  <a:tr h="2351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Flow Rate (</a:t>
                          </a:r>
                          <a14:m>
                            <m:oMath xmlns:m="http://schemas.openxmlformats.org/officeDocument/2006/math">
                              <m:r>
                                <a:rPr lang="en-US" sz="1000" b="0" i="1" u="none" strike="noStrike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𝑄</m:t>
                              </m:r>
                            </m:oMath>
                          </a14:m>
                          <a:r>
                            <a:rPr lang="en-US" sz="10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) -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000" b="0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1000" b="0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𝑁𝑚</m:t>
                                  </m:r>
                                </m:e>
                                <m:sup>
                                  <m:r>
                                    <a:rPr lang="en-US" sz="1000" b="0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0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/</a:t>
                          </a:r>
                          <a:r>
                            <a:rPr lang="en-US" sz="1000" b="0" i="0" u="none" strike="noStrike" kern="1200" baseline="0" dirty="0" err="1" smtClean="0">
                              <a:solidFill>
                                <a:schemeClr val="dk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hr</a:t>
                          </a:r>
                          <a:r>
                            <a:rPr lang="en-US" sz="10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	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2,599.80</a:t>
                          </a:r>
                          <a:endParaRPr lang="en-US" sz="1000" b="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16,292.3</a:t>
                          </a:r>
                          <a:endParaRPr lang="en-US" sz="1000" b="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61740"/>
                      </a:ext>
                    </a:extLst>
                  </a:tr>
                  <a:tr h="2351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Heat Released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b="0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000" b="0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h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) - kW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7,797</a:t>
                          </a:r>
                          <a:endParaRPr lang="en-US" sz="1000" b="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51,732</a:t>
                          </a:r>
                          <a:endParaRPr lang="en-US" sz="1000" b="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5057079"/>
                      </a:ext>
                    </a:extLst>
                  </a:tr>
                  <a:tr h="2351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Thermal Radiation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b="1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1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sz="1000" b="1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𝑳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) - m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6.6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16.9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4741244"/>
                      </a:ext>
                    </a:extLst>
                  </a:tr>
                  <a:tr h="2351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Thermal Radiation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b="1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1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sz="1000" b="1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𝑯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) - m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3.7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9.6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263355"/>
                      </a:ext>
                    </a:extLst>
                  </a:tr>
                  <a:tr h="2351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Thermal Radiation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b="1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1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sz="1000" b="1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𝑰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) - m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2.6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6.8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3290918"/>
                      </a:ext>
                    </a:extLst>
                  </a:tr>
                  <a:tr h="2351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Flame Length</a:t>
                          </a:r>
                          <a:r>
                            <a:rPr lang="en-US" sz="10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1000" b="0" i="1" u="none" strike="noStrike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𝐿</m:t>
                              </m:r>
                            </m:oMath>
                          </a14:m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) - m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7.1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16.5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6783983"/>
                      </a:ext>
                    </a:extLst>
                  </a:tr>
                  <a:tr h="2475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Vertical Offset to Equip.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b="0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000" b="0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)</a:t>
                          </a:r>
                          <a:r>
                            <a:rPr lang="en-US" sz="10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-m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2.0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3.9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3479655"/>
                      </a:ext>
                    </a:extLst>
                  </a:tr>
                  <a:tr h="2351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Horizon.</a:t>
                          </a:r>
                          <a:r>
                            <a:rPr lang="en-US" sz="10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Offset to Equip.(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b="0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000" b="0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) m 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3.4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7.9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3356090"/>
                      </a:ext>
                    </a:extLst>
                  </a:tr>
                  <a:tr h="2351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Vent</a:t>
                          </a:r>
                          <a:r>
                            <a:rPr lang="en-US" sz="1000" b="1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Height to Personnel (H) -m 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4.3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8.4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7949409"/>
                      </a:ext>
                    </a:extLst>
                  </a:tr>
                  <a:tr h="2351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Vent</a:t>
                          </a:r>
                          <a:r>
                            <a:rPr lang="en-US" sz="1000" b="1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Stack to Public  (L) - m</a:t>
                          </a:r>
                          <a:endParaRPr lang="en-US" sz="1000" b="1" dirty="0" smtClean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8.0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23.6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46678049"/>
                      </a:ext>
                    </a:extLst>
                  </a:tr>
                  <a:tr h="2351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Vertical Offset</a:t>
                          </a:r>
                          <a:r>
                            <a:rPr lang="en-US" sz="10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Dist. </a:t>
                          </a:r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(Y)</a:t>
                          </a:r>
                          <a:r>
                            <a:rPr lang="en-US" sz="10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- m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1.3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3.0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5831200"/>
                      </a:ext>
                    </a:extLst>
                  </a:tr>
                  <a:tr h="2351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Horizontal </a:t>
                          </a:r>
                          <a:r>
                            <a:rPr lang="en-US" sz="10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Offset Dist. (X) - m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3.4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7.9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63077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434244583"/>
                  </p:ext>
                </p:extLst>
              </p:nvPr>
            </p:nvGraphicFramePr>
            <p:xfrm>
              <a:off x="273049" y="1057435"/>
              <a:ext cx="4610101" cy="342582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89899">
                      <a:extLst>
                        <a:ext uri="{9D8B030D-6E8A-4147-A177-3AD203B41FA5}">
                          <a16:colId xmlns:a16="http://schemas.microsoft.com/office/drawing/2014/main" val="452618725"/>
                        </a:ext>
                      </a:extLst>
                    </a:gridCol>
                    <a:gridCol w="1117172">
                      <a:extLst>
                        <a:ext uri="{9D8B030D-6E8A-4147-A177-3AD203B41FA5}">
                          <a16:colId xmlns:a16="http://schemas.microsoft.com/office/drawing/2014/main" val="2141952805"/>
                        </a:ext>
                      </a:extLst>
                    </a:gridCol>
                    <a:gridCol w="1103030">
                      <a:extLst>
                        <a:ext uri="{9D8B030D-6E8A-4147-A177-3AD203B41FA5}">
                          <a16:colId xmlns:a16="http://schemas.microsoft.com/office/drawing/2014/main" val="591916770"/>
                        </a:ext>
                      </a:extLst>
                    </a:gridCol>
                  </a:tblGrid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Vent Stack</a:t>
                          </a:r>
                          <a:r>
                            <a:rPr lang="en-US" sz="10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</a:t>
                          </a:r>
                          <a:r>
                            <a:rPr lang="en-US" sz="10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Parameters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Required</a:t>
                          </a:r>
                          <a:r>
                            <a:rPr lang="en-US" sz="10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PSV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Available</a:t>
                          </a:r>
                          <a:r>
                            <a:rPr lang="en-US" sz="10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PSV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5877563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Vent Stack Diameter -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52.5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52.5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75456015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4" t="-202500" r="-93893" b="-1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2,599.80</a:t>
                          </a:r>
                          <a:endParaRPr lang="en-US" sz="1000" b="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16,292.3</a:t>
                          </a:r>
                          <a:endParaRPr lang="en-US" sz="1000" b="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61740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4" t="-302500" r="-93893" b="-10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7,797</a:t>
                          </a:r>
                          <a:endParaRPr lang="en-US" sz="1000" b="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51,732</a:t>
                          </a:r>
                          <a:endParaRPr lang="en-US" sz="1000" b="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5057079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4" t="-402500" r="-93893" b="-9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6.6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16.9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4741244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4" t="-502500" r="-93893" b="-8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3.7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9.6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263355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4" t="-587805" r="-93893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2.6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6.8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3290918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4" t="-705000" r="-93893" b="-61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7.1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16.5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6783983"/>
                      </a:ext>
                    </a:extLst>
                  </a:tr>
                  <a:tr h="2559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4" t="-766667" r="-93893" b="-48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2.0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3.9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3479655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4" t="-910000" r="-93893" b="-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3.4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7.9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3356090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Vent</a:t>
                          </a:r>
                          <a:r>
                            <a:rPr lang="en-US" sz="1000" b="1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Height to Personnel (H) -m 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4.3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8.4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7949409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Vent</a:t>
                          </a:r>
                          <a:r>
                            <a:rPr lang="en-US" sz="1000" b="1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Stack to Public  (L) - m</a:t>
                          </a:r>
                          <a:endParaRPr lang="en-US" sz="1000" b="1" dirty="0" smtClean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8.0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23.6</a:t>
                          </a:r>
                          <a:endParaRPr lang="en-US" sz="1000" b="1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46678049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Vertical Offset</a:t>
                          </a:r>
                          <a:r>
                            <a:rPr lang="en-US" sz="10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Dist. </a:t>
                          </a:r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(Y)</a:t>
                          </a:r>
                          <a:r>
                            <a:rPr lang="en-US" sz="10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- m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1.3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3.0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5831200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Horizontal </a:t>
                          </a:r>
                          <a:r>
                            <a:rPr lang="en-US" sz="10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Offset Dist. (X) - m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3.4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7.9</a:t>
                          </a:r>
                          <a:endParaRPr lang="en-US" sz="10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63077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5"/>
          <p:cNvSpPr/>
          <p:nvPr/>
        </p:nvSpPr>
        <p:spPr>
          <a:xfrm>
            <a:off x="273049" y="2018792"/>
            <a:ext cx="4610101" cy="7371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3049" y="3518116"/>
            <a:ext cx="4610101" cy="45773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12201" y="4866501"/>
            <a:ext cx="1269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760A4"/>
                </a:solidFill>
              </a:rPr>
              <a:t>GT-PR-PIP-005</a:t>
            </a:r>
            <a:endParaRPr lang="en-US" sz="1200" dirty="0">
              <a:solidFill>
                <a:srgbClr val="3760A4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53050" y="1746250"/>
            <a:ext cx="6985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0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311150" y="127861"/>
            <a:ext cx="8940800" cy="85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sz="3200" b="1" dirty="0"/>
              <a:t>HIGH PRESSURE SAFETY VALVES </a:t>
            </a:r>
            <a:r>
              <a:rPr lang="en-US" sz="3200" b="1" dirty="0" smtClean="0"/>
              <a:t>LANDSCAPE</a:t>
            </a:r>
            <a:endParaRPr lang="en-GB" sz="3200" dirty="0"/>
          </a:p>
        </p:txBody>
      </p:sp>
      <p:sp>
        <p:nvSpPr>
          <p:cNvPr id="294" name="Shape 294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b="1" i="0" u="none" strike="noStrike" cap="none">
                <a:solidFill>
                  <a:schemeClr val="dk1"/>
                </a:solidFill>
              </a:rPr>
              <a:t>12</a:t>
            </a:fld>
            <a:endParaRPr lang="en-GB" b="1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20058" y="1174751"/>
            <a:ext cx="5272742" cy="3092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A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A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Limited in the choice of devices with National Board certification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A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Considered as custom products or special order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A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High cost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A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Bigger orifice sizes compared to what is desired or required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50" y="842434"/>
            <a:ext cx="2716212" cy="3621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SUMMARY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sz="900" b="1" i="0" u="none" strike="noStrike" cap="none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13</a:t>
            </a:fld>
            <a:endParaRPr lang="en-GB" sz="9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0" y="1337141"/>
            <a:ext cx="4267200" cy="319676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1161999"/>
            <a:ext cx="4876800" cy="330840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q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A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>
                <a:solidFill>
                  <a:srgbClr val="3760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PSVs and </a:t>
            </a:r>
            <a:r>
              <a:rPr lang="en-US" sz="2400" dirty="0" smtClean="0">
                <a:solidFill>
                  <a:srgbClr val="3760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Vent </a:t>
            </a:r>
            <a:r>
              <a:rPr lang="en-US" sz="2400" dirty="0">
                <a:solidFill>
                  <a:srgbClr val="3760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stacks design </a:t>
            </a:r>
            <a:r>
              <a:rPr lang="en-US" sz="2400" dirty="0" smtClean="0">
                <a:solidFill>
                  <a:srgbClr val="3760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guidelines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760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Results of required PSVs from established code &amp; standards (CGA S-1.3 &amp; API 520)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760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Required PSVs compared to market available PSVs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760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Results of required vent stacks from established code &amp; and standard (CGA G-5.5 &amp; API 521) </a:t>
            </a:r>
            <a:endParaRPr lang="en-US" sz="1600" dirty="0" smtClean="0">
              <a:solidFill>
                <a:srgbClr val="3760A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rgbClr val="3760A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3760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</a:t>
            </a:r>
            <a:r>
              <a:rPr lang="en-US" sz="2400" dirty="0">
                <a:solidFill>
                  <a:srgbClr val="3760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Oversized (bigger orifice size)market available PSVs impact on the site vent </a:t>
            </a:r>
            <a:r>
              <a:rPr lang="en-US" sz="2400" dirty="0" smtClean="0">
                <a:solidFill>
                  <a:srgbClr val="3760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stacks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760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Safety concerns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760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 procurement </a:t>
            </a:r>
            <a:r>
              <a:rPr lang="en-US" sz="1600" dirty="0" smtClean="0">
                <a:solidFill>
                  <a:srgbClr val="3760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</a:t>
            </a:r>
            <a:endParaRPr lang="en-US" sz="1600" dirty="0">
              <a:solidFill>
                <a:srgbClr val="3760A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760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 installation </a:t>
            </a:r>
            <a:r>
              <a:rPr lang="en-US" sz="1600" dirty="0" smtClean="0">
                <a:solidFill>
                  <a:srgbClr val="3760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(10-30 % more)</a:t>
            </a:r>
            <a:endParaRPr lang="en-US" sz="1600" dirty="0">
              <a:solidFill>
                <a:srgbClr val="3760A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760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Require more installation space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760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Challenges with permits approval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600" dirty="0" smtClean="0">
              <a:solidFill>
                <a:srgbClr val="3760A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20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RECOMMENDATIONS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b="1" i="0" u="none" strike="noStrike" cap="none" smtClean="0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rPr>
              <a:t>14</a:t>
            </a:fld>
            <a:endParaRPr lang="en-GB" b="1" i="0" u="none" strike="noStrike" cap="none" dirty="0">
              <a:solidFill>
                <a:schemeClr val="dk1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49320" y="1296920"/>
            <a:ext cx="8550230" cy="2786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A4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A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Incentives to help increase supply chain product offering of 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A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certified 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A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smaller orifice size PSVs for high pressure hydrogen applications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A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Improvement on documentations sharing and approval process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A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Improvement on approval and required testing lead time (National Board or American Society of Mechanical Engineers)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94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620058" y="123475"/>
            <a:ext cx="7160400" cy="85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FA4"/>
              </a:buClr>
              <a:buSzPct val="25000"/>
              <a:buFont typeface="Roboto"/>
              <a:buNone/>
            </a:pPr>
            <a:r>
              <a:rPr lang="en-GB" sz="3200" b="1" dirty="0"/>
              <a:t>ACKNOWLEDGEMENTS</a:t>
            </a:r>
          </a:p>
        </p:txBody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515424" y="1030800"/>
            <a:ext cx="8374575" cy="308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dirty="0"/>
              <a:t/>
            </a:r>
            <a:br>
              <a:rPr lang="en-GB" dirty="0"/>
            </a:br>
            <a:r>
              <a:rPr lang="en-GB" sz="2000" dirty="0"/>
              <a:t>The authors would like to thank US Department of Energy (US </a:t>
            </a:r>
            <a:r>
              <a:rPr lang="en-GB" sz="2000" dirty="0" smtClean="0"/>
              <a:t>DOE) and National Renewable Energy Laboratory (NREL). </a:t>
            </a:r>
            <a:r>
              <a:rPr lang="en-GB" sz="2000" dirty="0"/>
              <a:t>In addition, the authors would like to acknowledge Charles James, DOE Technology manager in DOE Office of Fuel Cell </a:t>
            </a:r>
            <a:r>
              <a:rPr lang="en-GB" sz="2000" dirty="0" smtClean="0"/>
              <a:t>Technology</a:t>
            </a:r>
            <a:endParaRPr lang="en-GB" sz="2000" dirty="0"/>
          </a:p>
        </p:txBody>
      </p:sp>
      <p:sp>
        <p:nvSpPr>
          <p:cNvPr id="315" name="Shape 315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b="1" i="0" u="none" strike="noStrike" cap="none">
                <a:solidFill>
                  <a:schemeClr val="dk1"/>
                </a:solidFill>
              </a:rPr>
              <a:t>15</a:t>
            </a:fld>
            <a:endParaRPr lang="en-GB" b="1" i="0" u="none" strike="noStrike" cap="none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/>
      <p:bldP spid="31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subTitle" idx="1"/>
          </p:nvPr>
        </p:nvSpPr>
        <p:spPr>
          <a:xfrm>
            <a:off x="2568350" y="1495820"/>
            <a:ext cx="4279922" cy="194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4800" b="1" dirty="0"/>
              <a:t>QUESTIONS?</a:t>
            </a:r>
          </a:p>
        </p:txBody>
      </p:sp>
      <p:sp>
        <p:nvSpPr>
          <p:cNvPr id="301" name="Shape 301"/>
          <p:cNvSpPr txBox="1">
            <a:spLocks noGrp="1"/>
          </p:cNvSpPr>
          <p:nvPr>
            <p:ph type="sldNum" idx="12"/>
          </p:nvPr>
        </p:nvSpPr>
        <p:spPr>
          <a:xfrm>
            <a:off x="412168" y="4654332"/>
            <a:ext cx="548700" cy="393600"/>
          </a:xfrm>
          <a:prstGeom prst="rect">
            <a:avLst/>
          </a:prstGeom>
        </p:spPr>
        <p:txBody>
          <a:bodyPr wrap="square" lIns="78700" tIns="78700" rIns="78700" bIns="78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b="1">
                <a:solidFill>
                  <a:srgbClr val="3760A4"/>
                </a:solidFill>
              </a:rPr>
              <a:t>16</a:t>
            </a:fld>
            <a:endParaRPr lang="en-GB" b="1" dirty="0">
              <a:solidFill>
                <a:srgbClr val="3760A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6215974" y="2201291"/>
            <a:ext cx="2828940" cy="12386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4000" b="1" dirty="0"/>
              <a:t>Thank You.</a:t>
            </a:r>
          </a:p>
        </p:txBody>
      </p:sp>
      <p:sp>
        <p:nvSpPr>
          <p:cNvPr id="308" name="Shape 308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700" cy="393600"/>
          </a:xfrm>
          <a:prstGeom prst="rect">
            <a:avLst/>
          </a:prstGeom>
        </p:spPr>
        <p:txBody>
          <a:bodyPr wrap="square" lIns="78700" tIns="78700" rIns="78700" bIns="78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b="1">
                <a:solidFill>
                  <a:srgbClr val="3760A4"/>
                </a:solidFill>
              </a:rPr>
              <a:t>17</a:t>
            </a:fld>
            <a:endParaRPr lang="en-GB" b="1" dirty="0">
              <a:solidFill>
                <a:srgbClr val="3760A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620058" y="123475"/>
            <a:ext cx="7160400" cy="6385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FA4"/>
              </a:buClr>
              <a:buSzPct val="25000"/>
              <a:buFont typeface="Roboto"/>
              <a:buNone/>
            </a:pPr>
            <a:r>
              <a:rPr lang="en-GB" sz="3200" b="1" dirty="0"/>
              <a:t>REFERENCES</a:t>
            </a:r>
          </a:p>
        </p:txBody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20058" y="1111250"/>
            <a:ext cx="7924800" cy="44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200" dirty="0"/>
              <a:t>ASME Section VIII Division 1 – Safety Relief Valves Design 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200" dirty="0"/>
              <a:t>CGA S-1.3-2008 – Pressure Relief Device Standards-Part 3-Stationary Storage Containers for Compressed Gases 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200" dirty="0"/>
              <a:t>NFPA 2 2016 – Hydrogen Technologies Code 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200" dirty="0"/>
              <a:t>CGA G-5.5 – Hydrogen Vent Systems 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200" dirty="0"/>
              <a:t>API 520 2014 – Sizing, Selection, and Installation of Pressure Relieving Devices 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200" dirty="0"/>
              <a:t>API 521 2014 – Guide for Pressure Relieving and Depressurizing Systems 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200" dirty="0"/>
              <a:t>NIST 12, Thermodynamic and transport properties of pure fluids, NIST Standard Reference database 12, version 5 (2000) 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200" dirty="0"/>
              <a:t>ASME B31.12 –Hydrogen Piping and Pipelines 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200" dirty="0"/>
              <a:t>ISO4126-1 – Safety Devices for Protection against Excessive Pressure 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200" dirty="0"/>
              <a:t>Harris, A. &amp; </a:t>
            </a:r>
            <a:r>
              <a:rPr lang="en-GB" sz="1200" dirty="0" err="1"/>
              <a:t>Marchi</a:t>
            </a:r>
            <a:r>
              <a:rPr lang="en-GB" sz="1200" dirty="0"/>
              <a:t>, C. S. Investigation of the hydrogen release incident at the AC Transit Emeryville Facility. SAND2012–8642 (Sandia National Laboratories, Livermore, CA, 2012)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200" u="sng" dirty="0">
                <a:solidFill>
                  <a:schemeClr val="hlink"/>
                </a:solidFill>
                <a:hlinkClick r:id="rId3"/>
              </a:rPr>
              <a:t>http://www.tchouvelev.org/Documents/UpdatedDocs/Real_ideal_gas.pdf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200" dirty="0"/>
              <a:t>GT-PR-PIP-005 – Hydrogen Venting to Atmosphere (Internal Document) 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22" name="Shape 322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b="1" i="0" u="none" strike="noStrike" cap="none">
                <a:solidFill>
                  <a:schemeClr val="dk1"/>
                </a:solidFill>
              </a:rPr>
              <a:t>18</a:t>
            </a:fld>
            <a:endParaRPr lang="en-GB" b="1" i="0" u="none" strike="noStrike" cap="none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620060" y="123475"/>
            <a:ext cx="6526800" cy="856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375FA4"/>
              </a:buClr>
              <a:buSzPct val="25000"/>
              <a:buFont typeface="Roboto"/>
              <a:buNone/>
            </a:pPr>
            <a:r>
              <a:rPr lang="en-GB" sz="4400" b="1" dirty="0" smtClean="0"/>
              <a:t>OVERVIEW</a:t>
            </a:r>
            <a:r>
              <a:rPr lang="en-GB" sz="4400" dirty="0" smtClean="0"/>
              <a:t/>
            </a:r>
            <a:br>
              <a:rPr lang="en-GB" sz="4400" dirty="0" smtClean="0"/>
            </a:br>
            <a:endParaRPr dirty="0"/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11560" y="1102875"/>
            <a:ext cx="8064900" cy="2819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68300" rtl="0">
              <a:spcBef>
                <a:spcPts val="0"/>
              </a:spcBef>
              <a:buSzPct val="100000"/>
            </a:pPr>
            <a:r>
              <a:rPr lang="en-GB" sz="2400" dirty="0">
                <a:solidFill>
                  <a:srgbClr val="3760A4"/>
                </a:solidFill>
              </a:rPr>
              <a:t>Guidelines in sizing and selecting  pressure safety valves (PSVs)</a:t>
            </a:r>
          </a:p>
          <a:p>
            <a:pPr marL="457200" lvl="0" indent="-368300" rtl="0">
              <a:spcBef>
                <a:spcPts val="0"/>
              </a:spcBef>
              <a:buSzPct val="100000"/>
            </a:pPr>
            <a:r>
              <a:rPr lang="en-GB" sz="2400" dirty="0">
                <a:solidFill>
                  <a:srgbClr val="3760A4"/>
                </a:solidFill>
              </a:rPr>
              <a:t>Guidelines in sizing vent </a:t>
            </a:r>
            <a:r>
              <a:rPr lang="en-GB" sz="2400" dirty="0" smtClean="0">
                <a:solidFill>
                  <a:srgbClr val="3760A4"/>
                </a:solidFill>
              </a:rPr>
              <a:t>stacks</a:t>
            </a:r>
            <a:endParaRPr lang="en-GB" sz="2400" dirty="0">
              <a:solidFill>
                <a:srgbClr val="3760A4"/>
              </a:solidFill>
            </a:endParaRPr>
          </a:p>
          <a:p>
            <a:pPr marL="457200" lvl="0" indent="-368300" rtl="0">
              <a:spcBef>
                <a:spcPts val="0"/>
              </a:spcBef>
              <a:buSzPct val="100000"/>
            </a:pPr>
            <a:r>
              <a:rPr lang="en-GB" sz="2400" dirty="0">
                <a:solidFill>
                  <a:srgbClr val="3760A4"/>
                </a:solidFill>
              </a:rPr>
              <a:t>Available PSVs impact on vent stacks</a:t>
            </a:r>
          </a:p>
          <a:p>
            <a:pPr marL="457200" lvl="0" indent="-368300" rtl="0">
              <a:spcBef>
                <a:spcPts val="0"/>
              </a:spcBef>
              <a:buSzPct val="100000"/>
            </a:pPr>
            <a:r>
              <a:rPr lang="en-GB" sz="2400" dirty="0">
                <a:solidFill>
                  <a:srgbClr val="3760A4"/>
                </a:solidFill>
              </a:rPr>
              <a:t>Current high pressure safety valves availability landscape for hydrogen </a:t>
            </a:r>
            <a:r>
              <a:rPr lang="en-GB" sz="2400" dirty="0" err="1">
                <a:solidFill>
                  <a:srgbClr val="3760A4"/>
                </a:solidFill>
              </a:rPr>
              <a:t>fueling</a:t>
            </a:r>
            <a:r>
              <a:rPr lang="en-GB" sz="2400" dirty="0">
                <a:solidFill>
                  <a:srgbClr val="3760A4"/>
                </a:solidFill>
              </a:rPr>
              <a:t> stations and associated challenges</a:t>
            </a:r>
          </a:p>
        </p:txBody>
      </p:sp>
      <p:sp>
        <p:nvSpPr>
          <p:cNvPr id="213" name="Shape 213"/>
          <p:cNvSpPr txBox="1">
            <a:spLocks noGrp="1"/>
          </p:cNvSpPr>
          <p:nvPr>
            <p:ph type="sldNum" idx="12"/>
          </p:nvPr>
        </p:nvSpPr>
        <p:spPr>
          <a:xfrm>
            <a:off x="488368" y="4641632"/>
            <a:ext cx="548700" cy="393600"/>
          </a:xfrm>
          <a:prstGeom prst="rect">
            <a:avLst/>
          </a:prstGeom>
        </p:spPr>
        <p:txBody>
          <a:bodyPr wrap="square" lIns="78700" tIns="78700" rIns="78700" bIns="78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b="1">
                <a:solidFill>
                  <a:srgbClr val="3760A4"/>
                </a:solidFill>
              </a:rPr>
              <a:t>2</a:t>
            </a:fld>
            <a:endParaRPr lang="en-GB" b="1" dirty="0">
              <a:solidFill>
                <a:srgbClr val="3760A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06" y="1892301"/>
            <a:ext cx="4831722" cy="2654300"/>
          </a:xfrm>
          <a:prstGeom prst="rect">
            <a:avLst/>
          </a:prstGeom>
        </p:spPr>
      </p:pic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505000" y="123475"/>
            <a:ext cx="8245300" cy="85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FA4"/>
              </a:buClr>
              <a:buSzPct val="25000"/>
              <a:buFont typeface="Roboto"/>
              <a:buNone/>
            </a:pPr>
            <a:r>
              <a:rPr lang="en-GB" sz="3200" b="1" dirty="0"/>
              <a:t>SIZING PRESSURE SAFETY </a:t>
            </a:r>
            <a:r>
              <a:rPr lang="en-GB" sz="3200" b="1" dirty="0" smtClean="0"/>
              <a:t>VALVE </a:t>
            </a:r>
            <a:r>
              <a:rPr lang="en-GB" sz="3200" b="1" dirty="0"/>
              <a:t>(</a:t>
            </a:r>
            <a:r>
              <a:rPr lang="en-GB" sz="3200" b="1" dirty="0" smtClean="0"/>
              <a:t>PSV)</a:t>
            </a:r>
            <a:endParaRPr lang="en-GB" sz="3200" b="1" dirty="0"/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505000" y="1102875"/>
            <a:ext cx="7924800" cy="308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1910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ct val="93333"/>
              <a:buFont typeface="Wingdings" panose="05000000000000000000" pitchFamily="2" charset="2"/>
              <a:buChar char="q"/>
            </a:pPr>
            <a:r>
              <a:rPr lang="en-GB" dirty="0"/>
              <a:t>Identify equipment and process lines to be protected</a:t>
            </a:r>
            <a:br>
              <a:rPr lang="en-GB" dirty="0"/>
            </a:br>
            <a:endParaRPr lang="en-GB" dirty="0"/>
          </a:p>
          <a:p>
            <a:pPr marL="41910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ct val="93333"/>
              <a:buFont typeface="Wingdings" panose="05000000000000000000" pitchFamily="2" charset="2"/>
              <a:buChar char="q"/>
            </a:pPr>
            <a:r>
              <a:rPr lang="en-GB" dirty="0"/>
              <a:t>Determine </a:t>
            </a:r>
            <a:r>
              <a:rPr lang="en-GB" dirty="0" smtClean="0">
                <a:solidFill>
                  <a:srgbClr val="3760A4"/>
                </a:solidFill>
              </a:rPr>
              <a:t>expected</a:t>
            </a:r>
            <a:r>
              <a:rPr lang="en-GB" dirty="0" smtClean="0"/>
              <a:t> </a:t>
            </a:r>
            <a:r>
              <a:rPr lang="en-GB" dirty="0"/>
              <a:t>flow </a:t>
            </a:r>
            <a:r>
              <a:rPr lang="en-GB" dirty="0" smtClean="0"/>
              <a:t>rate, allowable overpressure and backpressure </a:t>
            </a:r>
            <a:r>
              <a:rPr lang="en-GB" dirty="0"/>
              <a:t>if unknown</a:t>
            </a:r>
            <a:br>
              <a:rPr lang="en-GB" dirty="0"/>
            </a:br>
            <a:endParaRPr lang="en-GB" dirty="0"/>
          </a:p>
          <a:p>
            <a:pPr marL="41910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ct val="93333"/>
              <a:buFont typeface="Wingdings" panose="05000000000000000000" pitchFamily="2" charset="2"/>
              <a:buChar char="q"/>
            </a:pPr>
            <a:r>
              <a:rPr lang="en-GB" dirty="0"/>
              <a:t>Define and Identify design scenarios</a:t>
            </a:r>
            <a:br>
              <a:rPr lang="en-GB" dirty="0"/>
            </a:br>
            <a:endParaRPr lang="en-GB" dirty="0"/>
          </a:p>
          <a:p>
            <a: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SzPct val="84615"/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5090F"/>
                </a:solidFill>
              </a:rPr>
              <a:t>Thermal </a:t>
            </a:r>
            <a:r>
              <a:rPr lang="en-GB" dirty="0" smtClean="0">
                <a:solidFill>
                  <a:srgbClr val="05090F"/>
                </a:solidFill>
              </a:rPr>
              <a:t>Expansion</a:t>
            </a:r>
          </a:p>
          <a:p>
            <a:pPr marR="0" lvl="1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SzPct val="84615"/>
              <a:buNone/>
            </a:pPr>
            <a:r>
              <a:rPr lang="en-GB" dirty="0" smtClean="0">
                <a:solidFill>
                  <a:srgbClr val="05090F"/>
                </a:solidFill>
              </a:rPr>
              <a:t>             or</a:t>
            </a:r>
            <a:endParaRPr lang="en-GB" dirty="0">
              <a:solidFill>
                <a:srgbClr val="05090F"/>
              </a:solidFill>
            </a:endParaRPr>
          </a:p>
          <a:p>
            <a: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SzPct val="84615"/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5090F"/>
                </a:solidFill>
              </a:rPr>
              <a:t>Fire</a:t>
            </a:r>
          </a:p>
        </p:txBody>
      </p:sp>
      <p:sp>
        <p:nvSpPr>
          <p:cNvPr id="220" name="Shape 220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b="1" i="0" u="none" strike="noStrike" cap="none">
                <a:solidFill>
                  <a:schemeClr val="dk1"/>
                </a:solidFill>
              </a:rPr>
              <a:t>3</a:t>
            </a:fld>
            <a:endParaRPr lang="en-GB" b="1" i="0" u="none" strike="noStrike" cap="none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620058" y="123475"/>
            <a:ext cx="7160400" cy="85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sz="2800" b="1" dirty="0"/>
              <a:t>Thermal Expansion Scenario per API 520:</a:t>
            </a:r>
            <a:endParaRPr lang="en-GB" dirty="0"/>
          </a:p>
        </p:txBody>
      </p:sp>
      <p:sp>
        <p:nvSpPr>
          <p:cNvPr id="226" name="Shape 226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b="1" i="0" u="none" strike="noStrike" cap="none">
                <a:solidFill>
                  <a:schemeClr val="dk1"/>
                </a:solidFill>
              </a:rPr>
              <a:t>4</a:t>
            </a:fld>
            <a:endParaRPr lang="en-GB" b="1" i="0" u="none" strike="noStrike" cap="none">
              <a:solidFill>
                <a:schemeClr val="dk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66700" y="1255161"/>
                <a:ext cx="6413500" cy="7450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US" b="1" kern="1200" dirty="0" smtClean="0">
                    <a:solidFill>
                      <a:srgbClr val="3760A4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Identify discharge flow behavior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kern="1200">
                              <a:solidFill>
                                <a:srgbClr val="3760A4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b="1" i="1" kern="1200">
                              <a:solidFill>
                                <a:srgbClr val="3760A4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</m:e>
                        <m:sub>
                          <m:r>
                            <a:rPr lang="en-US" b="1" i="1" kern="1200">
                              <a:solidFill>
                                <a:srgbClr val="3760A4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𝑪𝒇</m:t>
                          </m:r>
                        </m:sub>
                      </m:sSub>
                      <m:r>
                        <a:rPr lang="en-US" b="1" i="1" kern="1200">
                          <a:solidFill>
                            <a:srgbClr val="3760A4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b="1" i="1" kern="1200">
                              <a:solidFill>
                                <a:srgbClr val="3760A4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b="1" i="1" kern="1200">
                              <a:solidFill>
                                <a:srgbClr val="3760A4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</m:e>
                        <m:sub>
                          <m:r>
                            <a:rPr lang="en-US" b="1" i="1" kern="1200">
                              <a:solidFill>
                                <a:srgbClr val="3760A4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</m:sSub>
                      <m:r>
                        <a:rPr lang="en-US" b="1" i="1" kern="1200">
                          <a:solidFill>
                            <a:srgbClr val="3760A4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∗</m:t>
                      </m:r>
                      <m:sSup>
                        <m:sSupPr>
                          <m:ctrlPr>
                            <a:rPr lang="en-US" b="1" i="1" kern="1200">
                              <a:solidFill>
                                <a:srgbClr val="3760A4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b="1" i="1" kern="1200">
                              <a:solidFill>
                                <a:srgbClr val="3760A4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f>
                            <m:fPr>
                              <m:ctrlPr>
                                <a:rPr lang="en-US" b="1" i="1" kern="1200">
                                  <a:solidFill>
                                    <a:srgbClr val="3760A4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b="1" i="1" kern="1200">
                                  <a:solidFill>
                                    <a:srgbClr val="3760A4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b="1" i="1" kern="1200">
                                  <a:solidFill>
                                    <a:srgbClr val="3760A4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𝒌</m:t>
                              </m:r>
                              <m:r>
                                <a:rPr lang="en-US" b="1" i="1" kern="1200">
                                  <a:solidFill>
                                    <a:srgbClr val="3760A4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lang="en-US" b="1" i="1" kern="1200">
                                  <a:solidFill>
                                    <a:srgbClr val="3760A4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</m:den>
                          </m:f>
                          <m:r>
                            <a:rPr lang="en-US" b="1" i="1" kern="1200">
                              <a:solidFill>
                                <a:srgbClr val="3760A4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  <m:sup>
                          <m:f>
                            <m:fPr>
                              <m:ctrlPr>
                                <a:rPr lang="en-US" b="1" i="1" kern="1200">
                                  <a:solidFill>
                                    <a:srgbClr val="3760A4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b="1" i="1" kern="1200">
                                  <a:solidFill>
                                    <a:srgbClr val="3760A4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𝒌</m:t>
                              </m:r>
                            </m:num>
                            <m:den>
                              <m:r>
                                <a:rPr lang="en-US" b="1" i="1" kern="1200">
                                  <a:solidFill>
                                    <a:srgbClr val="3760A4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lang="en-US" b="1" i="1" kern="1200">
                                  <a:solidFill>
                                    <a:srgbClr val="3760A4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𝒌</m:t>
                              </m:r>
                              <m:r>
                                <a:rPr lang="en-US" b="1" i="1" kern="1200">
                                  <a:solidFill>
                                    <a:srgbClr val="3760A4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lang="en-US" b="1" i="1" kern="1200">
                                  <a:solidFill>
                                    <a:srgbClr val="3760A4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  <m:r>
                                <a:rPr lang="en-US" b="1" i="1" kern="1200">
                                  <a:solidFill>
                                    <a:srgbClr val="3760A4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b="1" kern="12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1255161"/>
                <a:ext cx="6413500" cy="745076"/>
              </a:xfrm>
              <a:prstGeom prst="rect">
                <a:avLst/>
              </a:prstGeom>
              <a:blipFill>
                <a:blip r:embed="rId3"/>
                <a:stretch>
                  <a:fillRect l="-190" t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476968" y="1933915"/>
                <a:ext cx="4223980" cy="12220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152400" marR="0" lvl="0" indent="6985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2"/>
                  </a:buClr>
                  <a:buSzPct val="60000"/>
                  <a:buFont typeface="Roboto"/>
                  <a:buChar char="●"/>
                  <a:defRPr sz="1500" b="1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  <a:lvl2pPr marL="536575" marR="0" lvl="1" indent="206375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6F6F6E"/>
                  </a:buClr>
                  <a:buSzPct val="100000"/>
                  <a:buFont typeface="Roboto"/>
                  <a:buChar char="–"/>
                  <a:defRPr sz="1300" b="0" i="0" u="none" strike="noStrike" cap="none">
                    <a:solidFill>
                      <a:srgbClr val="6F6F6E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2pPr>
                <a:lvl3pPr marL="538162" marR="0" lvl="2" indent="122237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6F6F6E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rgbClr val="6F6F6E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3pPr>
                <a:lvl4pPr marL="1231900" marR="0" lvl="3" indent="762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rgbClr val="6F6F6E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4pPr>
                <a:lvl5pPr marL="1549400" marR="0" lvl="4" indent="635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rgbClr val="6F6F6E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5pPr>
                <a:lvl6pPr marL="1943100" marR="0" lvl="5" indent="1397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6pPr>
                <a:lvl7pPr marL="2336800" marR="0" lvl="6" indent="1397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7pPr>
                <a:lvl8pPr marL="2730500" marR="0" lvl="7" indent="1397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8pPr>
                <a:lvl9pPr marL="3124200" marR="0" lvl="8" indent="1397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9pPr>
              </a:lstStyle>
              <a:p>
                <a:r>
                  <a:rPr lang="en-US" sz="1200" u="sng" dirty="0" smtClean="0"/>
                  <a:t> Critical flow </a:t>
                </a:r>
                <a:r>
                  <a:rPr lang="en-US" sz="1200" u="sng" dirty="0"/>
                  <a:t>behavior </a:t>
                </a:r>
                <a:endParaRPr lang="en-US" sz="1200" u="sng" dirty="0" smtClean="0"/>
              </a:p>
              <a:p>
                <a:pPr marL="457200" lvl="1" indent="0">
                  <a:buFont typeface="Roboto"/>
                  <a:buNone/>
                </a:pPr>
                <a:r>
                  <a:rPr lang="en-US" sz="1200" dirty="0" smtClean="0">
                    <a:solidFill>
                      <a:srgbClr val="05090F"/>
                    </a:solidFill>
                  </a:rPr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𝐶𝑓</m:t>
                        </m:r>
                      </m:sub>
                    </m:sSub>
                  </m:oMath>
                </a14:m>
                <a:r>
                  <a:rPr lang="en-US" sz="1200" dirty="0" smtClean="0">
                    <a:solidFill>
                      <a:srgbClr val="05090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rgbClr val="05090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 </m:t>
                    </m:r>
                  </m:oMath>
                </a14:m>
                <a:r>
                  <a:rPr lang="en-US" sz="1200" dirty="0" smtClean="0">
                    <a:solidFill>
                      <a:srgbClr val="05090F"/>
                    </a:solidFill>
                  </a:rPr>
                  <a:t>PSV downstream nozzle pressure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dirty="0" smtClean="0">
                    <a:solidFill>
                      <a:srgbClr val="05090F"/>
                    </a:solidFill>
                  </a:rPr>
                  <a:t> Calculate PSV </a:t>
                </a:r>
                <a:r>
                  <a:rPr lang="en-US" dirty="0">
                    <a:solidFill>
                      <a:srgbClr val="05090F"/>
                    </a:solidFill>
                  </a:rPr>
                  <a:t>required effective discharge </a:t>
                </a:r>
                <a:r>
                  <a:rPr lang="en-US" dirty="0" smtClean="0">
                    <a:solidFill>
                      <a:srgbClr val="05090F"/>
                    </a:solidFill>
                  </a:rPr>
                  <a:t>area</a:t>
                </a:r>
                <a:endParaRPr lang="en-US" dirty="0">
                  <a:solidFill>
                    <a:srgbClr val="05090F"/>
                  </a:solidFill>
                </a:endParaRPr>
              </a:p>
              <a:p>
                <a:pPr marL="914400" lvl="2" indent="0">
                  <a:buFont typeface="Roboto"/>
                  <a:buNone/>
                </a:pP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b="1" i="1" smtClean="0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>
                    <a:solidFill>
                      <a:srgbClr val="05090F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  <m:r>
                          <a:rPr lang="en-US" b="1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den>
                    </m:f>
                    <m:r>
                      <a:rPr lang="en-US" b="1" i="1" smtClean="0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ad>
                      <m:radPr>
                        <m:degHide m:val="on"/>
                        <m:ctrlPr>
                          <a:rPr lang="en-US" b="1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  <m:r>
                              <a:rPr lang="en-US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num>
                          <m:den>
                            <m:r>
                              <a:rPr lang="en-US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den>
                        </m:f>
                      </m:e>
                    </m:rad>
                  </m:oMath>
                </a14:m>
                <a:endParaRPr lang="en-US" b="1" dirty="0" smtClean="0"/>
              </a:p>
              <a:p>
                <a:pPr marL="0" indent="0">
                  <a:buFont typeface="Roboto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68" y="1933915"/>
                <a:ext cx="4223980" cy="12220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>
              <a:xfrm>
                <a:off x="476968" y="3076915"/>
                <a:ext cx="4223980" cy="12220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152400" marR="0" lvl="0" indent="6985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2"/>
                  </a:buClr>
                  <a:buSzPct val="60000"/>
                  <a:buFont typeface="Roboto"/>
                  <a:buChar char="●"/>
                  <a:defRPr sz="1500" b="1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  <a:lvl2pPr marL="536575" marR="0" lvl="1" indent="206375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6F6F6E"/>
                  </a:buClr>
                  <a:buSzPct val="100000"/>
                  <a:buFont typeface="Roboto"/>
                  <a:buChar char="–"/>
                  <a:defRPr sz="1300" b="0" i="0" u="none" strike="noStrike" cap="none">
                    <a:solidFill>
                      <a:srgbClr val="6F6F6E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2pPr>
                <a:lvl3pPr marL="538162" marR="0" lvl="2" indent="122237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6F6F6E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rgbClr val="6F6F6E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3pPr>
                <a:lvl4pPr marL="1231900" marR="0" lvl="3" indent="762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rgbClr val="6F6F6E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4pPr>
                <a:lvl5pPr marL="1549400" marR="0" lvl="4" indent="635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rgbClr val="6F6F6E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5pPr>
                <a:lvl6pPr marL="1943100" marR="0" lvl="5" indent="1397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6pPr>
                <a:lvl7pPr marL="2336800" marR="0" lvl="6" indent="1397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7pPr>
                <a:lvl8pPr marL="2730500" marR="0" lvl="7" indent="1397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8pPr>
                <a:lvl9pPr marL="3124200" marR="0" lvl="8" indent="1397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9pPr>
              </a:lstStyle>
              <a:p>
                <a:r>
                  <a:rPr lang="en-US" sz="1200" u="sng" dirty="0" smtClean="0"/>
                  <a:t> Subcritical flow </a:t>
                </a:r>
                <a:r>
                  <a:rPr lang="en-US" sz="1200" u="sng" dirty="0"/>
                  <a:t>behavior </a:t>
                </a:r>
                <a:endParaRPr lang="en-US" sz="1200" u="sng" dirty="0" smtClean="0"/>
              </a:p>
              <a:p>
                <a:pPr marL="0" lvl="1" indent="0">
                  <a:spcBef>
                    <a:spcPts val="1000"/>
                  </a:spcBef>
                  <a:buNone/>
                </a:pPr>
                <a:r>
                  <a:rPr lang="en-US" sz="1200" dirty="0" smtClean="0">
                    <a:solidFill>
                      <a:srgbClr val="05090F"/>
                    </a:solidFill>
                  </a:rPr>
                  <a:t>           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𝐶𝑓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rgbClr val="05090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1" dirty="0">
                        <a:solidFill>
                          <a:srgbClr val="05090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 </m:t>
                    </m:r>
                  </m:oMath>
                </a14:m>
                <a:r>
                  <a:rPr lang="en-US" sz="1200" dirty="0">
                    <a:solidFill>
                      <a:srgbClr val="05090F"/>
                    </a:solidFill>
                  </a:rPr>
                  <a:t>PSV downstream nozzle pressure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rgbClr val="05090F"/>
                    </a:solidFill>
                  </a:rPr>
                  <a:t> Calculate PSV required effective discharge area</a:t>
                </a:r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b="1" i="1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>
                    <a:solidFill>
                      <a:srgbClr val="05090F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sSub>
                          <m:sSubPr>
                            <m:ctrlPr>
                              <a:rPr lang="en-US" b="1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b="1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</m:sub>
                        </m:sSub>
                        <m:r>
                          <a:rPr lang="en-US" b="1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den>
                    </m:f>
                    <m:r>
                      <a:rPr lang="en-US" b="1" i="1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ad>
                      <m:radPr>
                        <m:degHide m:val="on"/>
                        <m:ctrlPr>
                          <a:rPr lang="en-US" b="1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1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  <m:r>
                              <a:rPr lang="en-US" b="1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b="1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num>
                          <m:den>
                            <m:r>
                              <a:rPr lang="en-US" b="1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  <m:r>
                              <a:rPr lang="en-US" b="1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05090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05090F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05090F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b="1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∗(</m:t>
                            </m:r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05090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05090F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05090F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b="1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05090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05090F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05090F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b="1" i="1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rad>
                  </m:oMath>
                </a14:m>
                <a:endParaRPr lang="en-US" b="1" dirty="0"/>
              </a:p>
              <a:p>
                <a:pPr marL="457200" lvl="1" indent="0">
                  <a:buNone/>
                </a:pPr>
                <a:endParaRPr lang="en-US" sz="2000" dirty="0"/>
              </a:p>
              <a:p>
                <a:pPr marL="914400" lvl="2" indent="0">
                  <a:buFont typeface="Roboto"/>
                  <a:buNone/>
                </a:pPr>
                <a:endParaRPr lang="en-US" dirty="0" smtClean="0"/>
              </a:p>
              <a:p>
                <a:pPr marL="0" indent="0">
                  <a:buFont typeface="Roboto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68" y="3076915"/>
                <a:ext cx="4223980" cy="1222035"/>
              </a:xfrm>
              <a:prstGeom prst="rect">
                <a:avLst/>
              </a:prstGeom>
              <a:blipFill>
                <a:blip r:embed="rId5"/>
                <a:stretch>
                  <a:fillRect b="-3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550493" y="1777821"/>
                <a:ext cx="4679950" cy="3092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𝐶𝑓</m:t>
                        </m:r>
                      </m:sub>
                    </m:sSub>
                    <m:r>
                      <m:rPr>
                        <m:nor/>
                      </m:rPr>
                      <a:rPr lang="en-US" sz="1200" b="0" i="0" smtClean="0">
                        <a:solidFill>
                          <a:srgbClr val="05090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 dirty="0">
                        <a:solidFill>
                          <a:srgbClr val="05090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−</m:t>
                    </m:r>
                    <m:r>
                      <m:rPr>
                        <m:nor/>
                      </m:rPr>
                      <a:rPr lang="en-US" sz="1200" b="0" i="0" dirty="0" smtClean="0">
                        <a:solidFill>
                          <a:srgbClr val="05090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rgbClr val="05090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critical</m:t>
                    </m:r>
                    <m:r>
                      <m:rPr>
                        <m:nor/>
                      </m:rPr>
                      <a:rPr lang="en-US" sz="1200">
                        <a:solidFill>
                          <a:srgbClr val="05090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rgbClr val="05090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flow</m:t>
                    </m:r>
                    <m:r>
                      <m:rPr>
                        <m:nor/>
                      </m:rPr>
                      <a:rPr lang="en-US" sz="1200">
                        <a:solidFill>
                          <a:srgbClr val="05090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rgbClr val="05090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nozzle</m:t>
                    </m:r>
                    <m:r>
                      <m:rPr>
                        <m:nor/>
                      </m:rPr>
                      <a:rPr lang="en-US" sz="1200">
                        <a:solidFill>
                          <a:srgbClr val="05090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rgbClr val="05090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absolute</m:t>
                    </m:r>
                    <m:r>
                      <m:rPr>
                        <m:nor/>
                      </m:rPr>
                      <a:rPr lang="en-US" sz="1200">
                        <a:solidFill>
                          <a:srgbClr val="05090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rgbClr val="05090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pressure</m:t>
                    </m:r>
                  </m:oMath>
                </a14:m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</a:t>
                </a:r>
                <a:r>
                  <a:rPr lang="en-US" sz="1200" dirty="0" err="1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kPa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sz="1200" dirty="0">
                        <a:solidFill>
                          <a:srgbClr val="05090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−</m:t>
                    </m:r>
                  </m:oMath>
                </a14:m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reliving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upstream absolute pressure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</a:t>
                </a:r>
                <a:r>
                  <a:rPr lang="en-US" sz="1200" dirty="0" err="1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kPa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200" b="0" i="0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- 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absolute back pressure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</a:t>
                </a:r>
                <a:r>
                  <a:rPr lang="en-US" sz="1200" dirty="0" err="1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kPa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200" b="0" i="1" smtClean="0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 dirty="0">
                        <a:solidFill>
                          <a:srgbClr val="05090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−</m:t>
                    </m:r>
                    <m:r>
                      <m:rPr>
                        <m:nor/>
                      </m:rPr>
                      <a:rPr lang="en-US" sz="1200" b="0" i="0" dirty="0" smtClean="0">
                        <a:solidFill>
                          <a:srgbClr val="05090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gas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or vapor specific heats ratio (</a:t>
                </a:r>
                <a:r>
                  <a:rPr lang="en-US" sz="1200" dirty="0" err="1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Cp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/</a:t>
                </a:r>
                <a:r>
                  <a:rPr lang="en-US" sz="1200" dirty="0" err="1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Cv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 </a:t>
                </a:r>
                <a:endParaRPr lang="en-US" sz="1200" dirty="0" smtClean="0">
                  <a:solidFill>
                    <a:srgbClr val="05090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  - required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effective discharge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𝑚𝑚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</a:t>
                </a:r>
              </a:p>
              <a:p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W - required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flow capacity through the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PSV (kg/</a:t>
                </a:r>
                <a:r>
                  <a:rPr lang="en-US" sz="1200" dirty="0" err="1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hr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</a:p>
              <a:p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function of the ideal gas specific heats ratio (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k)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200" b="0" i="0" smtClean="0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unit less discharge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coefficient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(0.8)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- unit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less capacity correction factor due to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backpressure (1 )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- unit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less combination correction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factor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(1) </a:t>
                </a:r>
              </a:p>
              <a:p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M -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gas or vapor molecular weight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(kg/kg-mole)</a:t>
                </a:r>
              </a:p>
              <a:p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 - 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relieving temperature of the inlet gas or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vapor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>
                        <a:solidFill>
                          <a:srgbClr val="05090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K</m:t>
                    </m:r>
                    <m:r>
                      <a:rPr lang="en-US" sz="1200" b="0" i="1" smtClean="0">
                        <a:solidFill>
                          <a:srgbClr val="05090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200" b="0" i="0" smtClean="0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b="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unit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less coefficient of subcritical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flow</a:t>
                </a:r>
                <a:endParaRPr lang="en-US" sz="1200" b="0" dirty="0" smtClean="0">
                  <a:solidFill>
                    <a:srgbClr val="05090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Z -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unit less compressibility factor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at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the relieving inlet conditions </a:t>
                </a:r>
                <a:endParaRPr lang="en-US" sz="1200" dirty="0" smtClean="0">
                  <a:solidFill>
                    <a:srgbClr val="05090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r>
                  <a:rPr lang="en-US" sz="120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493" y="1777821"/>
                <a:ext cx="4679950" cy="3092578"/>
              </a:xfrm>
              <a:prstGeom prst="rect">
                <a:avLst/>
              </a:prstGeom>
              <a:blipFill>
                <a:blip r:embed="rId6"/>
                <a:stretch>
                  <a:fillRect t="-1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139" y="685085"/>
            <a:ext cx="1612182" cy="10927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355241" y="4844782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API 520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  <p:bldP spid="8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620058" y="123475"/>
            <a:ext cx="7160400" cy="85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sz="2800" b="1" dirty="0"/>
              <a:t>Fire Scenario per CGA </a:t>
            </a:r>
            <a:r>
              <a:rPr lang="en-US" sz="2800" b="1" dirty="0" smtClean="0"/>
              <a:t>S-1.3</a:t>
            </a:r>
            <a:endParaRPr lang="en-GB" dirty="0"/>
          </a:p>
        </p:txBody>
      </p:sp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b="1" i="0" u="none" strike="noStrike" cap="none">
                <a:solidFill>
                  <a:schemeClr val="dk1"/>
                </a:solidFill>
              </a:rPr>
              <a:t>5</a:t>
            </a:fld>
            <a:endParaRPr lang="en-GB" b="1" i="0" u="none" strike="noStrike" cap="none" dirty="0">
              <a:solidFill>
                <a:schemeClr val="dk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76968" y="2659888"/>
                <a:ext cx="4641132" cy="17994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𝑝𝑟𝑑</m:t>
                        </m:r>
                      </m:sub>
                    </m:sSub>
                  </m:oMath>
                </a14:m>
                <a:r>
                  <a:rPr lang="en-US" sz="1200" i="1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required effective discharge flow area of the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PSV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 </a:t>
                </a:r>
                <a:endParaRPr lang="en-US" sz="1200" i="1" dirty="0" smtClean="0">
                  <a:solidFill>
                    <a:srgbClr val="05090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r>
                  <a:rPr lang="en-US" sz="1200" i="1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  -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safeguarding factor </a:t>
                </a:r>
                <a:endParaRPr lang="en-US" sz="1200" i="1" dirty="0" smtClean="0">
                  <a:solidFill>
                    <a:srgbClr val="05090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r>
                  <a:rPr lang="en-US" sz="1200" i="1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 - 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container outer surface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area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 </a:t>
                </a:r>
                <a:endParaRPr lang="en-US" sz="1200" i="1" dirty="0" smtClean="0">
                  <a:solidFill>
                    <a:srgbClr val="05090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200" i="1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gas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or vapor specific heats ratio (</a:t>
                </a:r>
                <a:r>
                  <a:rPr lang="en-US" sz="1200" dirty="0" err="1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Cp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/</a:t>
                </a:r>
                <a:r>
                  <a:rPr lang="en-US" sz="1200" dirty="0" err="1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Cv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 </a:t>
                </a:r>
                <a:endParaRPr lang="en-US" sz="1200" dirty="0" smtClean="0">
                  <a:solidFill>
                    <a:srgbClr val="05090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function of the ideal gas specific heats ratio (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k)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200" b="0" i="0" smtClean="0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unit less discharge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coefficient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(0.8)</a:t>
                </a:r>
              </a:p>
              <a:p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M -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gas or vapor molecular weight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(kg/kg-mole)</a:t>
                </a:r>
              </a:p>
              <a:p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P - </a:t>
                </a:r>
                <a:r>
                  <a:rPr lang="en-US" sz="1200" dirty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maximum allowable absolute pressure of the container 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</a:t>
                </a:r>
                <a:r>
                  <a:rPr lang="en-US" sz="1200" dirty="0" err="1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kPa</a:t>
                </a:r>
                <a:r>
                  <a:rPr lang="en-US" sz="1200" dirty="0" smtClean="0">
                    <a:solidFill>
                      <a:srgbClr val="05090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</a:t>
                </a:r>
              </a:p>
              <a:p>
                <a:endParaRPr lang="en-US" dirty="0">
                  <a:solidFill>
                    <a:srgbClr val="05090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68" y="2659888"/>
                <a:ext cx="4641132" cy="17994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369018" y="1219072"/>
                <a:ext cx="3625850" cy="1226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152400" marR="0" lvl="0" indent="6985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2"/>
                  </a:buClr>
                  <a:buSzPct val="60000"/>
                  <a:buFont typeface="Roboto"/>
                  <a:buChar char="●"/>
                  <a:defRPr sz="1500" b="1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  <a:lvl2pPr marL="536575" marR="0" lvl="1" indent="206375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6F6F6E"/>
                  </a:buClr>
                  <a:buSzPct val="100000"/>
                  <a:buFont typeface="Roboto"/>
                  <a:buChar char="–"/>
                  <a:defRPr sz="1300" b="0" i="0" u="none" strike="noStrike" cap="none">
                    <a:solidFill>
                      <a:srgbClr val="6F6F6E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2pPr>
                <a:lvl3pPr marL="538162" marR="0" lvl="2" indent="122237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6F6F6E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rgbClr val="6F6F6E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3pPr>
                <a:lvl4pPr marL="1231900" marR="0" lvl="3" indent="762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rgbClr val="6F6F6E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4pPr>
                <a:lvl5pPr marL="1549400" marR="0" lvl="4" indent="635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rgbClr val="6F6F6E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5pPr>
                <a:lvl6pPr marL="1943100" marR="0" lvl="5" indent="1397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6pPr>
                <a:lvl7pPr marL="2336800" marR="0" lvl="6" indent="1397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7pPr>
                <a:lvl8pPr marL="2730500" marR="0" lvl="7" indent="1397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8pPr>
                <a:lvl9pPr marL="3124200" marR="0" lvl="8" indent="139700" algn="l" rtl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chemeClr val="dk2"/>
                  </a:buClr>
                  <a:buSzPct val="100000"/>
                  <a:buFont typeface="Roboto"/>
                  <a:buChar char="–"/>
                  <a:defRPr sz="1200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9pPr>
              </a:lstStyle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1200" dirty="0" smtClean="0">
                    <a:solidFill>
                      <a:srgbClr val="05090F"/>
                    </a:solidFill>
                  </a:rPr>
                  <a:t>Calculate PSV effective discharge area</a:t>
                </a:r>
              </a:p>
              <a:p>
                <a:pPr lvl="1" indent="0">
                  <a:buNone/>
                </a:pPr>
                <a:endParaRPr lang="en-US" sz="1200" dirty="0" smtClean="0">
                  <a:solidFill>
                    <a:srgbClr val="05090F"/>
                  </a:solidFill>
                </a:endParaRPr>
              </a:p>
              <a:p>
                <a:pPr marL="914400" lvl="2" indent="0">
                  <a:buFont typeface="Roboto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  <m:t>𝒑𝒓𝒅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05090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  <m:t>𝟐𝟐𝟐𝟓</m:t>
                          </m:r>
                          <m:r>
                            <a:rPr lang="en-US" b="1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  <m:t>𝟒𝟔</m:t>
                          </m:r>
                          <m:r>
                            <a:rPr lang="en-US" b="1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1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b="1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1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b="1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rgbClr val="05090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05090F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rgbClr val="05090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1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ad>
                            <m:radPr>
                              <m:degHide m:val="on"/>
                              <m:ctrlPr>
                                <a:rPr lang="en-US" b="1" i="1" smtClean="0">
                                  <a:solidFill>
                                    <a:srgbClr val="05090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1" i="1" smtClean="0">
                                  <a:solidFill>
                                    <a:srgbClr val="05090F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rad>
                        </m:num>
                        <m:den>
                          <m:r>
                            <a:rPr lang="en-US" b="1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US" b="1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5090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5090F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5090F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1" i="1" smtClean="0">
                              <a:solidFill>
                                <a:srgbClr val="05090F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18" y="1219072"/>
                <a:ext cx="3625850" cy="12268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8215541" y="4844782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760A4"/>
                </a:solidFill>
              </a:rPr>
              <a:t>CGA S-1.3</a:t>
            </a:r>
            <a:endParaRPr lang="en-US" sz="1200" dirty="0">
              <a:solidFill>
                <a:srgbClr val="3760A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620058" y="123475"/>
            <a:ext cx="7838142" cy="85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FA4"/>
              </a:buClr>
              <a:buSzPct val="25000"/>
              <a:buFont typeface="Roboto"/>
              <a:buNone/>
            </a:pPr>
            <a:r>
              <a:rPr lang="en-GB" sz="3200" b="1" dirty="0"/>
              <a:t>SELECTING PRESSURE SAFETY </a:t>
            </a:r>
            <a:r>
              <a:rPr lang="en-GB" sz="3200" b="1" dirty="0" smtClean="0"/>
              <a:t>VALVE</a:t>
            </a:r>
            <a:endParaRPr lang="en-GB" sz="3200" b="1" dirty="0"/>
          </a:p>
        </p:txBody>
      </p:sp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b="1" i="0" u="none" strike="noStrike" cap="none">
                <a:solidFill>
                  <a:schemeClr val="dk1"/>
                </a:solidFill>
              </a:rPr>
              <a:t>6</a:t>
            </a:fld>
            <a:endParaRPr lang="en-GB" b="1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2212" y="1191296"/>
            <a:ext cx="8311288" cy="2796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A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Compare the required effective area for the thermal expansion and fire scenario cases and choose the larger effective area. This is the required effective area for the worse case scenario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A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Compare the required effective area against available PSV manufacturer effective area values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A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Select the available PSV with an actual effective area at least as large as the calculated required effective area to meet the worse case scenario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A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Ensure selected available PSV relief capacity is greater or equal to  calculated required flow from the design worse case scenario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620048" y="123475"/>
            <a:ext cx="8248200" cy="85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sz="2800" b="1" dirty="0"/>
              <a:t>Required vs. Market Available PSVs Areas </a:t>
            </a:r>
            <a:endParaRPr lang="en-GB" sz="2800" b="1" dirty="0"/>
          </a:p>
        </p:txBody>
      </p:sp>
      <p:sp>
        <p:nvSpPr>
          <p:cNvPr id="251" name="Shape 251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b="1" i="0" u="none" strike="noStrike" cap="none">
                <a:solidFill>
                  <a:schemeClr val="dk1"/>
                </a:solidFill>
              </a:rPr>
              <a:t>7</a:t>
            </a:fld>
            <a:endParaRPr lang="en-GB" b="1" i="0" u="none" strike="noStrike" cap="none" dirty="0">
              <a:solidFill>
                <a:schemeClr val="dk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8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331127063"/>
                  </p:ext>
                </p:extLst>
              </p:nvPr>
            </p:nvGraphicFramePr>
            <p:xfrm>
              <a:off x="146050" y="1098435"/>
              <a:ext cx="8868626" cy="30545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05100">
                      <a:extLst>
                        <a:ext uri="{9D8B030D-6E8A-4147-A177-3AD203B41FA5}">
                          <a16:colId xmlns:a16="http://schemas.microsoft.com/office/drawing/2014/main" val="2638295225"/>
                        </a:ext>
                      </a:extLst>
                    </a:gridCol>
                    <a:gridCol w="952500">
                      <a:extLst>
                        <a:ext uri="{9D8B030D-6E8A-4147-A177-3AD203B41FA5}">
                          <a16:colId xmlns:a16="http://schemas.microsoft.com/office/drawing/2014/main" val="1352026100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1014098586"/>
                        </a:ext>
                      </a:extLst>
                    </a:gridCol>
                    <a:gridCol w="876300">
                      <a:extLst>
                        <a:ext uri="{9D8B030D-6E8A-4147-A177-3AD203B41FA5}">
                          <a16:colId xmlns:a16="http://schemas.microsoft.com/office/drawing/2014/main" val="1341364672"/>
                        </a:ext>
                      </a:extLst>
                    </a:gridCol>
                    <a:gridCol w="1093605">
                      <a:extLst>
                        <a:ext uri="{9D8B030D-6E8A-4147-A177-3AD203B41FA5}">
                          <a16:colId xmlns:a16="http://schemas.microsoft.com/office/drawing/2014/main" val="2792178303"/>
                        </a:ext>
                      </a:extLst>
                    </a:gridCol>
                    <a:gridCol w="960897">
                      <a:extLst>
                        <a:ext uri="{9D8B030D-6E8A-4147-A177-3AD203B41FA5}">
                          <a16:colId xmlns:a16="http://schemas.microsoft.com/office/drawing/2014/main" val="1304017773"/>
                        </a:ext>
                      </a:extLst>
                    </a:gridCol>
                    <a:gridCol w="1137224">
                      <a:extLst>
                        <a:ext uri="{9D8B030D-6E8A-4147-A177-3AD203B41FA5}">
                          <a16:colId xmlns:a16="http://schemas.microsoft.com/office/drawing/2014/main" val="3581117762"/>
                        </a:ext>
                      </a:extLst>
                    </a:gridCol>
                  </a:tblGrid>
                  <a:tr h="482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Equipment</a:t>
                          </a:r>
                          <a:r>
                            <a:rPr lang="en-US" sz="12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</a:t>
                          </a:r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PSV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Supply Storage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Suction </a:t>
                          </a:r>
                          <a:r>
                            <a:rPr lang="en-US" sz="12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Compressor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MP Storage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HP</a:t>
                          </a:r>
                          <a:r>
                            <a:rPr lang="en-US" sz="12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Compressor</a:t>
                          </a:r>
                          <a:endParaRPr lang="en-US" sz="1200" dirty="0" smtClean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HP Storage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HP Dispenser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50165496"/>
                      </a:ext>
                    </a:extLst>
                  </a:tr>
                  <a:tr h="3670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Set Pressure-</a:t>
                          </a:r>
                          <a:r>
                            <a:rPr lang="en-US" sz="1200" baseline="0" dirty="0" err="1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kPa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25,000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25,000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53,600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95,000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95,000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87,500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3055297"/>
                      </a:ext>
                    </a:extLst>
                  </a:tr>
                  <a:tr h="39506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𝑅𝑒𝑞𝑢𝑖𝑟𝑒𝑑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𝑡h𝑒𝑟𝑚𝑎𝑙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𝑒𝑥𝑝𝑎𝑛𝑠𝑖𝑜𝑛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 .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𝑐𝑎𝑠𝑒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𝑚𝑚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0.79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2.75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0.74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0.42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0.42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0.45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55258059"/>
                      </a:ext>
                    </a:extLst>
                  </a:tr>
                  <a:tr h="45516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𝑅𝑒𝑞𝑢𝑖𝑟𝑒𝑑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𝑓𝑖𝑟𝑒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𝑐𝑎𝑠𝑒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-</a:t>
                          </a:r>
                          <a:r>
                            <a:rPr lang="en-US" sz="12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𝑚𝑚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14.13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4.50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0.69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0.004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0.58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0.004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60165030"/>
                      </a:ext>
                    </a:extLst>
                  </a:tr>
                  <a:tr h="45516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𝑀𝑎𝑟𝑘𝑒𝑡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𝐴𝑣𝑎𝑖𝑙𝑎𝑏𝑙𝑒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-</a:t>
                          </a:r>
                          <a:r>
                            <a:rPr lang="en-US" sz="12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𝑚𝑚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31.92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31.92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31.92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31.92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31.92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31.92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11010526"/>
                      </a:ext>
                    </a:extLst>
                  </a:tr>
                  <a:tr h="38496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𝐹𝑙𝑜𝑤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𝑅𝑒𝑞𝑢𝑖𝑟𝑒𝑑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-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2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b="0" i="1" dirty="0" smtClean="0">
                                          <a:latin typeface="Cambria Math" panose="02040503050406030204" pitchFamily="18" charset="0"/>
                                        </a:rPr>
                                        <m:t>𝑁𝑚</m:t>
                                      </m:r>
                                    </m:e>
                                    <m:sup>
                                      <m:r>
                                        <a:rPr lang="en-US" sz="1200" b="0" i="1" dirty="0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</a:rPr>
                                    <m:t>h𝑟</m:t>
                                  </m:r>
                                </m:den>
                              </m:f>
                            </m:oMath>
                          </a14:m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404.6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2,599.8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762.1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710.9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710.9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710.9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1161074"/>
                      </a:ext>
                    </a:extLst>
                  </a:tr>
                  <a:tr h="51451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𝐹𝑙𝑜𝑤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𝑀𝑎𝑟𝑘𝑒𝑡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𝐴𝑣𝑎𝑖𝑙𝑎𝑏𝑙𝑒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-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2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b="0" i="1" dirty="0" smtClean="0">
                                          <a:latin typeface="Cambria Math" panose="02040503050406030204" pitchFamily="18" charset="0"/>
                                        </a:rPr>
                                        <m:t>𝑁𝑚</m:t>
                                      </m:r>
                                    </m:e>
                                    <m:sup>
                                      <m:r>
                                        <a:rPr lang="en-US" sz="1200" b="0" i="1" dirty="0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</a:rPr>
                                    <m:t>h𝑟</m:t>
                                  </m:r>
                                </m:den>
                              </m:f>
                            </m:oMath>
                          </a14:m>
                          <a:endParaRPr lang="en-US" sz="1200" b="0" i="0" u="none" strike="noStrike" kern="1200" baseline="0" dirty="0" smtClean="0">
                            <a:solidFill>
                              <a:schemeClr val="dk1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16,292.3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16,292.3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34,876.02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61,756.2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61,756.2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56,880.7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91893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8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331127063"/>
                  </p:ext>
                </p:extLst>
              </p:nvPr>
            </p:nvGraphicFramePr>
            <p:xfrm>
              <a:off x="146050" y="1098435"/>
              <a:ext cx="8868626" cy="30545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05100">
                      <a:extLst>
                        <a:ext uri="{9D8B030D-6E8A-4147-A177-3AD203B41FA5}">
                          <a16:colId xmlns:a16="http://schemas.microsoft.com/office/drawing/2014/main" val="2638295225"/>
                        </a:ext>
                      </a:extLst>
                    </a:gridCol>
                    <a:gridCol w="952500">
                      <a:extLst>
                        <a:ext uri="{9D8B030D-6E8A-4147-A177-3AD203B41FA5}">
                          <a16:colId xmlns:a16="http://schemas.microsoft.com/office/drawing/2014/main" val="1352026100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1014098586"/>
                        </a:ext>
                      </a:extLst>
                    </a:gridCol>
                    <a:gridCol w="876300">
                      <a:extLst>
                        <a:ext uri="{9D8B030D-6E8A-4147-A177-3AD203B41FA5}">
                          <a16:colId xmlns:a16="http://schemas.microsoft.com/office/drawing/2014/main" val="1341364672"/>
                        </a:ext>
                      </a:extLst>
                    </a:gridCol>
                    <a:gridCol w="1093605">
                      <a:extLst>
                        <a:ext uri="{9D8B030D-6E8A-4147-A177-3AD203B41FA5}">
                          <a16:colId xmlns:a16="http://schemas.microsoft.com/office/drawing/2014/main" val="2792178303"/>
                        </a:ext>
                      </a:extLst>
                    </a:gridCol>
                    <a:gridCol w="960897">
                      <a:extLst>
                        <a:ext uri="{9D8B030D-6E8A-4147-A177-3AD203B41FA5}">
                          <a16:colId xmlns:a16="http://schemas.microsoft.com/office/drawing/2014/main" val="1304017773"/>
                        </a:ext>
                      </a:extLst>
                    </a:gridCol>
                    <a:gridCol w="1137224">
                      <a:extLst>
                        <a:ext uri="{9D8B030D-6E8A-4147-A177-3AD203B41FA5}">
                          <a16:colId xmlns:a16="http://schemas.microsoft.com/office/drawing/2014/main" val="3581117762"/>
                        </a:ext>
                      </a:extLst>
                    </a:gridCol>
                  </a:tblGrid>
                  <a:tr h="482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Equipment</a:t>
                          </a:r>
                          <a:r>
                            <a:rPr lang="en-US" sz="12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</a:t>
                          </a:r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PSV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Supply Storage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Suction </a:t>
                          </a:r>
                          <a:r>
                            <a:rPr lang="en-US" sz="12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Compressor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MP Storage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HP</a:t>
                          </a:r>
                          <a:r>
                            <a:rPr lang="en-US" sz="12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 Compressor</a:t>
                          </a:r>
                          <a:endParaRPr lang="en-US" sz="1200" dirty="0" smtClean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HP Storage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HP Dispenser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50165496"/>
                      </a:ext>
                    </a:extLst>
                  </a:tr>
                  <a:tr h="3670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aseline="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Set Pressure-</a:t>
                          </a:r>
                          <a:r>
                            <a:rPr lang="en-US" sz="1200" baseline="0" dirty="0" err="1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kPa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25,000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25,000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53,600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95,000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95,000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87,500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3055297"/>
                      </a:ext>
                    </a:extLst>
                  </a:tr>
                  <a:tr h="3950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25" t="-216923" r="-228829" b="-4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0.79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2.75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0.74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0.42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0.42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0.45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55258059"/>
                      </a:ext>
                    </a:extLst>
                  </a:tr>
                  <a:tr h="4551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25" t="-278378" r="-228829" b="-30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14.13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4.50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0.69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0.004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0.58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0.004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60165030"/>
                      </a:ext>
                    </a:extLst>
                  </a:tr>
                  <a:tr h="4551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25" t="-373333" r="-22882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31.92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31.92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31.92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31.92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31.92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31.92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11010526"/>
                      </a:ext>
                    </a:extLst>
                  </a:tr>
                  <a:tr h="38496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25" t="-563492" r="-228829" b="-13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404.6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2,599.8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762.1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710.9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710.9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710.9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1161074"/>
                      </a:ext>
                    </a:extLst>
                  </a:tr>
                  <a:tr h="5145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25" t="-491765" r="-228829" b="-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16,292.3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16,292.3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34,876.02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61,756.2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61,756.2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56,880.7</a:t>
                          </a:r>
                          <a:endParaRPr lang="en-US" sz="1200" dirty="0"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91893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4"/>
          <p:cNvSpPr/>
          <p:nvPr/>
        </p:nvSpPr>
        <p:spPr>
          <a:xfrm>
            <a:off x="146050" y="1930400"/>
            <a:ext cx="8813800" cy="13144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6050" y="3292579"/>
            <a:ext cx="8813800" cy="86039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620058" y="123475"/>
            <a:ext cx="8269942" cy="85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FA4"/>
              </a:buClr>
              <a:buSzPct val="25000"/>
              <a:buFont typeface="Roboto"/>
              <a:buNone/>
            </a:pPr>
            <a:r>
              <a:rPr lang="en-GB" sz="3200" b="1" dirty="0"/>
              <a:t>SIZING STATION VENT </a:t>
            </a:r>
            <a:r>
              <a:rPr lang="en-GB" sz="3200" b="1" dirty="0" smtClean="0"/>
              <a:t>STACK PER API 521</a:t>
            </a:r>
            <a:endParaRPr lang="en-GB" sz="3200" b="1" dirty="0"/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b="1" i="0" u="none" strike="noStrike" cap="none">
                <a:solidFill>
                  <a:schemeClr val="dk1"/>
                </a:solidFill>
              </a:rPr>
              <a:t>8</a:t>
            </a:fld>
            <a:endParaRPr lang="en-GB" b="1" i="0" u="none" strike="noStrike" cap="none" dirty="0">
              <a:solidFill>
                <a:schemeClr val="dk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702608" y="1245081"/>
                <a:ext cx="8098492" cy="29218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760A4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kumimoji="0" lang="en-US" sz="2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760A4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Need to determine: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5090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expected gas flow rate for the design worse case (number of PSVs lifting)  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5090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maximum heat load associated with worse case release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5090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5090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5090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kumimoji="0" lang="en-U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5090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5090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minimum distance (D) from the flame epicenter to each thermal radiation threshold safe location (personnel-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5090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5090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5090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kumimoji="0" lang="en-U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5090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, equipment-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5090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5090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5090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kumimoji="0" lang="en-U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5090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, &amp; public area-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5090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5090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5090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5090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5090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5090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anticipated flame length (</a:t>
                </a:r>
                <a14:m>
                  <m:oMath xmlns:m="http://schemas.openxmlformats.org/officeDocument/2006/math"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5090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𝐿</m:t>
                    </m:r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5090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5090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with no wind conditions</a:t>
                </a:r>
              </a:p>
              <a:p>
                <a:pPr marL="1143000" marR="0" lvl="2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5090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anticipated offset flame axes (horizontal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5090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5090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5090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5090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and vertical-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5090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5090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5090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5090F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  under wind conditions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760A4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kumimoji="0" lang="en-US" sz="2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760A4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Define site vent stack height and location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08" y="1245081"/>
                <a:ext cx="8098492" cy="2921894"/>
              </a:xfrm>
              <a:prstGeom prst="rect">
                <a:avLst/>
              </a:prstGeom>
              <a:blipFill>
                <a:blip r:embed="rId3"/>
                <a:stretch>
                  <a:fillRect l="-828" t="-4375" r="-451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639108" y="123475"/>
            <a:ext cx="8327092" cy="85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sz="2800" b="1" dirty="0"/>
              <a:t>Heat Load and Minimum safe thermal radiation distances per API </a:t>
            </a:r>
            <a:r>
              <a:rPr lang="en-US" sz="2800" b="1" dirty="0" smtClean="0"/>
              <a:t>521</a:t>
            </a:r>
            <a:endParaRPr lang="en-GB" dirty="0"/>
          </a:p>
        </p:txBody>
      </p:sp>
      <p:sp>
        <p:nvSpPr>
          <p:cNvPr id="265" name="Shape 265"/>
          <p:cNvSpPr txBox="1">
            <a:spLocks noGrp="1"/>
          </p:cNvSpPr>
          <p:nvPr>
            <p:ph type="sldNum" idx="12"/>
          </p:nvPr>
        </p:nvSpPr>
        <p:spPr>
          <a:xfrm>
            <a:off x="202618" y="464798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78700" tIns="78700" rIns="78700" bIns="78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Helvetica Neue"/>
              <a:buNone/>
            </a:pPr>
            <a:fld id="{00000000-1234-1234-1234-123412341234}" type="slidenum">
              <a:rPr lang="en-GB" b="1" i="0" u="none" strike="noStrike" cap="none">
                <a:solidFill>
                  <a:schemeClr val="dk1"/>
                </a:solidFill>
              </a:rPr>
              <a:t>9</a:t>
            </a:fld>
            <a:endParaRPr lang="en-GB" b="1" i="0" u="none" strike="noStrike" cap="none">
              <a:solidFill>
                <a:schemeClr val="dk1"/>
              </a:solidFill>
            </a:endParaRPr>
          </a:p>
        </p:txBody>
      </p:sp>
      <p:pic>
        <p:nvPicPr>
          <p:cNvPr id="269" name="Shape 2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4150" y="1206500"/>
            <a:ext cx="5079148" cy="302907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202618" y="1305600"/>
                <a:ext cx="2681868" cy="6969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3760A4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Released heat </a:t>
                </a:r>
                <a:r>
                  <a:rPr kumimoji="0" lang="en-US" sz="1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3760A4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</a:t>
                </a:r>
                <a:r>
                  <a:rPr kumimoji="0" lang="en-US" sz="12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3760A4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oad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2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760A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2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760A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kumimoji="0" lang="en-US" sz="12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760A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𝒉</m:t>
                        </m:r>
                      </m:sub>
                    </m:sSub>
                  </m:oMath>
                </a14:m>
                <a:r>
                  <a:rPr kumimoji="0" lang="en-US" sz="12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3760A4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</a:t>
                </a:r>
              </a:p>
              <a:p>
                <a:pPr marL="457200" marR="0" lvl="1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5090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5090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kumimoji="0" 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5090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090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090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𝑳𝑯𝑽</m:t>
                      </m:r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090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090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𝑸</m:t>
                      </m:r>
                    </m:oMath>
                  </m:oMathPara>
                </a14:m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5090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18" y="1305600"/>
                <a:ext cx="2681868" cy="696912"/>
              </a:xfrm>
              <a:prstGeom prst="rect">
                <a:avLst/>
              </a:prstGeom>
              <a:blipFill>
                <a:blip r:embed="rId4"/>
                <a:stretch>
                  <a:fillRect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202618" y="1872669"/>
                <a:ext cx="3480331" cy="8750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 u="sng" dirty="0" smtClean="0">
                    <a:solidFill>
                      <a:srgbClr val="3760A4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Minimum safe </a:t>
                </a:r>
                <a:r>
                  <a:rPr lang="en-US" sz="1200" b="1" u="sng" dirty="0">
                    <a:solidFill>
                      <a:srgbClr val="3760A4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</a:t>
                </a:r>
                <a:r>
                  <a:rPr lang="en-US" sz="1200" b="1" u="sng" dirty="0" smtClean="0">
                    <a:solidFill>
                      <a:srgbClr val="3760A4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hermal </a:t>
                </a:r>
                <a:r>
                  <a:rPr lang="en-US" sz="1200" b="1" u="sng" dirty="0">
                    <a:solidFill>
                      <a:srgbClr val="3760A4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</a:t>
                </a:r>
                <a:r>
                  <a:rPr lang="en-US" sz="1200" b="1" u="sng" dirty="0" smtClean="0">
                    <a:solidFill>
                      <a:srgbClr val="3760A4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hreshold distances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US" sz="1200" b="1" i="1" smtClean="0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                  </m:t>
                    </m:r>
                    <m:r>
                      <a:rPr lang="en-US" sz="1200" b="1" i="1" smtClean="0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1200" b="1" i="1" smtClean="0">
                        <a:solidFill>
                          <a:srgbClr val="05090F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200" b="1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200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𝝉</m:t>
                            </m:r>
                            <m:r>
                              <a:rPr lang="en-US" sz="1200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sz="1200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sz="1200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05090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05090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05090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𝒉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200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sz="1200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sz="1200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  <m:r>
                              <a:rPr lang="en-US" sz="1200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sz="1200" b="1" i="1" smtClean="0">
                                <a:solidFill>
                                  <a:srgbClr val="05090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𝑲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1200" b="1" dirty="0" smtClean="0">
                    <a:solidFill>
                      <a:srgbClr val="05090F"/>
                    </a:solidFill>
                    <a:latin typeface="Calibri" panose="020F0502020204030204"/>
                  </a:rPr>
                  <a:t>                   </a:t>
                </a:r>
                <a:r>
                  <a:rPr lang="en-US" sz="1200" b="1" dirty="0">
                    <a:solidFill>
                      <a:srgbClr val="05090F"/>
                    </a:solidFill>
                    <a:latin typeface="Calibri" panose="020F0502020204030204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20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200" b="1" dirty="0" smtClean="0">
                    <a:solidFill>
                      <a:srgbClr val="05090F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20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1200" b="1" dirty="0" smtClean="0">
                    <a:solidFill>
                      <a:srgbClr val="05090F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200" i="1" smtClean="0">
                            <a:solidFill>
                              <a:srgbClr val="05090F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sz="1200" b="1" dirty="0" smtClean="0">
                    <a:solidFill>
                      <a:srgbClr val="05090F"/>
                    </a:solidFill>
                    <a:latin typeface="Calibri" panose="020F0502020204030204"/>
                  </a:rPr>
                  <a:t>)</a:t>
                </a:r>
                <a:endParaRPr lang="en-US" sz="1200" b="1" dirty="0">
                  <a:solidFill>
                    <a:srgbClr val="05090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18" y="1872669"/>
                <a:ext cx="3480331" cy="875044"/>
              </a:xfrm>
              <a:prstGeom prst="rect">
                <a:avLst/>
              </a:prstGeom>
              <a:blipFill>
                <a:blip r:embed="rId5"/>
                <a:stretch>
                  <a:fillRect t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8412710" y="4866501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760A4"/>
                </a:solidFill>
              </a:rPr>
              <a:t>API 521</a:t>
            </a:r>
            <a:endParaRPr lang="en-US" sz="1200" dirty="0">
              <a:solidFill>
                <a:srgbClr val="3760A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1461" y="2569581"/>
                <a:ext cx="4169936" cy="2574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20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lang="en-US" sz="120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sz="1200" kern="1200" dirty="0" smtClean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</a:t>
                </a:r>
                <a:r>
                  <a:rPr lang="en-US" sz="1200" kern="1200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maximum heat released </a:t>
                </a:r>
                <a:r>
                  <a:rPr lang="en-US" sz="1200" kern="1200" dirty="0" smtClean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(kW)</a:t>
                </a:r>
              </a:p>
              <a:p>
                <a:r>
                  <a:rPr lang="en-US" sz="1200" kern="1200" dirty="0" smtClean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LHV - </a:t>
                </a:r>
                <a:r>
                  <a:rPr lang="en-US" sz="1200" kern="1200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lower heating value of the </a:t>
                </a:r>
                <a:r>
                  <a:rPr lang="en-US" sz="1200" kern="1200" dirty="0" smtClean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fluid</a:t>
                </a:r>
                <a:r>
                  <a:rPr lang="en-US" sz="1200" kern="1200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1200" kern="1200" dirty="0" smtClean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sz="120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𝑘𝑊h</m:t>
                        </m:r>
                      </m:num>
                      <m:den>
                        <m:sSup>
                          <m:sSupPr>
                            <m:ctrlP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𝑁𝑚</m:t>
                            </m:r>
                          </m:e>
                          <m:sup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200" kern="1200" dirty="0" smtClean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</m:oMath>
                </a14:m>
                <a:r>
                  <a:rPr lang="en-US" sz="1200" kern="1200" dirty="0" smtClean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- </a:t>
                </a:r>
                <a:r>
                  <a:rPr lang="en-US" sz="1200" kern="1200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maximum </a:t>
                </a:r>
                <a:r>
                  <a:rPr lang="en-US" sz="1200" kern="1200" dirty="0" smtClean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worse releases scenario flowrate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𝑁𝑚</m:t>
                            </m:r>
                          </m:e>
                          <m:sup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120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h𝑟</m:t>
                        </m:r>
                      </m:den>
                    </m:f>
                  </m:oMath>
                </a14:m>
                <a:r>
                  <a:rPr lang="en-US" sz="1200" kern="1200" dirty="0" smtClean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</a:t>
                </a:r>
              </a:p>
              <a:p>
                <a:r>
                  <a:rPr lang="en-US" sz="1200" kern="1200" dirty="0" smtClean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 - </a:t>
                </a:r>
                <a:r>
                  <a:rPr lang="en-US" sz="1200" kern="1200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minimum distance from the epicenter of the flame to the thermal radiation threshold safe </a:t>
                </a:r>
                <a:r>
                  <a:rPr lang="en-US" sz="1200" kern="1200" dirty="0" smtClean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location</a:t>
                </a:r>
                <a:r>
                  <a:rPr lang="en-US" sz="1200" kern="1200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1200" kern="1200" dirty="0" smtClean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(m)</a:t>
                </a:r>
              </a:p>
              <a:p>
                <a:r>
                  <a:rPr lang="en-US" sz="1200" kern="1200" dirty="0" smtClean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F - </a:t>
                </a:r>
                <a:r>
                  <a:rPr lang="en-US" sz="1200" kern="1200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unit less fraction of heat radiated (11.1</a:t>
                </a:r>
                <a:r>
                  <a:rPr lang="en-US" sz="1200" kern="1200" dirty="0" smtClean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%)</a:t>
                </a:r>
              </a:p>
              <a:p>
                <a:r>
                  <a:rPr lang="en-US" sz="1200" i="1" kern="1200" dirty="0" smtClean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K </a:t>
                </a:r>
                <a:r>
                  <a:rPr lang="en-US" sz="1200" kern="1200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radiant threshold heat </a:t>
                </a:r>
                <a:r>
                  <a:rPr lang="en-US" sz="1200" kern="1200" dirty="0" smtClean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intensity</a:t>
                </a:r>
                <a:r>
                  <a:rPr lang="en-US" sz="1200" kern="1200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1200" kern="1200" dirty="0" smtClean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sz="120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𝑘𝑊</m:t>
                        </m:r>
                      </m:num>
                      <m:den>
                        <m:sSup>
                          <m:sSupPr>
                            <m:ctrlP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p>
                            <m:r>
                              <a:rPr lang="en-US" sz="12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200" kern="1200" dirty="0" smtClean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</a:t>
                </a:r>
              </a:p>
              <a:p>
                <a:r>
                  <a:rPr lang="en-US" sz="1200" kern="1200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𝜏</m:t>
                    </m:r>
                    <m:r>
                      <a:rPr lang="en-US" sz="1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lang="en-US" sz="1200" kern="1200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unit less fraction of the radiated heat transmitted through the atmosphere (1)</a:t>
                </a:r>
              </a:p>
              <a:p>
                <a:endParaRPr lang="en-US" sz="1800" kern="1200" dirty="0" smtClea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  <a:p>
                <a:endParaRPr lang="en-US" sz="18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61" y="2569581"/>
                <a:ext cx="4169936" cy="2574359"/>
              </a:xfrm>
              <a:prstGeom prst="rect">
                <a:avLst/>
              </a:prstGeom>
              <a:blipFill>
                <a:blip r:embed="rId6"/>
                <a:stretch>
                  <a:fillRect l="-146" t="-2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0"/>
      <p:bldP spid="5" grpId="0"/>
      <p:bldP spid="10" grpId="0"/>
    </p:bldLst>
  </p:timing>
</p:sld>
</file>

<file path=ppt/theme/theme1.xml><?xml version="1.0" encoding="utf-8"?>
<a:theme xmlns:a="http://schemas.openxmlformats.org/drawingml/2006/main" name="Corporate_Public">
  <a:themeElements>
    <a:clrScheme name="AL">
      <a:dk1>
        <a:srgbClr val="3760A4"/>
      </a:dk1>
      <a:lt1>
        <a:srgbClr val="FFFFFF"/>
      </a:lt1>
      <a:dk2>
        <a:srgbClr val="3760A4"/>
      </a:dk2>
      <a:lt2>
        <a:srgbClr val="FFFFFF"/>
      </a:lt2>
      <a:accent1>
        <a:srgbClr val="3760A4"/>
      </a:accent1>
      <a:accent2>
        <a:srgbClr val="6F6F6E"/>
      </a:accent2>
      <a:accent3>
        <a:srgbClr val="3760A4"/>
      </a:accent3>
      <a:accent4>
        <a:srgbClr val="3760A4"/>
      </a:accent4>
      <a:accent5>
        <a:srgbClr val="3760A4"/>
      </a:accent5>
      <a:accent6>
        <a:srgbClr val="3760A4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lobal Markets &amp; Technologies_Public">
  <a:themeElements>
    <a:clrScheme name="AL">
      <a:dk1>
        <a:srgbClr val="3760A4"/>
      </a:dk1>
      <a:lt1>
        <a:srgbClr val="FFFFFF"/>
      </a:lt1>
      <a:dk2>
        <a:srgbClr val="3760A4"/>
      </a:dk2>
      <a:lt2>
        <a:srgbClr val="FFFFFF"/>
      </a:lt2>
      <a:accent1>
        <a:srgbClr val="3760A4"/>
      </a:accent1>
      <a:accent2>
        <a:srgbClr val="6F6F6E"/>
      </a:accent2>
      <a:accent3>
        <a:srgbClr val="3760A4"/>
      </a:accent3>
      <a:accent4>
        <a:srgbClr val="3760A4"/>
      </a:accent4>
      <a:accent5>
        <a:srgbClr val="3760A4"/>
      </a:accent5>
      <a:accent6>
        <a:srgbClr val="3760A4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870</Words>
  <Application>Microsoft Office PowerPoint</Application>
  <PresentationFormat>On-screen Show (16:9)</PresentationFormat>
  <Paragraphs>255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Helvetica Neue</vt:lpstr>
      <vt:lpstr>Cambria Math</vt:lpstr>
      <vt:lpstr>Wingdings</vt:lpstr>
      <vt:lpstr>Roboto</vt:lpstr>
      <vt:lpstr>Calibri</vt:lpstr>
      <vt:lpstr>Corporate_Public</vt:lpstr>
      <vt:lpstr>Global Markets &amp; Technologies_Public</vt:lpstr>
      <vt:lpstr>Component Availability Effects Pressure Relief Valves Used at Hydrogen Fueling Stations</vt:lpstr>
      <vt:lpstr>OVERVIEW </vt:lpstr>
      <vt:lpstr>SIZING PRESSURE SAFETY VALVE (PSV)</vt:lpstr>
      <vt:lpstr>Thermal Expansion Scenario per API 520:</vt:lpstr>
      <vt:lpstr>Fire Scenario per CGA S-1.3</vt:lpstr>
      <vt:lpstr>SELECTING PRESSURE SAFETY VALVE</vt:lpstr>
      <vt:lpstr>Required vs. Market Available PSVs Areas </vt:lpstr>
      <vt:lpstr>SIZING STATION VENT STACK PER API 521</vt:lpstr>
      <vt:lpstr>Heat Load and Minimum safe thermal radiation distances per API 521</vt:lpstr>
      <vt:lpstr>Release Flame Length and Tilt flame offset distances due to wind per API 521 </vt:lpstr>
      <vt:lpstr>AVAILABLE PSVs IMPACT ON VENT STACK</vt:lpstr>
      <vt:lpstr>HIGH PRESSURE SAFETY VALVES LANDSCAPE</vt:lpstr>
      <vt:lpstr>SUMMARY</vt:lpstr>
      <vt:lpstr>RECOMMENDATIONS</vt:lpstr>
      <vt:lpstr>ACKNOWLEDGEMENTS</vt:lpstr>
      <vt:lpstr>PowerPoint Presentation</vt:lpstr>
      <vt:lpstr>Thank You.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Component Availability Effects Pressure Relief Valves Used at Hydrogen Fueling Stations</dc:title>
  <dc:creator>TOURE, Moussin</dc:creator>
  <cp:lastModifiedBy>Moussin.Daboya-Toure</cp:lastModifiedBy>
  <cp:revision>36</cp:revision>
  <dcterms:modified xsi:type="dcterms:W3CDTF">2017-09-13T06:47:36Z</dcterms:modified>
</cp:coreProperties>
</file>