
<file path=[Content_Types].xml><?xml version="1.0" encoding="utf-8"?>
<Types xmlns="http://schemas.openxmlformats.org/package/2006/content-types">
  <Default Extension="png" ContentType="image/png"/>
  <Default Extension="dib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318" r:id="rId3"/>
    <p:sldId id="313" r:id="rId4"/>
    <p:sldId id="314" r:id="rId5"/>
    <p:sldId id="319" r:id="rId6"/>
    <p:sldId id="322" r:id="rId7"/>
    <p:sldId id="323" r:id="rId8"/>
    <p:sldId id="325" r:id="rId9"/>
    <p:sldId id="324" r:id="rId10"/>
    <p:sldId id="315" r:id="rId11"/>
    <p:sldId id="29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A4A49"/>
    <a:srgbClr val="BBA461"/>
    <a:srgbClr val="357E29"/>
    <a:srgbClr val="0DB4E6"/>
    <a:srgbClr val="D65E06"/>
    <a:srgbClr val="005C73"/>
    <a:srgbClr val="C7114F"/>
    <a:srgbClr val="8D8C8D"/>
    <a:srgbClr val="1A2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7" autoAdjust="0"/>
    <p:restoredTop sz="83605" autoAdjust="0"/>
  </p:normalViewPr>
  <p:slideViewPr>
    <p:cSldViewPr>
      <p:cViewPr varScale="1">
        <p:scale>
          <a:sx n="61" d="100"/>
          <a:sy n="61" d="100"/>
        </p:scale>
        <p:origin x="18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526D212-062F-416F-8F59-E1F8DBF3B7B1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34568B-1F08-45E2-93F5-0750C94EFF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63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568B-1F08-45E2-93F5-0750C94EFF1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32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568B-1F08-45E2-93F5-0750C94EFF1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00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568B-1F08-45E2-93F5-0750C94EFF1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2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4568B-1F08-45E2-93F5-0750C94EFF1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436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2708920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992888" cy="1656184"/>
          </a:xfrm>
        </p:spPr>
        <p:txBody>
          <a:bodyPr>
            <a:normAutofit/>
          </a:bodyPr>
          <a:lstStyle>
            <a:lvl1pPr marL="0" indent="0" algn="l">
              <a:buNone/>
              <a:defRPr sz="3600" b="1">
                <a:solidFill>
                  <a:srgbClr val="BBA4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ulster.ac.uk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841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9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7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B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C711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7114F"/>
                </a:solidFill>
              </a:rPr>
              <a:t>ulster.ac.uk</a:t>
            </a:r>
            <a:endParaRPr lang="en-GB" dirty="0">
              <a:solidFill>
                <a:srgbClr val="C711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35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468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568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91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, Design, Built Env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C711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1" descr="UU Arts&amp;Design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2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E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D65E0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65E06"/>
                </a:solidFill>
              </a:rPr>
              <a:t>ulster.ac.uk</a:t>
            </a:r>
            <a:endParaRPr lang="en-GB" dirty="0">
              <a:solidFill>
                <a:srgbClr val="D65E0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06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369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06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rporate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61048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cap="none" baseline="0" dirty="0"/>
              <a:t>Divider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593109"/>
            <a:ext cx="7772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096415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 descr="UU Computers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024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&amp;E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D65E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 descr="UU Computers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969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357E2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357E29"/>
                </a:solidFill>
              </a:rPr>
              <a:t>ulster.ac.uk</a:t>
            </a:r>
            <a:endParaRPr lang="en-GB" dirty="0">
              <a:solidFill>
                <a:srgbClr val="357E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0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2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85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0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524609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ocial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357E2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676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 Science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05C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5C73"/>
                </a:solidFill>
              </a:rPr>
              <a:t>ulster.ac.uk</a:t>
            </a:r>
            <a:endParaRPr lang="en-GB" dirty="0">
              <a:solidFill>
                <a:srgbClr val="005C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86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16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8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4A4A4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2050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7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pic>
        <p:nvPicPr>
          <p:cNvPr id="7" name="Picture 1" descr="UU Social 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69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lth Sciences Facul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05C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23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chool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0DB4E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DB4E6"/>
                </a:solidFill>
              </a:rPr>
              <a:t>ulster.ac.uk</a:t>
            </a:r>
            <a:endParaRPr lang="en-GB" dirty="0">
              <a:solidFill>
                <a:srgbClr val="0DB4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6177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Title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02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94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124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-27384"/>
            <a:ext cx="8397145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0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40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siness School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0DB4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2" descr="C:\Users\MDunne\Desktop\UU Business School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3256"/>
            <a:ext cx="1310400" cy="82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9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2077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27385"/>
            <a:ext cx="8397146" cy="688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7384"/>
            <a:ext cx="6264139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952128"/>
            <a:ext cx="4464496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4464496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6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655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rporat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8" name="Picture 2" descr="C:\Users\MDunne\Desktop\UU Corporate 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36199"/>
            <a:ext cx="131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1A2A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BBA46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</p:spTree>
    <p:extLst>
      <p:ext uri="{BB962C8B-B14F-4D97-AF65-F5344CB8AC3E}">
        <p14:creationId xmlns:p14="http://schemas.microsoft.com/office/powerpoint/2010/main" val="136473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s Facult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3140968"/>
            <a:ext cx="7992888" cy="1470025"/>
          </a:xfrm>
        </p:spPr>
        <p:txBody>
          <a:bodyPr anchor="b">
            <a:normAutofit/>
          </a:bodyPr>
          <a:lstStyle>
            <a:lvl1pPr algn="l">
              <a:defRPr sz="7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4437112"/>
            <a:ext cx="7992888" cy="1656184"/>
          </a:xfrm>
        </p:spPr>
        <p:txBody>
          <a:bodyPr anchor="t">
            <a:normAutofit/>
          </a:bodyPr>
          <a:lstStyle>
            <a:lvl1pPr marL="0" indent="0" algn="l">
              <a:buNone/>
              <a:defRPr sz="3600" b="1">
                <a:solidFill>
                  <a:srgbClr val="72234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Text</a:t>
            </a:r>
            <a:endParaRPr lang="en-GB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11560" y="5949280"/>
            <a:ext cx="258390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b="1" kern="1200">
                <a:solidFill>
                  <a:srgbClr val="BBA46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22343"/>
                </a:solidFill>
              </a:rPr>
              <a:t>ulster.ac.uk</a:t>
            </a:r>
            <a:endParaRPr lang="en-GB" dirty="0">
              <a:solidFill>
                <a:srgbClr val="7223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00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rts Faculty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"/>
            <a:ext cx="6286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562074"/>
          </a:xfrm>
        </p:spPr>
        <p:txBody>
          <a:bodyPr>
            <a:noAutofit/>
          </a:bodyPr>
          <a:lstStyle>
            <a:lvl1pPr algn="l">
              <a:defRPr sz="3600" b="1">
                <a:solidFill>
                  <a:srgbClr val="7523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67544" y="764704"/>
            <a:ext cx="8208912" cy="460648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solidFill>
                  <a:srgbClr val="8D8C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Sub Head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7544" y="1600201"/>
            <a:ext cx="8280920" cy="391703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Text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33256"/>
            <a:ext cx="1309999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#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5DD6A-4F4B-48C0-931C-A060E8E98E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464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5" r:id="rId3"/>
    <p:sldLayoutId id="2147483676" r:id="rId4"/>
    <p:sldLayoutId id="2147483683" r:id="rId5"/>
    <p:sldLayoutId id="2147483677" r:id="rId6"/>
    <p:sldLayoutId id="2147483660" r:id="rId7"/>
    <p:sldLayoutId id="2147483652" r:id="rId8"/>
    <p:sldLayoutId id="2147483674" r:id="rId9"/>
    <p:sldLayoutId id="2147483685" r:id="rId10"/>
    <p:sldLayoutId id="2147483682" r:id="rId11"/>
    <p:sldLayoutId id="2147483661" r:id="rId12"/>
    <p:sldLayoutId id="2147483669" r:id="rId13"/>
    <p:sldLayoutId id="2147483670" r:id="rId14"/>
    <p:sldLayoutId id="2147483684" r:id="rId15"/>
    <p:sldLayoutId id="2147483678" r:id="rId16"/>
    <p:sldLayoutId id="2147483662" r:id="rId17"/>
    <p:sldLayoutId id="2147483668" r:id="rId18"/>
    <p:sldLayoutId id="2147483671" r:id="rId19"/>
    <p:sldLayoutId id="2147483687" r:id="rId20"/>
    <p:sldLayoutId id="2147483688" r:id="rId21"/>
    <p:sldLayoutId id="2147483663" r:id="rId22"/>
    <p:sldLayoutId id="2147483667" r:id="rId23"/>
    <p:sldLayoutId id="2147483672" r:id="rId24"/>
    <p:sldLayoutId id="2147483680" r:id="rId25"/>
    <p:sldLayoutId id="2147483689" r:id="rId26"/>
    <p:sldLayoutId id="2147483664" r:id="rId27"/>
    <p:sldLayoutId id="2147483666" r:id="rId28"/>
    <p:sldLayoutId id="2147483673" r:id="rId29"/>
    <p:sldLayoutId id="2147483686" r:id="rId30"/>
    <p:sldLayoutId id="2147483681" r:id="rId31"/>
    <p:sldLayoutId id="2147483690" r:id="rId32"/>
    <p:sldLayoutId id="2147483691" r:id="rId33"/>
    <p:sldLayoutId id="2147483692" r:id="rId34"/>
    <p:sldLayoutId id="2147483693" r:id="rId35"/>
    <p:sldLayoutId id="2147483694" r:id="rId3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dib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ineeringtoolbox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111103"/>
            <a:ext cx="8640960" cy="1470025"/>
          </a:xfrm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rgbClr val="BBA461"/>
                </a:solidFill>
              </a:rPr>
              <a:t>Non-adiabatic blowdown model: a complimentary tool for the safety design of tank-TPRD system</a:t>
            </a:r>
            <a:endParaRPr lang="en-GB" sz="2800" dirty="0">
              <a:solidFill>
                <a:srgbClr val="BBA46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147" y="4686235"/>
            <a:ext cx="6553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u="sng" dirty="0">
                <a:solidFill>
                  <a:srgbClr val="BBA461"/>
                </a:solidFill>
              </a:rPr>
              <a:t>M. Dadashzadeh</a:t>
            </a:r>
            <a:r>
              <a:rPr lang="en-GB" sz="2400" b="1" dirty="0">
                <a:solidFill>
                  <a:srgbClr val="BBA461"/>
                </a:solidFill>
              </a:rPr>
              <a:t>, D. Makarov, V. Molkov</a:t>
            </a:r>
          </a:p>
          <a:p>
            <a:pPr algn="ctr"/>
            <a:r>
              <a:rPr lang="en-GB" sz="2400" b="1" dirty="0">
                <a:solidFill>
                  <a:srgbClr val="BBA461"/>
                </a:solidFill>
              </a:rPr>
              <a:t>Hydrogen Safety Engineering and Research Centre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CDEDB-DA24-4446-A45A-9CDD66EBCE93}"/>
              </a:ext>
            </a:extLst>
          </p:cNvPr>
          <p:cNvSpPr/>
          <p:nvPr/>
        </p:nvSpPr>
        <p:spPr>
          <a:xfrm>
            <a:off x="0" y="22048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BBA461"/>
                </a:solidFill>
              </a:rPr>
              <a:t>7</a:t>
            </a:r>
            <a:r>
              <a:rPr lang="en-GB" sz="2400" b="1" baseline="30000" dirty="0">
                <a:solidFill>
                  <a:srgbClr val="BBA461"/>
                </a:solidFill>
              </a:rPr>
              <a:t>th</a:t>
            </a:r>
            <a:r>
              <a:rPr lang="en-GB" sz="2400" b="1" dirty="0">
                <a:solidFill>
                  <a:srgbClr val="BBA461"/>
                </a:solidFill>
              </a:rPr>
              <a:t> International Conference on Hydrogen Safety</a:t>
            </a:r>
          </a:p>
          <a:p>
            <a:pPr algn="ctr"/>
            <a:r>
              <a:rPr lang="en-GB" sz="2400" b="1" dirty="0">
                <a:solidFill>
                  <a:srgbClr val="BBA461"/>
                </a:solidFill>
              </a:rPr>
              <a:t>Hamburg, Germany, 11-13 September 2017</a:t>
            </a:r>
          </a:p>
        </p:txBody>
      </p:sp>
    </p:spTree>
    <p:extLst>
      <p:ext uri="{BB962C8B-B14F-4D97-AF65-F5344CB8AC3E}">
        <p14:creationId xmlns:p14="http://schemas.microsoft.com/office/powerpoint/2010/main" val="378697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55D9-52C4-4CFB-863D-8E01108DA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8D31F-382C-443B-961E-D5D822725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544" y="1600201"/>
            <a:ext cx="8676456" cy="3917032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GB" dirty="0"/>
              <a:t>A model for design of inherently safer system TPRD-storage tank is formulated.</a:t>
            </a:r>
          </a:p>
          <a:p>
            <a:pPr marL="342900" indent="-342900"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GB" dirty="0"/>
              <a:t>The model is validated against non-adiabatic blowdown (KIT test).</a:t>
            </a:r>
          </a:p>
          <a:p>
            <a:pPr marL="1085850" lvl="1" indent="-342900">
              <a:buClr>
                <a:srgbClr val="BBA461"/>
              </a:buClr>
              <a:buFont typeface="Courier New" panose="02070309020205020404" pitchFamily="49" charset="0"/>
              <a:buChar char="o"/>
            </a:pPr>
            <a:r>
              <a:rPr lang="en-GB" dirty="0"/>
              <a:t>Satisfactory agreement for dynamic pressure/temperature</a:t>
            </a:r>
          </a:p>
          <a:p>
            <a:pPr marL="342900" indent="-342900"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GB" dirty="0"/>
              <a:t>The model validation against temperature and pressure rise in a tank in a fire (KIT test) is </a:t>
            </a:r>
            <a:r>
              <a:rPr lang="en-GB" b="1" dirty="0"/>
              <a:t>under development</a:t>
            </a:r>
          </a:p>
          <a:p>
            <a:pPr marL="342900" indent="-342900"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GB" dirty="0"/>
              <a:t>The model can be applied for hydrogen safety engineering of a system TPRD-storage tank </a:t>
            </a:r>
          </a:p>
        </p:txBody>
      </p:sp>
    </p:spTree>
    <p:extLst>
      <p:ext uri="{BB962C8B-B14F-4D97-AF65-F5344CB8AC3E}">
        <p14:creationId xmlns:p14="http://schemas.microsoft.com/office/powerpoint/2010/main" val="121844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636911"/>
            <a:ext cx="5112568" cy="288032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9208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541934"/>
            <a:ext cx="8136904" cy="511256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</a:pPr>
            <a:r>
              <a:rPr lang="en-GB" b="1" dirty="0"/>
              <a:t>Objectives: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GB" dirty="0"/>
              <a:t>Reduce TPRD diameter to avoid:</a:t>
            </a:r>
          </a:p>
          <a:p>
            <a:pPr marL="1190625" lvl="1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Courier New" panose="02070309020205020404" pitchFamily="49" charset="0"/>
              <a:buChar char="o"/>
            </a:pPr>
            <a:r>
              <a:rPr lang="en-GB" dirty="0"/>
              <a:t>Large flame length of hydrogen jet fire </a:t>
            </a:r>
          </a:p>
          <a:p>
            <a:pPr marL="1190625" lvl="1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Courier New" panose="02070309020205020404" pitchFamily="49" charset="0"/>
              <a:buChar char="o"/>
            </a:pPr>
            <a:r>
              <a:rPr lang="en-GB" dirty="0"/>
              <a:t>Pressure peaking phenomena to prevent civil structure demolition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GB" dirty="0"/>
              <a:t>Exclude tank rupture during blowdown in a fire when TPRD orifice size is small</a:t>
            </a:r>
          </a:p>
          <a:p>
            <a:pPr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Onboard storage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Optimizing tank-TPRD system performance</a:t>
            </a:r>
          </a:p>
        </p:txBody>
      </p:sp>
    </p:spTree>
    <p:extLst>
      <p:ext uri="{BB962C8B-B14F-4D97-AF65-F5344CB8AC3E}">
        <p14:creationId xmlns:p14="http://schemas.microsoft.com/office/powerpoint/2010/main" val="2923220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1436D528-4F2C-4DBE-8D70-53A481F43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6" y="1512007"/>
            <a:ext cx="4705350" cy="28003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4941168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541934"/>
            <a:ext cx="8604448" cy="5112567"/>
          </a:xfrm>
        </p:spPr>
        <p:txBody>
          <a:bodyPr>
            <a:normAutofit/>
          </a:bodyPr>
          <a:lstStyle/>
          <a:p>
            <a:pPr marL="1190625" lvl="1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Ulster model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Problem formulation: tank in a fire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B6CD99-FBDF-4182-A34D-9743D54BC555}"/>
              </a:ext>
            </a:extLst>
          </p:cNvPr>
          <p:cNvSpPr/>
          <p:nvPr/>
        </p:nvSpPr>
        <p:spPr>
          <a:xfrm>
            <a:off x="4865821" y="1887215"/>
            <a:ext cx="1722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TPRD</a:t>
            </a:r>
            <a:endParaRPr lang="en-GB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A8DEDE-711F-472B-A916-B2B5C376409E}"/>
              </a:ext>
            </a:extLst>
          </p:cNvPr>
          <p:cNvSpPr/>
          <p:nvPr/>
        </p:nvSpPr>
        <p:spPr>
          <a:xfrm>
            <a:off x="1284196" y="2585117"/>
            <a:ext cx="14155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aseline="-25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1A5D2D-30B8-440A-90F5-8F26B029C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205" y="2795943"/>
            <a:ext cx="98774" cy="92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F679AA5-2167-4B5A-88E1-D67893F29280}"/>
              </a:ext>
            </a:extLst>
          </p:cNvPr>
          <p:cNvSpPr/>
          <p:nvPr/>
        </p:nvSpPr>
        <p:spPr>
          <a:xfrm>
            <a:off x="2402892" y="2620516"/>
            <a:ext cx="3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q"</a:t>
            </a:r>
            <a:endParaRPr lang="en-GB" baseline="-25000" dirty="0"/>
          </a:p>
        </p:txBody>
      </p:sp>
      <p:sp>
        <p:nvSpPr>
          <p:cNvPr id="46" name="Arrow: Curved Right 45">
            <a:extLst>
              <a:ext uri="{FF2B5EF4-FFF2-40B4-BE49-F238E27FC236}">
                <a16:creationId xmlns:a16="http://schemas.microsoft.com/office/drawing/2014/main" id="{D7556CC5-FE1E-4253-937A-C4BFA1327CF2}"/>
              </a:ext>
            </a:extLst>
          </p:cNvPr>
          <p:cNvSpPr/>
          <p:nvPr/>
        </p:nvSpPr>
        <p:spPr>
          <a:xfrm rot="10800000">
            <a:off x="2779720" y="2722421"/>
            <a:ext cx="124513" cy="189761"/>
          </a:xfrm>
          <a:prstGeom prst="curv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E2D43676-F316-4EF3-9D04-97960E6CBDEC}"/>
              </a:ext>
            </a:extLst>
          </p:cNvPr>
          <p:cNvSpPr txBox="1">
            <a:spLocks/>
          </p:cNvSpPr>
          <p:nvPr/>
        </p:nvSpPr>
        <p:spPr>
          <a:xfrm>
            <a:off x="414586" y="4341891"/>
            <a:ext cx="8693918" cy="23994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</a:pPr>
            <a:r>
              <a:rPr lang="en-US" dirty="0">
                <a:solidFill>
                  <a:schemeClr val="tx1"/>
                </a:solidFill>
              </a:rPr>
              <a:t>Phenomena (heating only):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 transfer from the fire through the wall to stored gas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and pressure of gas increase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Load-bearing thickness of the wall increases from inside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Material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decomposition wave propagates from outside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Rupture: load-bearing thickness “meets” decomposition wave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D353E68-3025-4D43-AA95-903033901400}"/>
                  </a:ext>
                </a:extLst>
              </p:cNvPr>
              <p:cNvSpPr/>
              <p:nvPr/>
            </p:nvSpPr>
            <p:spPr>
              <a:xfrm>
                <a:off x="3851920" y="3462908"/>
                <a:ext cx="52920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“</m:t>
                    </m:r>
                  </m:oMath>
                </a14:m>
                <a:r>
                  <a:rPr lang="en-US" sz="2400" dirty="0"/>
                  <a:t>: Heat flux from the wall to stored gas</a:t>
                </a:r>
                <a:endParaRPr lang="en-GB" sz="2400" baseline="-25000" dirty="0"/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D353E68-3025-4D43-AA95-903033901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462908"/>
                <a:ext cx="5292080" cy="461665"/>
              </a:xfrm>
              <a:prstGeom prst="rect">
                <a:avLst/>
              </a:prstGeom>
              <a:blipFill>
                <a:blip r:embed="rId5"/>
                <a:stretch>
                  <a:fillRect l="-103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75D910-CFD4-4BB4-889A-130C8228734D}"/>
                  </a:ext>
                </a:extLst>
              </p:cNvPr>
              <p:cNvSpPr txBox="1"/>
              <p:nvPr/>
            </p:nvSpPr>
            <p:spPr>
              <a:xfrm>
                <a:off x="1193834" y="1708658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"⇒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⇒ 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075D910-CFD4-4BB4-889A-130C82287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34" y="1708658"/>
                <a:ext cx="914400" cy="914400"/>
              </a:xfrm>
              <a:prstGeom prst="rect">
                <a:avLst/>
              </a:prstGeom>
              <a:blipFill>
                <a:blip r:embed="rId6"/>
                <a:stretch>
                  <a:fillRect l="-16000" r="-18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529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C3A3D8FE-805F-4B4D-A5E6-4E078381E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66" y="1507604"/>
            <a:ext cx="6819900" cy="28575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3981" y="4854301"/>
            <a:ext cx="2808312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1541934"/>
            <a:ext cx="8604448" cy="5112567"/>
          </a:xfrm>
        </p:spPr>
        <p:txBody>
          <a:bodyPr>
            <a:normAutofit/>
          </a:bodyPr>
          <a:lstStyle/>
          <a:p>
            <a:pPr marL="1190625" lvl="1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Ulster model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Problem formulation: tank in a fire with TPRD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F182F391-704F-46FF-845A-ACB486766631}"/>
              </a:ext>
            </a:extLst>
          </p:cNvPr>
          <p:cNvSpPr txBox="1">
            <a:spLocks/>
          </p:cNvSpPr>
          <p:nvPr/>
        </p:nvSpPr>
        <p:spPr>
          <a:xfrm>
            <a:off x="539552" y="4365104"/>
            <a:ext cx="8352928" cy="23956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</a:pPr>
            <a:r>
              <a:rPr lang="en-US" dirty="0">
                <a:solidFill>
                  <a:schemeClr val="tx1"/>
                </a:solidFill>
              </a:rPr>
              <a:t>Additional phenomena (cooling due to TPRD activation):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 and temperature decrease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load-bearing thickness decreases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Heat transfer from cooled gas to the wall (cold wave)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 decomposition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slow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 or even stops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Rupture is delayed or prevented</a:t>
            </a: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8F0684B-7352-4CD0-8F95-B72C9A43EF15}"/>
                  </a:ext>
                </a:extLst>
              </p:cNvPr>
              <p:cNvSpPr txBox="1"/>
              <p:nvPr/>
            </p:nvSpPr>
            <p:spPr>
              <a:xfrm>
                <a:off x="1193834" y="1708658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"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h𝑜𝑡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 ⇒ 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8F0684B-7352-4CD0-8F95-B72C9A43E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834" y="1708658"/>
                <a:ext cx="914400" cy="914400"/>
              </a:xfrm>
              <a:prstGeom prst="rect">
                <a:avLst/>
              </a:prstGeom>
              <a:blipFill>
                <a:blip r:embed="rId3"/>
                <a:stretch>
                  <a:fillRect l="-16000" r="-2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E15E21-6182-47A1-B84E-69C47C9E9631}"/>
                  </a:ext>
                </a:extLst>
              </p:cNvPr>
              <p:cNvSpPr txBox="1"/>
              <p:nvPr/>
            </p:nvSpPr>
            <p:spPr>
              <a:xfrm>
                <a:off x="1209328" y="2082552"/>
                <a:ext cx="914400" cy="914400"/>
              </a:xfrm>
              <a:prstGeom prst="rect">
                <a:avLst/>
              </a:prstGeom>
            </p:spPr>
            <p:txBody>
              <a:bodyPr vert="horz" wrap="none" lIns="0" tIns="0" rIns="0" bIns="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 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GB" sz="2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 ⇒</m:t>
                      </m:r>
                      <m:sSub>
                        <m:sSubPr>
                          <m:ctrlP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"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𝑐𝑜𝑙𝑑</m:t>
                          </m:r>
                        </m:sub>
                      </m:sSub>
                    </m:oMath>
                  </m:oMathPara>
                </a14:m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5E15E21-6182-47A1-B84E-69C47C9E96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328" y="2082552"/>
                <a:ext cx="914400" cy="914400"/>
              </a:xfrm>
              <a:prstGeom prst="rect">
                <a:avLst/>
              </a:prstGeom>
              <a:blipFill>
                <a:blip r:embed="rId4"/>
                <a:stretch>
                  <a:fillRect l="-11333" r="-227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C2F622C1-DA85-4E09-BDEE-DBF03C848950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549622"/>
            <a:ext cx="2419048" cy="1648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B6CD99-FBDF-4182-A34D-9743D54BC555}"/>
              </a:ext>
            </a:extLst>
          </p:cNvPr>
          <p:cNvSpPr/>
          <p:nvPr/>
        </p:nvSpPr>
        <p:spPr>
          <a:xfrm>
            <a:off x="4427984" y="1542415"/>
            <a:ext cx="3154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TPRD activated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90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3249" y="1426134"/>
            <a:ext cx="8604448" cy="5112567"/>
          </a:xfrm>
        </p:spPr>
        <p:txBody>
          <a:bodyPr>
            <a:normAutofit/>
          </a:bodyPr>
          <a:lstStyle/>
          <a:p>
            <a:pPr marL="1190625" lvl="1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v"/>
            </a:pP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Ulster model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Equations, input, output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06674F-714D-4C53-87ED-F130F6B21200}"/>
              </a:ext>
            </a:extLst>
          </p:cNvPr>
          <p:cNvSpPr/>
          <p:nvPr/>
        </p:nvSpPr>
        <p:spPr>
          <a:xfrm>
            <a:off x="179512" y="5594150"/>
            <a:ext cx="172819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Content Placeholder 8">
            <a:extLst>
              <a:ext uri="{FF2B5EF4-FFF2-40B4-BE49-F238E27FC236}">
                <a16:creationId xmlns:a16="http://schemas.microsoft.com/office/drawing/2014/main" id="{928E579D-20CC-4D8E-802B-D3D9CA36E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316234"/>
              </p:ext>
            </p:extLst>
          </p:nvPr>
        </p:nvGraphicFramePr>
        <p:xfrm>
          <a:off x="523068" y="1735296"/>
          <a:ext cx="8424167" cy="399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1703131835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1023907185"/>
                    </a:ext>
                  </a:extLst>
                </a:gridCol>
                <a:gridCol w="1943447">
                  <a:extLst>
                    <a:ext uri="{9D8B030D-6E8A-4147-A177-3AD203B41FA5}">
                      <a16:colId xmlns:a16="http://schemas.microsoft.com/office/drawing/2014/main" val="338627600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Formulation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25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TPRD-tank system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Equation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8882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Gas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 conservation equation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 gas EOS (Abel-Noble)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Molkov et al., 2009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Johnson, 2005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681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Notional nozzle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Under-expanded jet theory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Molkov et al., 2009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746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Tank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1D unsteady heat transfer equation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 correlations for convective heat transfer</a:t>
                      </a:r>
                    </a:p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Enthalpy change during decomposition*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Patankar</a:t>
                      </a: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1980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Woodfield, 2008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Voller, 1985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554374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39678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Tank and hydrogen properties; external heat flux; TPRD diameter and initiating time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4175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Output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367776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just"/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pressure and temperature; tank wall temperature; time to rupture or blowdown time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571909"/>
                  </a:ext>
                </a:extLst>
              </a:tr>
            </a:tbl>
          </a:graphicData>
        </a:graphic>
      </p:graphicFrame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44A0C72-401F-487B-AC1D-1B22D9551F2C}"/>
              </a:ext>
            </a:extLst>
          </p:cNvPr>
          <p:cNvSpPr txBox="1">
            <a:spLocks/>
          </p:cNvSpPr>
          <p:nvPr/>
        </p:nvSpPr>
        <p:spPr>
          <a:xfrm>
            <a:off x="539551" y="5877272"/>
            <a:ext cx="8407683" cy="890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4A4A4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Blip>
                <a:blip r:embed="rId2"/>
              </a:buBlip>
            </a:pPr>
            <a:r>
              <a:rPr lang="en-US" sz="1600" dirty="0">
                <a:solidFill>
                  <a:schemeClr val="tx1"/>
                </a:solidFill>
              </a:rPr>
              <a:t>Wall material decomposition is not considered at the current stage of this study but it    is under investigation for the </a:t>
            </a:r>
            <a:r>
              <a:rPr lang="en-US" sz="1600" b="1" dirty="0">
                <a:solidFill>
                  <a:schemeClr val="tx1"/>
                </a:solidFill>
              </a:rPr>
              <a:t>further development</a:t>
            </a:r>
            <a:r>
              <a:rPr lang="en-US" sz="1600" dirty="0">
                <a:solidFill>
                  <a:schemeClr val="tx1"/>
                </a:solidFill>
              </a:rPr>
              <a:t> of the model</a:t>
            </a:r>
          </a:p>
        </p:txBody>
      </p:sp>
    </p:spTree>
    <p:extLst>
      <p:ext uri="{BB962C8B-B14F-4D97-AF65-F5344CB8AC3E}">
        <p14:creationId xmlns:p14="http://schemas.microsoft.com/office/powerpoint/2010/main" val="99074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57EBB-E833-4B35-81D2-7B6385A0AB67}"/>
              </a:ext>
            </a:extLst>
          </p:cNvPr>
          <p:cNvSpPr/>
          <p:nvPr/>
        </p:nvSpPr>
        <p:spPr>
          <a:xfrm>
            <a:off x="179512" y="5594150"/>
            <a:ext cx="172819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8025636" cy="1454125"/>
          </a:xfrm>
        </p:spPr>
        <p:txBody>
          <a:bodyPr>
            <a:normAutofit lnSpcReduction="10000"/>
          </a:bodyPr>
          <a:lstStyle/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Test by KIT: 19 L Type IV tank; Helium; Pressure 70 </a:t>
            </a:r>
            <a:r>
              <a:rPr lang="en-US" sz="2000" dirty="0" err="1">
                <a:solidFill>
                  <a:schemeClr val="tx1"/>
                </a:solidFill>
              </a:rPr>
              <a:t>MPa</a:t>
            </a:r>
            <a:endParaRPr lang="en-US" sz="2000" dirty="0">
              <a:solidFill>
                <a:schemeClr val="tx1"/>
              </a:solidFill>
            </a:endParaRP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TPRD diameter 1 mm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Theory by Ulster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Tank material parameters: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 et al., 2014; Welch et al., 2017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Ulster model validation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Pressure: adiabatic vs non-adiabatic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5C6170-D4D7-4D44-A882-69AADBF690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t="8501" r="5791" b="2325"/>
          <a:stretch>
            <a:fillRect/>
          </a:stretch>
        </p:blipFill>
        <p:spPr bwMode="auto">
          <a:xfrm>
            <a:off x="1403648" y="1462281"/>
            <a:ext cx="6156538" cy="3760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94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57EBB-E833-4B35-81D2-7B6385A0AB67}"/>
              </a:ext>
            </a:extLst>
          </p:cNvPr>
          <p:cNvSpPr/>
          <p:nvPr/>
        </p:nvSpPr>
        <p:spPr>
          <a:xfrm>
            <a:off x="179512" y="5594150"/>
            <a:ext cx="172819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8025636" cy="1454125"/>
          </a:xfrm>
        </p:spPr>
        <p:txBody>
          <a:bodyPr>
            <a:normAutofit lnSpcReduction="10000"/>
          </a:bodyPr>
          <a:lstStyle/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Test by KIT: 19 L Type IV tank; Helium; Pressure 70 </a:t>
            </a:r>
            <a:r>
              <a:rPr lang="en-US" sz="2000" dirty="0" err="1">
                <a:solidFill>
                  <a:schemeClr val="tx1"/>
                </a:solidFill>
              </a:rPr>
              <a:t>MPa</a:t>
            </a:r>
            <a:endParaRPr lang="en-US" sz="2000" dirty="0">
              <a:solidFill>
                <a:schemeClr val="tx1"/>
              </a:solidFill>
            </a:endParaRP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TPRD diameter 1 mm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Theory by Ulster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Tank material parameters: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 et al., 2014; Welch et al., 2017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Ulster model validation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Temperature: adiabatic vs non-adiabatic model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A0DA23-6D3B-4C02-AF3B-8DE24EFD0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6335" r="6334" b="3850"/>
          <a:stretch>
            <a:fillRect/>
          </a:stretch>
        </p:blipFill>
        <p:spPr bwMode="auto">
          <a:xfrm>
            <a:off x="1398313" y="1460401"/>
            <a:ext cx="6077808" cy="3781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33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57EBB-E833-4B35-81D2-7B6385A0AB67}"/>
              </a:ext>
            </a:extLst>
          </p:cNvPr>
          <p:cNvSpPr/>
          <p:nvPr/>
        </p:nvSpPr>
        <p:spPr>
          <a:xfrm>
            <a:off x="179512" y="5594150"/>
            <a:ext cx="172819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4581128"/>
            <a:ext cx="9001000" cy="2016224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Thermocouple shielded with </a:t>
            </a:r>
            <a:r>
              <a:rPr lang="en-US" sz="1800" b="1" dirty="0">
                <a:solidFill>
                  <a:schemeClr val="tx1"/>
                </a:solidFill>
              </a:rPr>
              <a:t>magnesium oxide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dirty="0">
                <a:solidFill>
                  <a:schemeClr val="tx1"/>
                </a:solidFill>
              </a:rPr>
              <a:t>thin steel shell</a:t>
            </a:r>
            <a:r>
              <a:rPr lang="en-US" sz="1800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KIT, 2017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Top metal plate is steel 1.4571: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KIT, 2017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Lump heat transfer model, considering the metal plate is thermally thin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solidFill>
                  <a:schemeClr val="tx1"/>
                </a:solidFill>
              </a:rPr>
              <a:t>Nu correlations for convective heat transfer: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Incropera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al., 1985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Metal plate properties: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www.engineeringtoolbox.com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Ulster model validation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Temperature: thermocouple response delay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F447A4-BD26-4CF4-B5F8-9B01AACC0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1408"/>
            <a:ext cx="8047619" cy="2781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44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0557EBB-E833-4B35-81D2-7B6385A0AB67}"/>
              </a:ext>
            </a:extLst>
          </p:cNvPr>
          <p:cNvSpPr/>
          <p:nvPr/>
        </p:nvSpPr>
        <p:spPr>
          <a:xfrm>
            <a:off x="179512" y="5594150"/>
            <a:ext cx="172819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39552" y="5229200"/>
            <a:ext cx="8025636" cy="1454125"/>
          </a:xfrm>
        </p:spPr>
        <p:txBody>
          <a:bodyPr>
            <a:normAutofit lnSpcReduction="10000"/>
          </a:bodyPr>
          <a:lstStyle/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Test by KIT: 19 L Type IV tank; Helium; Pressure 70 </a:t>
            </a:r>
            <a:r>
              <a:rPr lang="en-US" sz="2000" dirty="0" err="1">
                <a:solidFill>
                  <a:schemeClr val="tx1"/>
                </a:solidFill>
              </a:rPr>
              <a:t>MPa</a:t>
            </a:r>
            <a:endParaRPr lang="en-US" sz="2000" dirty="0">
              <a:solidFill>
                <a:schemeClr val="tx1"/>
              </a:solidFill>
            </a:endParaRP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TPRD diameter 1 mm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Theory by Ulster</a:t>
            </a:r>
          </a:p>
          <a:p>
            <a:pPr marL="447675" indent="-447675">
              <a:lnSpc>
                <a:spcPct val="110000"/>
              </a:lnSpc>
              <a:spcBef>
                <a:spcPts val="200"/>
              </a:spcBef>
              <a:buClr>
                <a:srgbClr val="BBA46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Tank material parameters: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Acosta et al., 2014; Welch et al., 2017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1967" y="274638"/>
            <a:ext cx="8219256" cy="562074"/>
          </a:xfrm>
        </p:spPr>
        <p:txBody>
          <a:bodyPr/>
          <a:lstStyle/>
          <a:p>
            <a:r>
              <a:rPr lang="en-GB" dirty="0"/>
              <a:t>Ulster model validation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half" idx="1"/>
          </p:nvPr>
        </p:nvSpPr>
        <p:spPr>
          <a:xfrm>
            <a:off x="401966" y="836712"/>
            <a:ext cx="8742034" cy="460648"/>
          </a:xfrm>
        </p:spPr>
        <p:txBody>
          <a:bodyPr/>
          <a:lstStyle/>
          <a:p>
            <a:r>
              <a:rPr lang="en-GB" dirty="0"/>
              <a:t>Temperature: adiabatic vs non-adiabatic model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9502D8-63AC-4923-8CB0-CB2F40CBD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" t="6708" r="5913" b="3197"/>
          <a:stretch>
            <a:fillRect/>
          </a:stretch>
        </p:blipFill>
        <p:spPr bwMode="auto">
          <a:xfrm>
            <a:off x="1411825" y="1475258"/>
            <a:ext cx="6114859" cy="3798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694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17448</TotalTime>
  <Words>609</Words>
  <Application>Microsoft Office PowerPoint</Application>
  <PresentationFormat>On-screen Show (4:3)</PresentationFormat>
  <Paragraphs>97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 Math</vt:lpstr>
      <vt:lpstr>Courier New</vt:lpstr>
      <vt:lpstr>Wingdings</vt:lpstr>
      <vt:lpstr>Office Theme</vt:lpstr>
      <vt:lpstr>Non-adiabatic blowdown model: a complimentary tool for the safety design of tank-TPRD system</vt:lpstr>
      <vt:lpstr>Onboard storage</vt:lpstr>
      <vt:lpstr>Ulster model</vt:lpstr>
      <vt:lpstr>Ulster model</vt:lpstr>
      <vt:lpstr>Ulster model</vt:lpstr>
      <vt:lpstr>Ulster model validation</vt:lpstr>
      <vt:lpstr>Ulster model validation</vt:lpstr>
      <vt:lpstr>Ulster model validation</vt:lpstr>
      <vt:lpstr>Ulster model validation</vt:lpstr>
      <vt:lpstr>Concluding remarks</vt:lpstr>
      <vt:lpstr>PowerPoint Presentation</vt:lpstr>
    </vt:vector>
  </TitlesOfParts>
  <Company>AV Browne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Dunne</dc:creator>
  <cp:lastModifiedBy>Mohammad Dadashzadeh</cp:lastModifiedBy>
  <cp:revision>220</cp:revision>
  <cp:lastPrinted>2017-06-30T17:03:26Z</cp:lastPrinted>
  <dcterms:created xsi:type="dcterms:W3CDTF">2014-09-11T16:30:39Z</dcterms:created>
  <dcterms:modified xsi:type="dcterms:W3CDTF">2017-09-12T08:27:59Z</dcterms:modified>
</cp:coreProperties>
</file>