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Override2.xml" ContentType="application/vnd.openxmlformats-officedocument.themeOverrid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4" r:id="rId1"/>
    <p:sldMasterId id="2147483750" r:id="rId2"/>
    <p:sldMasterId id="2147483777" r:id="rId3"/>
    <p:sldMasterId id="2147483790" r:id="rId4"/>
    <p:sldMasterId id="2147483804" r:id="rId5"/>
  </p:sldMasterIdLst>
  <p:notesMasterIdLst>
    <p:notesMasterId r:id="rId19"/>
  </p:notesMasterIdLst>
  <p:sldIdLst>
    <p:sldId id="376" r:id="rId6"/>
    <p:sldId id="379" r:id="rId7"/>
    <p:sldId id="363" r:id="rId8"/>
    <p:sldId id="365" r:id="rId9"/>
    <p:sldId id="361" r:id="rId10"/>
    <p:sldId id="383" r:id="rId11"/>
    <p:sldId id="369" r:id="rId12"/>
    <p:sldId id="371" r:id="rId13"/>
    <p:sldId id="370" r:id="rId14"/>
    <p:sldId id="387" r:id="rId15"/>
    <p:sldId id="358" r:id="rId16"/>
    <p:sldId id="386" r:id="rId17"/>
    <p:sldId id="378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ill, Laura (FELLOW)" initials="HL(" lastIdx="2" clrIdx="0"/>
  <p:cmAuthor id="1" name="James Jr, Charles" initials="JJ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46" autoAdjust="0"/>
  </p:normalViewPr>
  <p:slideViewPr>
    <p:cSldViewPr>
      <p:cViewPr varScale="1">
        <p:scale>
          <a:sx n="66" d="100"/>
          <a:sy n="66" d="100"/>
        </p:scale>
        <p:origin x="-127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723C17C1-6C6A-4D1C-9596-1410CAFDA701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DC4DD4D9-2FA7-431F-9F8F-33E2AC54CE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376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DD4D9-2FA7-431F-9F8F-33E2AC54CE5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037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DD4D9-2FA7-431F-9F8F-33E2AC54CE5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1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DD4D9-2FA7-431F-9F8F-33E2AC54CE5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23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DD4D9-2FA7-431F-9F8F-33E2AC54CE5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735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EDCD-3A0A-49B2-9A3D-E942E4696E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FDBA-3C24-425A-BC10-F582DA6FCD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70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EDCD-3A0A-49B2-9A3D-E942E4696E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FDBA-3C24-425A-BC10-F582DA6FCD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038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EDCD-3A0A-49B2-9A3D-E942E4696E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FDBA-3C24-425A-BC10-F582DA6FCD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88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RE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REL Logo2010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6002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mage1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9575"/>
            <a:ext cx="1663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image2.p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9575"/>
            <a:ext cx="19018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rot="5400000">
            <a:off x="-2111375" y="2111375"/>
            <a:ext cx="6858000" cy="26352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-550863" y="547688"/>
            <a:ext cx="4956175" cy="38544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1" descr="image3.jp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1679575"/>
            <a:ext cx="22034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image4.jp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1676400"/>
            <a:ext cx="127158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image5.jpg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79575"/>
            <a:ext cx="2286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743200" y="838200"/>
            <a:ext cx="6248400" cy="120531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4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3657600" y="3200400"/>
            <a:ext cx="4648200" cy="304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Aft>
                <a:spcPts val="1800"/>
              </a:spcAft>
              <a:buNone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3243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59C6-4604-450B-B9A6-00E770A80C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A13E-9B57-41F8-9C68-F9F05ADD70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11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59C6-4604-450B-B9A6-00E770A80C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A13E-9B57-41F8-9C68-F9F05ADD70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704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59C6-4604-450B-B9A6-00E770A80C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A13E-9B57-41F8-9C68-F9F05ADD70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97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59C6-4604-450B-B9A6-00E770A80C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A13E-9B57-41F8-9C68-F9F05ADD70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74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59C6-4604-450B-B9A6-00E770A80C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A13E-9B57-41F8-9C68-F9F05ADD70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036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59C6-4604-450B-B9A6-00E770A80C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A13E-9B57-41F8-9C68-F9F05ADD70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5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59C6-4604-450B-B9A6-00E770A80C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A13E-9B57-41F8-9C68-F9F05ADD70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470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EDCD-3A0A-49B2-9A3D-E942E4696E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FDBA-3C24-425A-BC10-F582DA6FCD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119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59C6-4604-450B-B9A6-00E770A80C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A13E-9B57-41F8-9C68-F9F05ADD70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10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59C6-4604-450B-B9A6-00E770A80C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A13E-9B57-41F8-9C68-F9F05ADD70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460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59C6-4604-450B-B9A6-00E770A80C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A13E-9B57-41F8-9C68-F9F05ADD70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9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59C6-4604-450B-B9A6-00E770A80C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A13E-9B57-41F8-9C68-F9F05ADD70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9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59C6-4604-450B-B9A6-00E770A80C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A13E-9B57-41F8-9C68-F9F05ADD70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716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59C6-4604-450B-B9A6-00E770A80C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A13E-9B57-41F8-9C68-F9F05ADD70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416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59C6-4604-450B-B9A6-00E770A80C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A13E-9B57-41F8-9C68-F9F05ADD70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569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59C6-4604-450B-B9A6-00E770A80C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A13E-9B57-41F8-9C68-F9F05ADD70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832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59C6-4604-450B-B9A6-00E770A80C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A13E-9B57-41F8-9C68-F9F05ADD70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323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59C6-4604-450B-B9A6-00E770A80C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A13E-9B57-41F8-9C68-F9F05ADD70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817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EDCD-3A0A-49B2-9A3D-E942E4696E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FDBA-3C24-425A-BC10-F582DA6FCD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462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59C6-4604-450B-B9A6-00E770A80C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A13E-9B57-41F8-9C68-F9F05ADD70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27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59C6-4604-450B-B9A6-00E770A80C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A13E-9B57-41F8-9C68-F9F05ADD70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5299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59C6-4604-450B-B9A6-00E770A80C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A13E-9B57-41F8-9C68-F9F05ADD70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41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59C6-4604-450B-B9A6-00E770A80C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A13E-9B57-41F8-9C68-F9F05ADD70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159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59C6-4604-450B-B9A6-00E770A80C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A13E-9B57-41F8-9C68-F9F05ADD70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257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REL_ppt_bann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9144000" cy="76431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rot="5400000">
            <a:off x="-2111247" y="2111247"/>
            <a:ext cx="6858002" cy="263550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rot="5400000" flipH="1" flipV="1">
            <a:off x="-550737" y="547235"/>
            <a:ext cx="4956502" cy="385502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857959" y="304800"/>
            <a:ext cx="6248400" cy="762000"/>
          </a:xfrm>
        </p:spPr>
        <p:txBody>
          <a:bodyPr>
            <a:noAutofit/>
          </a:bodyPr>
          <a:lstStyle>
            <a:lvl1pPr>
              <a:buNone/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657600" y="3810000"/>
            <a:ext cx="4648200" cy="2438400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 </a:t>
            </a:r>
          </a:p>
        </p:txBody>
      </p:sp>
    </p:spTree>
    <p:extLst>
      <p:ext uri="{BB962C8B-B14F-4D97-AF65-F5344CB8AC3E}">
        <p14:creationId xmlns:p14="http://schemas.microsoft.com/office/powerpoint/2010/main" val="1803286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AC-3CD3-41A3-99C5-8B41C9A94F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4AF9-A4EE-4774-91EB-9F1E497AB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350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AC-3CD3-41A3-99C5-8B41C9A94F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4AF9-A4EE-4774-91EB-9F1E497AB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005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AC-3CD3-41A3-99C5-8B41C9A94F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4AF9-A4EE-4774-91EB-9F1E497AB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5344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AC-3CD3-41A3-99C5-8B41C9A94F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4AF9-A4EE-4774-91EB-9F1E497AB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369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EDCD-3A0A-49B2-9A3D-E942E4696E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FDBA-3C24-425A-BC10-F582DA6FCD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924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AC-3CD3-41A3-99C5-8B41C9A94F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4AF9-A4EE-4774-91EB-9F1E497AB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8374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AC-3CD3-41A3-99C5-8B41C9A94F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4AF9-A4EE-4774-91EB-9F1E497AB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374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AC-3CD3-41A3-99C5-8B41C9A94F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4AF9-A4EE-4774-91EB-9F1E497AB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118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AC-3CD3-41A3-99C5-8B41C9A94F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4AF9-A4EE-4774-91EB-9F1E497AB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5935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AC-3CD3-41A3-99C5-8B41C9A94F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4AF9-A4EE-4774-91EB-9F1E497AB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960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AC-3CD3-41A3-99C5-8B41C9A94F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4AF9-A4EE-4774-91EB-9F1E497AB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776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38AC-3CD3-41A3-99C5-8B41C9A94F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4AF9-A4EE-4774-91EB-9F1E497AB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731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0CA8E-BCCE-465D-AA42-62B60CC473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98396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&amp; Content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ver-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61708" y="3564061"/>
            <a:ext cx="5139372" cy="8808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defRPr sz="3200" b="1">
                <a:latin typeface="+mj-lt"/>
                <a:cs typeface="Calibri"/>
              </a:defRPr>
            </a:lvl1pPr>
          </a:lstStyle>
          <a:p>
            <a:r>
              <a:rPr lang="en-US" dirty="0" smtClean="0"/>
              <a:t>Title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761708" y="4522268"/>
            <a:ext cx="5139372" cy="682929"/>
          </a:xfrm>
        </p:spPr>
        <p:txBody>
          <a:bodyPr>
            <a:noAutofit/>
          </a:bodyPr>
          <a:lstStyle>
            <a:lvl1pPr>
              <a:buNone/>
              <a:defRPr sz="2000" b="0">
                <a:latin typeface="Calibri"/>
                <a:cs typeface="Calibri"/>
              </a:defRPr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768155" y="6097518"/>
            <a:ext cx="5144986" cy="243016"/>
          </a:xfrm>
        </p:spPr>
        <p:txBody>
          <a:bodyPr>
            <a:noAutofit/>
          </a:bodyPr>
          <a:lstStyle>
            <a:lvl1pPr>
              <a:buNone/>
              <a:defRPr sz="1100" b="0">
                <a:latin typeface="Calibri"/>
                <a:cs typeface="Calibri"/>
              </a:defRPr>
            </a:lvl1pPr>
          </a:lstStyle>
          <a:p>
            <a:pPr lvl="0"/>
            <a:r>
              <a:rPr lang="en-US" dirty="0" smtClean="0"/>
              <a:t>Publication No.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767322" y="5261812"/>
            <a:ext cx="5139372" cy="682929"/>
          </a:xfrm>
        </p:spPr>
        <p:txBody>
          <a:bodyPr>
            <a:noAutofit/>
          </a:bodyPr>
          <a:lstStyle>
            <a:lvl1pPr>
              <a:buNone/>
              <a:defRPr sz="1400" b="0">
                <a:latin typeface="Calibri"/>
                <a:cs typeface="Calibri"/>
              </a:defRPr>
            </a:lvl1pPr>
          </a:lstStyle>
          <a:p>
            <a:pPr lvl="0"/>
            <a:r>
              <a:rPr lang="en-US" dirty="0" smtClean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10324961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240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>
                <a:solidFill>
                  <a:srgbClr val="353A3E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sz="2600">
                <a:solidFill>
                  <a:srgbClr val="353A3E"/>
                </a:solidFill>
              </a:defRPr>
            </a:lvl2pPr>
            <a:lvl3pPr>
              <a:buFont typeface="Calibri" pitchFamily="34" charset="0"/>
              <a:buChar char="–"/>
              <a:defRPr>
                <a:solidFill>
                  <a:srgbClr val="353A3E"/>
                </a:solidFill>
              </a:defRPr>
            </a:lvl3pPr>
            <a:lvl4pPr>
              <a:buFont typeface="Wingdings" pitchFamily="2" charset="2"/>
              <a:buChar char="§"/>
              <a:defRPr>
                <a:solidFill>
                  <a:srgbClr val="353A3E"/>
                </a:solidFill>
              </a:defRPr>
            </a:lvl4pPr>
            <a:lvl5pPr>
              <a:defRPr>
                <a:solidFill>
                  <a:srgbClr val="353A3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5569"/>
            <a:ext cx="8229600" cy="566928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60444"/>
            <a:ext cx="9144000" cy="2116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9C1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452346" y="6655741"/>
            <a:ext cx="325730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1EACFCF3-982C-4B40-877B-11AE90AD0EA1}" type="slidenum">
              <a:rPr lang="en-US" sz="850" smtClean="0">
                <a:solidFill>
                  <a:srgbClr val="FFFFFF"/>
                </a:solidFill>
                <a:latin typeface="Arial"/>
              </a:rPr>
              <a:pPr algn="r"/>
              <a:t>‹#›</a:t>
            </a:fld>
            <a:endParaRPr lang="en-US" sz="85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" name="Picture 9" descr="white-lgo-NREL-logotyp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720002"/>
            <a:ext cx="2927604" cy="9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1930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EDCD-3A0A-49B2-9A3D-E942E4696E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FDBA-3C24-425A-BC10-F582DA6FCD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55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67200"/>
          </a:xfrm>
        </p:spPr>
        <p:txBody>
          <a:bodyPr/>
          <a:lstStyle>
            <a:lvl1pPr>
              <a:defRPr sz="2000" b="0" baseline="0">
                <a:solidFill>
                  <a:srgbClr val="353A3E"/>
                </a:solidFill>
                <a:latin typeface="Calibri"/>
                <a:cs typeface="Calibri"/>
              </a:defRPr>
            </a:lvl1pPr>
            <a:lvl2pPr>
              <a:buSzPct val="80000"/>
              <a:buFont typeface="Courier New" pitchFamily="49" charset="0"/>
              <a:buChar char="o"/>
              <a:defRPr lang="en-US" sz="2000" kern="1200" dirty="0" smtClean="0">
                <a:solidFill>
                  <a:srgbClr val="353A3E"/>
                </a:solidFill>
                <a:latin typeface="Calibri"/>
                <a:ea typeface="+mn-ea"/>
                <a:cs typeface="Calibri"/>
              </a:defRPr>
            </a:lvl2pPr>
            <a:lvl3pPr>
              <a:buFont typeface="Calibri" pitchFamily="34" charset="0"/>
              <a:buChar char="–"/>
              <a:defRPr sz="1800">
                <a:solidFill>
                  <a:srgbClr val="353A3E"/>
                </a:solidFill>
                <a:latin typeface="Calibri"/>
                <a:cs typeface="Calibri"/>
              </a:defRPr>
            </a:lvl3pPr>
            <a:lvl4pPr>
              <a:buFont typeface="Wingdings" pitchFamily="2" charset="2"/>
              <a:buChar char="§"/>
              <a:defRPr sz="1600">
                <a:solidFill>
                  <a:srgbClr val="353A3E"/>
                </a:solidFill>
                <a:latin typeface="Calibri"/>
                <a:cs typeface="Calibri"/>
              </a:defRPr>
            </a:lvl4pPr>
            <a:lvl5pPr>
              <a:defRPr sz="1400">
                <a:solidFill>
                  <a:srgbClr val="353A3E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67200"/>
          </a:xfrm>
        </p:spPr>
        <p:txBody>
          <a:bodyPr/>
          <a:lstStyle>
            <a:lvl1pPr>
              <a:defRPr sz="2000" b="0">
                <a:solidFill>
                  <a:srgbClr val="353A3E"/>
                </a:solidFill>
                <a:latin typeface="Calibri"/>
                <a:cs typeface="Calibri"/>
              </a:defRPr>
            </a:lvl1pPr>
            <a:lvl2pPr>
              <a:buSzPct val="80000"/>
              <a:buFont typeface="Courier New" pitchFamily="49" charset="0"/>
              <a:buChar char="o"/>
              <a:defRPr sz="2000">
                <a:solidFill>
                  <a:srgbClr val="353A3E"/>
                </a:solidFill>
                <a:latin typeface="Calibri"/>
                <a:cs typeface="Calibri"/>
              </a:defRPr>
            </a:lvl2pPr>
            <a:lvl3pPr>
              <a:buFont typeface="Calibri" pitchFamily="34" charset="0"/>
              <a:buChar char="–"/>
              <a:defRPr sz="1800">
                <a:solidFill>
                  <a:srgbClr val="353A3E"/>
                </a:solidFill>
                <a:latin typeface="Calibri"/>
                <a:cs typeface="Calibri"/>
              </a:defRPr>
            </a:lvl3pPr>
            <a:lvl4pPr>
              <a:buFont typeface="Wingdings" pitchFamily="2" charset="2"/>
              <a:buChar char="§"/>
              <a:defRPr sz="1600">
                <a:solidFill>
                  <a:srgbClr val="353A3E"/>
                </a:solidFill>
                <a:latin typeface="Calibri"/>
                <a:cs typeface="Calibri"/>
              </a:defRPr>
            </a:lvl4pPr>
            <a:lvl5pPr>
              <a:defRPr sz="1400">
                <a:solidFill>
                  <a:srgbClr val="353A3E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1295400"/>
            <a:ext cx="4038600" cy="457200"/>
          </a:xfrm>
        </p:spPr>
        <p:txBody>
          <a:bodyPr>
            <a:noAutofit/>
          </a:bodyPr>
          <a:lstStyle>
            <a:lvl1pPr>
              <a:buNone/>
              <a:defRPr sz="2000" b="0">
                <a:solidFill>
                  <a:srgbClr val="353A3E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48200" y="1295400"/>
            <a:ext cx="4038600" cy="457200"/>
          </a:xfrm>
        </p:spPr>
        <p:txBody>
          <a:bodyPr>
            <a:noAutofit/>
          </a:bodyPr>
          <a:lstStyle>
            <a:lvl1pPr>
              <a:buNone/>
              <a:defRPr sz="2000" b="0">
                <a:solidFill>
                  <a:srgbClr val="353A3E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660444"/>
            <a:ext cx="9144000" cy="2116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9C1"/>
              </a:solidFill>
              <a:cs typeface="Calibri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465170" y="6655741"/>
            <a:ext cx="312906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1EACFCF3-982C-4B40-877B-11AE90AD0EA1}" type="slidenum">
              <a:rPr lang="en-US" sz="850" smtClean="0">
                <a:solidFill>
                  <a:srgbClr val="FFFFFF"/>
                </a:solidFill>
                <a:cs typeface="Calibri"/>
              </a:rPr>
              <a:pPr algn="r"/>
              <a:t>‹#›</a:t>
            </a:fld>
            <a:endParaRPr lang="en-US" sz="850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3" name="Picture 12" descr="white-lgo-NREL-logotyp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720002"/>
            <a:ext cx="2927604" cy="9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8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6-04-26 at 5.18.34 P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8300" cy="694372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0"/>
            <a:ext cx="8229600" cy="56356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Transition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156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7607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9C1"/>
              </a:solidFill>
              <a:latin typeface="Arial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6660444"/>
            <a:ext cx="9144000" cy="2116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9C1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452346" y="6655741"/>
            <a:ext cx="325730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1EACFCF3-982C-4B40-877B-11AE90AD0EA1}" type="slidenum">
              <a:rPr lang="en-US" sz="850" smtClean="0">
                <a:solidFill>
                  <a:srgbClr val="FFFFFF"/>
                </a:solidFill>
                <a:latin typeface="Arial"/>
              </a:rPr>
              <a:pPr algn="r"/>
              <a:t>‹#›</a:t>
            </a:fld>
            <a:endParaRPr lang="en-US" sz="85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" name="Picture 4" descr="white-lgo-NREL-logotyp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720002"/>
            <a:ext cx="2927604" cy="9067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5569"/>
            <a:ext cx="8229600" cy="566928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338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4111"/>
            <a:ext cx="4203323" cy="687211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9C1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452346" y="6655741"/>
            <a:ext cx="325730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1EACFCF3-982C-4B40-877B-11AE90AD0EA1}" type="slidenum">
              <a:rPr lang="en-US" sz="850" smtClean="0">
                <a:solidFill>
                  <a:srgbClr val="FFFFFF"/>
                </a:solidFill>
                <a:latin typeface="Arial"/>
              </a:rPr>
              <a:pPr algn="r"/>
              <a:t>‹#›</a:t>
            </a:fld>
            <a:endParaRPr lang="en-US" sz="8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44979" y="309457"/>
            <a:ext cx="3855195" cy="1618198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4475" y="2030806"/>
            <a:ext cx="3855699" cy="45386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1580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&amp; Content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sz="26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buFont typeface="Calibri" pitchFamily="34" charset="0"/>
              <a:buChar char="–"/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buFont typeface="Wingdings" pitchFamily="2" charset="2"/>
              <a:buChar char="§"/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872"/>
            <a:ext cx="8229600" cy="566928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660444"/>
            <a:ext cx="9144000" cy="2116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9C1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452346" y="6655741"/>
            <a:ext cx="325730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1EACFCF3-982C-4B40-877B-11AE90AD0EA1}" type="slidenum">
              <a:rPr lang="en-US" sz="850" smtClean="0">
                <a:solidFill>
                  <a:srgbClr val="FFFFFF"/>
                </a:solidFill>
                <a:latin typeface="Arial"/>
              </a:rPr>
              <a:pPr algn="r"/>
              <a:t>‹#›</a:t>
            </a:fld>
            <a:endParaRPr lang="en-US" sz="85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8" descr="white-lgo-NREL-logotyp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720002"/>
            <a:ext cx="2927604" cy="9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6616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0"/>
            <a:ext cx="8229600" cy="5635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858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9C1"/>
              </a:solidFill>
              <a:latin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2590800"/>
            <a:ext cx="8229600" cy="609600"/>
          </a:xfrm>
        </p:spPr>
        <p:txBody>
          <a:bodyPr>
            <a:normAutofit/>
          </a:bodyPr>
          <a:lstStyle>
            <a:lvl1pPr algn="ctr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660444"/>
            <a:ext cx="9144000" cy="2116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9C1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452346" y="6655741"/>
            <a:ext cx="325730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1EACFCF3-982C-4B40-877B-11AE90AD0EA1}" type="slidenum">
              <a:rPr lang="en-US" sz="850" smtClean="0">
                <a:solidFill>
                  <a:srgbClr val="FFFFFF"/>
                </a:solidFill>
                <a:latin typeface="Arial"/>
              </a:rPr>
              <a:pPr algn="r"/>
              <a:t>‹#›</a:t>
            </a:fld>
            <a:endParaRPr lang="en-US" sz="85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" name="Picture 9" descr="white-lgo-NREL-logotyp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720002"/>
            <a:ext cx="2927604" cy="9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05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452346" y="6655741"/>
            <a:ext cx="325730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1EACFCF3-982C-4B40-877B-11AE90AD0EA1}" type="slidenum">
              <a:rPr lang="en-US" sz="850" smtClean="0">
                <a:solidFill>
                  <a:srgbClr val="FFFFFF"/>
                </a:solidFill>
                <a:latin typeface="Arial"/>
              </a:rPr>
              <a:pPr algn="r"/>
              <a:t>‹#›</a:t>
            </a:fld>
            <a:endParaRPr lang="en-US" sz="85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97660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93900" y="993658"/>
            <a:ext cx="5102225" cy="870181"/>
          </a:xfrm>
        </p:spPr>
        <p:txBody>
          <a:bodyPr/>
          <a:lstStyle>
            <a:lvl1pPr algn="ctr">
              <a:defRPr>
                <a:solidFill>
                  <a:srgbClr val="353A3E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7" name="Picture 6" descr="ppt-blue-bk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564297"/>
            <a:ext cx="9144000" cy="2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989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NREL Logo2010white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6002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rot="5400000">
            <a:off x="-2111375" y="2111375"/>
            <a:ext cx="6858000" cy="26352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 flipH="1" flipV="1">
            <a:off x="-550863" y="547688"/>
            <a:ext cx="4956175" cy="38544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743200" y="3584448"/>
            <a:ext cx="6248400" cy="762000"/>
          </a:xfrm>
        </p:spPr>
        <p:txBody>
          <a:bodyPr>
            <a:noAutofit/>
          </a:bodyPr>
          <a:lstStyle>
            <a:lvl1pPr>
              <a:buNone/>
              <a:defRPr sz="3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7533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EDCD-3A0A-49B2-9A3D-E942E4696E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FDBA-3C24-425A-BC10-F582DA6FCD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24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EDCD-3A0A-49B2-9A3D-E942E4696E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FDBA-3C24-425A-BC10-F582DA6FCD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52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EDCD-3A0A-49B2-9A3D-E942E4696E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FDBA-3C24-425A-BC10-F582DA6FCD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82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EDCD-3A0A-49B2-9A3D-E942E4696E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FDBA-3C24-425A-BC10-F582DA6FCD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373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4EDCD-3A0A-49B2-9A3D-E942E4696E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7FDBA-3C24-425A-BC10-F582DA6FCD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1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359C6-4604-450B-B9A6-00E770A80C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5A13E-9B57-41F8-9C68-F9F05ADD70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1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359C6-4604-450B-B9A6-00E770A80C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5A13E-9B57-41F8-9C68-F9F05ADD70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7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238AC-3CD3-41A3-99C5-8B41C9A94F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74AF9-A4EE-4774-91EB-9F1E497AB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33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6944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845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0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0" kern="1200">
          <a:solidFill>
            <a:schemeClr val="accent6">
              <a:lumMod val="50000"/>
            </a:schemeClr>
          </a:solidFill>
          <a:latin typeface="Calibri"/>
          <a:ea typeface="+mn-ea"/>
          <a:cs typeface="Calibri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accent6">
              <a:lumMod val="50000"/>
            </a:schemeClr>
          </a:solidFill>
          <a:latin typeface="Calibri"/>
          <a:ea typeface="+mn-ea"/>
          <a:cs typeface="Calibri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6">
              <a:lumMod val="50000"/>
            </a:schemeClr>
          </a:solidFill>
          <a:latin typeface="Calibri"/>
          <a:ea typeface="+mn-ea"/>
          <a:cs typeface="Calibri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6">
              <a:lumMod val="50000"/>
            </a:schemeClr>
          </a:solidFill>
          <a:latin typeface="Calibri"/>
          <a:ea typeface="+mn-ea"/>
          <a:cs typeface="Calibri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6">
              <a:lumMod val="50000"/>
            </a:schemeClr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0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3014" y="0"/>
            <a:ext cx="8522997" cy="1295400"/>
          </a:xfrm>
          <a:solidFill>
            <a:schemeClr val="bg1"/>
          </a:solidFill>
        </p:spPr>
        <p:txBody>
          <a:bodyPr lIns="0" tIns="91440" rIns="0" bIns="0" anchor="t" anchorCtr="0"/>
          <a:lstStyle/>
          <a:p>
            <a:pPr algn="ctr"/>
            <a:r>
              <a:rPr lang="en-US" sz="2800" b="1" dirty="0"/>
              <a:t>Empirical Profiling of Cold </a:t>
            </a:r>
            <a:r>
              <a:rPr lang="en-US" sz="2800" b="1" dirty="0" smtClean="0"/>
              <a:t>Hydrogen </a:t>
            </a:r>
            <a:r>
              <a:rPr lang="en-US" sz="2800" b="1" dirty="0"/>
              <a:t>Plumes 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Formed </a:t>
            </a:r>
            <a:r>
              <a:rPr lang="en-US" sz="2800" b="1" dirty="0"/>
              <a:t>From </a:t>
            </a:r>
            <a:r>
              <a:rPr lang="en-US" sz="2800" b="1" dirty="0" smtClean="0"/>
              <a:t>Venting of </a:t>
            </a:r>
            <a:r>
              <a:rPr lang="en-US" sz="2800" b="1" dirty="0"/>
              <a:t>LH2 Storage Vessels</a:t>
            </a:r>
          </a:p>
          <a:p>
            <a:pPr marL="0" indent="0" algn="ctr">
              <a:spcBef>
                <a:spcPts val="0"/>
              </a:spcBef>
            </a:pPr>
            <a:endParaRPr lang="en-US" sz="2400" b="1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</a:pP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905000" y="2286000"/>
            <a:ext cx="6553200" cy="3581400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dirty="0"/>
              <a:t> </a:t>
            </a:r>
            <a:r>
              <a:rPr lang="en-US" sz="2000" b="1" dirty="0">
                <a:solidFill>
                  <a:schemeClr val="tx1"/>
                </a:solidFill>
              </a:rPr>
              <a:t>W. Buttner</a:t>
            </a:r>
            <a:r>
              <a:rPr lang="en-US" sz="2000" b="1" baseline="30000" dirty="0">
                <a:solidFill>
                  <a:schemeClr val="tx1"/>
                </a:solidFill>
              </a:rPr>
              <a:t>1</a:t>
            </a:r>
            <a:r>
              <a:rPr lang="en-US" sz="2000" b="1" dirty="0">
                <a:solidFill>
                  <a:schemeClr val="tx1"/>
                </a:solidFill>
              </a:rPr>
              <a:t>, M. Ciotti</a:t>
            </a:r>
            <a:r>
              <a:rPr lang="en-US" sz="2000" b="1" baseline="30000" dirty="0">
                <a:solidFill>
                  <a:schemeClr val="tx1"/>
                </a:solidFill>
              </a:rPr>
              <a:t>2</a:t>
            </a:r>
            <a:r>
              <a:rPr lang="en-US" sz="2000" b="1" dirty="0">
                <a:solidFill>
                  <a:schemeClr val="tx1"/>
                </a:solidFill>
              </a:rPr>
              <a:t>, C. Rivkin</a:t>
            </a:r>
            <a:r>
              <a:rPr lang="en-US" sz="2000" b="1" baseline="30000" dirty="0">
                <a:solidFill>
                  <a:schemeClr val="tx1"/>
                </a:solidFill>
              </a:rPr>
              <a:t>1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</a:rPr>
              <a:t>K. </a:t>
            </a:r>
            <a:r>
              <a:rPr lang="en-US" sz="1800" b="1" dirty="0" smtClean="0">
                <a:solidFill>
                  <a:schemeClr val="tx1"/>
                </a:solidFill>
              </a:rPr>
              <a:t>Schmitt</a:t>
            </a:r>
            <a:r>
              <a:rPr lang="en-US" sz="1800" b="1" baseline="30000" dirty="0">
                <a:solidFill>
                  <a:schemeClr val="tx1"/>
                </a:solidFill>
              </a:rPr>
              <a:t>1,*</a:t>
            </a:r>
            <a:r>
              <a:rPr lang="en-US" sz="1800" b="1" dirty="0" smtClean="0">
                <a:solidFill>
                  <a:schemeClr val="tx1"/>
                </a:solidFill>
              </a:rPr>
              <a:t>, </a:t>
            </a:r>
            <a:r>
              <a:rPr lang="en-US" sz="1800" b="1" dirty="0">
                <a:solidFill>
                  <a:schemeClr val="tx1"/>
                </a:solidFill>
              </a:rPr>
              <a:t>H. Wright</a:t>
            </a:r>
            <a:r>
              <a:rPr lang="en-US" sz="1800" b="1" baseline="30000" dirty="0">
                <a:solidFill>
                  <a:schemeClr val="tx1"/>
                </a:solidFill>
              </a:rPr>
              <a:t>1</a:t>
            </a:r>
            <a:r>
              <a:rPr lang="en-US" sz="1800" b="1" baseline="30000" dirty="0" smtClean="0">
                <a:solidFill>
                  <a:schemeClr val="tx1"/>
                </a:solidFill>
              </a:rPr>
              <a:t>,*</a:t>
            </a:r>
            <a:r>
              <a:rPr lang="en-US" sz="1800" b="1" dirty="0" smtClean="0">
                <a:solidFill>
                  <a:schemeClr val="tx1"/>
                </a:solidFill>
              </a:rPr>
              <a:t>, </a:t>
            </a:r>
            <a:r>
              <a:rPr lang="en-US" sz="1800" b="1" dirty="0">
                <a:solidFill>
                  <a:schemeClr val="tx1"/>
                </a:solidFill>
              </a:rPr>
              <a:t>K. Hartmann</a:t>
            </a:r>
            <a:r>
              <a:rPr lang="en-US" sz="1800" b="1" baseline="30000" dirty="0">
                <a:solidFill>
                  <a:schemeClr val="tx1"/>
                </a:solidFill>
              </a:rPr>
              <a:t>1</a:t>
            </a:r>
            <a:r>
              <a:rPr lang="en-US" sz="1800" b="1" baseline="30000" dirty="0" smtClean="0">
                <a:solidFill>
                  <a:schemeClr val="tx1"/>
                </a:solidFill>
              </a:rPr>
              <a:t>,*</a:t>
            </a:r>
            <a:r>
              <a:rPr lang="en-US" sz="1800" b="1" dirty="0" smtClean="0">
                <a:solidFill>
                  <a:schemeClr val="tx1"/>
                </a:solidFill>
              </a:rPr>
              <a:t>, </a:t>
            </a:r>
            <a:r>
              <a:rPr lang="en-US" sz="1800" b="1" dirty="0">
                <a:solidFill>
                  <a:schemeClr val="tx1"/>
                </a:solidFill>
              </a:rPr>
              <a:t>E. Weidner</a:t>
            </a:r>
            <a:r>
              <a:rPr lang="en-US" sz="1800" b="1" baseline="30000" dirty="0">
                <a:solidFill>
                  <a:schemeClr val="tx1"/>
                </a:solidFill>
              </a:rPr>
              <a:t>3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1700" b="1" baseline="30000" dirty="0" smtClean="0">
                <a:solidFill>
                  <a:schemeClr val="tx1"/>
                </a:solidFill>
              </a:rPr>
              <a:t>		</a:t>
            </a:r>
            <a:r>
              <a:rPr lang="en-US" sz="1600" b="1" baseline="30000" dirty="0" smtClean="0">
                <a:solidFill>
                  <a:schemeClr val="tx1"/>
                </a:solidFill>
              </a:rPr>
              <a:t>1 </a:t>
            </a:r>
            <a:r>
              <a:rPr lang="en-US" sz="1600" b="1" dirty="0" smtClean="0">
                <a:solidFill>
                  <a:schemeClr val="tx1"/>
                </a:solidFill>
              </a:rPr>
              <a:t>National Renewable Energy Laboratory, Golden, CO USA</a:t>
            </a:r>
          </a:p>
          <a:p>
            <a:pPr>
              <a:spcAft>
                <a:spcPts val="0"/>
              </a:spcAft>
            </a:pPr>
            <a:r>
              <a:rPr lang="en-US" sz="1600" b="1" baseline="30000" dirty="0" smtClean="0">
                <a:solidFill>
                  <a:schemeClr val="tx1"/>
                </a:solidFill>
              </a:rPr>
              <a:t>		2 </a:t>
            </a:r>
            <a:r>
              <a:rPr lang="en-US" sz="1600" b="1" dirty="0" smtClean="0">
                <a:solidFill>
                  <a:schemeClr val="tx1"/>
                </a:solidFill>
              </a:rPr>
              <a:t>Linde Group, Murray Hill, NJ  USA</a:t>
            </a:r>
          </a:p>
          <a:p>
            <a:pPr>
              <a:spcAft>
                <a:spcPts val="0"/>
              </a:spcAft>
            </a:pPr>
            <a:r>
              <a:rPr lang="en-US" sz="1600" b="1" baseline="30000" dirty="0" smtClean="0">
                <a:solidFill>
                  <a:schemeClr val="tx1"/>
                </a:solidFill>
              </a:rPr>
              <a:t>		3 </a:t>
            </a:r>
            <a:r>
              <a:rPr lang="en-US" sz="1600" b="1" dirty="0" smtClean="0">
                <a:solidFill>
                  <a:schemeClr val="tx1"/>
                </a:solidFill>
              </a:rPr>
              <a:t>Joint Research Centre, </a:t>
            </a:r>
            <a:r>
              <a:rPr lang="en-US" sz="1600" b="1" dirty="0" err="1" smtClean="0">
                <a:solidFill>
                  <a:schemeClr val="tx1"/>
                </a:solidFill>
              </a:rPr>
              <a:t>Petten</a:t>
            </a:r>
            <a:r>
              <a:rPr lang="en-US" sz="1600" b="1" dirty="0" smtClean="0">
                <a:solidFill>
                  <a:schemeClr val="tx1"/>
                </a:solidFill>
              </a:rPr>
              <a:t>, NL </a:t>
            </a:r>
          </a:p>
          <a:p>
            <a:pPr>
              <a:spcAft>
                <a:spcPts val="0"/>
              </a:spcAft>
            </a:pPr>
            <a:r>
              <a:rPr lang="en-US" sz="1600" b="1" baseline="30000" dirty="0" smtClean="0">
                <a:solidFill>
                  <a:schemeClr val="tx1"/>
                </a:solidFill>
              </a:rPr>
              <a:t>		* </a:t>
            </a:r>
            <a:r>
              <a:rPr lang="en-US" sz="1600" b="1" dirty="0" smtClean="0">
                <a:solidFill>
                  <a:schemeClr val="tx1"/>
                </a:solidFill>
              </a:rPr>
              <a:t>Interns</a:t>
            </a:r>
            <a:r>
              <a:rPr lang="en-US" sz="1600" b="1" dirty="0">
                <a:solidFill>
                  <a:schemeClr val="tx1"/>
                </a:solidFill>
              </a:rPr>
              <a:t>, Colorado School of </a:t>
            </a:r>
            <a:r>
              <a:rPr lang="en-US" sz="1600" b="1" dirty="0" smtClean="0">
                <a:solidFill>
                  <a:schemeClr val="tx1"/>
                </a:solidFill>
              </a:rPr>
              <a:t>Mines, Golden, CO, USA</a:t>
            </a:r>
            <a:endParaRPr lang="en-US" sz="1700" b="1" dirty="0" smtClean="0">
              <a:solidFill>
                <a:schemeClr val="tx1"/>
              </a:solidFill>
            </a:endParaRPr>
          </a:p>
          <a:p>
            <a:pPr algn="ctr">
              <a:spcAft>
                <a:spcPts val="0"/>
              </a:spcAft>
            </a:pPr>
            <a:endParaRPr lang="en-US" sz="1800" b="1" dirty="0" smtClean="0">
              <a:solidFill>
                <a:schemeClr val="tx1"/>
              </a:solidFill>
            </a:endParaRPr>
          </a:p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Presented </a:t>
            </a:r>
            <a:r>
              <a:rPr lang="en-US" sz="1800" b="1" dirty="0">
                <a:solidFill>
                  <a:schemeClr val="tx1"/>
                </a:solidFill>
              </a:rPr>
              <a:t>to</a:t>
            </a:r>
          </a:p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International Conference on Hydrogen Safety</a:t>
            </a:r>
            <a:endParaRPr lang="en-US" sz="1800" b="1" dirty="0">
              <a:solidFill>
                <a:schemeClr val="tx1"/>
              </a:solidFill>
            </a:endParaRPr>
          </a:p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 Hamburg, Germany</a:t>
            </a:r>
            <a:endParaRPr lang="en-US" sz="1800" b="1" dirty="0">
              <a:solidFill>
                <a:schemeClr val="tx1"/>
              </a:solidFill>
            </a:endParaRPr>
          </a:p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September 11-13, 2017</a:t>
            </a:r>
            <a:endParaRPr lang="en-US" sz="1800" b="1" dirty="0">
              <a:solidFill>
                <a:schemeClr val="tx1"/>
              </a:solidFill>
            </a:endParaRPr>
          </a:p>
          <a:p>
            <a:pPr algn="ctr">
              <a:spcBef>
                <a:spcPts val="300"/>
              </a:spcBef>
              <a:spcAft>
                <a:spcPts val="0"/>
              </a:spcAft>
            </a:pP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NREL logo in blue and gray type"/>
          <p:cNvPicPr>
            <a:picLocks noChangeAspect="1" noChangeArrowheads="1"/>
          </p:cNvPicPr>
          <p:nvPr/>
        </p:nvPicPr>
        <p:blipFill>
          <a:blip r:embed="rId3" cstate="print"/>
          <a:srcRect l="7578" t="12511" r="8804" b="14146"/>
          <a:stretch>
            <a:fillRect/>
          </a:stretch>
        </p:blipFill>
        <p:spPr bwMode="auto">
          <a:xfrm>
            <a:off x="6923589" y="6141720"/>
            <a:ext cx="2144211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4" y="5410200"/>
            <a:ext cx="2017486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141720"/>
            <a:ext cx="157734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5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000" b="1" dirty="0" smtClean="0"/>
              <a:t>Outcome of Field Demonstration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(NFPA 2 Storage Task Group Meeting)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5105333"/>
            <a:ext cx="902335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1905001"/>
            <a:ext cx="4724400" cy="2057399"/>
          </a:xfrm>
        </p:spPr>
        <p:txBody>
          <a:bodyPr/>
          <a:lstStyle/>
          <a:p>
            <a:pPr marL="0" lvl="0" indent="0">
              <a:buNone/>
            </a:pPr>
            <a:r>
              <a:rPr lang="en-US" sz="2000" b="1" i="1" dirty="0" smtClean="0"/>
              <a:t>Vent Stack Design Recommendations   </a:t>
            </a:r>
            <a:r>
              <a:rPr lang="en-US" sz="2000" dirty="0" smtClean="0"/>
              <a:t>Field </a:t>
            </a:r>
            <a:r>
              <a:rPr lang="en-US" sz="2000" dirty="0"/>
              <a:t>measurements </a:t>
            </a:r>
            <a:r>
              <a:rPr lang="en-US" sz="2000" dirty="0" smtClean="0"/>
              <a:t>of outdoor </a:t>
            </a:r>
            <a:r>
              <a:rPr lang="en-US" sz="2000" dirty="0"/>
              <a:t>LH2 </a:t>
            </a:r>
            <a:r>
              <a:rPr lang="en-US" sz="2000" dirty="0" smtClean="0"/>
              <a:t>releases </a:t>
            </a:r>
            <a:r>
              <a:rPr lang="en-US" sz="2000" dirty="0"/>
              <a:t>with the Analyzer supported the recommendation </a:t>
            </a:r>
            <a:r>
              <a:rPr lang="en-US" sz="2000" dirty="0" smtClean="0"/>
              <a:t>that </a:t>
            </a:r>
            <a:r>
              <a:rPr lang="en-US" sz="2000" dirty="0"/>
              <a:t>the hydrogen vent stacks ought to be directed up and away from ground </a:t>
            </a:r>
            <a:r>
              <a:rPr lang="en-US" sz="2000" dirty="0" smtClean="0"/>
              <a:t>level (NFPA 2)</a:t>
            </a:r>
          </a:p>
          <a:p>
            <a:pPr marL="0" lvl="0" indent="0">
              <a:buNone/>
            </a:pPr>
            <a:endParaRPr lang="en-US" sz="20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52600"/>
            <a:ext cx="1944687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52579" y="3657600"/>
            <a:ext cx="31645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(Schematic Drawing)</a:t>
            </a:r>
          </a:p>
          <a:p>
            <a:r>
              <a:rPr lang="en-US" dirty="0" smtClean="0"/>
              <a:t>Common LH2 vent stack design </a:t>
            </a:r>
            <a:endParaRPr lang="en-US" dirty="0"/>
          </a:p>
          <a:p>
            <a:r>
              <a:rPr lang="en-US" dirty="0" smtClean="0"/>
              <a:t>(~ 3 inch diameter vent line)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-21772" y="106680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170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8" y="76200"/>
            <a:ext cx="8229600" cy="50020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0079C1"/>
                </a:solidFill>
              </a:rPr>
              <a:t>H2 Cold Plume Release Analysis</a:t>
            </a:r>
            <a:r>
              <a:rPr lang="en-US" sz="2000" b="1" dirty="0" smtClean="0">
                <a:solidFill>
                  <a:srgbClr val="0079C1"/>
                </a:solidFill>
              </a:rPr>
              <a:t> </a:t>
            </a:r>
            <a:br>
              <a:rPr lang="en-US" sz="2000" b="1" dirty="0" smtClean="0">
                <a:solidFill>
                  <a:srgbClr val="0079C1"/>
                </a:solidFill>
              </a:rPr>
            </a:br>
            <a:r>
              <a:rPr lang="en-US" sz="2000" b="1" dirty="0" smtClean="0">
                <a:solidFill>
                  <a:srgbClr val="0079C1"/>
                </a:solidFill>
              </a:rPr>
              <a:t>(Design and Application Embellishments)</a:t>
            </a:r>
            <a:endParaRPr lang="en-US" sz="2000" b="1" dirty="0">
              <a:solidFill>
                <a:srgbClr val="0079C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5105400" cy="312420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Identification of Modifications and Embellishments </a:t>
            </a:r>
          </a:p>
          <a:p>
            <a:pPr marL="0" indent="-228600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Dedicated sensors for each sample point</a:t>
            </a:r>
          </a:p>
          <a:p>
            <a:pPr marL="171450" lvl="1" indent="0">
              <a:buNone/>
            </a:pPr>
            <a:r>
              <a:rPr lang="en-US" sz="1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(ELIMINATE multiplexing  sample points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)</a:t>
            </a:r>
          </a:p>
          <a:p>
            <a:pPr marL="0" indent="-228600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In-situ sensors (where conditions permit)</a:t>
            </a:r>
          </a:p>
          <a:p>
            <a:pPr marL="228600" indent="-228600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Weather sensors (wind speed and direction RH)</a:t>
            </a:r>
          </a:p>
          <a:p>
            <a:pPr marL="228600" indent="-228600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Additional deployments under various ambients (T, wind, RH)</a:t>
            </a:r>
          </a:p>
          <a:p>
            <a:pPr marL="228600" indent="-228600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Analyzer is amenable for profiling and monitoring either GH2 and LH2 facilities </a:t>
            </a:r>
          </a:p>
          <a:p>
            <a:pPr marL="228600" indent="-228600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Analyzer can form the basis for Hydrogen Wide Area Monitoring (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HyWAM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in support of H</a:t>
            </a:r>
            <a:r>
              <a:rPr lang="en-US" sz="16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@Scale </a:t>
            </a:r>
          </a:p>
          <a:p>
            <a:pPr marL="0" indent="0">
              <a:buNone/>
            </a:pPr>
            <a:endParaRPr lang="en-US" sz="1800" dirty="0"/>
          </a:p>
          <a:p>
            <a:pPr marL="57150" indent="-228600"/>
            <a:endParaRPr lang="en-US" sz="1800" dirty="0" smtClean="0"/>
          </a:p>
          <a:p>
            <a:pPr marL="57150" indent="-228600"/>
            <a:endParaRPr lang="en-US" sz="18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-21772" y="68580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838200"/>
            <a:ext cx="3657600" cy="487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" t="7149" r="5702"/>
          <a:stretch/>
        </p:blipFill>
        <p:spPr>
          <a:xfrm>
            <a:off x="76200" y="4169343"/>
            <a:ext cx="1597794" cy="16980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144869"/>
            <a:ext cx="3829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 speed and direction sensor</a:t>
            </a:r>
          </a:p>
          <a:p>
            <a:r>
              <a:rPr lang="en-US" dirty="0" smtClean="0"/>
              <a:t>(not used in the Oct 2015 deployment)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6248400"/>
            <a:ext cx="8492261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 NREL </a:t>
            </a:r>
            <a:r>
              <a:rPr lang="en-US" i="1" dirty="0" smtClean="0"/>
              <a:t>Hydrogen Plume Analyzer can be the basis for Hydrogen Wide Area Monitoring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5609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5569"/>
            <a:ext cx="8436431" cy="56692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OUTCOMES of the Field Demonstration—Expanded Applications</a:t>
            </a:r>
            <a:br>
              <a:rPr lang="en-US" dirty="0" smtClean="0"/>
            </a:br>
            <a:r>
              <a:rPr lang="en-US" dirty="0" smtClean="0"/>
              <a:t>Hydrogen Wide Area Monitoring (</a:t>
            </a:r>
            <a:r>
              <a:rPr lang="en-US" dirty="0" err="1" smtClean="0"/>
              <a:t>Hy</a:t>
            </a:r>
            <a:r>
              <a:rPr lang="en-US" dirty="0" smtClean="0"/>
              <a:t>-WAM)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219200"/>
            <a:ext cx="4821273" cy="29841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 smtClean="0"/>
              <a:t>Verification of CFD model for indoor H2 releases (On-going)</a:t>
            </a:r>
            <a:endParaRPr lang="en-US" sz="1800" b="1" dirty="0" smtClean="0">
              <a:solidFill>
                <a:srgbClr val="000C14"/>
              </a:solidFill>
            </a:endParaRPr>
          </a:p>
          <a:p>
            <a:r>
              <a:rPr lang="en-US" sz="1800" dirty="0" smtClean="0">
                <a:solidFill>
                  <a:srgbClr val="000C14"/>
                </a:solidFill>
              </a:rPr>
              <a:t>Goal:  Sensor Placement Guidance (Identified as a GAP for Hydrogen Sensors)</a:t>
            </a:r>
          </a:p>
          <a:p>
            <a:r>
              <a:rPr lang="en-US" sz="1800" dirty="0" smtClean="0">
                <a:solidFill>
                  <a:srgbClr val="000C14"/>
                </a:solidFill>
              </a:rPr>
              <a:t>CFD modelling completed by </a:t>
            </a:r>
            <a:r>
              <a:rPr lang="en-CA" sz="1800" dirty="0" smtClean="0"/>
              <a:t>A</a:t>
            </a:r>
            <a:r>
              <a:rPr lang="en-CA" sz="1800" dirty="0"/>
              <a:t>. V. Tchouvelev &amp; Associates Inc</a:t>
            </a:r>
            <a:r>
              <a:rPr lang="en-CA" sz="1800" dirty="0" smtClean="0"/>
              <a:t>. and by JRC  </a:t>
            </a:r>
          </a:p>
          <a:p>
            <a:r>
              <a:rPr lang="en-US" sz="1800" dirty="0" smtClean="0"/>
              <a:t>Empirical verification using </a:t>
            </a:r>
            <a:r>
              <a:rPr lang="en-US" sz="1800" dirty="0"/>
              <a:t>H2 Plume Analyzer</a:t>
            </a:r>
            <a:r>
              <a:rPr lang="en-US" sz="1600" dirty="0"/>
              <a:t> </a:t>
            </a:r>
            <a:r>
              <a:rPr lang="en-US" sz="1600" dirty="0" smtClean="0"/>
              <a:t>with </a:t>
            </a:r>
            <a:r>
              <a:rPr lang="en-US" sz="1800" dirty="0" smtClean="0"/>
              <a:t>helium </a:t>
            </a:r>
            <a:r>
              <a:rPr lang="en-US" sz="1800" dirty="0" smtClean="0"/>
              <a:t>as a hydrogen surrogate </a:t>
            </a:r>
            <a:r>
              <a:rPr lang="en-US" sz="1800" dirty="0" smtClean="0"/>
              <a:t> </a:t>
            </a:r>
            <a:endParaRPr lang="en-US" sz="1600" dirty="0" smtClean="0"/>
          </a:p>
          <a:p>
            <a:endParaRPr lang="en-US" sz="1600" dirty="0"/>
          </a:p>
          <a:p>
            <a:pPr marL="0" indent="0">
              <a:buNone/>
            </a:pPr>
            <a:r>
              <a:rPr lang="en-US" sz="1800" b="1" dirty="0" smtClean="0"/>
              <a:t>Profile and Monitoring Outdoor H2 Facilities (Planned)</a:t>
            </a:r>
            <a:endParaRPr lang="en-US" sz="1800" b="1" dirty="0">
              <a:solidFill>
                <a:srgbClr val="000C14"/>
              </a:solidFill>
            </a:endParaRPr>
          </a:p>
          <a:p>
            <a:r>
              <a:rPr lang="en-US" sz="1800" dirty="0" smtClean="0">
                <a:solidFill>
                  <a:srgbClr val="000C14"/>
                </a:solidFill>
              </a:rPr>
              <a:t>Amenable to LH2 and GH2 facilities</a:t>
            </a:r>
          </a:p>
          <a:p>
            <a:r>
              <a:rPr lang="en-US" sz="1800" dirty="0" smtClean="0">
                <a:solidFill>
                  <a:srgbClr val="000C14"/>
                </a:solidFill>
              </a:rPr>
              <a:t>In support of the science of hydrogen safety</a:t>
            </a:r>
            <a:endParaRPr lang="en-US" sz="1800" dirty="0">
              <a:solidFill>
                <a:srgbClr val="000C14"/>
              </a:solidFill>
            </a:endParaRPr>
          </a:p>
          <a:p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8" name="Picture 7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3220720"/>
            <a:ext cx="3657600" cy="1808480"/>
          </a:xfrm>
          <a:prstGeom prst="rect">
            <a:avLst/>
          </a:prstGeom>
          <a:ln>
            <a:solidFill>
              <a:srgbClr val="000C14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9826" y="6296226"/>
            <a:ext cx="921173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915" y="6172734"/>
            <a:ext cx="933061" cy="457200"/>
          </a:xfrm>
          <a:prstGeom prst="rect">
            <a:avLst/>
          </a:prstGeom>
        </p:spPr>
      </p:pic>
      <p:pic>
        <p:nvPicPr>
          <p:cNvPr id="11" name="Picture 12" descr="http://www.cspworld.org/sites/default/files/guide/nrel-logo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" t="12142" r="4661" b="10675"/>
          <a:stretch/>
        </p:blipFill>
        <p:spPr bwMode="auto">
          <a:xfrm>
            <a:off x="21115" y="6230124"/>
            <a:ext cx="1224386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81290" y="5234226"/>
            <a:ext cx="8020722" cy="861774"/>
          </a:xfrm>
          <a:prstGeom prst="rect">
            <a:avLst/>
          </a:prstGeom>
          <a:solidFill>
            <a:schemeClr val="tx1">
              <a:lumMod val="60000"/>
              <a:lumOff val="40000"/>
              <a:alpha val="42000"/>
            </a:schemeClr>
          </a:solidFill>
          <a:ln w="22225">
            <a:solidFill>
              <a:srgbClr val="000C14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C14"/>
                </a:solidFill>
              </a:rPr>
              <a:t>H</a:t>
            </a:r>
            <a:r>
              <a:rPr lang="en-US" b="1" baseline="-25000" dirty="0" smtClean="0">
                <a:solidFill>
                  <a:srgbClr val="000C14"/>
                </a:solidFill>
              </a:rPr>
              <a:t>2</a:t>
            </a:r>
            <a:r>
              <a:rPr lang="en-US" b="1" dirty="0" smtClean="0">
                <a:solidFill>
                  <a:srgbClr val="000C14"/>
                </a:solidFill>
              </a:rPr>
              <a:t> sensors are mandated by NFPA 2 and IFC, but without guidance on deployment.</a:t>
            </a:r>
          </a:p>
          <a:p>
            <a:pPr algn="ctr"/>
            <a:r>
              <a:rPr lang="en-US" sz="1600" b="1" dirty="0" smtClean="0">
                <a:solidFill>
                  <a:srgbClr val="000C14"/>
                </a:solidFill>
              </a:rPr>
              <a:t>Understanding hydrogen plume behavior will guide sensor placement for optimized safety.</a:t>
            </a:r>
          </a:p>
          <a:p>
            <a:pPr algn="ctr"/>
            <a:r>
              <a:rPr lang="en-US" sz="1600" b="1" dirty="0" smtClean="0">
                <a:solidFill>
                  <a:srgbClr val="000C14"/>
                </a:solidFill>
              </a:rPr>
              <a:t>A Sensor Placement Guidance Document will be developed as a Technical Annex in NFPA 2.</a:t>
            </a:r>
            <a:endParaRPr lang="en-US" sz="1600" b="1" dirty="0">
              <a:solidFill>
                <a:srgbClr val="000C14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25587"/>
            <a:ext cx="3657600" cy="219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98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969"/>
            <a:ext cx="8229600" cy="560631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Acknowledgements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7370010" cy="41449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The NREL Sensor Laboratory is supported by DOE-EERE Fuel Cell Technologies Office, SCS Sub-Program                                          Will James, Program Manager , Laura Hill, Project Manager </a:t>
            </a:r>
            <a:endParaRPr lang="en-US" sz="2200" dirty="0"/>
          </a:p>
          <a:p>
            <a:pPr>
              <a:spcBef>
                <a:spcPts val="2000"/>
              </a:spcBef>
            </a:pPr>
            <a:r>
              <a:rPr lang="en-US" sz="2200" dirty="0" smtClean="0"/>
              <a:t>The Colorado School of Mines Interns (past and present)</a:t>
            </a:r>
          </a:p>
          <a:p>
            <a:pPr>
              <a:spcBef>
                <a:spcPts val="2000"/>
              </a:spcBef>
            </a:pPr>
            <a:r>
              <a:rPr lang="en-US" sz="2200" dirty="0" smtClean="0"/>
              <a:t>The Linde Group for Site Access during the field test.</a:t>
            </a:r>
          </a:p>
          <a:p>
            <a:pPr>
              <a:spcBef>
                <a:spcPts val="2000"/>
              </a:spcBef>
            </a:pPr>
            <a:r>
              <a:rPr lang="en-US" sz="2200" dirty="0" smtClean="0"/>
              <a:t>The NFPA 2 Hydrogen Storage Task Group for input and feedback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44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7" descr="New_DOE_Logo_Color_042808.png"/>
          <p:cNvPicPr>
            <a:picLocks noChangeAspect="1" noChangeArrowheads="1"/>
          </p:cNvPicPr>
          <p:nvPr/>
        </p:nvPicPr>
        <p:blipFill>
          <a:blip r:embed="rId2" cstate="print"/>
          <a:srcRect r="73669"/>
          <a:stretch>
            <a:fillRect/>
          </a:stretch>
        </p:blipFill>
        <p:spPr bwMode="auto">
          <a:xfrm>
            <a:off x="7924800" y="533400"/>
            <a:ext cx="85344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405" y="1447800"/>
            <a:ext cx="724395" cy="731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410" y="2362200"/>
            <a:ext cx="1577340" cy="533400"/>
          </a:xfrm>
          <a:prstGeom prst="rect">
            <a:avLst/>
          </a:prstGeom>
        </p:spPr>
      </p:pic>
      <p:pic>
        <p:nvPicPr>
          <p:cNvPr id="9" name="Picture 2" descr="File:NFPA logo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124200"/>
            <a:ext cx="914400" cy="103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wbuttner\Desktop\Linde 2016-10-24 Visit\LINDE Photos and Videos\Group 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862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228600" y="4679155"/>
            <a:ext cx="2743200" cy="639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600" dirty="0" smtClean="0"/>
              <a:t>The Linde Facility, Midland, NC (October 25, 2016)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438400" y="6267323"/>
            <a:ext cx="4495800" cy="514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Font typeface="Arial" pitchFamily="34" charset="0"/>
              <a:buNone/>
            </a:pPr>
            <a:r>
              <a:rPr lang="en-US" sz="2400" b="1" dirty="0" smtClean="0"/>
              <a:t>QUESTIONS or COMMENTS?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4233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000" dirty="0" smtClean="0"/>
              <a:t>Brief Overview of LH2 Storage and Commercial Use</a:t>
            </a:r>
            <a:endParaRPr lang="en-US" sz="3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14400"/>
            <a:ext cx="4876800" cy="4709922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dirty="0" smtClean="0"/>
              <a:t>Commercial Hydrogen Fueling Stations </a:t>
            </a:r>
          </a:p>
          <a:p>
            <a:pPr marL="228600" indent="-228600"/>
            <a:r>
              <a:rPr lang="en-US" sz="1800" dirty="0" smtClean="0"/>
              <a:t>Predominately GH2 with delivery by tube trailers, but capacity limitations</a:t>
            </a:r>
          </a:p>
          <a:p>
            <a:pPr marL="228600" indent="-228600"/>
            <a:r>
              <a:rPr lang="en-US" sz="1800" dirty="0" smtClean="0"/>
              <a:t>LH2 on-site storage increasing  (higher density </a:t>
            </a:r>
            <a:r>
              <a:rPr lang="en-US" sz="1800" dirty="0" smtClean="0">
                <a:sym typeface="Wingdings" panose="05000000000000000000" pitchFamily="2" charset="2"/>
              </a:rPr>
              <a:t> greater on-site capacity)</a:t>
            </a:r>
            <a:endParaRPr lang="en-US" sz="18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 smtClean="0"/>
              <a:t>Features </a:t>
            </a:r>
            <a:r>
              <a:rPr lang="en-US" sz="2000" dirty="0"/>
              <a:t>of LH2</a:t>
            </a:r>
          </a:p>
          <a:p>
            <a:pPr marL="228600" indent="-228600"/>
            <a:r>
              <a:rPr lang="en-US" sz="1800" dirty="0"/>
              <a:t>Industrial on-site storage and use is common</a:t>
            </a:r>
          </a:p>
          <a:p>
            <a:pPr marL="228600" indent="-228600"/>
            <a:r>
              <a:rPr lang="en-US" sz="1800" dirty="0"/>
              <a:t>LH2 produced remotely and transported by tanker for on-site transfer and storage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 smtClean="0"/>
              <a:t>Issues and concerns with LH2 at HFS </a:t>
            </a:r>
          </a:p>
          <a:p>
            <a:pPr marL="228600" indent="-228600"/>
            <a:r>
              <a:rPr lang="en-US" sz="1800" dirty="0" smtClean="0"/>
              <a:t>Regulations preclude many urban facilities</a:t>
            </a:r>
            <a:endParaRPr lang="en-US" sz="1400" dirty="0" smtClean="0"/>
          </a:p>
          <a:p>
            <a:pPr marL="457200" lvl="1" indent="-228600"/>
            <a:r>
              <a:rPr lang="en-US" sz="1700" dirty="0" smtClean="0"/>
              <a:t>NFPA 2 prescribes set back of </a:t>
            </a:r>
            <a:r>
              <a:rPr lang="en-US" sz="1700" dirty="0"/>
              <a:t>22.9 m (75 feet)</a:t>
            </a:r>
            <a:endParaRPr lang="en-US" sz="1700" dirty="0" smtClean="0"/>
          </a:p>
          <a:p>
            <a:pPr marL="457200" lvl="1" indent="-228600"/>
            <a:r>
              <a:rPr lang="en-US" sz="1700" dirty="0" smtClean="0"/>
              <a:t>Mitigation strategies could ease requirements</a:t>
            </a:r>
          </a:p>
          <a:p>
            <a:pPr marL="457200" lvl="1" indent="-228600"/>
            <a:r>
              <a:rPr lang="en-US" sz="1700" dirty="0" smtClean="0"/>
              <a:t>Need for </a:t>
            </a:r>
            <a:r>
              <a:rPr lang="en-US" sz="1700" dirty="0"/>
              <a:t>field data </a:t>
            </a:r>
            <a:r>
              <a:rPr lang="en-US" sz="1700" dirty="0" smtClean="0"/>
              <a:t>and models on dispersion</a:t>
            </a:r>
          </a:p>
          <a:p>
            <a:pPr marL="0" indent="0">
              <a:buNone/>
            </a:pPr>
            <a:endParaRPr lang="en-US" sz="2000" dirty="0" smtClean="0"/>
          </a:p>
          <a:p>
            <a:pPr marL="228600" indent="-228600"/>
            <a:endParaRPr lang="en-US" sz="2000" dirty="0" smtClean="0"/>
          </a:p>
          <a:p>
            <a:pPr marL="228600" indent="-228600"/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-21772" y="68580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Liqu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693" y="3657600"/>
            <a:ext cx="3657600" cy="223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02820" y="3352800"/>
            <a:ext cx="2773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LH2 Delivery (tanker trailer)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08976"/>
            <a:ext cx="3886200" cy="221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3400" y="6059269"/>
            <a:ext cx="7959102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Current separation distances exclude LH2 storage at many urban H2 fueling stations</a:t>
            </a:r>
          </a:p>
        </p:txBody>
      </p:sp>
    </p:spTree>
    <p:extLst>
      <p:ext uri="{BB962C8B-B14F-4D97-AF65-F5344CB8AC3E}">
        <p14:creationId xmlns:p14="http://schemas.microsoft.com/office/powerpoint/2010/main" val="952811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Autofit/>
          </a:bodyPr>
          <a:lstStyle/>
          <a:p>
            <a:r>
              <a:rPr lang="en-US" sz="3000" dirty="0" smtClean="0"/>
              <a:t>Project Background</a:t>
            </a: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33400"/>
            <a:ext cx="8153400" cy="3895085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dirty="0" smtClean="0"/>
              <a:t>	Concerns expressed by the NFPA 2 H2 Storage Task Group</a:t>
            </a:r>
          </a:p>
          <a:p>
            <a:pPr marL="182880" lvl="0" indent="-182880"/>
            <a:r>
              <a:rPr lang="en-US" sz="1800" dirty="0"/>
              <a:t>Will the </a:t>
            </a:r>
            <a:r>
              <a:rPr lang="en-US" sz="1800" dirty="0" smtClean="0"/>
              <a:t>H2 </a:t>
            </a:r>
            <a:r>
              <a:rPr lang="en-US" sz="1800" dirty="0"/>
              <a:t>plume drop below the vent stack release point?</a:t>
            </a:r>
          </a:p>
          <a:p>
            <a:pPr marL="182880" lvl="0" indent="-182880"/>
            <a:r>
              <a:rPr lang="en-US" sz="1800" dirty="0"/>
              <a:t>What will the cold </a:t>
            </a:r>
            <a:r>
              <a:rPr lang="en-US" sz="1800" dirty="0" smtClean="0"/>
              <a:t>H2 </a:t>
            </a:r>
            <a:r>
              <a:rPr lang="en-US" sz="1800" dirty="0"/>
              <a:t>do to atmospheric gases </a:t>
            </a:r>
            <a:r>
              <a:rPr lang="en-US" sz="1800" dirty="0" smtClean="0"/>
              <a:t>(O2 and N2)?</a:t>
            </a:r>
            <a:endParaRPr lang="en-US" sz="1800" dirty="0"/>
          </a:p>
          <a:p>
            <a:pPr marL="182880" lvl="0" indent="-182880"/>
            <a:r>
              <a:rPr lang="en-US" sz="1800" dirty="0"/>
              <a:t>Will the chilled air produced from contact with the cold </a:t>
            </a:r>
            <a:r>
              <a:rPr lang="en-US" sz="1800" dirty="0" smtClean="0"/>
              <a:t>H2 </a:t>
            </a:r>
            <a:r>
              <a:rPr lang="en-US" sz="1800" dirty="0"/>
              <a:t>gas impact </a:t>
            </a:r>
            <a:r>
              <a:rPr lang="en-US" sz="1800" dirty="0" smtClean="0"/>
              <a:t>dispersion</a:t>
            </a:r>
            <a:r>
              <a:rPr lang="en-US" sz="1800" dirty="0"/>
              <a:t>?</a:t>
            </a:r>
          </a:p>
          <a:p>
            <a:pPr marL="182880" lvl="0" indent="-182880"/>
            <a:r>
              <a:rPr lang="en-US" sz="1800" dirty="0"/>
              <a:t>Will the </a:t>
            </a:r>
            <a:r>
              <a:rPr lang="en-US" sz="1800" dirty="0" smtClean="0"/>
              <a:t>H2 </a:t>
            </a:r>
            <a:r>
              <a:rPr lang="en-US" sz="1800" dirty="0"/>
              <a:t>become entrained in any </a:t>
            </a:r>
            <a:r>
              <a:rPr lang="en-US" sz="1800" dirty="0" smtClean="0"/>
              <a:t>liquid oxygen or nitrogen </a:t>
            </a:r>
            <a:r>
              <a:rPr lang="en-US" sz="1800" dirty="0"/>
              <a:t>produced from the cold </a:t>
            </a:r>
            <a:r>
              <a:rPr lang="en-US" sz="1800" dirty="0" smtClean="0"/>
              <a:t>H2?</a:t>
            </a:r>
            <a:endParaRPr lang="en-US" sz="1800" dirty="0"/>
          </a:p>
          <a:p>
            <a:pPr marL="182880" lvl="0" indent="-182880"/>
            <a:r>
              <a:rPr lang="en-US" sz="1800" dirty="0"/>
              <a:t>How significant is wind speed in impacting the </a:t>
            </a:r>
            <a:r>
              <a:rPr lang="en-US" sz="1800" dirty="0" smtClean="0"/>
              <a:t>H2 plume?</a:t>
            </a:r>
            <a:endParaRPr lang="en-US" sz="1800" dirty="0"/>
          </a:p>
          <a:p>
            <a:pPr marL="182880" lvl="0" indent="-182880"/>
            <a:r>
              <a:rPr lang="en-US" sz="1800" dirty="0"/>
              <a:t>Will there be significant ground level </a:t>
            </a:r>
            <a:r>
              <a:rPr lang="en-US" sz="1800" dirty="0" smtClean="0"/>
              <a:t>H2 </a:t>
            </a:r>
            <a:r>
              <a:rPr lang="en-US" sz="1800" dirty="0"/>
              <a:t>concentrations?</a:t>
            </a:r>
          </a:p>
          <a:p>
            <a:pPr marL="182880" lvl="0" indent="-182880"/>
            <a:r>
              <a:rPr lang="en-US" sz="1800" dirty="0"/>
              <a:t>Can </a:t>
            </a:r>
            <a:r>
              <a:rPr lang="en-US" sz="1800" dirty="0" smtClean="0"/>
              <a:t>existing dispersion models </a:t>
            </a:r>
            <a:r>
              <a:rPr lang="en-US" sz="1800" dirty="0"/>
              <a:t>account for the actual physical phenomenon occurring during a </a:t>
            </a:r>
            <a:r>
              <a:rPr lang="en-US" sz="1800" dirty="0" smtClean="0"/>
              <a:t>H2 </a:t>
            </a:r>
            <a:r>
              <a:rPr lang="en-US" sz="1800" dirty="0"/>
              <a:t>venting event</a:t>
            </a:r>
            <a:r>
              <a:rPr lang="en-US" sz="1800" dirty="0" smtClean="0"/>
              <a:t>?</a:t>
            </a:r>
          </a:p>
          <a:p>
            <a:pPr marL="182880" lvl="0" indent="-182880"/>
            <a:r>
              <a:rPr lang="en-US" sz="1800" dirty="0"/>
              <a:t>Does the visible vapor correlate to hydrogen levels in the air?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-21772" y="53340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File:NFPA 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77156"/>
            <a:ext cx="914400" cy="103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6019800"/>
            <a:ext cx="8839200" cy="615553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txBody>
          <a:bodyPr wrap="square" lIns="27432" rIns="27432" rtlCol="0">
            <a:spAutoFit/>
          </a:bodyPr>
          <a:lstStyle/>
          <a:p>
            <a:pPr algn="ctr"/>
            <a:r>
              <a:rPr lang="en-US" sz="1700" dirty="0" smtClean="0"/>
              <a:t>Hydrogen dispersion  uncertainty impedes scientific-based requirements and mitigation strategies.</a:t>
            </a:r>
          </a:p>
          <a:p>
            <a:pPr algn="ctr"/>
            <a:r>
              <a:rPr lang="en-US" sz="1700" dirty="0"/>
              <a:t>The </a:t>
            </a:r>
            <a:r>
              <a:rPr lang="en-US" sz="1700" dirty="0" smtClean="0"/>
              <a:t>NREL H2 Plume Analyzer </a:t>
            </a:r>
            <a:r>
              <a:rPr lang="en-US" sz="1700" dirty="0"/>
              <a:t>was developed in response to NFPA 2 Storage Task Group </a:t>
            </a:r>
            <a:r>
              <a:rPr lang="en-US" sz="1700" dirty="0" smtClean="0"/>
              <a:t>concerns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295801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3000" dirty="0" smtClean="0"/>
              <a:t>Project Background—LH2 Delivery and Venting</a:t>
            </a: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685800"/>
            <a:ext cx="8991600" cy="5181600"/>
          </a:xfrm>
        </p:spPr>
        <p:txBody>
          <a:bodyPr/>
          <a:lstStyle/>
          <a:p>
            <a:pPr marL="0" indent="0">
              <a:spcBef>
                <a:spcPts val="400"/>
              </a:spcBef>
              <a:buNone/>
            </a:pPr>
            <a:r>
              <a:rPr lang="en-US" sz="2000" dirty="0" smtClean="0"/>
              <a:t>LH2 Delivery and Transfer</a:t>
            </a:r>
          </a:p>
          <a:p>
            <a:pPr marL="182880" lvl="0" indent="-182880">
              <a:spcBef>
                <a:spcPts val="400"/>
              </a:spcBef>
            </a:pPr>
            <a:r>
              <a:rPr lang="en-US" sz="1800" dirty="0" smtClean="0"/>
              <a:t>LH2 Venting is a routine part of LH2 Delivery </a:t>
            </a:r>
          </a:p>
          <a:p>
            <a:pPr marL="365760" lvl="1" indent="-182880">
              <a:spcBef>
                <a:spcPts val="400"/>
              </a:spcBef>
            </a:pPr>
            <a:r>
              <a:rPr lang="en-US" sz="1600" dirty="0" smtClean="0"/>
              <a:t>Nominal amount and duration 50 to 75 Kg in hour </a:t>
            </a:r>
          </a:p>
          <a:p>
            <a:pPr marL="365760" lvl="1" indent="-182880">
              <a:spcBef>
                <a:spcPts val="400"/>
              </a:spcBef>
            </a:pPr>
            <a:r>
              <a:rPr lang="en-US" sz="1600" dirty="0" smtClean="0"/>
              <a:t>~ 8 ft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  (&gt;200 L)  per sec of H2 at STP</a:t>
            </a:r>
            <a:endParaRPr lang="en-US" sz="1600" dirty="0"/>
          </a:p>
          <a:p>
            <a:pPr marL="182880" lvl="0" indent="-182880">
              <a:spcBef>
                <a:spcPts val="400"/>
              </a:spcBef>
            </a:pPr>
            <a:r>
              <a:rPr lang="en-US" sz="1800" dirty="0" smtClean="0"/>
              <a:t>Opportunity  to measure temporal and spatial H2 dispersion </a:t>
            </a:r>
            <a:endParaRPr lang="en-US" sz="1800" dirty="0"/>
          </a:p>
          <a:p>
            <a:pPr marL="0" lvl="0" indent="0">
              <a:spcBef>
                <a:spcPts val="1200"/>
              </a:spcBef>
              <a:buNone/>
            </a:pPr>
            <a:r>
              <a:rPr lang="en-US" sz="2000" dirty="0" smtClean="0"/>
              <a:t>Cold H2 Plume Behavior  </a:t>
            </a:r>
            <a:endParaRPr lang="en-US" sz="2000" dirty="0"/>
          </a:p>
          <a:p>
            <a:pPr marL="182880" lvl="0" indent="-182880">
              <a:spcBef>
                <a:spcPts val="400"/>
              </a:spcBef>
            </a:pPr>
            <a:r>
              <a:rPr lang="en-US" sz="1800" dirty="0" smtClean="0"/>
              <a:t>Little or no information on 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dispersion was available </a:t>
            </a:r>
          </a:p>
          <a:p>
            <a:pPr marL="365760" lvl="1" indent="-182880">
              <a:spcBef>
                <a:spcPts val="400"/>
              </a:spcBef>
            </a:pPr>
            <a:r>
              <a:rPr lang="en-US" sz="1600" dirty="0" smtClean="0"/>
              <a:t>Perceptions and opinions existed</a:t>
            </a:r>
            <a:endParaRPr lang="en-US" sz="1600" dirty="0"/>
          </a:p>
          <a:p>
            <a:pPr marL="182880" lvl="0" indent="-182880">
              <a:spcBef>
                <a:spcPts val="1200"/>
              </a:spcBef>
            </a:pPr>
            <a:r>
              <a:rPr lang="en-US" sz="2000" dirty="0"/>
              <a:t>A</a:t>
            </a:r>
            <a:r>
              <a:rPr lang="en-US" sz="2000" dirty="0" smtClean="0"/>
              <a:t>nalyzer with flexible design and deployment capability</a:t>
            </a:r>
          </a:p>
          <a:p>
            <a:pPr marL="365760" lvl="1" indent="-182880">
              <a:spcBef>
                <a:spcPts val="400"/>
              </a:spcBef>
            </a:pPr>
            <a:r>
              <a:rPr lang="en-US" sz="1600" dirty="0" smtClean="0"/>
              <a:t>Sensing locations, time and spatial resolution </a:t>
            </a:r>
          </a:p>
          <a:p>
            <a:pPr marL="365760" lvl="1" indent="-182880">
              <a:spcBef>
                <a:spcPts val="400"/>
              </a:spcBef>
            </a:pPr>
            <a:r>
              <a:rPr lang="en-US" sz="1600" dirty="0" smtClean="0"/>
              <a:t>Sensors for 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plus 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, T, RH</a:t>
            </a:r>
          </a:p>
          <a:p>
            <a:pPr marL="365760" lvl="1" indent="-182880">
              <a:spcBef>
                <a:spcPts val="400"/>
              </a:spcBef>
            </a:pPr>
            <a:r>
              <a:rPr lang="en-US" sz="1600" dirty="0" smtClean="0"/>
              <a:t>Limited Budget (NREL Sensor Lab AOP)</a:t>
            </a:r>
          </a:p>
          <a:p>
            <a:pPr marL="365760" lvl="1" indent="-182880">
              <a:spcBef>
                <a:spcPts val="400"/>
              </a:spcBef>
            </a:pPr>
            <a:r>
              <a:rPr lang="en-US" sz="1600" dirty="0" smtClean="0"/>
              <a:t>Prototype Analyzer developed and deployed (results follow)</a:t>
            </a:r>
          </a:p>
          <a:p>
            <a:pPr marL="548640" lvl="2" indent="-182880">
              <a:spcBef>
                <a:spcPts val="400"/>
              </a:spcBef>
            </a:pPr>
            <a:r>
              <a:rPr lang="en-US" sz="1600" dirty="0" smtClean="0"/>
              <a:t>Point sensors:  Low cost, mature, flexible, profile and monitor capability,   </a:t>
            </a:r>
          </a:p>
          <a:p>
            <a:pPr marL="582930" lvl="2" indent="0">
              <a:spcBef>
                <a:spcPts val="400"/>
              </a:spcBef>
              <a:buNone/>
            </a:pPr>
            <a:r>
              <a:rPr lang="en-US" sz="1600" dirty="0" smtClean="0"/>
              <a:t>versus:</a:t>
            </a:r>
          </a:p>
          <a:p>
            <a:pPr marL="548640" lvl="2" indent="-182880">
              <a:spcBef>
                <a:spcPts val="400"/>
              </a:spcBef>
            </a:pPr>
            <a:r>
              <a:rPr lang="en-US" sz="1600" dirty="0" smtClean="0"/>
              <a:t>Remote Detection:  Less mature, more costly, detection limit concerns </a:t>
            </a:r>
          </a:p>
          <a:p>
            <a:pPr marL="182880" lvl="1" indent="0">
              <a:spcBef>
                <a:spcPts val="400"/>
              </a:spcBef>
              <a:buNone/>
            </a:pPr>
            <a:endParaRPr lang="en-US" sz="1600" dirty="0" smtClean="0"/>
          </a:p>
          <a:p>
            <a:pPr marL="182880" lvl="1" indent="0">
              <a:spcBef>
                <a:spcPts val="400"/>
              </a:spcBef>
              <a:buNone/>
            </a:pPr>
            <a:endParaRPr lang="en-US" sz="1600" dirty="0" smtClean="0"/>
          </a:p>
          <a:p>
            <a:pPr marL="182880" lvl="1" indent="0">
              <a:buNone/>
            </a:pPr>
            <a:endParaRPr lang="en-US" sz="1600" dirty="0"/>
          </a:p>
          <a:p>
            <a:pPr marL="182880" lvl="1" indent="0">
              <a:buNone/>
            </a:pPr>
            <a:endParaRPr lang="en-US" sz="1600" dirty="0" smtClean="0"/>
          </a:p>
          <a:p>
            <a:pPr marL="0" lvl="0" indent="0">
              <a:buNone/>
            </a:pPr>
            <a:r>
              <a:rPr lang="en-US" dirty="0" smtClean="0"/>
              <a:t> `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-21772" y="45720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192" y="1066800"/>
            <a:ext cx="2286000" cy="304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128402"/>
            <a:ext cx="1577340" cy="533400"/>
          </a:xfrm>
          <a:prstGeom prst="rect">
            <a:avLst/>
          </a:prstGeom>
        </p:spPr>
      </p:pic>
      <p:pic>
        <p:nvPicPr>
          <p:cNvPr id="9" name="Picture 8" descr="NREL logo in blue and gray type"/>
          <p:cNvPicPr>
            <a:picLocks noChangeAspect="1" noChangeArrowheads="1"/>
          </p:cNvPicPr>
          <p:nvPr/>
        </p:nvPicPr>
        <p:blipFill>
          <a:blip r:embed="rId4" cstate="print"/>
          <a:srcRect l="7578" t="12511" r="8804" b="14146"/>
          <a:stretch>
            <a:fillRect/>
          </a:stretch>
        </p:blipFill>
        <p:spPr bwMode="auto">
          <a:xfrm>
            <a:off x="76200" y="6171398"/>
            <a:ext cx="2144211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File:NFPA logo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89" y="6141720"/>
            <a:ext cx="563947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782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8" y="76200"/>
            <a:ext cx="8229600" cy="685800"/>
          </a:xfrm>
        </p:spPr>
        <p:txBody>
          <a:bodyPr>
            <a:normAutofit/>
          </a:bodyPr>
          <a:lstStyle/>
          <a:p>
            <a:r>
              <a:rPr lang="en-US" sz="2700" b="1" dirty="0" smtClean="0">
                <a:solidFill>
                  <a:srgbClr val="0079C1"/>
                </a:solidFill>
              </a:rPr>
              <a:t>Prototype Hydrogen Plume Analyzer </a:t>
            </a:r>
            <a:r>
              <a:rPr lang="en-US" sz="2500" b="1" dirty="0" smtClean="0">
                <a:solidFill>
                  <a:srgbClr val="0079C1"/>
                </a:solidFill>
              </a:rPr>
              <a:t/>
            </a:r>
            <a:br>
              <a:rPr lang="en-US" sz="2500" b="1" dirty="0" smtClean="0">
                <a:solidFill>
                  <a:srgbClr val="0079C1"/>
                </a:solidFill>
              </a:rPr>
            </a:br>
            <a:r>
              <a:rPr lang="en-US" sz="2500" b="1" dirty="0" smtClean="0">
                <a:solidFill>
                  <a:srgbClr val="0079C1"/>
                </a:solidFill>
              </a:rPr>
              <a:t>Integrated System</a:t>
            </a:r>
            <a:endParaRPr lang="en-US" sz="25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267200" y="982994"/>
            <a:ext cx="4724400" cy="3817606"/>
          </a:xfrm>
        </p:spPr>
        <p:txBody>
          <a:bodyPr/>
          <a:lstStyle/>
          <a:p>
            <a:pPr marL="182880" indent="-182880"/>
            <a:r>
              <a:rPr lang="en-US" sz="1700" dirty="0" smtClean="0"/>
              <a:t>Support Structure (assembled) extended to 35 </a:t>
            </a:r>
            <a:r>
              <a:rPr lang="en-US" sz="1700" dirty="0" err="1" smtClean="0"/>
              <a:t>ft</a:t>
            </a:r>
            <a:endParaRPr lang="en-US" sz="1700" dirty="0"/>
          </a:p>
          <a:p>
            <a:pPr marL="182880" indent="-182880"/>
            <a:r>
              <a:rPr lang="en-US" sz="1700" dirty="0" smtClean="0"/>
              <a:t>Analyzer Box (with sensors) deployed outside classified zone and interfaced to a computer</a:t>
            </a:r>
          </a:p>
          <a:p>
            <a:pPr marL="182880" indent="-182880"/>
            <a:r>
              <a:rPr lang="en-US" sz="1700" dirty="0" smtClean="0"/>
              <a:t>Umbilical (S</a:t>
            </a:r>
            <a:r>
              <a:rPr lang="en-US" sz="1700" dirty="0"/>
              <a:t>upport Structure </a:t>
            </a:r>
            <a:r>
              <a:rPr lang="en-US" sz="1700" dirty="0" smtClean="0"/>
              <a:t>to Analyzer Box)</a:t>
            </a:r>
          </a:p>
          <a:p>
            <a:pPr marL="468630" lvl="1">
              <a:buFont typeface="Arial" panose="020B0604020202020204" pitchFamily="34" charset="0"/>
              <a:buChar char="‒"/>
            </a:pPr>
            <a:r>
              <a:rPr lang="en-US" sz="1600" dirty="0" smtClean="0"/>
              <a:t>Thermocouples interface to remote logger</a:t>
            </a:r>
          </a:p>
          <a:p>
            <a:pPr marL="468630" lvl="1">
              <a:buFont typeface="Arial" panose="020B0604020202020204" pitchFamily="34" charset="0"/>
              <a:buChar char="‒"/>
            </a:pPr>
            <a:r>
              <a:rPr lang="en-US" sz="1600" dirty="0" smtClean="0"/>
              <a:t>Pneumatic line interfaced to O</a:t>
            </a:r>
            <a:r>
              <a:rPr lang="en-US" sz="1600" baseline="-25000" dirty="0"/>
              <a:t>2</a:t>
            </a:r>
            <a:r>
              <a:rPr lang="en-US" sz="1600" dirty="0" smtClean="0"/>
              <a:t> and 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sensors through multi-port valve </a:t>
            </a:r>
            <a:endParaRPr lang="en-US" sz="1600" dirty="0"/>
          </a:p>
          <a:p>
            <a:pPr marL="685800" lvl="2">
              <a:buFont typeface="Courier New" panose="02070309020205020404" pitchFamily="49" charset="0"/>
              <a:buChar char="o"/>
            </a:pPr>
            <a:r>
              <a:rPr lang="en-US" sz="1600" dirty="0" smtClean="0"/>
              <a:t>Multiplex analyses from 10 positions  </a:t>
            </a:r>
            <a:endParaRPr lang="en-US" sz="1600" dirty="0"/>
          </a:p>
          <a:p>
            <a:pPr marL="468630" lvl="1">
              <a:buFont typeface="Arial" panose="020B0604020202020204" pitchFamily="34" charset="0"/>
              <a:buChar char="‒"/>
            </a:pPr>
            <a:endParaRPr lang="en-US" sz="1500" dirty="0" smtClean="0"/>
          </a:p>
          <a:p>
            <a:pPr marL="285750" lvl="1">
              <a:buFont typeface="Courier New" panose="02070309020205020404" pitchFamily="49" charset="0"/>
              <a:buChar char="o"/>
            </a:pPr>
            <a:endParaRPr lang="en-US" sz="1900" dirty="0" smtClean="0"/>
          </a:p>
          <a:p>
            <a:pPr marL="640080" lvl="2" indent="0">
              <a:buNone/>
            </a:pPr>
            <a:r>
              <a:rPr lang="en-US" sz="1200" dirty="0" smtClean="0"/>
              <a:t> </a:t>
            </a:r>
            <a:endParaRPr lang="en-US" sz="1600" dirty="0" smtClean="0"/>
          </a:p>
          <a:p>
            <a:pPr marL="182880" lvl="1" indent="0">
              <a:buNone/>
            </a:pPr>
            <a:endParaRPr lang="en-US" sz="16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-21772" y="83820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3657600" cy="4876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" t="12992" r="9873" b="-57"/>
          <a:stretch/>
        </p:blipFill>
        <p:spPr bwMode="auto">
          <a:xfrm>
            <a:off x="4876800" y="3574703"/>
            <a:ext cx="3657600" cy="21095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val 2"/>
          <p:cNvSpPr/>
          <p:nvPr/>
        </p:nvSpPr>
        <p:spPr>
          <a:xfrm>
            <a:off x="2286000" y="4800600"/>
            <a:ext cx="914400" cy="9144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>
            <a:endCxn id="27" idx="1"/>
          </p:cNvCxnSpPr>
          <p:nvPr/>
        </p:nvCxnSpPr>
        <p:spPr>
          <a:xfrm flipV="1">
            <a:off x="3200400" y="4629470"/>
            <a:ext cx="1676400" cy="621633"/>
          </a:xfrm>
          <a:prstGeom prst="line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4953000" y="5708303"/>
            <a:ext cx="3581400" cy="6924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500" b="1" dirty="0" smtClean="0">
                <a:effectLst/>
                <a:latin typeface="Calibri"/>
                <a:ea typeface="Calibri"/>
                <a:cs typeface="Times New Roman"/>
              </a:rPr>
              <a:t>The </a:t>
            </a:r>
            <a:r>
              <a:rPr lang="en-US" sz="1500" b="1" dirty="0">
                <a:effectLst/>
                <a:latin typeface="Calibri"/>
                <a:ea typeface="Calibri"/>
                <a:cs typeface="Times New Roman"/>
              </a:rPr>
              <a:t>Analyzer Box with (L to R) TC sensor (in a custom-built holder), pump, O</a:t>
            </a:r>
            <a:r>
              <a:rPr lang="en-US" sz="1500" b="1" baseline="-25000" dirty="0">
                <a:effectLst/>
                <a:latin typeface="Calibri"/>
                <a:ea typeface="Calibri"/>
                <a:cs typeface="Times New Roman"/>
              </a:rPr>
              <a:t>2</a:t>
            </a:r>
            <a:r>
              <a:rPr lang="en-US" sz="1500" b="1" dirty="0">
                <a:effectLst/>
                <a:latin typeface="Calibri"/>
                <a:ea typeface="Calibri"/>
                <a:cs typeface="Times New Roman"/>
              </a:rPr>
              <a:t> Sensor, </a:t>
            </a:r>
            <a:r>
              <a:rPr lang="en-US" sz="1500" b="1" dirty="0" smtClean="0">
                <a:effectLst/>
                <a:latin typeface="Calibri"/>
                <a:ea typeface="Calibri"/>
                <a:cs typeface="Times New Roman"/>
              </a:rPr>
              <a:t>DAQ </a:t>
            </a:r>
            <a:r>
              <a:rPr lang="en-US" sz="1500" b="1" dirty="0" smtClean="0">
                <a:latin typeface="Calibri"/>
                <a:ea typeface="Calibri"/>
                <a:cs typeface="Times New Roman"/>
              </a:rPr>
              <a:t>interface, </a:t>
            </a:r>
            <a:r>
              <a:rPr lang="en-US" sz="1500" b="1" dirty="0" smtClean="0">
                <a:effectLst/>
                <a:latin typeface="Calibri"/>
                <a:ea typeface="Calibri"/>
                <a:cs typeface="Times New Roman"/>
              </a:rPr>
              <a:t>and multi-port valve</a:t>
            </a:r>
            <a:r>
              <a:rPr lang="en-US" sz="1500" b="1" dirty="0">
                <a:effectLst/>
                <a:latin typeface="Calibri"/>
                <a:ea typeface="Calibri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79C1"/>
                </a:solidFill>
              </a:rPr>
              <a:t>NREL Sensor Laboratory</a:t>
            </a:r>
            <a:br>
              <a:rPr lang="en-US" sz="2400" b="1" dirty="0">
                <a:solidFill>
                  <a:srgbClr val="0079C1"/>
                </a:solidFill>
              </a:rPr>
            </a:br>
            <a:r>
              <a:rPr lang="en-US" sz="2400" b="1" dirty="0" smtClean="0">
                <a:solidFill>
                  <a:srgbClr val="0079C1"/>
                </a:solidFill>
              </a:rPr>
              <a:t>The Analyzer Box –Design and Limitation</a:t>
            </a:r>
            <a:endParaRPr lang="en-US" sz="2400" b="1" dirty="0">
              <a:solidFill>
                <a:srgbClr val="0079C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70895" y="3124200"/>
            <a:ext cx="4114800" cy="2819400"/>
          </a:xfrm>
          <a:solidFill>
            <a:schemeClr val="tx2">
              <a:lumMod val="60000"/>
              <a:lumOff val="40000"/>
              <a:alpha val="50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-182880"/>
            <a:r>
              <a:rPr lang="en-US" sz="2000" b="1" dirty="0" smtClean="0"/>
              <a:t>Analyzer Box</a:t>
            </a:r>
          </a:p>
          <a:p>
            <a:pPr marL="365760" lvl="1" indent="-182880"/>
            <a:r>
              <a:rPr lang="en-US" sz="1600" dirty="0" smtClean="0"/>
              <a:t>Multiple Sensors mounted at base of pole</a:t>
            </a:r>
          </a:p>
          <a:p>
            <a:pPr marL="365760" lvl="1" indent="-182880"/>
            <a:r>
              <a:rPr lang="en-US" sz="1600" dirty="0" smtClean="0"/>
              <a:t>Computer control and DAQ (LabVIEW)</a:t>
            </a:r>
          </a:p>
          <a:p>
            <a:pPr marL="0" indent="-182880"/>
            <a:r>
              <a:rPr lang="en-US" sz="2000" b="1" dirty="0" smtClean="0"/>
              <a:t>Pneumatic system </a:t>
            </a:r>
          </a:p>
          <a:p>
            <a:pPr marL="365760" lvl="1" indent="-182880"/>
            <a:r>
              <a:rPr lang="en-US" sz="1600" dirty="0" smtClean="0"/>
              <a:t>10-position multiport valve (VICI)</a:t>
            </a:r>
          </a:p>
          <a:p>
            <a:pPr marL="365760" lvl="1" indent="-182880"/>
            <a:r>
              <a:rPr lang="en-US" sz="1600" dirty="0" smtClean="0"/>
              <a:t>Pump (Flow rate = 1000 sccm </a:t>
            </a:r>
            <a:r>
              <a:rPr lang="en-US" sz="1600" dirty="0" smtClean="0">
                <a:sym typeface="Wingdings" panose="05000000000000000000" pitchFamily="2" charset="2"/>
              </a:rPr>
              <a:t>~0.1 g H2/min if pure)</a:t>
            </a:r>
          </a:p>
          <a:p>
            <a:pPr marL="365760" lvl="1" indent="-182880"/>
            <a:r>
              <a:rPr lang="en-US" sz="1600" dirty="0" smtClean="0">
                <a:sym typeface="Wingdings" panose="05000000000000000000" pitchFamily="2" charset="2"/>
              </a:rPr>
              <a:t>Pneumatic tube: 1/16” ID (purge time &lt; 1s)</a:t>
            </a:r>
            <a:endParaRPr lang="en-US" sz="1600" dirty="0">
              <a:sym typeface="Wingdings" panose="05000000000000000000" pitchFamily="2" charset="2"/>
            </a:endParaRPr>
          </a:p>
          <a:p>
            <a:pPr marL="365760" lvl="1" indent="-182880"/>
            <a:r>
              <a:rPr lang="en-US" sz="1600" dirty="0" smtClean="0">
                <a:sym typeface="Wingdings" panose="05000000000000000000" pitchFamily="2" charset="2"/>
              </a:rPr>
              <a:t>Interface to support structure (pole)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48200" y="3124200"/>
            <a:ext cx="4191000" cy="2819400"/>
          </a:xfrm>
          <a:prstGeom prst="rect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182880"/>
            <a:r>
              <a:rPr lang="en-US" sz="2000" b="1" dirty="0" smtClean="0"/>
              <a:t>Sensor Selection </a:t>
            </a:r>
          </a:p>
          <a:p>
            <a:pPr marL="365760" lvl="1" indent="-182880"/>
            <a:r>
              <a:rPr lang="en-US" sz="1600" dirty="0" smtClean="0"/>
              <a:t>Thermo-conductivity sensors (remote)</a:t>
            </a:r>
          </a:p>
          <a:p>
            <a:pPr marL="548640" lvl="2" indent="-182880"/>
            <a:r>
              <a:rPr lang="en-US" sz="1600" dirty="0" smtClean="0"/>
              <a:t>t</a:t>
            </a:r>
            <a:r>
              <a:rPr lang="en-US" sz="1600" baseline="-25000" dirty="0" smtClean="0"/>
              <a:t>90</a:t>
            </a:r>
            <a:r>
              <a:rPr lang="en-US" sz="1600" dirty="0" smtClean="0"/>
              <a:t> </a:t>
            </a:r>
            <a:r>
              <a:rPr lang="en-US" sz="1600" dirty="0"/>
              <a:t>&lt; </a:t>
            </a:r>
            <a:r>
              <a:rPr lang="en-US" sz="1600" dirty="0" smtClean="0"/>
              <a:t>300 ms, 0 to 10 vol% H</a:t>
            </a:r>
            <a:r>
              <a:rPr lang="en-US" sz="1600" baseline="-25000" dirty="0"/>
              <a:t>2</a:t>
            </a:r>
            <a:endParaRPr lang="en-US" sz="1600" dirty="0" smtClean="0"/>
          </a:p>
          <a:p>
            <a:pPr marL="365760" lvl="1" indent="-182880"/>
            <a:r>
              <a:rPr lang="en-US" sz="1600" dirty="0" smtClean="0"/>
              <a:t>O2 Sensors (remote) </a:t>
            </a:r>
          </a:p>
          <a:p>
            <a:pPr marL="548640" lvl="2" indent="-182880"/>
            <a:r>
              <a:rPr lang="en-US" sz="1600" dirty="0" smtClean="0"/>
              <a:t>“Response Time &lt; 1 sec”, 0 to 25 vol% O</a:t>
            </a:r>
            <a:r>
              <a:rPr lang="en-US" sz="1600" baseline="-25000" dirty="0" smtClean="0"/>
              <a:t>2</a:t>
            </a:r>
            <a:endParaRPr lang="en-US" sz="1600" dirty="0"/>
          </a:p>
          <a:p>
            <a:pPr marL="365760" lvl="1" indent="-182880"/>
            <a:r>
              <a:rPr lang="en-US" sz="1600" dirty="0" smtClean="0"/>
              <a:t>Thermocouples (8 points) (In-situ)</a:t>
            </a:r>
            <a:endParaRPr lang="en-US" sz="1600" dirty="0"/>
          </a:p>
          <a:p>
            <a:pPr marL="0" lvl="1" indent="-182880">
              <a:buFont typeface="Arial" panose="020B0604020202020204" pitchFamily="34" charset="0"/>
              <a:buChar char="•"/>
            </a:pPr>
            <a:r>
              <a:rPr lang="en-US" sz="2000" b="1" dirty="0" smtClean="0"/>
              <a:t>Multiplexing of sample positions</a:t>
            </a:r>
          </a:p>
          <a:p>
            <a:pPr marL="365760" lvl="1" indent="-182880">
              <a:buFont typeface="Calibri" panose="020F0502020204030204" pitchFamily="34" charset="0"/>
              <a:buChar char="–"/>
            </a:pPr>
            <a:r>
              <a:rPr lang="en-US" sz="1600" dirty="0" smtClean="0"/>
              <a:t>Sequential </a:t>
            </a:r>
            <a:r>
              <a:rPr lang="en-US" sz="1600" dirty="0"/>
              <a:t>analysis of gas sample </a:t>
            </a:r>
            <a:r>
              <a:rPr lang="en-US" sz="1600" dirty="0" smtClean="0"/>
              <a:t>(t</a:t>
            </a:r>
            <a:r>
              <a:rPr lang="en-US" sz="1600" baseline="-25000" dirty="0" smtClean="0"/>
              <a:t>r</a:t>
            </a:r>
            <a:r>
              <a:rPr lang="en-US" sz="1600" dirty="0" smtClean="0"/>
              <a:t> = 100s)</a:t>
            </a:r>
            <a:endParaRPr lang="en-US" sz="1600" dirty="0"/>
          </a:p>
          <a:p>
            <a:pPr marL="0" indent="-182880"/>
            <a:r>
              <a:rPr lang="en-US" sz="2000" b="1" dirty="0"/>
              <a:t>Computer Control and Logging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rgbClr val="0079C1"/>
              </a:solidFill>
            </a:endParaRPr>
          </a:p>
          <a:p>
            <a:pPr marL="548640" lvl="2" indent="-182880"/>
            <a:endParaRPr lang="en-US" sz="1600" baseline="-25000" dirty="0">
              <a:solidFill>
                <a:srgbClr val="0079C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0895" y="838200"/>
            <a:ext cx="8111105" cy="2218944"/>
            <a:chOff x="-338705" y="990600"/>
            <a:chExt cx="8111105" cy="2218944"/>
          </a:xfrm>
        </p:grpSpPr>
        <p:grpSp>
          <p:nvGrpSpPr>
            <p:cNvPr id="8" name="Group 7"/>
            <p:cNvGrpSpPr/>
            <p:nvPr/>
          </p:nvGrpSpPr>
          <p:grpSpPr>
            <a:xfrm>
              <a:off x="1371600" y="990600"/>
              <a:ext cx="6400800" cy="2218944"/>
              <a:chOff x="1371600" y="990600"/>
              <a:chExt cx="6400800" cy="2218944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1600" y="990600"/>
                <a:ext cx="6400800" cy="2218944"/>
              </a:xfrm>
              <a:prstGeom prst="rect">
                <a:avLst/>
              </a:prstGeom>
              <a:noFill/>
            </p:spPr>
          </p:pic>
          <p:sp>
            <p:nvSpPr>
              <p:cNvPr id="7" name="Rectangle 6"/>
              <p:cNvSpPr/>
              <p:nvPr/>
            </p:nvSpPr>
            <p:spPr>
              <a:xfrm>
                <a:off x="2642616" y="1005840"/>
                <a:ext cx="2895600" cy="533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79C1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-338705" y="1905000"/>
              <a:ext cx="239610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</a:rPr>
                <a:t>15 foot </a:t>
              </a:r>
              <a:r>
                <a:rPr lang="en-US" sz="1600" dirty="0">
                  <a:solidFill>
                    <a:srgbClr val="000000"/>
                  </a:solidFill>
                </a:rPr>
                <a:t>(can be increased) </a:t>
              </a:r>
              <a:endParaRPr lang="en-US" sz="1600" dirty="0" smtClean="0">
                <a:solidFill>
                  <a:srgbClr val="000000"/>
                </a:solidFill>
              </a:endParaRPr>
            </a:p>
            <a:p>
              <a:r>
                <a:rPr lang="en-US" sz="1600" dirty="0" smtClean="0">
                  <a:solidFill>
                    <a:srgbClr val="000000"/>
                  </a:solidFill>
                </a:rPr>
                <a:t>pneumatic line to pole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31186" y="6248400"/>
            <a:ext cx="7827014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NOTE:  This configuration was for the </a:t>
            </a:r>
            <a:r>
              <a:rPr lang="en-US" b="1" dirty="0" smtClean="0"/>
              <a:t>PROTOTYPE </a:t>
            </a:r>
            <a:r>
              <a:rPr lang="en-US" i="1" dirty="0" smtClean="0"/>
              <a:t>Cold Hydrogen Plume Analyzer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94891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Autofit/>
          </a:bodyPr>
          <a:lstStyle/>
          <a:p>
            <a:r>
              <a:rPr lang="en-US" sz="3000" dirty="0" smtClean="0"/>
              <a:t>Details on field test data (October 2016)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00" y="655637"/>
            <a:ext cx="3307100" cy="1401763"/>
          </a:xfrm>
        </p:spPr>
        <p:txBody>
          <a:bodyPr>
            <a:normAutofit/>
          </a:bodyPr>
          <a:lstStyle/>
          <a:p>
            <a:pPr marL="182880" indent="-182880"/>
            <a:r>
              <a:rPr lang="en-US" sz="1800" dirty="0" smtClean="0"/>
              <a:t>Events (Planned Venting):                                                     A:  Storage Tank Vent (SP: 5-10 horizontal feet)                                    B: Truck Tank Vent (SP: 20 - 30 horizontal feet);                             </a:t>
            </a:r>
          </a:p>
          <a:p>
            <a:pPr marL="182880" indent="-182880"/>
            <a:r>
              <a:rPr lang="en-US" sz="1800" dirty="0" smtClean="0"/>
              <a:t>Thermocouple (</a:t>
            </a:r>
            <a:r>
              <a:rPr lang="en-US" sz="1800" dirty="0" smtClean="0">
                <a:solidFill>
                  <a:srgbClr val="00B050"/>
                </a:solidFill>
              </a:rPr>
              <a:t>—</a:t>
            </a:r>
            <a:r>
              <a:rPr lang="en-US" sz="1800" dirty="0" smtClean="0"/>
              <a:t>) in </a:t>
            </a:r>
            <a:r>
              <a:rPr lang="en-US" sz="1800" dirty="0" smtClean="0">
                <a:latin typeface="Calibri"/>
              </a:rPr>
              <a:t>⁰C, logged continuously 1 </a:t>
            </a:r>
            <a:r>
              <a:rPr lang="en-US" sz="1800" dirty="0" err="1" smtClean="0">
                <a:latin typeface="Calibri"/>
              </a:rPr>
              <a:t>pt</a:t>
            </a:r>
            <a:r>
              <a:rPr lang="en-US" sz="1800" dirty="0" smtClean="0">
                <a:latin typeface="Calibri"/>
              </a:rPr>
              <a:t>/s, for 8 channels ;   Right “Y axis”</a:t>
            </a:r>
          </a:p>
          <a:p>
            <a:pPr marL="182880" indent="-182880"/>
            <a:r>
              <a:rPr lang="en-US" sz="1800" dirty="0" smtClean="0">
                <a:latin typeface="Calibri"/>
              </a:rPr>
              <a:t>O2 sensor (“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●</a:t>
            </a:r>
            <a:r>
              <a:rPr lang="en-US" sz="1800" dirty="0" smtClean="0">
                <a:latin typeface="Calibri"/>
              </a:rPr>
              <a:t>”), logged continuously 4 pt/sec for 10 sec sequentially at each of 10 positions</a:t>
            </a:r>
            <a:r>
              <a:rPr lang="en-US" sz="1800" dirty="0"/>
              <a:t> </a:t>
            </a:r>
            <a:r>
              <a:rPr lang="en-US" sz="1800" dirty="0" smtClean="0"/>
              <a:t> (Right </a:t>
            </a:r>
            <a:r>
              <a:rPr lang="en-US" sz="1800" dirty="0"/>
              <a:t>“Y axis</a:t>
            </a:r>
            <a:r>
              <a:rPr lang="en-US" sz="1800" dirty="0" smtClean="0"/>
              <a:t>”)</a:t>
            </a:r>
          </a:p>
          <a:p>
            <a:pPr marL="182880" indent="-182880"/>
            <a:r>
              <a:rPr lang="en-US" sz="1800" dirty="0" smtClean="0"/>
              <a:t>H2 sensor </a:t>
            </a:r>
            <a:r>
              <a:rPr lang="en-US" sz="1800" dirty="0"/>
              <a:t>(“</a:t>
            </a:r>
            <a:r>
              <a:rPr lang="en-US" sz="1800" dirty="0">
                <a:solidFill>
                  <a:srgbClr val="C00000"/>
                </a:solidFill>
              </a:rPr>
              <a:t>●</a:t>
            </a:r>
            <a:r>
              <a:rPr lang="en-US" sz="1800" dirty="0"/>
              <a:t>”), logged continuously 4 pt/sec for 10 sec </a:t>
            </a:r>
            <a:r>
              <a:rPr lang="en-US" sz="1800" dirty="0" smtClean="0"/>
              <a:t>sequentially at </a:t>
            </a:r>
            <a:r>
              <a:rPr lang="en-US" sz="1800" dirty="0"/>
              <a:t>each of 10 </a:t>
            </a:r>
            <a:r>
              <a:rPr lang="en-US" sz="1800"/>
              <a:t>positions </a:t>
            </a:r>
            <a:r>
              <a:rPr lang="en-US" sz="1800" smtClean="0"/>
              <a:t>  (Left </a:t>
            </a:r>
            <a:r>
              <a:rPr lang="en-US" sz="1800" dirty="0" smtClean="0"/>
              <a:t>“Y </a:t>
            </a:r>
            <a:r>
              <a:rPr lang="en-US" sz="1800"/>
              <a:t>axis</a:t>
            </a:r>
            <a:r>
              <a:rPr lang="en-US" sz="1800" smtClean="0"/>
              <a:t>”)</a:t>
            </a:r>
            <a:endParaRPr lang="en-US" sz="1800" dirty="0"/>
          </a:p>
          <a:p>
            <a:pPr marL="182880" indent="-182880"/>
            <a:endParaRPr lang="en-US" sz="18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228600" y="762000"/>
            <a:ext cx="5486400" cy="3400504"/>
            <a:chOff x="2279650" y="2008187"/>
            <a:chExt cx="5486400" cy="340050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650" y="2008187"/>
              <a:ext cx="5486400" cy="3400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277196" y="4144162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57800" y="413824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43400"/>
            <a:ext cx="3657600" cy="2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96862" y="5748771"/>
            <a:ext cx="2774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Expanded view of one cycle</a:t>
            </a:r>
          </a:p>
          <a:p>
            <a:r>
              <a:rPr lang="en-US" dirty="0" smtClean="0"/>
              <a:t>(H2 and O2 sensor)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21772" y="60960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28800" y="1143000"/>
            <a:ext cx="45719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874519" y="3337591"/>
            <a:ext cx="259081" cy="1082009"/>
          </a:xfrm>
          <a:prstGeom prst="straightConnector1">
            <a:avLst/>
          </a:prstGeom>
          <a:ln w="19050">
            <a:solidFill>
              <a:schemeClr val="tx1"/>
            </a:solidFill>
            <a:headEnd type="oval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528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txBody>
          <a:bodyPr/>
          <a:lstStyle/>
          <a:p>
            <a:r>
              <a:rPr lang="en-US" sz="2600" b="1" dirty="0" smtClean="0"/>
              <a:t>Field Data from the Hydrogen Plume Analyzer</a:t>
            </a:r>
            <a:endParaRPr lang="en-US" sz="2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10602"/>
            <a:ext cx="8686800" cy="266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98" y="3645877"/>
            <a:ext cx="4343400" cy="2692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619498" y="3001108"/>
            <a:ext cx="0" cy="2332892"/>
          </a:xfrm>
          <a:prstGeom prst="straightConnector1">
            <a:avLst/>
          </a:prstGeom>
          <a:ln w="19050">
            <a:solidFill>
              <a:schemeClr val="tx1"/>
            </a:solidFill>
            <a:headEnd type="oval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971800" y="2561492"/>
            <a:ext cx="3124200" cy="410308"/>
          </a:xfrm>
          <a:prstGeom prst="straightConnector1">
            <a:avLst/>
          </a:prstGeom>
          <a:ln w="19050">
            <a:solidFill>
              <a:schemeClr val="tx1"/>
            </a:solidFill>
            <a:headEnd type="oval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-21772" y="60960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648200" y="4286071"/>
            <a:ext cx="431951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Hydrogen was observed for every SP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O2 measurements did not correlate to H2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T (in-situ TC) remained near ambient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 smtClean="0"/>
              <a:t>Low fast T transients were observed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105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1116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Field Data and Results--FINDINGS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67200"/>
            <a:ext cx="7772400" cy="1600200"/>
          </a:xfrm>
        </p:spPr>
        <p:txBody>
          <a:bodyPr>
            <a:normAutofit/>
          </a:bodyPr>
          <a:lstStyle/>
          <a:p>
            <a:pPr marL="182880" indent="-182880"/>
            <a:r>
              <a:rPr lang="en-US" sz="1700" dirty="0" smtClean="0"/>
              <a:t>Prototype Hydrogen Plume Analyzer performed as designed</a:t>
            </a:r>
          </a:p>
          <a:p>
            <a:pPr marL="182880" indent="-182880"/>
            <a:r>
              <a:rPr lang="en-US" sz="1700" dirty="0" smtClean="0"/>
              <a:t>Buoyancy does not necessarily dominate the hydrogen dispersion process </a:t>
            </a:r>
          </a:p>
          <a:p>
            <a:pPr marL="402336" lvl="1" indent="-182880"/>
            <a:r>
              <a:rPr lang="en-US" sz="1600" dirty="0" err="1" smtClean="0"/>
              <a:t>vol</a:t>
            </a:r>
            <a:r>
              <a:rPr lang="en-US" sz="1600" dirty="0" smtClean="0"/>
              <a:t>% 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&gt; LFL was observed below the release point (8.5 feet)</a:t>
            </a:r>
          </a:p>
          <a:p>
            <a:pPr marL="402336" lvl="1" indent="-182880"/>
            <a:r>
              <a:rPr lang="en-US" sz="1600" dirty="0" smtClean="0"/>
              <a:t>Ground level personal monitors detected hydrogen</a:t>
            </a:r>
          </a:p>
          <a:p>
            <a:pPr marL="182880" indent="-182880"/>
            <a:r>
              <a:rPr lang="en-US" sz="1700" dirty="0" err="1"/>
              <a:t>v</a:t>
            </a:r>
            <a:r>
              <a:rPr lang="en-US" sz="1700" dirty="0" err="1" smtClean="0"/>
              <a:t>ol</a:t>
            </a:r>
            <a:r>
              <a:rPr lang="en-US" sz="1700" dirty="0" smtClean="0"/>
              <a:t>% O</a:t>
            </a:r>
            <a:r>
              <a:rPr lang="en-US" sz="1700" baseline="-25000" dirty="0" smtClean="0"/>
              <a:t>2</a:t>
            </a:r>
            <a:r>
              <a:rPr lang="en-US" sz="1700" dirty="0" smtClean="0"/>
              <a:t> fluctuations had a inconsistent correlation </a:t>
            </a:r>
            <a:r>
              <a:rPr lang="en-US" sz="1700" dirty="0"/>
              <a:t>to </a:t>
            </a:r>
            <a:r>
              <a:rPr lang="en-US" sz="1700" dirty="0" err="1" smtClean="0"/>
              <a:t>vol</a:t>
            </a:r>
            <a:r>
              <a:rPr lang="en-US" sz="1700" dirty="0"/>
              <a:t>% H</a:t>
            </a:r>
            <a:r>
              <a:rPr lang="en-US" sz="1700" baseline="-25000" dirty="0"/>
              <a:t>2</a:t>
            </a:r>
            <a:r>
              <a:rPr lang="en-US" sz="1700" dirty="0"/>
              <a:t> </a:t>
            </a:r>
            <a:endParaRPr lang="en-US" sz="1700" dirty="0" smtClean="0"/>
          </a:p>
          <a:p>
            <a:pPr marL="182880" indent="-182880"/>
            <a:r>
              <a:rPr lang="en-US" sz="1700" dirty="0" smtClean="0"/>
              <a:t>T measurements remained near ambient except for transient pulses</a:t>
            </a:r>
          </a:p>
          <a:p>
            <a:pPr marL="365760" lvl="1" indent="-182880"/>
            <a:r>
              <a:rPr lang="en-US" sz="1600" dirty="0" smtClean="0"/>
              <a:t>Poor correlation to </a:t>
            </a:r>
            <a:r>
              <a:rPr lang="en-US" sz="1600" dirty="0"/>
              <a:t>Vol% H</a:t>
            </a:r>
            <a:r>
              <a:rPr lang="en-US" sz="1600" baseline="-25000" dirty="0"/>
              <a:t>2</a:t>
            </a:r>
            <a:r>
              <a:rPr lang="en-US" sz="1600" dirty="0" smtClean="0"/>
              <a:t> </a:t>
            </a:r>
          </a:p>
          <a:p>
            <a:pPr marL="182880" indent="-182880"/>
            <a:r>
              <a:rPr lang="en-US" sz="1700" dirty="0" smtClean="0"/>
              <a:t>The vapor cloud did not strongly correlate </a:t>
            </a:r>
            <a:r>
              <a:rPr lang="en-US" sz="1700" dirty="0"/>
              <a:t>to </a:t>
            </a:r>
            <a:r>
              <a:rPr lang="en-US" sz="1700" dirty="0" err="1"/>
              <a:t>vol</a:t>
            </a:r>
            <a:r>
              <a:rPr lang="en-US" sz="1700" dirty="0"/>
              <a:t>% H</a:t>
            </a:r>
            <a:r>
              <a:rPr lang="en-US" sz="1700" baseline="-25000" dirty="0"/>
              <a:t>2</a:t>
            </a:r>
            <a:r>
              <a:rPr lang="en-US" sz="1700" dirty="0" smtClean="0"/>
              <a:t> </a:t>
            </a:r>
            <a:endParaRPr lang="en-US" sz="17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66" y="457200"/>
            <a:ext cx="877343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28214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tx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NREL 2016">
  <a:themeElements>
    <a:clrScheme name="Custom 2">
      <a:dk1>
        <a:srgbClr val="FFFFFF"/>
      </a:dk1>
      <a:lt1>
        <a:srgbClr val="0079C1"/>
      </a:lt1>
      <a:dk2>
        <a:srgbClr val="FFC425"/>
      </a:dk2>
      <a:lt2>
        <a:srgbClr val="8DC63F"/>
      </a:lt2>
      <a:accent1>
        <a:srgbClr val="0079C1"/>
      </a:accent1>
      <a:accent2>
        <a:srgbClr val="00A4E4"/>
      </a:accent2>
      <a:accent3>
        <a:srgbClr val="F6A01A"/>
      </a:accent3>
      <a:accent4>
        <a:srgbClr val="5E9732"/>
      </a:accent4>
      <a:accent5>
        <a:srgbClr val="933C06"/>
      </a:accent5>
      <a:accent6>
        <a:srgbClr val="6A737B"/>
      </a:accent6>
      <a:hlink>
        <a:srgbClr val="0079C1"/>
      </a:hlink>
      <a:folHlink>
        <a:srgbClr val="00A4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5">
    <a:dk1>
      <a:srgbClr val="FFFFFF"/>
    </a:dk1>
    <a:lt1>
      <a:srgbClr val="0079C1"/>
    </a:lt1>
    <a:dk2>
      <a:srgbClr val="FFC425"/>
    </a:dk2>
    <a:lt2>
      <a:srgbClr val="8DC63F"/>
    </a:lt2>
    <a:accent1>
      <a:srgbClr val="0079C1"/>
    </a:accent1>
    <a:accent2>
      <a:srgbClr val="00A4E4"/>
    </a:accent2>
    <a:accent3>
      <a:srgbClr val="F6A01A"/>
    </a:accent3>
    <a:accent4>
      <a:srgbClr val="5E9732"/>
    </a:accent4>
    <a:accent5>
      <a:srgbClr val="933C06"/>
    </a:accent5>
    <a:accent6>
      <a:srgbClr val="6A737B"/>
    </a:accent6>
    <a:hlink>
      <a:srgbClr val="0079C1"/>
    </a:hlink>
    <a:folHlink>
      <a:srgbClr val="00A4E4"/>
    </a:folHlink>
  </a:clrScheme>
</a:themeOverride>
</file>

<file path=ppt/theme/themeOverride2.xml><?xml version="1.0" encoding="utf-8"?>
<a:themeOverride xmlns:a="http://schemas.openxmlformats.org/drawingml/2006/main">
  <a:clrScheme name="Custom 5">
    <a:dk1>
      <a:srgbClr val="FFFFFF"/>
    </a:dk1>
    <a:lt1>
      <a:srgbClr val="0079C1"/>
    </a:lt1>
    <a:dk2>
      <a:srgbClr val="FFC425"/>
    </a:dk2>
    <a:lt2>
      <a:srgbClr val="8DC63F"/>
    </a:lt2>
    <a:accent1>
      <a:srgbClr val="0079C1"/>
    </a:accent1>
    <a:accent2>
      <a:srgbClr val="00A4E4"/>
    </a:accent2>
    <a:accent3>
      <a:srgbClr val="F6A01A"/>
    </a:accent3>
    <a:accent4>
      <a:srgbClr val="5E9732"/>
    </a:accent4>
    <a:accent5>
      <a:srgbClr val="933C06"/>
    </a:accent5>
    <a:accent6>
      <a:srgbClr val="6A737B"/>
    </a:accent6>
    <a:hlink>
      <a:srgbClr val="0079C1"/>
    </a:hlink>
    <a:folHlink>
      <a:srgbClr val="00A4E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10842</TotalTime>
  <Words>1158</Words>
  <Application>Microsoft Office PowerPoint</Application>
  <PresentationFormat>On-screen Show (4:3)</PresentationFormat>
  <Paragraphs>159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1_Office Theme</vt:lpstr>
      <vt:lpstr>Office Theme</vt:lpstr>
      <vt:lpstr>3_Office Theme</vt:lpstr>
      <vt:lpstr>4_Office Theme</vt:lpstr>
      <vt:lpstr>NREL 2016</vt:lpstr>
      <vt:lpstr>PowerPoint Presentation</vt:lpstr>
      <vt:lpstr>Brief Overview of LH2 Storage and Commercial Use</vt:lpstr>
      <vt:lpstr>Project Background </vt:lpstr>
      <vt:lpstr>Project Background—LH2 Delivery and Venting </vt:lpstr>
      <vt:lpstr>Prototype Hydrogen Plume Analyzer  Integrated System</vt:lpstr>
      <vt:lpstr>NREL Sensor Laboratory The Analyzer Box –Design and Limitation</vt:lpstr>
      <vt:lpstr>Details on field test data (October 2016)</vt:lpstr>
      <vt:lpstr>Field Data from the Hydrogen Plume Analyzer</vt:lpstr>
      <vt:lpstr>Field Data and Results--FINDINGS</vt:lpstr>
      <vt:lpstr>Outcome of Field Demonstration (NFPA 2 Storage Task Group Meeting)</vt:lpstr>
      <vt:lpstr>H2 Cold Plume Release Analysis  (Design and Application Embellishments)</vt:lpstr>
      <vt:lpstr>OUTCOMES of the Field Demonstration—Expanded Applications Hydrogen Wide Area Monitoring (Hy-WAM)</vt:lpstr>
      <vt:lpstr>Acknowledgements</vt:lpstr>
    </vt:vector>
  </TitlesOfParts>
  <Company>NREL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NREL</dc:creator>
  <cp:lastModifiedBy>NREL</cp:lastModifiedBy>
  <cp:revision>648</cp:revision>
  <cp:lastPrinted>2016-09-08T13:28:18Z</cp:lastPrinted>
  <dcterms:created xsi:type="dcterms:W3CDTF">2014-11-08T17:56:10Z</dcterms:created>
  <dcterms:modified xsi:type="dcterms:W3CDTF">2017-09-13T06:06:23Z</dcterms:modified>
</cp:coreProperties>
</file>