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97" r:id="rId4"/>
    <p:sldId id="258" r:id="rId5"/>
    <p:sldId id="268" r:id="rId6"/>
    <p:sldId id="270" r:id="rId7"/>
    <p:sldId id="269" r:id="rId8"/>
    <p:sldId id="274" r:id="rId9"/>
    <p:sldId id="290" r:id="rId10"/>
    <p:sldId id="280" r:id="rId11"/>
    <p:sldId id="281" r:id="rId12"/>
    <p:sldId id="278" r:id="rId13"/>
    <p:sldId id="283" r:id="rId14"/>
    <p:sldId id="282" r:id="rId15"/>
    <p:sldId id="287" r:id="rId16"/>
    <p:sldId id="28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MIGUEL ECHEVARRIA Nerea (JRC-PETTEN)" initials="DME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0"/>
    <p:restoredTop sz="91657" autoAdjust="0"/>
  </p:normalViewPr>
  <p:slideViewPr>
    <p:cSldViewPr snapToGrid="0" snapToObjects="1">
      <p:cViewPr varScale="1">
        <p:scale>
          <a:sx n="68" d="100"/>
          <a:sy n="68" d="100"/>
        </p:scale>
        <p:origin x="1092" y="72"/>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DE467-252D-C340-B6D3-74553E62F086}" type="datetimeFigureOut">
              <a:rPr lang="nl-NL" smtClean="0"/>
              <a:t>12-9-2017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12-9-2017</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3946069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12</a:t>
            </a:fld>
            <a:endParaRPr lang="nl-NL" dirty="0"/>
          </a:p>
        </p:txBody>
      </p:sp>
    </p:spTree>
    <p:extLst>
      <p:ext uri="{BB962C8B-B14F-4D97-AF65-F5344CB8AC3E}">
        <p14:creationId xmlns:p14="http://schemas.microsoft.com/office/powerpoint/2010/main" val="224692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As soon</a:t>
            </a:r>
            <a:r>
              <a:rPr lang="en-GB" sz="1200" b="0" i="0" kern="1200" baseline="0" dirty="0" smtClean="0">
                <a:solidFill>
                  <a:schemeClr val="tx1"/>
                </a:solidFill>
                <a:effectLst/>
                <a:latin typeface="Verdana Standaard" charset="0"/>
                <a:ea typeface="+mn-ea"/>
                <a:cs typeface="+mn-cs"/>
              </a:rPr>
              <a:t> as the filling finishes the temperature inside the tank lowers down</a:t>
            </a:r>
          </a:p>
          <a:p>
            <a:r>
              <a:rPr lang="en-GB" sz="1200" b="0" i="0" kern="1200" dirty="0" smtClean="0">
                <a:solidFill>
                  <a:schemeClr val="tx1"/>
                </a:solidFill>
                <a:effectLst/>
                <a:latin typeface="Verdana Standaard" charset="0"/>
                <a:ea typeface="+mn-ea"/>
                <a:cs typeface="+mn-cs"/>
              </a:rPr>
              <a:t>, the exposure time of the tank materials to this temperature was short and the temperature at the hydrogen tank wall (in between the liner and the composite) remained below the 85°C threshold [11]</a:t>
            </a:r>
          </a:p>
          <a:p>
            <a:endParaRPr lang="en-US" sz="1200" b="0" i="0" kern="1200" dirty="0" smtClean="0">
              <a:solidFill>
                <a:schemeClr val="tx1"/>
              </a:solidFill>
              <a:effectLst/>
              <a:latin typeface="Verdana Standaard" charset="0"/>
              <a:ea typeface="+mn-ea"/>
              <a:cs typeface="+mn-cs"/>
            </a:endParaRPr>
          </a:p>
          <a:p>
            <a:r>
              <a:rPr lang="en-GB" dirty="0" smtClean="0"/>
              <a:t>makes the filling fastest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14</a:t>
            </a:fld>
            <a:endParaRPr lang="nl-NL" dirty="0"/>
          </a:p>
        </p:txBody>
      </p:sp>
    </p:spTree>
    <p:extLst>
      <p:ext uri="{BB962C8B-B14F-4D97-AF65-F5344CB8AC3E}">
        <p14:creationId xmlns:p14="http://schemas.microsoft.com/office/powerpoint/2010/main" val="348968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put it at the end and just leave it there for the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15</a:t>
            </a:fld>
            <a:endParaRPr lang="nl-NL" dirty="0"/>
          </a:p>
        </p:txBody>
      </p:sp>
    </p:spTree>
    <p:extLst>
      <p:ext uri="{BB962C8B-B14F-4D97-AF65-F5344CB8AC3E}">
        <p14:creationId xmlns:p14="http://schemas.microsoft.com/office/powerpoint/2010/main" val="426687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1. Compressed Hydrogen Storage System, CHSS: One or more of</a:t>
            </a:r>
            <a:r>
              <a:rPr lang="en-GB" sz="1200" b="0" i="0" kern="1200" baseline="0" dirty="0" smtClean="0">
                <a:solidFill>
                  <a:schemeClr val="tx1"/>
                </a:solidFill>
                <a:effectLst/>
                <a:latin typeface="Verdana Standaard" charset="0"/>
                <a:ea typeface="+mn-ea"/>
                <a:cs typeface="+mn-cs"/>
              </a:rPr>
              <a:t> fully wrapped composite tanks (type 3 or type 4).</a:t>
            </a:r>
          </a:p>
          <a:p>
            <a:r>
              <a:rPr lang="en-US" dirty="0" smtClean="0"/>
              <a:t>2. Thermall</a:t>
            </a:r>
            <a:r>
              <a:rPr lang="en-US" baseline="0" dirty="0" smtClean="0"/>
              <a:t>y Activated Pressure Relief Device (TPRD) + Temperature and Pressure sensors.</a:t>
            </a:r>
          </a:p>
          <a:p>
            <a:r>
              <a:rPr lang="en-US" baseline="0" dirty="0" smtClean="0"/>
              <a:t>3. Fuel line connected to the nozzle and to an </a:t>
            </a:r>
            <a:r>
              <a:rPr lang="en-GB" sz="1200" b="0" i="0" kern="1200" dirty="0" smtClean="0">
                <a:solidFill>
                  <a:schemeClr val="tx1"/>
                </a:solidFill>
                <a:effectLst/>
                <a:latin typeface="Verdana Standaard" charset="0"/>
                <a:ea typeface="+mn-ea"/>
                <a:cs typeface="+mn-cs"/>
              </a:rPr>
              <a:t>Infrared Data Association, IrDA, communication system. The SAE J2799:2014 communication hardware and software can be used for this purpose.</a:t>
            </a:r>
          </a:p>
          <a:p>
            <a:r>
              <a:rPr lang="en-US" dirty="0" smtClean="0"/>
              <a:t>4. Hose</a:t>
            </a:r>
            <a:r>
              <a:rPr lang="en-US" baseline="0" dirty="0" smtClean="0"/>
              <a:t> with the right length and the breakaway.</a:t>
            </a:r>
          </a:p>
          <a:p>
            <a:r>
              <a:rPr lang="en-US" baseline="0" dirty="0" smtClean="0"/>
              <a:t>5. The metering system (Mass flow meter).</a:t>
            </a:r>
          </a:p>
          <a:p>
            <a:r>
              <a:rPr lang="en-US" baseline="0" dirty="0" smtClean="0"/>
              <a:t>6. The temperature and pressure sensors (display).</a:t>
            </a:r>
          </a:p>
          <a:p>
            <a:r>
              <a:rPr lang="en-US" baseline="0" dirty="0" smtClean="0"/>
              <a:t>7. The dispenser and the dispenser control.</a:t>
            </a:r>
          </a:p>
          <a:p>
            <a:r>
              <a:rPr lang="en-US" baseline="0" dirty="0" smtClean="0"/>
              <a:t>8. The cooling block.</a:t>
            </a:r>
          </a:p>
          <a:p>
            <a:r>
              <a:rPr lang="en-US" baseline="0" dirty="0" smtClean="0"/>
              <a:t>9. The Ambient temperature sensor.</a:t>
            </a:r>
          </a:p>
          <a:p>
            <a:endParaRPr lang="en-US" baseline="0" dirty="0" smtClean="0"/>
          </a:p>
        </p:txBody>
      </p:sp>
      <p:sp>
        <p:nvSpPr>
          <p:cNvPr id="4" name="Slide Number Placeholder 3"/>
          <p:cNvSpPr>
            <a:spLocks noGrp="1"/>
          </p:cNvSpPr>
          <p:nvPr>
            <p:ph type="sldNum" sz="quarter" idx="10"/>
          </p:nvPr>
        </p:nvSpPr>
        <p:spPr/>
        <p:txBody>
          <a:bodyPr/>
          <a:lstStyle/>
          <a:p>
            <a:fld id="{B724C359-F21C-5144-9CEB-BDBE24445460}" type="slidenum">
              <a:rPr lang="nl-NL" smtClean="0"/>
              <a:pPr/>
              <a:t>3</a:t>
            </a:fld>
            <a:endParaRPr lang="nl-NL" dirty="0"/>
          </a:p>
        </p:txBody>
      </p:sp>
    </p:spTree>
    <p:extLst>
      <p:ext uri="{BB962C8B-B14F-4D97-AF65-F5344CB8AC3E}">
        <p14:creationId xmlns:p14="http://schemas.microsoft.com/office/powerpoint/2010/main" val="249995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Verdana Standaard" charset="0"/>
                <a:ea typeface="+mn-ea"/>
                <a:cs typeface="+mn-cs"/>
              </a:rPr>
              <a:t>Any other protocols should be approved and validated to confirm compatibility and robustness</a:t>
            </a:r>
            <a:endParaRPr lang="en-GB" sz="1200" b="1" i="0" kern="1200" baseline="0" dirty="0" smtClean="0">
              <a:solidFill>
                <a:schemeClr val="tx1"/>
              </a:solidFill>
              <a:effectLst/>
              <a:latin typeface="Verdana Standaard" charset="0"/>
              <a:ea typeface="+mn-ea"/>
              <a:cs typeface="+mn-cs"/>
            </a:endParaRPr>
          </a:p>
        </p:txBody>
      </p:sp>
      <p:sp>
        <p:nvSpPr>
          <p:cNvPr id="4" name="Slide Number Placeholder 3"/>
          <p:cNvSpPr>
            <a:spLocks noGrp="1"/>
          </p:cNvSpPr>
          <p:nvPr>
            <p:ph type="sldNum" sz="quarter" idx="10"/>
          </p:nvPr>
        </p:nvSpPr>
        <p:spPr/>
        <p:txBody>
          <a:bodyPr/>
          <a:lstStyle/>
          <a:p>
            <a:fld id="{B724C359-F21C-5144-9CEB-BDBE24445460}" type="slidenum">
              <a:rPr lang="nl-NL" smtClean="0"/>
              <a:pPr/>
              <a:t>4</a:t>
            </a:fld>
            <a:endParaRPr lang="nl-NL" dirty="0"/>
          </a:p>
        </p:txBody>
      </p:sp>
    </p:spTree>
    <p:extLst>
      <p:ext uri="{BB962C8B-B14F-4D97-AF65-F5344CB8AC3E}">
        <p14:creationId xmlns:p14="http://schemas.microsoft.com/office/powerpoint/2010/main" val="249995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Verdana Standaard" charset="0"/>
                <a:ea typeface="+mn-ea"/>
                <a:cs typeface="+mn-cs"/>
              </a:rPr>
              <a:t>7. GENERAL PROCESS REQUIREMENTS FOR HYDROGEN FUELING </a:t>
            </a:r>
          </a:p>
          <a:p>
            <a:r>
              <a:rPr lang="en-GB" sz="1200" b="0" i="0" u="none" strike="noStrike" kern="1200" baseline="0" dirty="0" smtClean="0">
                <a:solidFill>
                  <a:schemeClr val="tx1"/>
                </a:solidFill>
                <a:latin typeface="Verdana Standaard" charset="0"/>
                <a:ea typeface="+mn-ea"/>
                <a:cs typeface="+mn-cs"/>
              </a:rPr>
              <a:t>This section is intended to cover the general hydrogen fueling process requirements and does not contain all the detailed requirements for the dispenser and station. Each fueling protocol may have additional requirements and process limits which are discussed in subsequent sections. </a:t>
            </a:r>
          </a:p>
          <a:p>
            <a:r>
              <a:rPr lang="en-GB" sz="1200" b="0" i="0" u="none" strike="noStrike" kern="1200" baseline="0" dirty="0" smtClean="0">
                <a:solidFill>
                  <a:schemeClr val="tx1"/>
                </a:solidFill>
                <a:latin typeface="Verdana Standaard" charset="0"/>
                <a:ea typeface="+mn-ea"/>
                <a:cs typeface="+mn-cs"/>
              </a:rPr>
              <a:t>7.1 CHSS Storage Limits </a:t>
            </a:r>
          </a:p>
          <a:p>
            <a:r>
              <a:rPr lang="en-GB" sz="1200" b="0" i="0" u="none" strike="noStrike" kern="1200" baseline="0" dirty="0" smtClean="0">
                <a:solidFill>
                  <a:schemeClr val="tx1"/>
                </a:solidFill>
                <a:latin typeface="Verdana Standaard" charset="0"/>
                <a:ea typeface="+mn-ea"/>
                <a:cs typeface="+mn-cs"/>
              </a:rPr>
              <a:t>This standard applies to fueling light duty HSV with compressed hydrogen storage system capacity from 2 to 10 kg for 70 MPa and 2.4 to 6.0 kg for 35 MPa. See Table 4 for a breakdown of storage categories. </a:t>
            </a:r>
          </a:p>
          <a:p>
            <a:r>
              <a:rPr lang="en-GB" sz="1200" b="0" i="0" u="none" strike="noStrike" kern="1200" baseline="0" dirty="0" smtClean="0">
                <a:solidFill>
                  <a:schemeClr val="tx1"/>
                </a:solidFill>
                <a:latin typeface="Verdana Standaard" charset="0"/>
                <a:ea typeface="+mn-ea"/>
                <a:cs typeface="+mn-cs"/>
              </a:rPr>
              <a:t>7.2 Temperature Process Requirements </a:t>
            </a:r>
          </a:p>
          <a:p>
            <a:r>
              <a:rPr lang="it-IT" sz="1200" b="0" i="0" u="none" strike="noStrike" kern="1200" baseline="0" dirty="0" smtClean="0">
                <a:solidFill>
                  <a:schemeClr val="tx1"/>
                </a:solidFill>
                <a:latin typeface="Verdana Standaard" charset="0"/>
                <a:ea typeface="+mn-ea"/>
                <a:cs typeface="+mn-cs"/>
              </a:rPr>
              <a:t>7.2.1 </a:t>
            </a:r>
            <a:r>
              <a:rPr lang="it-IT" sz="1200" b="0" i="0" u="none" strike="noStrike" kern="1200" baseline="0" dirty="0" err="1" smtClean="0">
                <a:solidFill>
                  <a:schemeClr val="tx1"/>
                </a:solidFill>
                <a:latin typeface="Verdana Standaard" charset="0"/>
                <a:ea typeface="+mn-ea"/>
                <a:cs typeface="+mn-cs"/>
              </a:rPr>
              <a:t>Fuel</a:t>
            </a:r>
            <a:r>
              <a:rPr lang="it-IT" sz="1200" b="0" i="0" u="none" strike="noStrike" kern="1200" baseline="0" dirty="0" smtClean="0">
                <a:solidFill>
                  <a:schemeClr val="tx1"/>
                </a:solidFill>
                <a:latin typeface="Verdana Standaard" charset="0"/>
                <a:ea typeface="+mn-ea"/>
                <a:cs typeface="+mn-cs"/>
              </a:rPr>
              <a:t> Delivery Temperature Sensor </a:t>
            </a:r>
          </a:p>
          <a:p>
            <a:r>
              <a:rPr lang="en-GB" sz="1200" b="0" i="0" u="none" strike="noStrike" kern="1200" baseline="0" dirty="0" smtClean="0">
                <a:solidFill>
                  <a:schemeClr val="tx1"/>
                </a:solidFill>
                <a:latin typeface="Verdana Standaard" charset="0"/>
                <a:ea typeface="+mn-ea"/>
                <a:cs typeface="+mn-cs"/>
              </a:rPr>
              <a:t>The temperature sensor measuring the fuel delivery temperature shall be located upstream of and as close as possible to the dispenser hose break-away. The flow length between sensor and hose break-away shall be no greater than 1 meter. </a:t>
            </a:r>
          </a:p>
          <a:p>
            <a:r>
              <a:rPr lang="en-GB" sz="1200" b="0" i="0" u="none" strike="noStrike" kern="1200" baseline="0" dirty="0" smtClean="0">
                <a:solidFill>
                  <a:schemeClr val="tx1"/>
                </a:solidFill>
                <a:latin typeface="Verdana Standaard" charset="0"/>
                <a:ea typeface="+mn-ea"/>
                <a:cs typeface="+mn-cs"/>
              </a:rPr>
              <a:t>7.2.2 Ambient Temperature </a:t>
            </a:r>
          </a:p>
          <a:p>
            <a:r>
              <a:rPr lang="en-GB" sz="1200" b="0" i="0" u="none" strike="noStrike" kern="1200" baseline="0" dirty="0" smtClean="0">
                <a:solidFill>
                  <a:schemeClr val="tx1"/>
                </a:solidFill>
                <a:latin typeface="Verdana Standaard" charset="0"/>
                <a:ea typeface="+mn-ea"/>
                <a:cs typeface="+mn-cs"/>
              </a:rPr>
              <a:t>Fueling shall only occur when the ambient temperature is greater than or equal to -40 °C (-40 °F) and less than or equal to 50 °C (122 °F). The sensor used to measure the ambient temperature shall be protected from environmental conditions that may affect its accuracy. </a:t>
            </a:r>
          </a:p>
          <a:p>
            <a:r>
              <a:rPr lang="en-GB" sz="1200" b="0" i="0" u="none" strike="noStrike" kern="1200" baseline="0" dirty="0" smtClean="0">
                <a:solidFill>
                  <a:schemeClr val="tx1"/>
                </a:solidFill>
                <a:latin typeface="Verdana Standaard" charset="0"/>
                <a:ea typeface="+mn-ea"/>
                <a:cs typeface="+mn-cs"/>
              </a:rPr>
              <a:t>7.2.3 Fuel Delivery Temperature </a:t>
            </a:r>
          </a:p>
          <a:p>
            <a:r>
              <a:rPr lang="en-GB" sz="1200" b="0" i="0" u="none" strike="noStrike" kern="1200" baseline="0" dirty="0" smtClean="0">
                <a:solidFill>
                  <a:schemeClr val="tx1"/>
                </a:solidFill>
                <a:latin typeface="Verdana Standaard" charset="0"/>
                <a:ea typeface="+mn-ea"/>
                <a:cs typeface="+mn-cs"/>
              </a:rPr>
              <a:t>The fuel delivery (</a:t>
            </a:r>
            <a:r>
              <a:rPr lang="en-GB" sz="1200" b="0" i="0" u="none" strike="noStrike" kern="1200" baseline="0" dirty="0" err="1" smtClean="0">
                <a:solidFill>
                  <a:schemeClr val="tx1"/>
                </a:solidFill>
                <a:latin typeface="Verdana Standaard" charset="0"/>
                <a:ea typeface="+mn-ea"/>
                <a:cs typeface="+mn-cs"/>
              </a:rPr>
              <a:t>Tfuel</a:t>
            </a:r>
            <a:r>
              <a:rPr lang="en-GB" sz="1200" b="0" i="0" u="none" strike="noStrike" kern="1200" baseline="0" dirty="0" smtClean="0">
                <a:solidFill>
                  <a:schemeClr val="tx1"/>
                </a:solidFill>
                <a:latin typeface="Verdana Standaard" charset="0"/>
                <a:ea typeface="+mn-ea"/>
                <a:cs typeface="+mn-cs"/>
              </a:rPr>
              <a:t>) temperature shall always be greater than or equal to -40 °C. </a:t>
            </a:r>
          </a:p>
          <a:p>
            <a:r>
              <a:rPr lang="en-GB" sz="1200" b="0" i="0" u="none" strike="noStrike" kern="1200" baseline="0" dirty="0" smtClean="0">
                <a:solidFill>
                  <a:schemeClr val="tx1"/>
                </a:solidFill>
                <a:latin typeface="Verdana Standaard" charset="0"/>
                <a:ea typeface="+mn-ea"/>
                <a:cs typeface="+mn-cs"/>
              </a:rPr>
              <a:t>7.2.4 Vehicle CHSS Gas Temperature </a:t>
            </a:r>
          </a:p>
          <a:p>
            <a:r>
              <a:rPr lang="en-GB" sz="1200" b="0" i="0" u="none" strike="noStrike" kern="1200" baseline="0" dirty="0" smtClean="0">
                <a:solidFill>
                  <a:schemeClr val="tx1"/>
                </a:solidFill>
                <a:latin typeface="Verdana Standaard" charset="0"/>
                <a:ea typeface="+mn-ea"/>
                <a:cs typeface="+mn-cs"/>
              </a:rPr>
              <a:t>For communications </a:t>
            </a:r>
            <a:r>
              <a:rPr lang="en-GB" sz="1200" b="0" i="0" u="none" strike="noStrike" kern="1200" baseline="0" dirty="0" err="1" smtClean="0">
                <a:solidFill>
                  <a:schemeClr val="tx1"/>
                </a:solidFill>
                <a:latin typeface="Verdana Standaard" charset="0"/>
                <a:ea typeface="+mn-ea"/>
                <a:cs typeface="+mn-cs"/>
              </a:rPr>
              <a:t>fuelings</a:t>
            </a:r>
            <a:r>
              <a:rPr lang="en-GB" sz="1200" b="0" i="0" u="none" strike="noStrike" kern="1200" baseline="0" dirty="0" smtClean="0">
                <a:solidFill>
                  <a:schemeClr val="tx1"/>
                </a:solidFill>
                <a:latin typeface="Verdana Standaard" charset="0"/>
                <a:ea typeface="+mn-ea"/>
                <a:cs typeface="+mn-cs"/>
              </a:rPr>
              <a:t>, the station should not fuel or terminate vehicle fueling as soon as possible but within five seconds if the CHSS gas temperature signal is greater than 85°C. </a:t>
            </a:r>
          </a:p>
          <a:p>
            <a:r>
              <a:rPr lang="en-GB" sz="1200" b="0" i="0" u="none" strike="noStrike" kern="1200" baseline="0" dirty="0" smtClean="0">
                <a:solidFill>
                  <a:schemeClr val="tx1"/>
                </a:solidFill>
                <a:latin typeface="Verdana Standaard" charset="0"/>
                <a:ea typeface="+mn-ea"/>
                <a:cs typeface="+mn-cs"/>
              </a:rPr>
              <a:t>7.3 Pressure Process Requirements </a:t>
            </a:r>
          </a:p>
          <a:p>
            <a:r>
              <a:rPr lang="en-GB" sz="1200" b="0" i="0" u="none" strike="noStrike" kern="1200" baseline="0" dirty="0" smtClean="0">
                <a:solidFill>
                  <a:schemeClr val="tx1"/>
                </a:solidFill>
                <a:latin typeface="Verdana Standaard" charset="0"/>
                <a:ea typeface="+mn-ea"/>
                <a:cs typeface="+mn-cs"/>
              </a:rPr>
              <a:t>7.3.1 Initial Pressure </a:t>
            </a:r>
          </a:p>
          <a:p>
            <a:r>
              <a:rPr lang="en-GB" sz="1200" b="0" i="0" u="none" strike="noStrike" kern="1200" baseline="0" dirty="0" smtClean="0">
                <a:solidFill>
                  <a:schemeClr val="tx1"/>
                </a:solidFill>
                <a:latin typeface="Verdana Standaard" charset="0"/>
                <a:ea typeface="+mn-ea"/>
                <a:cs typeface="+mn-cs"/>
              </a:rPr>
              <a:t>The initial CHSS pressure measured during </a:t>
            </a:r>
            <a:r>
              <a:rPr lang="en-GB" sz="1200" b="0" i="0" u="none" strike="noStrike" kern="1200" baseline="0" dirty="0" err="1" smtClean="0">
                <a:solidFill>
                  <a:schemeClr val="tx1"/>
                </a:solidFill>
                <a:latin typeface="Verdana Standaard" charset="0"/>
                <a:ea typeface="+mn-ea"/>
                <a:cs typeface="+mn-cs"/>
              </a:rPr>
              <a:t>startup</a:t>
            </a:r>
            <a:r>
              <a:rPr lang="en-GB" sz="1200" b="0" i="0" u="none" strike="noStrike" kern="1200" baseline="0" dirty="0" smtClean="0">
                <a:solidFill>
                  <a:schemeClr val="tx1"/>
                </a:solidFill>
                <a:latin typeface="Verdana Standaard" charset="0"/>
                <a:ea typeface="+mn-ea"/>
                <a:cs typeface="+mn-cs"/>
              </a:rPr>
              <a:t> will be used as P0 in applying the Look-up table. If the measured initial CHSS pressure is less than 0.5 MPa or greater than the pressure class nominal working pressure (35 MPa or 70 MPa), then the station shall terminate the fueling procedure as soon as possible but within five seconds. </a:t>
            </a:r>
          </a:p>
          <a:p>
            <a:r>
              <a:rPr lang="en-GB" sz="1200" b="0" i="0" u="none" strike="noStrike" kern="1200" baseline="0" dirty="0" smtClean="0">
                <a:solidFill>
                  <a:schemeClr val="tx1"/>
                </a:solidFill>
                <a:latin typeface="Verdana Standaard" charset="0"/>
                <a:ea typeface="+mn-ea"/>
                <a:cs typeface="+mn-cs"/>
              </a:rPr>
              <a:t>7.3.2 Station Pressure Sensor </a:t>
            </a:r>
          </a:p>
          <a:p>
            <a:r>
              <a:rPr lang="en-GB" sz="1200" b="0" i="0" u="none" strike="noStrike" kern="1200" baseline="0" dirty="0" smtClean="0">
                <a:solidFill>
                  <a:schemeClr val="tx1"/>
                </a:solidFill>
                <a:latin typeface="Verdana Standaard" charset="0"/>
                <a:ea typeface="+mn-ea"/>
                <a:cs typeface="+mn-cs"/>
              </a:rPr>
              <a:t>The sensor measuring the station pressure shall be located upstream of and as close as possible to the dispenser hose break-away. The flow length between sensor and hose break-away shall be no greater than 1 meter. </a:t>
            </a:r>
          </a:p>
          <a:p>
            <a:r>
              <a:rPr lang="en-GB" sz="1200" b="0" i="0" u="none" strike="noStrike" kern="1200" baseline="0" dirty="0" smtClean="0">
                <a:solidFill>
                  <a:schemeClr val="tx1"/>
                </a:solidFill>
                <a:latin typeface="Verdana Standaard" charset="0"/>
                <a:ea typeface="+mn-ea"/>
                <a:cs typeface="+mn-cs"/>
              </a:rPr>
              <a:t>7.3.3 Operating Pressure </a:t>
            </a:r>
          </a:p>
          <a:p>
            <a:r>
              <a:rPr lang="en-GB" sz="1200" b="0" i="0" u="none" strike="noStrike" kern="1200" baseline="0" dirty="0" smtClean="0">
                <a:solidFill>
                  <a:schemeClr val="tx1"/>
                </a:solidFill>
                <a:latin typeface="Verdana Standaard" charset="0"/>
                <a:ea typeface="+mn-ea"/>
                <a:cs typeface="+mn-cs"/>
              </a:rPr>
              <a:t>For communications </a:t>
            </a:r>
            <a:r>
              <a:rPr lang="en-GB" sz="1200" b="0" i="0" u="none" strike="noStrike" kern="1200" baseline="0" dirty="0" err="1" smtClean="0">
                <a:solidFill>
                  <a:schemeClr val="tx1"/>
                </a:solidFill>
                <a:latin typeface="Verdana Standaard" charset="0"/>
                <a:ea typeface="+mn-ea"/>
                <a:cs typeface="+mn-cs"/>
              </a:rPr>
              <a:t>fuelings</a:t>
            </a:r>
            <a:r>
              <a:rPr lang="en-GB" sz="1200" b="0" i="0" u="none" strike="noStrike" kern="1200" baseline="0" dirty="0" smtClean="0">
                <a:solidFill>
                  <a:schemeClr val="tx1"/>
                </a:solidFill>
                <a:latin typeface="Verdana Standaard" charset="0"/>
                <a:ea typeface="+mn-ea"/>
                <a:cs typeface="+mn-cs"/>
              </a:rPr>
              <a:t>, the station should not fuel or terminate fueling as soon as possible but within five seconds if the CHSS pressure is greater than or equal to 125% NWP. </a:t>
            </a:r>
          </a:p>
          <a:p>
            <a:r>
              <a:rPr lang="en-GB" sz="1200" b="0" i="0" u="none" strike="noStrike" kern="1200" baseline="0" dirty="0" smtClean="0">
                <a:solidFill>
                  <a:schemeClr val="tx1"/>
                </a:solidFill>
                <a:latin typeface="Verdana Standaard" charset="0"/>
                <a:ea typeface="+mn-ea"/>
                <a:cs typeface="+mn-cs"/>
              </a:rPr>
              <a:t>7.4 Other Process Requirements </a:t>
            </a:r>
          </a:p>
          <a:p>
            <a:r>
              <a:rPr lang="en-GB" sz="1200" b="0" i="0" u="none" strike="noStrike" kern="1200" baseline="0" dirty="0" smtClean="0">
                <a:solidFill>
                  <a:schemeClr val="tx1"/>
                </a:solidFill>
                <a:latin typeface="Verdana Standaard" charset="0"/>
                <a:ea typeface="+mn-ea"/>
                <a:cs typeface="+mn-cs"/>
              </a:rPr>
              <a:t>7.4.1 State Of Charge </a:t>
            </a:r>
          </a:p>
          <a:p>
            <a:r>
              <a:rPr lang="en-GB" sz="1200" b="0" i="0" u="none" strike="noStrike" kern="1200" baseline="0" dirty="0" smtClean="0">
                <a:solidFill>
                  <a:schemeClr val="tx1"/>
                </a:solidFill>
                <a:latin typeface="Verdana Standaard" charset="0"/>
                <a:ea typeface="+mn-ea"/>
                <a:cs typeface="+mn-cs"/>
              </a:rPr>
              <a:t>In communication fueling, the station should terminate fueling as soon as possible but within 5 second if the SOC is greater than or equal to 100%. The station may use </a:t>
            </a:r>
            <a:r>
              <a:rPr lang="en-GB" sz="1200" b="0" i="0" u="none" strike="noStrike" kern="1200" baseline="0" dirty="0" err="1" smtClean="0">
                <a:solidFill>
                  <a:schemeClr val="tx1"/>
                </a:solidFill>
                <a:latin typeface="Verdana Standaard" charset="0"/>
                <a:ea typeface="+mn-ea"/>
                <a:cs typeface="+mn-cs"/>
              </a:rPr>
              <a:t>SOCvehicle</a:t>
            </a:r>
            <a:r>
              <a:rPr lang="en-GB" sz="1200" b="0" i="0" u="none" strike="noStrike" kern="1200" baseline="0" dirty="0" smtClean="0">
                <a:solidFill>
                  <a:schemeClr val="tx1"/>
                </a:solidFill>
                <a:latin typeface="Verdana Standaard" charset="0"/>
                <a:ea typeface="+mn-ea"/>
                <a:cs typeface="+mn-cs"/>
              </a:rPr>
              <a:t> or </a:t>
            </a:r>
            <a:r>
              <a:rPr lang="en-GB" sz="1200" b="0" i="0" u="none" strike="noStrike" kern="1200" baseline="0" dirty="0" err="1" smtClean="0">
                <a:solidFill>
                  <a:schemeClr val="tx1"/>
                </a:solidFill>
                <a:latin typeface="Verdana Standaard" charset="0"/>
                <a:ea typeface="+mn-ea"/>
                <a:cs typeface="+mn-cs"/>
              </a:rPr>
              <a:t>SOCstation</a:t>
            </a:r>
            <a:r>
              <a:rPr lang="en-GB" sz="1200" b="0" i="0" u="none" strike="noStrike" kern="1200" baseline="0" dirty="0" smtClean="0">
                <a:solidFill>
                  <a:schemeClr val="tx1"/>
                </a:solidFill>
                <a:latin typeface="Verdana Standaard" charset="0"/>
                <a:ea typeface="+mn-ea"/>
                <a:cs typeface="+mn-cs"/>
              </a:rPr>
              <a:t> (more conservative value) based on the station dispenser fueling methodology. </a:t>
            </a:r>
          </a:p>
          <a:p>
            <a:r>
              <a:rPr lang="en-GB" sz="1200" b="0" i="0" u="none" strike="noStrike" kern="1200" baseline="0" dirty="0" smtClean="0">
                <a:solidFill>
                  <a:schemeClr val="tx1"/>
                </a:solidFill>
                <a:latin typeface="Verdana Standaard" charset="0"/>
                <a:ea typeface="+mn-ea"/>
                <a:cs typeface="+mn-cs"/>
              </a:rPr>
              <a:t>7.4.2 Flow Rate </a:t>
            </a:r>
          </a:p>
          <a:p>
            <a:r>
              <a:rPr lang="en-GB" sz="1200" b="0" i="0" u="none" strike="noStrike" kern="1200" baseline="0" dirty="0" smtClean="0">
                <a:solidFill>
                  <a:schemeClr val="tx1"/>
                </a:solidFill>
                <a:latin typeface="Verdana Standaard" charset="0"/>
                <a:ea typeface="+mn-ea"/>
                <a:cs typeface="+mn-cs"/>
              </a:rPr>
              <a:t>Fueling protocols shall be designed to not exceed a maximum flow rate of 60g/s. After the initial connection sequence, the station shall terminate fueling as soon as possible but within 5 second if the measured maximum flow rate of the hydrogen gas exceeds 60 g/s. </a:t>
            </a:r>
          </a:p>
          <a:p>
            <a:r>
              <a:rPr lang="en-GB" sz="1200" b="0" i="0" u="none" strike="noStrike" kern="1200" baseline="0" dirty="0" smtClean="0">
                <a:solidFill>
                  <a:schemeClr val="tx1"/>
                </a:solidFill>
                <a:latin typeface="Verdana Standaard" charset="0"/>
                <a:ea typeface="+mn-ea"/>
                <a:cs typeface="+mn-cs"/>
              </a:rPr>
              <a:t>7.4.3 Maximum Hydrogen Mass during </a:t>
            </a:r>
            <a:r>
              <a:rPr lang="en-GB" sz="1200" b="0" i="0" u="none" strike="noStrike" kern="1200" baseline="0" dirty="0" err="1" smtClean="0">
                <a:solidFill>
                  <a:schemeClr val="tx1"/>
                </a:solidFill>
                <a:latin typeface="Verdana Standaard" charset="0"/>
                <a:ea typeface="+mn-ea"/>
                <a:cs typeface="+mn-cs"/>
              </a:rPr>
              <a:t>Startup</a:t>
            </a:r>
            <a:r>
              <a:rPr lang="en-GB" sz="1200" b="0" i="0" u="none" strike="noStrike" kern="1200" baseline="0" dirty="0" smtClean="0">
                <a:solidFill>
                  <a:schemeClr val="tx1"/>
                </a:solidFill>
                <a:latin typeface="Verdana Standaard" charset="0"/>
                <a:ea typeface="+mn-ea"/>
                <a:cs typeface="+mn-cs"/>
              </a:rPr>
              <a:t> </a:t>
            </a:r>
          </a:p>
          <a:p>
            <a:r>
              <a:rPr lang="en-GB" sz="1200" b="0" i="0" u="none" strike="noStrike" kern="1200" baseline="0" dirty="0" smtClean="0">
                <a:solidFill>
                  <a:schemeClr val="tx1"/>
                </a:solidFill>
                <a:latin typeface="Verdana Standaard" charset="0"/>
                <a:ea typeface="+mn-ea"/>
                <a:cs typeface="+mn-cs"/>
              </a:rPr>
              <a:t>The total mass of hydrogen transferred to the vehicle during </a:t>
            </a:r>
            <a:r>
              <a:rPr lang="en-GB" sz="1200" b="0" i="0" u="none" strike="noStrike" kern="1200" baseline="0" dirty="0" err="1" smtClean="0">
                <a:solidFill>
                  <a:schemeClr val="tx1"/>
                </a:solidFill>
                <a:latin typeface="Verdana Standaard" charset="0"/>
                <a:ea typeface="+mn-ea"/>
                <a:cs typeface="+mn-cs"/>
              </a:rPr>
              <a:t>startup</a:t>
            </a:r>
            <a:r>
              <a:rPr lang="en-GB" sz="1200" b="0" i="0" u="none" strike="noStrike" kern="1200" baseline="0" dirty="0" smtClean="0">
                <a:solidFill>
                  <a:schemeClr val="tx1"/>
                </a:solidFill>
                <a:latin typeface="Verdana Standaard" charset="0"/>
                <a:ea typeface="+mn-ea"/>
                <a:cs typeface="+mn-cs"/>
              </a:rPr>
              <a:t> shall be less than 200g. </a:t>
            </a:r>
          </a:p>
          <a:p>
            <a:r>
              <a:rPr lang="en-GB" sz="1200" b="0" i="0" u="none" strike="noStrike" kern="1200" baseline="0" dirty="0" smtClean="0">
                <a:solidFill>
                  <a:schemeClr val="tx1"/>
                </a:solidFill>
                <a:latin typeface="Verdana Standaard" charset="0"/>
                <a:ea typeface="+mn-ea"/>
                <a:cs typeface="+mn-cs"/>
              </a:rPr>
              <a:t>7.4.4 Tolerances </a:t>
            </a:r>
          </a:p>
          <a:p>
            <a:r>
              <a:rPr lang="en-GB" sz="1200" b="0" i="0" u="none" strike="noStrike" kern="1200" baseline="0" dirty="0" smtClean="0">
                <a:solidFill>
                  <a:schemeClr val="tx1"/>
                </a:solidFill>
                <a:latin typeface="Verdana Standaard" charset="0"/>
                <a:ea typeface="+mn-ea"/>
                <a:cs typeface="+mn-cs"/>
              </a:rPr>
              <a:t>Stations dispensers shall consider appropriate tolerances in their protocol implementation methodology to ensure a fueling is performed safely and accurately. Vehicles that communicate to the station should consider appropriate tolerances for their signals.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5</a:t>
            </a:fld>
            <a:endParaRPr lang="nl-NL" dirty="0"/>
          </a:p>
        </p:txBody>
      </p:sp>
    </p:spTree>
    <p:extLst>
      <p:ext uri="{BB962C8B-B14F-4D97-AF65-F5344CB8AC3E}">
        <p14:creationId xmlns:p14="http://schemas.microsoft.com/office/powerpoint/2010/main" val="266819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Verdana Standaard"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6</a:t>
            </a:fld>
            <a:endParaRPr lang="nl-NL" dirty="0"/>
          </a:p>
        </p:txBody>
      </p:sp>
    </p:spTree>
    <p:extLst>
      <p:ext uri="{BB962C8B-B14F-4D97-AF65-F5344CB8AC3E}">
        <p14:creationId xmlns:p14="http://schemas.microsoft.com/office/powerpoint/2010/main" val="266819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zh-CN" sz="1200" dirty="0" smtClean="0">
              <a:latin typeface="Times New Roman (Body)"/>
              <a:ea typeface="Times New Roman" pitchFamily="18" charset="0"/>
              <a:cs typeface="Arial" pitchFamily="34" charset="0"/>
            </a:endParaRPr>
          </a:p>
          <a:p>
            <a:r>
              <a:rPr lang="en-GB" altLang="zh-CN" sz="1200" dirty="0" smtClean="0">
                <a:latin typeface="Times New Roman (Body)"/>
                <a:ea typeface="Times New Roman" pitchFamily="18" charset="0"/>
                <a:cs typeface="Arial" pitchFamily="34" charset="0"/>
              </a:rPr>
              <a:t>These out-of-spec events could lead to dangerous situations where the temperature and pressure safety boundaries are surpassed. In the following, three possible events have been studied:</a:t>
            </a:r>
          </a:p>
          <a:p>
            <a:endParaRPr lang="en-US" sz="1200" dirty="0" smtClean="0">
              <a:latin typeface="Times New Roman (Body)"/>
              <a:cs typeface="Arial" pitchFamily="34" charset="0"/>
            </a:endParaRPr>
          </a:p>
          <a:p>
            <a:pPr hangingPunct="0"/>
            <a:r>
              <a:rPr lang="en-US" sz="1200" b="0" i="0" kern="1200" dirty="0" smtClean="0">
                <a:solidFill>
                  <a:schemeClr val="tx1"/>
                </a:solidFill>
                <a:effectLst/>
                <a:latin typeface="Verdana Standaard" charset="0"/>
                <a:ea typeface="+mn-ea"/>
                <a:cs typeface="+mn-cs"/>
              </a:rPr>
              <a:t>The scenario (1) considers a wrong chosen CHSS capacity. When the tank being filled is smaller than the targeted one and at an ambient temperature above 10°C, the APRR given in some of the look up tables of the SAE J2601 will be higher than what it should be, which could result in an over‑temperature inside the tank.</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0" i="0" kern="1200" dirty="0" smtClean="0">
                <a:solidFill>
                  <a:schemeClr val="tx1"/>
                </a:solidFill>
                <a:effectLst/>
                <a:latin typeface="Verdana Standaard" charset="0"/>
                <a:ea typeface="+mn-ea"/>
                <a:cs typeface="+mn-cs"/>
              </a:rPr>
              <a:t>The next situation considered (2) is when </a:t>
            </a:r>
            <a:r>
              <a:rPr lang="en-GB" sz="1200" b="0" i="0" kern="1200" dirty="0" smtClean="0">
                <a:solidFill>
                  <a:schemeClr val="tx1"/>
                </a:solidFill>
                <a:effectLst/>
                <a:latin typeface="Verdana Standaard" charset="0"/>
                <a:ea typeface="+mn-ea"/>
                <a:cs typeface="+mn-cs"/>
              </a:rPr>
              <a:t>the chosen pre-cooling category on the look up tables is for colder gas than the one on the dispenser (so the filling is done faster). It can also happen that the supplied hydrogen is warmer than the expected temperature window of the station because the cooling system failed. These scenarios could eventually lead also to an over‑temperature inside the tank.</a:t>
            </a:r>
          </a:p>
          <a:p>
            <a:pPr hangingPunct="0"/>
            <a:endParaRPr lang="en-GB" sz="1200" b="0" i="0" kern="1200" dirty="0" smtClean="0">
              <a:solidFill>
                <a:schemeClr val="tx1"/>
              </a:solidFill>
              <a:effectLst/>
              <a:latin typeface="Verdana Standaard" charset="0"/>
              <a:ea typeface="+mn-ea"/>
              <a:cs typeface="+mn-cs"/>
            </a:endParaRPr>
          </a:p>
          <a:p>
            <a:pPr hangingPunct="0"/>
            <a:r>
              <a:rPr lang="en-GB" sz="1200" b="0" i="0" kern="1200" dirty="0" smtClean="0">
                <a:solidFill>
                  <a:schemeClr val="tx1"/>
                </a:solidFill>
                <a:effectLst/>
                <a:latin typeface="Verdana Standaard" charset="0"/>
                <a:ea typeface="+mn-ea"/>
                <a:cs typeface="+mn-cs"/>
              </a:rPr>
              <a:t>The case (3) is the other way around, </a:t>
            </a:r>
            <a:r>
              <a:rPr lang="en-US" sz="1200" b="0" i="0" kern="1200" dirty="0" smtClean="0">
                <a:solidFill>
                  <a:schemeClr val="tx1"/>
                </a:solidFill>
                <a:effectLst/>
                <a:latin typeface="Verdana Standaard" charset="0"/>
                <a:ea typeface="+mn-ea"/>
                <a:cs typeface="+mn-cs"/>
              </a:rPr>
              <a:t>when </a:t>
            </a:r>
            <a:r>
              <a:rPr lang="en-GB" sz="1200" b="0" i="0" kern="1200" dirty="0" smtClean="0">
                <a:solidFill>
                  <a:schemeClr val="tx1"/>
                </a:solidFill>
                <a:effectLst/>
                <a:latin typeface="Verdana Standaard" charset="0"/>
                <a:ea typeface="+mn-ea"/>
                <a:cs typeface="+mn-cs"/>
              </a:rPr>
              <a:t>the chosen pre-cooling category on the look up tables is for warmer gas than the actual pre-cooling capacity of the station (so the filling is done slower). Similarly, when the supplied hydrogen is colder than the expected temperature window of the station. These assumptions could result in an overfilling of the tank (SOC &gt; 100%).</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0" i="0" kern="1200" dirty="0" smtClean="0">
                <a:solidFill>
                  <a:schemeClr val="tx1"/>
                </a:solidFill>
                <a:effectLst/>
                <a:latin typeface="Verdana Standaard" charset="0"/>
                <a:ea typeface="+mn-ea"/>
                <a:cs typeface="+mn-cs"/>
              </a:rPr>
              <a:t>In the scenario (4), the chosen pressure class is wrong; the station fills a 35 MPa tank with a 70 MPa target. The filling speed will be similar or even lower and the target pressure will be higher, resulting in an overpressure (and consequently overfill) inside the tank.</a:t>
            </a:r>
            <a:r>
              <a:rPr lang="en-GB" sz="1200" b="0" i="0" kern="1200" dirty="0" smtClean="0">
                <a:solidFill>
                  <a:schemeClr val="tx1"/>
                </a:solidFill>
                <a:effectLst/>
                <a:latin typeface="Verdana Standaard" charset="0"/>
                <a:ea typeface="+mn-ea"/>
                <a:cs typeface="+mn-cs"/>
              </a:rPr>
              <a:t> However, as it is going to be discussed in the next chapter, this situation is avoided by </a:t>
            </a:r>
            <a:r>
              <a:rPr lang="en-US" sz="1200" b="0" i="0" kern="1200" dirty="0" smtClean="0">
                <a:solidFill>
                  <a:schemeClr val="tx1"/>
                </a:solidFill>
                <a:effectLst/>
                <a:latin typeface="Verdana Standaard" charset="0"/>
                <a:ea typeface="+mn-ea"/>
                <a:cs typeface="+mn-cs"/>
              </a:rPr>
              <a:t>designing the station dispensers with different separate nozzles [14] for each NWP system.</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0" i="0" kern="1200" dirty="0" smtClean="0">
                <a:solidFill>
                  <a:schemeClr val="tx1"/>
                </a:solidFill>
                <a:effectLst/>
                <a:latin typeface="Verdana Standaard" charset="0"/>
                <a:ea typeface="+mn-ea"/>
                <a:cs typeface="+mn-cs"/>
              </a:rPr>
              <a:t>The next situations considered are when the ambient temperature sensor fails or when the input of the ambient temperature on the look up tables is wrong. In scenario (5), the ambient temperature is higher than the targeted one. The final pressure will be lower but the filling is going to be done at a much higher speed which could lead to an over-temperature inside the tank. </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0" i="0" kern="1200" dirty="0" smtClean="0">
                <a:solidFill>
                  <a:schemeClr val="tx1"/>
                </a:solidFill>
                <a:effectLst/>
                <a:latin typeface="Verdana Standaard" charset="0"/>
                <a:ea typeface="+mn-ea"/>
                <a:cs typeface="+mn-cs"/>
              </a:rPr>
              <a:t>On the contrary, in scenario (6) the ambient temperature is lower than the targeted one and the tank could result more filled than how it should be.</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0" i="0" kern="1200" dirty="0" smtClean="0">
                <a:solidFill>
                  <a:schemeClr val="tx1"/>
                </a:solidFill>
                <a:effectLst/>
                <a:latin typeface="Verdana Standaard" charset="0"/>
                <a:ea typeface="+mn-ea"/>
                <a:cs typeface="+mn-cs"/>
              </a:rPr>
              <a:t>In the SAE J2601 protocols, the pressurization rate does not depend on the initial pressure. As reflected in scenario (7), at very low ambient temperatures and when the real initial pressure inside the tank is higher than the targeted one, the final pressure is going to be significantly higher and this could lead to an overfilling of the tank.</a:t>
            </a:r>
          </a:p>
          <a:p>
            <a:pPr hangingPunct="0"/>
            <a:endParaRPr lang="en-GB" sz="1200" b="0" i="0" kern="1200" dirty="0" smtClean="0">
              <a:solidFill>
                <a:schemeClr val="tx1"/>
              </a:solidFill>
              <a:effectLst/>
              <a:latin typeface="Verdana Standaard" charset="0"/>
              <a:ea typeface="+mn-ea"/>
              <a:cs typeface="+mn-cs"/>
            </a:endParaRPr>
          </a:p>
          <a:p>
            <a:pPr hangingPunct="0"/>
            <a:r>
              <a:rPr lang="en-US" sz="1200" b="1" i="0" kern="1200" dirty="0" smtClean="0">
                <a:solidFill>
                  <a:schemeClr val="tx1"/>
                </a:solidFill>
                <a:effectLst/>
                <a:latin typeface="Verdana Standaard" charset="0"/>
                <a:ea typeface="+mn-ea"/>
                <a:cs typeface="+mn-cs"/>
              </a:rPr>
              <a:t>Combinations of these events could also happen in a refueling station.</a:t>
            </a:r>
            <a:endParaRPr lang="en-GB" sz="1200" b="1" i="0" kern="1200" dirty="0" smtClean="0">
              <a:solidFill>
                <a:schemeClr val="tx1"/>
              </a:solidFill>
              <a:effectLst/>
              <a:latin typeface="Verdana Standaard" charset="0"/>
              <a:ea typeface="+mn-ea"/>
              <a:cs typeface="+mn-cs"/>
            </a:endParaRP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latin typeface="Times New Roman (Body)"/>
                <a:ea typeface="Times New Roman" pitchFamily="18" charset="0"/>
                <a:cs typeface="Arial" pitchFamily="34" charset="0"/>
              </a:rPr>
              <a:t>To</a:t>
            </a:r>
            <a:r>
              <a:rPr lang="en-US" altLang="zh-CN" sz="1200" b="1" baseline="0" dirty="0" smtClean="0">
                <a:latin typeface="Times New Roman (Body)"/>
                <a:ea typeface="Times New Roman" pitchFamily="18" charset="0"/>
                <a:cs typeface="Arial" pitchFamily="34" charset="0"/>
              </a:rPr>
              <a:t> avoid these scenarios appropriate measures (and countermeasures) are taken into account in the design of the refueling stations.</a:t>
            </a:r>
            <a:endParaRPr lang="en-US" altLang="zh-CN" sz="1200" b="0" baseline="0" dirty="0" smtClean="0">
              <a:latin typeface="Verdana Standaard"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baseline="0" dirty="0" smtClean="0">
              <a:latin typeface="Times New Roman (Body)"/>
              <a:ea typeface="Times New Roman" pitchFamily="18" charset="0"/>
              <a:cs typeface="Arial" pitchFamily="34" charset="0"/>
            </a:endParaRPr>
          </a:p>
        </p:txBody>
      </p:sp>
      <p:sp>
        <p:nvSpPr>
          <p:cNvPr id="4" name="Slide Number Placeholder 3"/>
          <p:cNvSpPr>
            <a:spLocks noGrp="1"/>
          </p:cNvSpPr>
          <p:nvPr>
            <p:ph type="sldNum" sz="quarter" idx="10"/>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426687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Verdana Standaard" charset="0"/>
                <a:ea typeface="+mn-ea"/>
                <a:cs typeface="+mn-cs"/>
              </a:rPr>
              <a:t>As in our previous work [13], the standard equation developed by NIST [19] has been used for the determination of the hydrogen gas densities. The gas density inside the tank has been calculated making use of the average gas temperature (average of sensors 1, 2, 3, 4 and 6). Recorded data of gas temperature and pressure, with a time interval of 1 second, has been used as input in the NIST equation. With the density of the gas inside the tank, the SOC has been monitored along the filling. </a:t>
            </a:r>
            <a:endParaRPr lang="en-GB" sz="1200" b="0" i="0" kern="1200" dirty="0" smtClean="0">
              <a:solidFill>
                <a:schemeClr val="tx1"/>
              </a:solidFill>
              <a:effectLst/>
              <a:latin typeface="Verdana Standaard"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val="426687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Wron</a:t>
            </a:r>
            <a:r>
              <a:rPr lang="en-US" baseline="0" dirty="0" smtClean="0"/>
              <a:t>g selection of the CHSS capacity</a:t>
            </a:r>
          </a:p>
          <a:p>
            <a:r>
              <a:rPr lang="en-US" baseline="0" dirty="0" smtClean="0"/>
              <a:t>Wrong selection of pre-cooling category</a:t>
            </a:r>
          </a:p>
          <a:p>
            <a:r>
              <a:rPr lang="en-US" baseline="0" dirty="0" smtClean="0"/>
              <a:t>Failure of the cooling system</a:t>
            </a:r>
          </a:p>
          <a:p>
            <a:r>
              <a:rPr lang="en-US" baseline="0" dirty="0" smtClean="0"/>
              <a:t>Wrong selection of the Ambient temperature</a:t>
            </a:r>
          </a:p>
          <a:p>
            <a:r>
              <a:rPr lang="en-US" baseline="0" dirty="0" smtClean="0"/>
              <a:t>Wrong selection of Initial Pressure</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val="426687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11</a:t>
            </a:fld>
            <a:endParaRPr lang="nl-NL" dirty="0"/>
          </a:p>
        </p:txBody>
      </p:sp>
    </p:spTree>
    <p:extLst>
      <p:ext uri="{BB962C8B-B14F-4D97-AF65-F5344CB8AC3E}">
        <p14:creationId xmlns:p14="http://schemas.microsoft.com/office/powerpoint/2010/main" val="52408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smtClean="0">
                <a:solidFill>
                  <a:srgbClr val="093B37"/>
                </a:solidFill>
                <a:latin typeface="Verdana"/>
                <a:ea typeface="Arial" charset="0"/>
                <a:cs typeface="Verdana"/>
              </a:rPr>
              <a:t>The European </a:t>
            </a:r>
            <a:r>
              <a:rPr lang="nl-NL" sz="3600" b="1" dirty="0" err="1" smtClean="0">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science</a:t>
            </a:r>
            <a:r>
              <a:rPr lang="nl-NL" sz="3600" b="1" dirty="0" smtClean="0">
                <a:solidFill>
                  <a:srgbClr val="093B37"/>
                </a:solidFill>
                <a:latin typeface="Verdana"/>
                <a:ea typeface="Arial" charset="0"/>
                <a:cs typeface="Verdana"/>
              </a:rPr>
              <a:t> </a:t>
            </a:r>
          </a:p>
          <a:p>
            <a:pPr algn="ctr"/>
            <a:r>
              <a:rPr lang="nl-NL" sz="3600" b="1" dirty="0" err="1" smtClean="0">
                <a:solidFill>
                  <a:srgbClr val="093B37"/>
                </a:solidFill>
                <a:latin typeface="Verdana"/>
                <a:ea typeface="Arial" charset="0"/>
                <a:cs typeface="Verdana"/>
              </a:rPr>
              <a:t>and</a:t>
            </a:r>
            <a:r>
              <a:rPr lang="nl-NL" sz="3600" b="1" dirty="0" smtClean="0">
                <a:solidFill>
                  <a:srgbClr val="093B37"/>
                </a:solidFill>
                <a:latin typeface="Verdana"/>
                <a:ea typeface="Arial" charset="0"/>
                <a:cs typeface="Verdana"/>
              </a:rPr>
              <a:t> </a:t>
            </a:r>
            <a:r>
              <a:rPr lang="nl-NL" sz="3600" b="1" dirty="0" err="1" smtClean="0">
                <a:solidFill>
                  <a:srgbClr val="093B37"/>
                </a:solidFill>
                <a:latin typeface="Verdana"/>
                <a:ea typeface="Arial" charset="0"/>
                <a:cs typeface="Verdana"/>
              </a:rPr>
              <a:t>knowledge</a:t>
            </a:r>
            <a:r>
              <a:rPr lang="nl-NL" sz="3600" b="1" dirty="0" smtClean="0">
                <a:solidFill>
                  <a:srgbClr val="093B37"/>
                </a:solidFill>
                <a:latin typeface="Verdana"/>
                <a:ea typeface="Arial" charset="0"/>
                <a:cs typeface="Verdana"/>
              </a:rPr>
              <a:t> service</a:t>
            </a:r>
            <a:endParaRPr lang="nl-NL" sz="3600" b="1" dirty="0">
              <a:solidFill>
                <a:srgbClr val="093B37"/>
              </a:solidFill>
              <a:latin typeface="Verdana"/>
              <a:ea typeface="Arial" charset="0"/>
              <a:cs typeface="Verdana"/>
            </a:endParaRP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smtClean="0">
                <a:solidFill>
                  <a:srgbClr val="093B37"/>
                </a:solidFill>
                <a:latin typeface="Verdana"/>
                <a:ea typeface="Arial" charset="0"/>
                <a:cs typeface="Verdana"/>
              </a:rPr>
              <a:t>Joint Research Centre</a:t>
            </a:r>
            <a:endParaRPr lang="nl-NL" sz="3200" b="0" dirty="0">
              <a:solidFill>
                <a:srgbClr val="093B37"/>
              </a:solidFill>
              <a:latin typeface="Verdana"/>
              <a:ea typeface="Arial" charset="0"/>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smtClean="0"/>
              <a:t>TEXT</a:t>
            </a:r>
            <a:endParaRPr lang="nl-NL" dirty="0"/>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smtClean="0"/>
              <a:t>Heading</a:t>
            </a:r>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smtClean="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smtClean="0"/>
              <a:t>Text</a:t>
            </a:r>
            <a:r>
              <a:rPr lang="mr-IN" dirty="0" smtClean="0"/>
              <a:t>…</a:t>
            </a:r>
            <a:endParaRPr lang="nl-NL" dirty="0"/>
          </a:p>
        </p:txBody>
      </p:sp>
    </p:spTree>
    <p:extLst>
      <p:ext uri="{BB962C8B-B14F-4D97-AF65-F5344CB8AC3E}">
        <p14:creationId xmlns:p14="http://schemas.microsoft.com/office/powerpoint/2010/main" val="16026807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smtClean="0"/>
              <a:t>Thanks</a:t>
            </a:r>
            <a:endParaRPr lang="nl-NL"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smtClean="0">
                <a:solidFill>
                  <a:schemeClr val="bg1"/>
                </a:solidFill>
                <a:latin typeface="Verdana"/>
                <a:ea typeface="Arial" charset="0"/>
                <a:cs typeface="Verdana"/>
              </a:rPr>
              <a:t>A modern JRC </a:t>
            </a:r>
            <a:br>
              <a:rPr lang="nl-NL" sz="3600" b="1" dirty="0" smtClean="0">
                <a:solidFill>
                  <a:schemeClr val="bg1"/>
                </a:solidFill>
                <a:latin typeface="Verdana"/>
                <a:ea typeface="Arial" charset="0"/>
                <a:cs typeface="Verdana"/>
              </a:rPr>
            </a:br>
            <a:r>
              <a:rPr lang="nl-NL" sz="3600" b="1" dirty="0" smtClean="0">
                <a:solidFill>
                  <a:schemeClr val="bg1"/>
                </a:solidFill>
                <a:latin typeface="Verdana"/>
                <a:ea typeface="Arial" charset="0"/>
                <a:cs typeface="Verdana"/>
              </a:rPr>
              <a:t>in a modern </a:t>
            </a:r>
            <a:r>
              <a:rPr lang="nl-NL" sz="3600" b="1" dirty="0" err="1" smtClean="0">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smtClean="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smtClean="0"/>
              <a:t>Title</a:t>
            </a:r>
            <a:r>
              <a:rPr lang="nl-NL" dirty="0" smtClean="0"/>
              <a:t>, </a:t>
            </a:r>
            <a:r>
              <a:rPr lang="nl-NL" dirty="0" err="1" smtClean="0"/>
              <a:t>Location</a:t>
            </a:r>
            <a:r>
              <a:rPr lang="nl-NL" dirty="0" smtClean="0"/>
              <a:t>, Date</a:t>
            </a:r>
            <a:endParaRPr lang="nl-NL" dirty="0"/>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13377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smtClean="0"/>
              <a:t>Image</a:t>
            </a:r>
            <a:endParaRPr lang="nl-NL" dirty="0"/>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smtClean="0"/>
              <a:t>Heading2</a:t>
            </a:r>
            <a:endParaRPr lang="nl-NL" dirty="0"/>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smtClean="0"/>
              <a:t>Image</a:t>
            </a:r>
            <a:endParaRPr lang="nl-NL" dirty="0"/>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07843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smtClean="0"/>
              <a:t>Text</a:t>
            </a:r>
            <a:endParaRPr lang="nl-NL" dirty="0" smtClean="0"/>
          </a:p>
          <a:p>
            <a:pPr lvl="0"/>
            <a:r>
              <a:rPr lang="nl-NL" dirty="0" err="1" smtClean="0"/>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val="11529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Image</a:t>
            </a:r>
            <a:endParaRPr lang="nl-NL" dirty="0"/>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smtClean="0"/>
              <a:t>Heading</a:t>
            </a:r>
            <a:endParaRPr lang="nl-NL" dirty="0"/>
          </a:p>
        </p:txBody>
      </p:sp>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23" t="8281" r="5244" b="809"/>
          <a:stretch/>
        </p:blipFill>
        <p:spPr bwMode="auto">
          <a:xfrm>
            <a:off x="419730" y="1600200"/>
            <a:ext cx="6628224" cy="4356000"/>
          </a:xfrm>
          <a:prstGeom prst="rect">
            <a:avLst/>
          </a:prstGeom>
          <a:noFill/>
          <a:ln>
            <a:noFill/>
          </a:ln>
          <a:extLst>
            <a:ext uri="{53640926-AAD7-44D8-BBD7-CCE9431645EC}">
              <a14:shadowObscured xmlns:a14="http://schemas.microsoft.com/office/drawing/2010/main"/>
            </a:ext>
          </a:extLst>
        </p:spPr>
      </p:pic>
      <p:sp>
        <p:nvSpPr>
          <p:cNvPr id="7" name="Text Placeholder 1"/>
          <p:cNvSpPr>
            <a:spLocks noGrp="1"/>
          </p:cNvSpPr>
          <p:nvPr>
            <p:ph type="body" sz="quarter" idx="11"/>
          </p:nvPr>
        </p:nvSpPr>
        <p:spPr>
          <a:xfrm>
            <a:off x="175032" y="163112"/>
            <a:ext cx="10896600" cy="993310"/>
          </a:xfrm>
        </p:spPr>
        <p:txBody>
          <a:bodyPr/>
          <a:lstStyle/>
          <a:p>
            <a:pPr lvl="0"/>
            <a:r>
              <a:rPr lang="en-US" sz="2600" b="1" dirty="0" smtClean="0"/>
              <a:t>RESULTS: </a:t>
            </a:r>
            <a:r>
              <a:rPr lang="en-GB" sz="2600" dirty="0" smtClean="0"/>
              <a:t>Single out-of-spec event</a:t>
            </a:r>
          </a:p>
          <a:p>
            <a:r>
              <a:rPr lang="en-US" sz="2600" b="1" dirty="0" smtClean="0"/>
              <a:t>Technical failure: </a:t>
            </a:r>
            <a:r>
              <a:rPr lang="en-US" sz="2600" dirty="0" smtClean="0"/>
              <a:t>No </a:t>
            </a:r>
            <a:r>
              <a:rPr lang="en-US" sz="2600" dirty="0"/>
              <a:t>cooling with a T40 table (</a:t>
            </a:r>
            <a:r>
              <a:rPr lang="en-US" sz="2600" dirty="0" err="1"/>
              <a:t>T</a:t>
            </a:r>
            <a:r>
              <a:rPr lang="en-US" sz="2600" baseline="-25000" dirty="0" err="1"/>
              <a:t>Amb</a:t>
            </a:r>
            <a:r>
              <a:rPr lang="en-US" sz="2600" dirty="0"/>
              <a:t> = </a:t>
            </a:r>
            <a:r>
              <a:rPr lang="en-US" sz="2600" dirty="0" smtClean="0"/>
              <a:t>50 </a:t>
            </a:r>
            <a:r>
              <a:rPr lang="en-US" sz="2600" dirty="0"/>
              <a:t>°C)</a:t>
            </a:r>
          </a:p>
        </p:txBody>
      </p:sp>
      <p:sp>
        <p:nvSpPr>
          <p:cNvPr id="8" name="Rectangle 7"/>
          <p:cNvSpPr/>
          <p:nvPr/>
        </p:nvSpPr>
        <p:spPr>
          <a:xfrm>
            <a:off x="7343775" y="4265939"/>
            <a:ext cx="4552950" cy="923330"/>
          </a:xfrm>
          <a:prstGeom prst="rect">
            <a:avLst/>
          </a:prstGeom>
        </p:spPr>
        <p:txBody>
          <a:bodyPr wrap="square">
            <a:spAutoFit/>
          </a:bodyPr>
          <a:lstStyle/>
          <a:p>
            <a:pPr algn="just"/>
            <a:r>
              <a:rPr lang="en-GB" dirty="0" smtClean="0">
                <a:latin typeface="Verdana" panose="020B0604030504040204" pitchFamily="34" charset="0"/>
                <a:ea typeface="Verdana" panose="020B0604030504040204" pitchFamily="34" charset="0"/>
                <a:cs typeface="Verdana" panose="020B0604030504040204" pitchFamily="34" charset="0"/>
              </a:rPr>
              <a:t>From the 14 single scenarios in the type 3 tank, the highest temperature inside the tank 84.9°C.</a:t>
            </a:r>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52" t="37978" r="27551" b="21029"/>
          <a:stretch/>
        </p:blipFill>
        <p:spPr bwMode="auto">
          <a:xfrm>
            <a:off x="7714505" y="1794348"/>
            <a:ext cx="3811489" cy="180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2" name="Multiply 1"/>
          <p:cNvSpPr/>
          <p:nvPr/>
        </p:nvSpPr>
        <p:spPr>
          <a:xfrm>
            <a:off x="8362949" y="3201144"/>
            <a:ext cx="476251" cy="387102"/>
          </a:xfrm>
          <a:prstGeom prst="mathMultiply">
            <a:avLst/>
          </a:prstGeom>
          <a:solidFill>
            <a:srgbClr val="C00000"/>
          </a:solid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un"/>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10913994" y="1795548"/>
            <a:ext cx="612000" cy="612000"/>
          </a:xfrm>
          <a:prstGeom prst="rect">
            <a:avLst/>
          </a:prstGeom>
          <a:noFill/>
          <a:ln>
            <a:noFill/>
          </a:ln>
        </p:spPr>
      </p:pic>
      <p:pic>
        <p:nvPicPr>
          <p:cNvPr id="10" name="Picture 9" descr="kcKopp8Xi"/>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11122639" y="151601"/>
            <a:ext cx="932260" cy="819069"/>
          </a:xfrm>
          <a:prstGeom prst="rect">
            <a:avLst/>
          </a:prstGeom>
          <a:noFill/>
          <a:ln>
            <a:noFill/>
          </a:ln>
        </p:spPr>
      </p:pic>
    </p:spTree>
    <p:extLst>
      <p:ext uri="{BB962C8B-B14F-4D97-AF65-F5344CB8AC3E}">
        <p14:creationId xmlns:p14="http://schemas.microsoft.com/office/powerpoint/2010/main" val="18681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24" t="7892" r="3625" b="872"/>
          <a:stretch/>
        </p:blipFill>
        <p:spPr bwMode="auto">
          <a:xfrm>
            <a:off x="297815" y="1723675"/>
            <a:ext cx="6647978" cy="4356000"/>
          </a:xfrm>
          <a:prstGeom prst="rect">
            <a:avLst/>
          </a:prstGeom>
          <a:noFill/>
          <a:ln>
            <a:noFill/>
          </a:ln>
          <a:extLst>
            <a:ext uri="{53640926-AAD7-44D8-BBD7-CCE9431645EC}">
              <a14:shadowObscured xmlns:a14="http://schemas.microsoft.com/office/drawing/2010/main"/>
            </a:ext>
          </a:extLst>
        </p:spPr>
      </p:pic>
      <p:sp>
        <p:nvSpPr>
          <p:cNvPr id="6" name="Text Placeholder 1"/>
          <p:cNvSpPr>
            <a:spLocks noGrp="1"/>
          </p:cNvSpPr>
          <p:nvPr>
            <p:ph type="body" sz="quarter" idx="11"/>
          </p:nvPr>
        </p:nvSpPr>
        <p:spPr>
          <a:xfrm>
            <a:off x="25401" y="329368"/>
            <a:ext cx="10896600" cy="993310"/>
          </a:xfrm>
        </p:spPr>
        <p:txBody>
          <a:bodyPr/>
          <a:lstStyle/>
          <a:p>
            <a:pPr lvl="0"/>
            <a:r>
              <a:rPr lang="en-US" sz="2400" b="1" dirty="0" smtClean="0"/>
              <a:t>RESULTS: </a:t>
            </a:r>
            <a:r>
              <a:rPr lang="en-GB" sz="2400" dirty="0" smtClean="0"/>
              <a:t>Single out-of-spec event</a:t>
            </a:r>
          </a:p>
          <a:p>
            <a:r>
              <a:rPr lang="en-US" sz="2400" b="1" dirty="0" smtClean="0"/>
              <a:t>Wrong input on the look up tables: </a:t>
            </a:r>
            <a:r>
              <a:rPr lang="en-US" sz="2400" dirty="0" err="1"/>
              <a:t>T</a:t>
            </a:r>
            <a:r>
              <a:rPr lang="en-US" sz="2400" baseline="-25000" dirty="0" err="1"/>
              <a:t>Amb</a:t>
            </a:r>
            <a:r>
              <a:rPr lang="en-US" sz="2400" dirty="0"/>
              <a:t> of -40</a:t>
            </a:r>
            <a:r>
              <a:rPr lang="en-US" sz="2400" dirty="0">
                <a:sym typeface="Symbol"/>
              </a:rPr>
              <a:t></a:t>
            </a:r>
            <a:r>
              <a:rPr lang="en-US" sz="2400" dirty="0"/>
              <a:t>C with 50</a:t>
            </a:r>
            <a:r>
              <a:rPr lang="en-US" sz="2400" dirty="0">
                <a:sym typeface="Symbol"/>
              </a:rPr>
              <a:t></a:t>
            </a:r>
            <a:r>
              <a:rPr lang="en-US" sz="2400" dirty="0"/>
              <a:t>C </a:t>
            </a:r>
            <a:r>
              <a:rPr lang="en-US" sz="2400" dirty="0" smtClean="0"/>
              <a:t>input</a:t>
            </a:r>
            <a:endParaRPr lang="en-US" sz="2400" dirty="0"/>
          </a:p>
        </p:txBody>
      </p:sp>
      <p:sp>
        <p:nvSpPr>
          <p:cNvPr id="9" name="Rectangle 8"/>
          <p:cNvSpPr/>
          <p:nvPr/>
        </p:nvSpPr>
        <p:spPr>
          <a:xfrm>
            <a:off x="7244421" y="4335426"/>
            <a:ext cx="4724400" cy="1631216"/>
          </a:xfrm>
          <a:prstGeom prst="rect">
            <a:avLst/>
          </a:prstGeom>
        </p:spPr>
        <p:txBody>
          <a:bodyPr wrap="square">
            <a:spAutoFit/>
          </a:bodyPr>
          <a:lstStyle/>
          <a:p>
            <a:pPr algn="just"/>
            <a:r>
              <a:rPr lang="en-GB" dirty="0" smtClean="0">
                <a:latin typeface="Verdana" panose="020B0604030504040204" pitchFamily="34" charset="0"/>
                <a:ea typeface="Verdana" panose="020B0604030504040204" pitchFamily="34" charset="0"/>
                <a:cs typeface="Verdana" panose="020B0604030504040204" pitchFamily="34" charset="0"/>
              </a:rPr>
              <a:t>The highest SOC at the end of the filling 107.1%.</a:t>
            </a:r>
          </a:p>
          <a:p>
            <a:pPr algn="just"/>
            <a:endParaRPr lang="en-GB" sz="5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GB" sz="5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n-GB" dirty="0" smtClean="0">
                <a:latin typeface="Verdana" panose="020B0604030504040204" pitchFamily="34" charset="0"/>
                <a:ea typeface="Verdana" panose="020B0604030504040204" pitchFamily="34" charset="0"/>
                <a:cs typeface="Verdana" panose="020B0604030504040204" pitchFamily="34" charset="0"/>
              </a:rPr>
              <a:t>At </a:t>
            </a:r>
            <a:r>
              <a:rPr lang="en-GB" dirty="0">
                <a:latin typeface="Verdana" panose="020B0604030504040204" pitchFamily="34" charset="0"/>
                <a:ea typeface="Verdana" panose="020B0604030504040204" pitchFamily="34" charset="0"/>
                <a:cs typeface="Verdana" panose="020B0604030504040204" pitchFamily="34" charset="0"/>
              </a:rPr>
              <a:t>low </a:t>
            </a:r>
            <a:r>
              <a:rPr lang="en-US" dirty="0" err="1" smtClean="0">
                <a:latin typeface="Verdana" panose="020B0604030504040204" pitchFamily="34" charset="0"/>
                <a:ea typeface="Verdana" panose="020B0604030504040204" pitchFamily="34" charset="0"/>
                <a:cs typeface="Verdana" panose="020B0604030504040204" pitchFamily="34" charset="0"/>
              </a:rPr>
              <a:t>T</a:t>
            </a:r>
            <a:r>
              <a:rPr lang="en-US" baseline="-25000" dirty="0" err="1" smtClean="0">
                <a:latin typeface="Verdana" panose="020B0604030504040204" pitchFamily="34" charset="0"/>
                <a:ea typeface="Verdana" panose="020B0604030504040204" pitchFamily="34" charset="0"/>
                <a:cs typeface="Verdana" panose="020B0604030504040204" pitchFamily="34" charset="0"/>
              </a:rPr>
              <a:t>Amb</a:t>
            </a:r>
            <a:r>
              <a:rPr lang="en-GB" dirty="0" smtClean="0">
                <a:latin typeface="Verdana" panose="020B0604030504040204" pitchFamily="34" charset="0"/>
                <a:ea typeface="Verdana" panose="020B0604030504040204" pitchFamily="34" charset="0"/>
                <a:cs typeface="Verdana" panose="020B0604030504040204" pitchFamily="34" charset="0"/>
              </a:rPr>
              <a:t>, a failure of the cooling system and a wrong input of P</a:t>
            </a:r>
            <a:r>
              <a:rPr lang="en-GB" baseline="-25000" dirty="0" smtClean="0">
                <a:latin typeface="Verdana" panose="020B0604030504040204" pitchFamily="34" charset="0"/>
                <a:ea typeface="Verdana" panose="020B0604030504040204" pitchFamily="34" charset="0"/>
                <a:cs typeface="Verdana" panose="020B0604030504040204" pitchFamily="34" charset="0"/>
              </a:rPr>
              <a:t>0</a:t>
            </a:r>
            <a:r>
              <a:rPr lang="en-GB" dirty="0" smtClean="0">
                <a:latin typeface="Verdana" panose="020B0604030504040204" pitchFamily="34" charset="0"/>
                <a:ea typeface="Verdana" panose="020B0604030504040204" pitchFamily="34" charset="0"/>
                <a:cs typeface="Verdana" panose="020B0604030504040204" pitchFamily="34" charset="0"/>
              </a:rPr>
              <a:t> lead also to overfilling on a type 3 tanks.</a:t>
            </a:r>
          </a:p>
        </p:txBody>
      </p: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783" t="17723" r="30395" b="33333"/>
          <a:stretch/>
        </p:blipFill>
        <p:spPr bwMode="auto">
          <a:xfrm>
            <a:off x="7581947" y="1590673"/>
            <a:ext cx="3313590"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7724775" y="2288400"/>
            <a:ext cx="156193" cy="13095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962900" y="2288400"/>
            <a:ext cx="156193" cy="13095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571650" y="3935998"/>
            <a:ext cx="3421449" cy="276999"/>
          </a:xfrm>
          <a:prstGeom prst="rect">
            <a:avLst/>
          </a:prstGeom>
        </p:spPr>
        <p:txBody>
          <a:bodyPr wrap="none">
            <a:spAutoFit/>
          </a:bodyPr>
          <a:lstStyle/>
          <a:p>
            <a:r>
              <a:rPr lang="fr-FR" sz="1200" b="1" i="1" dirty="0"/>
              <a:t>Table D19 - H70-T40 2-4kg Non-Communications </a:t>
            </a:r>
            <a:endParaRPr lang="en-GB" sz="1200" dirty="0"/>
          </a:p>
        </p:txBody>
      </p:sp>
      <p:pic>
        <p:nvPicPr>
          <p:cNvPr id="18" name="Picture 17" descr="cold-147760_960_720"/>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10393399" y="1590673"/>
            <a:ext cx="495000" cy="432000"/>
          </a:xfrm>
          <a:prstGeom prst="rect">
            <a:avLst/>
          </a:prstGeom>
          <a:noFill/>
          <a:ln>
            <a:noFill/>
          </a:ln>
        </p:spPr>
      </p:pic>
      <p:sp>
        <p:nvSpPr>
          <p:cNvPr id="5" name="Oval 4"/>
          <p:cNvSpPr/>
          <p:nvPr/>
        </p:nvSpPr>
        <p:spPr>
          <a:xfrm>
            <a:off x="7581947" y="2288400"/>
            <a:ext cx="142875" cy="1583323"/>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kcKopp8Xi"/>
          <p:cNvPicPr>
            <a:picLocks noGrp="1" noChangeAspect="1"/>
          </p:cNvPicPr>
          <p:nvPr isPhoto="1"/>
        </p:nvPicPr>
        <p:blipFill>
          <a:blip r:embed="rId6" cstate="print">
            <a:lum/>
            <a:extLst>
              <a:ext uri="{28A0092B-C50C-407E-A947-70E740481C1C}">
                <a14:useLocalDpi xmlns:a14="http://schemas.microsoft.com/office/drawing/2010/main" val="0"/>
              </a:ext>
            </a:extLst>
          </a:blip>
          <a:stretch>
            <a:fillRect/>
          </a:stretch>
        </p:blipFill>
        <p:spPr>
          <a:xfrm>
            <a:off x="11122639" y="151601"/>
            <a:ext cx="932260" cy="819069"/>
          </a:xfrm>
          <a:prstGeom prst="rect">
            <a:avLst/>
          </a:prstGeom>
          <a:noFill/>
          <a:ln>
            <a:noFill/>
          </a:ln>
        </p:spPr>
      </p:pic>
    </p:spTree>
    <p:extLst>
      <p:ext uri="{BB962C8B-B14F-4D97-AF65-F5344CB8AC3E}">
        <p14:creationId xmlns:p14="http://schemas.microsoft.com/office/powerpoint/2010/main" val="39394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1"/>
          </p:nvPr>
        </p:nvSpPr>
        <p:spPr>
          <a:xfrm>
            <a:off x="149225" y="350496"/>
            <a:ext cx="10896600" cy="687729"/>
          </a:xfrm>
        </p:spPr>
        <p:txBody>
          <a:bodyPr/>
          <a:lstStyle/>
          <a:p>
            <a:pPr lvl="0"/>
            <a:r>
              <a:rPr lang="en-GB" sz="3000" b="1" dirty="0" smtClean="0"/>
              <a:t>Combined </a:t>
            </a:r>
            <a:r>
              <a:rPr lang="en-GB" sz="3000" dirty="0"/>
              <a:t>out-of-spec </a:t>
            </a:r>
            <a:r>
              <a:rPr lang="en-GB" sz="3000" dirty="0" smtClean="0"/>
              <a:t>scenarios:</a:t>
            </a:r>
            <a:r>
              <a:rPr lang="en-GB" sz="3000" b="1" dirty="0"/>
              <a:t> </a:t>
            </a:r>
            <a:r>
              <a:rPr lang="en-GB" sz="3000" b="1" dirty="0" smtClean="0"/>
              <a:t>10 </a:t>
            </a:r>
            <a:r>
              <a:rPr lang="en-GB" sz="3000" b="1" dirty="0"/>
              <a:t>cases studied </a:t>
            </a:r>
            <a:endParaRPr lang="en-GB" sz="3000" b="1" dirty="0" smtClean="0"/>
          </a:p>
          <a:p>
            <a:pPr lvl="0"/>
            <a:endParaRPr lang="en-US" sz="3000" dirty="0"/>
          </a:p>
        </p:txBody>
      </p:sp>
      <p:sp>
        <p:nvSpPr>
          <p:cNvPr id="16" name="Rectangle 15"/>
          <p:cNvSpPr/>
          <p:nvPr/>
        </p:nvSpPr>
        <p:spPr>
          <a:xfrm>
            <a:off x="513958" y="1510148"/>
            <a:ext cx="10935751" cy="4592604"/>
          </a:xfrm>
          <a:prstGeom prst="rect">
            <a:avLst/>
          </a:prstGeom>
          <a:ln w="15875">
            <a:solidFill>
              <a:schemeClr val="tx1"/>
            </a:solidFill>
          </a:ln>
        </p:spPr>
        <p:txBody>
          <a:bodyPr wrap="none">
            <a:spAutoFit/>
          </a:bodyPr>
          <a:lstStyle/>
          <a:p>
            <a:pPr hangingPunct="0">
              <a:lnSpc>
                <a:spcPct val="115000"/>
              </a:lnSpc>
              <a:spcBef>
                <a:spcPts val="400"/>
              </a:spcBef>
            </a:pPr>
            <a:r>
              <a:rPr lang="en-GB" sz="1700" b="1" dirty="0" smtClean="0">
                <a:latin typeface="Verdana" panose="020B0604030504040204" pitchFamily="34" charset="0"/>
                <a:ea typeface="Verdana" panose="020B0604030504040204" pitchFamily="34" charset="0"/>
                <a:cs typeface="Verdana" panose="020B0604030504040204" pitchFamily="34" charset="0"/>
              </a:rPr>
              <a:t>Wrong </a:t>
            </a:r>
            <a:r>
              <a:rPr lang="en-GB" sz="1700" b="1" dirty="0">
                <a:latin typeface="Verdana" panose="020B0604030504040204" pitchFamily="34" charset="0"/>
                <a:ea typeface="Verdana" panose="020B0604030504040204" pitchFamily="34" charset="0"/>
                <a:cs typeface="Verdana" panose="020B0604030504040204" pitchFamily="34" charset="0"/>
              </a:rPr>
              <a:t>look up </a:t>
            </a:r>
            <a:r>
              <a:rPr lang="en-GB" sz="1700" b="1" dirty="0" smtClean="0">
                <a:latin typeface="Verdana" panose="020B0604030504040204" pitchFamily="34" charset="0"/>
                <a:ea typeface="Verdana" panose="020B0604030504040204" pitchFamily="34" charset="0"/>
                <a:cs typeface="Verdana" panose="020B0604030504040204" pitchFamily="34" charset="0"/>
              </a:rPr>
              <a:t>table: </a:t>
            </a: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2-4 kg tank </a:t>
            </a:r>
            <a:r>
              <a:rPr lang="en-GB" sz="1700" dirty="0" smtClean="0">
                <a:latin typeface="Verdana" panose="020B0604030504040204" pitchFamily="34" charset="0"/>
                <a:ea typeface="Verdana" panose="020B0604030504040204" pitchFamily="34" charset="0"/>
                <a:cs typeface="Verdana" panose="020B0604030504040204" pitchFamily="34" charset="0"/>
              </a:rPr>
              <a:t>and </a:t>
            </a:r>
            <a:r>
              <a:rPr lang="en-GB" sz="1700" dirty="0">
                <a:latin typeface="Verdana" panose="020B0604030504040204" pitchFamily="34" charset="0"/>
                <a:ea typeface="Verdana" panose="020B0604030504040204" pitchFamily="34" charset="0"/>
                <a:cs typeface="Verdana" panose="020B0604030504040204" pitchFamily="34" charset="0"/>
              </a:rPr>
              <a:t>T20 pre-cooling </a:t>
            </a:r>
            <a:r>
              <a:rPr lang="en-GB" sz="1700" dirty="0" smtClean="0">
                <a:latin typeface="Verdana" panose="020B0604030504040204" pitchFamily="34" charset="0"/>
                <a:ea typeface="Verdana" panose="020B0604030504040204" pitchFamily="34" charset="0"/>
                <a:cs typeface="Verdana" panose="020B0604030504040204" pitchFamily="34" charset="0"/>
              </a:rPr>
              <a:t>with a 7-10</a:t>
            </a:r>
            <a:r>
              <a:rPr lang="en-GB" sz="1700" dirty="0">
                <a:latin typeface="Verdana" panose="020B0604030504040204" pitchFamily="34" charset="0"/>
                <a:ea typeface="Verdana" panose="020B0604030504040204" pitchFamily="34" charset="0"/>
                <a:cs typeface="Verdana" panose="020B0604030504040204" pitchFamily="34" charset="0"/>
              </a:rPr>
              <a:t> kg </a:t>
            </a:r>
            <a:r>
              <a:rPr lang="en-GB" sz="1700" dirty="0" smtClean="0">
                <a:latin typeface="Verdana" panose="020B0604030504040204" pitchFamily="34" charset="0"/>
                <a:ea typeface="Verdana" panose="020B0604030504040204" pitchFamily="34" charset="0"/>
                <a:cs typeface="Verdana" panose="020B0604030504040204" pitchFamily="34" charset="0"/>
              </a:rPr>
              <a:t>&amp; T40 table </a:t>
            </a:r>
            <a:r>
              <a:rPr lang="en-US" sz="1700" dirty="0" smtClean="0">
                <a:latin typeface="Verdana" panose="020B0604030504040204" pitchFamily="34" charset="0"/>
                <a:ea typeface="Verdana" panose="020B0604030504040204" pitchFamily="34" charset="0"/>
                <a:cs typeface="Verdana" panose="020B0604030504040204" pitchFamily="34" charset="0"/>
              </a:rPr>
              <a:t>(</a:t>
            </a:r>
            <a:r>
              <a:rPr lang="en-US" sz="1700" dirty="0" err="1">
                <a:latin typeface="Verdana" panose="020B0604030504040204" pitchFamily="34" charset="0"/>
                <a:ea typeface="Verdana" panose="020B0604030504040204" pitchFamily="34" charset="0"/>
                <a:cs typeface="Verdana" panose="020B0604030504040204" pitchFamily="34" charset="0"/>
              </a:rPr>
              <a:t>T</a:t>
            </a:r>
            <a:r>
              <a:rPr lang="en-US" sz="1700" baseline="-25000" dirty="0" err="1">
                <a:latin typeface="Verdana" panose="020B0604030504040204" pitchFamily="34" charset="0"/>
                <a:ea typeface="Verdana" panose="020B0604030504040204" pitchFamily="34" charset="0"/>
                <a:cs typeface="Verdana" panose="020B0604030504040204" pitchFamily="34" charset="0"/>
              </a:rPr>
              <a:t>Amb</a:t>
            </a:r>
            <a:r>
              <a:rPr lang="en-US" sz="1700" dirty="0">
                <a:latin typeface="Verdana" panose="020B0604030504040204" pitchFamily="34" charset="0"/>
                <a:ea typeface="Verdana" panose="020B0604030504040204" pitchFamily="34" charset="0"/>
                <a:cs typeface="Verdana" panose="020B0604030504040204" pitchFamily="34" charset="0"/>
              </a:rPr>
              <a:t> of </a:t>
            </a:r>
            <a:r>
              <a:rPr lang="en-US" sz="1700" dirty="0" smtClean="0">
                <a:latin typeface="Verdana" panose="020B0604030504040204" pitchFamily="34" charset="0"/>
                <a:ea typeface="Verdana" panose="020B0604030504040204" pitchFamily="34" charset="0"/>
                <a:cs typeface="Verdana" panose="020B0604030504040204" pitchFamily="34" charset="0"/>
              </a:rPr>
              <a:t>20°C &amp; 50°C) </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a:t>
            </a:r>
          </a:p>
          <a:p>
            <a:pPr hangingPunct="0">
              <a:lnSpc>
                <a:spcPct val="115000"/>
              </a:lnSpc>
              <a:spcBef>
                <a:spcPts val="400"/>
              </a:spcBef>
            </a:pPr>
            <a:r>
              <a:rPr lang="en-GB" sz="1700" b="1" dirty="0">
                <a:latin typeface="Verdana" panose="020B0604030504040204" pitchFamily="34" charset="0"/>
                <a:ea typeface="Verdana" panose="020B0604030504040204" pitchFamily="34" charset="0"/>
                <a:cs typeface="Verdana" panose="020B0604030504040204" pitchFamily="34" charset="0"/>
              </a:rPr>
              <a:t>Wrong look up </a:t>
            </a:r>
            <a:r>
              <a:rPr lang="en-GB" sz="1700" b="1" dirty="0" smtClean="0">
                <a:latin typeface="Verdana" panose="020B0604030504040204" pitchFamily="34" charset="0"/>
                <a:ea typeface="Verdana" panose="020B0604030504040204" pitchFamily="34" charset="0"/>
                <a:cs typeface="Verdana" panose="020B0604030504040204" pitchFamily="34" charset="0"/>
              </a:rPr>
              <a:t>table &amp; technical failure: </a:t>
            </a:r>
            <a:endParaRPr lang="en-GB" sz="1700" b="1"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2-4 kg tank with </a:t>
            </a:r>
            <a:r>
              <a:rPr lang="en-GB" sz="1700" dirty="0" smtClean="0">
                <a:latin typeface="Verdana" panose="020B0604030504040204" pitchFamily="34" charset="0"/>
                <a:ea typeface="Verdana" panose="020B0604030504040204" pitchFamily="34" charset="0"/>
                <a:cs typeface="Verdana" panose="020B0604030504040204" pitchFamily="34" charset="0"/>
              </a:rPr>
              <a:t>a 7-10</a:t>
            </a:r>
            <a:r>
              <a:rPr lang="en-GB" sz="1700" dirty="0">
                <a:latin typeface="Verdana" panose="020B0604030504040204" pitchFamily="34" charset="0"/>
                <a:ea typeface="Verdana" panose="020B0604030504040204" pitchFamily="34" charset="0"/>
                <a:cs typeface="Verdana" panose="020B0604030504040204" pitchFamily="34" charset="0"/>
              </a:rPr>
              <a:t> kg </a:t>
            </a:r>
            <a:r>
              <a:rPr lang="en-GB" sz="1700" dirty="0" smtClean="0">
                <a:latin typeface="Verdana" panose="020B0604030504040204" pitchFamily="34" charset="0"/>
                <a:ea typeface="Verdana" panose="020B0604030504040204" pitchFamily="34" charset="0"/>
                <a:cs typeface="Verdana" panose="020B0604030504040204" pitchFamily="34" charset="0"/>
              </a:rPr>
              <a:t>table &amp; </a:t>
            </a:r>
            <a:r>
              <a:rPr lang="en-GB" sz="1700" dirty="0" err="1" smtClean="0">
                <a:latin typeface="Verdana" panose="020B0604030504040204" pitchFamily="34" charset="0"/>
                <a:ea typeface="Verdana" panose="020B0604030504040204" pitchFamily="34" charset="0"/>
                <a:cs typeface="Verdana" panose="020B0604030504040204" pitchFamily="34" charset="0"/>
              </a:rPr>
              <a:t>T</a:t>
            </a:r>
            <a:r>
              <a:rPr lang="en-GB" sz="1700" baseline="-25000" dirty="0" err="1" smtClean="0">
                <a:latin typeface="Verdana" panose="020B0604030504040204" pitchFamily="34" charset="0"/>
                <a:ea typeface="Verdana" panose="020B0604030504040204" pitchFamily="34" charset="0"/>
                <a:cs typeface="Verdana" panose="020B0604030504040204" pitchFamily="34" charset="0"/>
              </a:rPr>
              <a:t>Amb</a:t>
            </a:r>
            <a:r>
              <a:rPr lang="en-GB" sz="1700" dirty="0" smtClean="0">
                <a:latin typeface="Verdana" panose="020B0604030504040204" pitchFamily="34" charset="0"/>
                <a:ea typeface="Verdana" panose="020B0604030504040204" pitchFamily="34" charset="0"/>
                <a:cs typeface="Verdana" panose="020B0604030504040204" pitchFamily="34" charset="0"/>
              </a:rPr>
              <a:t> </a:t>
            </a:r>
            <a:r>
              <a:rPr lang="en-GB" sz="1700" dirty="0">
                <a:latin typeface="Verdana" panose="020B0604030504040204" pitchFamily="34" charset="0"/>
                <a:ea typeface="Verdana" panose="020B0604030504040204" pitchFamily="34" charset="0"/>
                <a:cs typeface="Verdana" panose="020B0604030504040204" pitchFamily="34" charset="0"/>
              </a:rPr>
              <a:t>of 50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with 40</a:t>
            </a:r>
            <a:r>
              <a:rPr lang="en-US" sz="1700" dirty="0">
                <a:latin typeface="Verdana" panose="020B0604030504040204" pitchFamily="34" charset="0"/>
                <a:ea typeface="Verdana" panose="020B0604030504040204" pitchFamily="34" charset="0"/>
                <a:cs typeface="Verdana" panose="020B0604030504040204" pitchFamily="34" charset="0"/>
              </a:rPr>
              <a:t>°C </a:t>
            </a:r>
            <a:r>
              <a:rPr lang="en-GB" sz="1700" dirty="0" smtClean="0">
                <a:latin typeface="Verdana" panose="020B0604030504040204" pitchFamily="34" charset="0"/>
                <a:ea typeface="Verdana" panose="020B0604030504040204" pitchFamily="34" charset="0"/>
                <a:cs typeface="Verdana" panose="020B0604030504040204" pitchFamily="34" charset="0"/>
              </a:rPr>
              <a:t>reading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T40 </a:t>
            </a:r>
            <a:r>
              <a:rPr lang="en-GB" sz="1700" dirty="0" smtClean="0">
                <a:latin typeface="Verdana" panose="020B0604030504040204" pitchFamily="34" charset="0"/>
                <a:ea typeface="Verdana" panose="020B0604030504040204" pitchFamily="34" charset="0"/>
                <a:cs typeface="Verdana" panose="020B0604030504040204" pitchFamily="34" charset="0"/>
              </a:rPr>
              <a:t>pre-cooling on </a:t>
            </a:r>
            <a:r>
              <a:rPr lang="en-GB" sz="1700" dirty="0">
                <a:latin typeface="Verdana" panose="020B0604030504040204" pitchFamily="34" charset="0"/>
                <a:ea typeface="Verdana" panose="020B0604030504040204" pitchFamily="34" charset="0"/>
                <a:cs typeface="Verdana" panose="020B0604030504040204" pitchFamily="34" charset="0"/>
              </a:rPr>
              <a:t>a T20 station &amp;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20</a:t>
            </a:r>
            <a:r>
              <a:rPr lang="en-US" sz="1700" dirty="0">
                <a:latin typeface="Verdana" panose="020B0604030504040204" pitchFamily="34" charset="0"/>
                <a:ea typeface="Verdana" panose="020B0604030504040204" pitchFamily="34" charset="0"/>
                <a:cs typeface="Verdana" panose="020B0604030504040204" pitchFamily="34" charset="0"/>
              </a:rPr>
              <a:t>°C </a:t>
            </a:r>
            <a:r>
              <a:rPr lang="en-GB" sz="1700" dirty="0">
                <a:latin typeface="Verdana" panose="020B0604030504040204" pitchFamily="34" charset="0"/>
                <a:ea typeface="Verdana" panose="020B0604030504040204" pitchFamily="34" charset="0"/>
                <a:cs typeface="Verdana" panose="020B0604030504040204" pitchFamily="34" charset="0"/>
              </a:rPr>
              <a:t>with 10</a:t>
            </a:r>
            <a:r>
              <a:rPr lang="en-US" sz="1700" dirty="0">
                <a:latin typeface="Verdana" panose="020B0604030504040204" pitchFamily="34" charset="0"/>
                <a:ea typeface="Verdana" panose="020B0604030504040204" pitchFamily="34" charset="0"/>
                <a:cs typeface="Verdana" panose="020B0604030504040204" pitchFamily="34" charset="0"/>
              </a:rPr>
              <a:t>°C </a:t>
            </a:r>
            <a:r>
              <a:rPr lang="en-GB" sz="1700" dirty="0">
                <a:latin typeface="Verdana" panose="020B0604030504040204" pitchFamily="34" charset="0"/>
                <a:ea typeface="Verdana" panose="020B0604030504040204" pitchFamily="34" charset="0"/>
                <a:cs typeface="Verdana" panose="020B0604030504040204" pitchFamily="34" charset="0"/>
              </a:rPr>
              <a:t>reading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T20 </a:t>
            </a:r>
            <a:r>
              <a:rPr lang="en-GB" sz="1700" dirty="0" smtClean="0">
                <a:latin typeface="Verdana" panose="020B0604030504040204" pitchFamily="34" charset="0"/>
                <a:ea typeface="Verdana" panose="020B0604030504040204" pitchFamily="34" charset="0"/>
                <a:cs typeface="Verdana" panose="020B0604030504040204" pitchFamily="34" charset="0"/>
              </a:rPr>
              <a:t>pre-cooling </a:t>
            </a:r>
            <a:r>
              <a:rPr lang="en-GB" sz="1700" dirty="0">
                <a:latin typeface="Verdana" panose="020B0604030504040204" pitchFamily="34" charset="0"/>
                <a:ea typeface="Verdana" panose="020B0604030504040204" pitchFamily="34" charset="0"/>
                <a:cs typeface="Verdana" panose="020B0604030504040204" pitchFamily="34" charset="0"/>
              </a:rPr>
              <a:t>on a T40 station &amp;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20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with 30</a:t>
            </a:r>
            <a:r>
              <a:rPr lang="en-US" sz="1700" dirty="0">
                <a:latin typeface="Verdana" panose="020B0604030504040204" pitchFamily="34" charset="0"/>
                <a:ea typeface="Verdana" panose="020B0604030504040204" pitchFamily="34" charset="0"/>
                <a:cs typeface="Verdana" panose="020B0604030504040204" pitchFamily="34" charset="0"/>
              </a:rPr>
              <a:t>°C </a:t>
            </a:r>
            <a:r>
              <a:rPr lang="en-GB" sz="1700" dirty="0" smtClean="0">
                <a:latin typeface="Verdana" panose="020B0604030504040204" pitchFamily="34" charset="0"/>
                <a:ea typeface="Verdana" panose="020B0604030504040204" pitchFamily="34" charset="0"/>
                <a:cs typeface="Verdana" panose="020B0604030504040204" pitchFamily="34" charset="0"/>
              </a:rPr>
              <a:t>reading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p>
          <a:p>
            <a:pPr hangingPunct="0">
              <a:lnSpc>
                <a:spcPct val="115000"/>
              </a:lnSpc>
              <a:spcBef>
                <a:spcPts val="400"/>
              </a:spcBef>
            </a:pP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GB" sz="1700" b="1" dirty="0" smtClean="0">
                <a:latin typeface="Verdana" panose="020B0604030504040204" pitchFamily="34" charset="0"/>
                <a:ea typeface="Verdana" panose="020B0604030504040204" pitchFamily="34" charset="0"/>
                <a:cs typeface="Verdana" panose="020B0604030504040204" pitchFamily="34" charset="0"/>
              </a:rPr>
              <a:t>Wrong look up table &amp; wrong inputs on look up table: </a:t>
            </a:r>
          </a:p>
          <a:p>
            <a:pPr marL="447675" hangingPunct="0">
              <a:lnSpc>
                <a:spcPct val="115000"/>
              </a:lnSpc>
              <a:spcBef>
                <a:spcPts val="400"/>
              </a:spcBef>
            </a:pPr>
            <a:r>
              <a:rPr lang="en-GB" sz="1700" dirty="0" smtClean="0">
                <a:latin typeface="Verdana" panose="020B0604030504040204" pitchFamily="34" charset="0"/>
                <a:ea typeface="Verdana" panose="020B0604030504040204" pitchFamily="34" charset="0"/>
                <a:cs typeface="Verdana" panose="020B0604030504040204" pitchFamily="34" charset="0"/>
              </a:rPr>
              <a:t>2-4 </a:t>
            </a:r>
            <a:r>
              <a:rPr lang="en-GB" sz="1700" dirty="0">
                <a:latin typeface="Verdana" panose="020B0604030504040204" pitchFamily="34" charset="0"/>
                <a:ea typeface="Verdana" panose="020B0604030504040204" pitchFamily="34" charset="0"/>
                <a:cs typeface="Verdana" panose="020B0604030504040204" pitchFamily="34" charset="0"/>
              </a:rPr>
              <a:t>kg tank with 7-10 kg </a:t>
            </a:r>
            <a:r>
              <a:rPr lang="en-GB" sz="1700" dirty="0" smtClean="0">
                <a:latin typeface="Verdana" panose="020B0604030504040204" pitchFamily="34" charset="0"/>
                <a:ea typeface="Verdana" panose="020B0604030504040204" pitchFamily="34" charset="0"/>
                <a:cs typeface="Verdana" panose="020B0604030504040204" pitchFamily="34" charset="0"/>
              </a:rPr>
              <a:t>table </a:t>
            </a:r>
            <a:r>
              <a:rPr lang="en-GB" sz="1700" dirty="0">
                <a:latin typeface="Verdana" panose="020B0604030504040204" pitchFamily="34" charset="0"/>
                <a:ea typeface="Verdana" panose="020B0604030504040204" pitchFamily="34" charset="0"/>
                <a:cs typeface="Verdana" panose="020B0604030504040204" pitchFamily="34" charset="0"/>
              </a:rPr>
              <a:t>&amp;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50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a:t>
            </a:r>
            <a:r>
              <a:rPr lang="en-GB" sz="1700" dirty="0" smtClean="0">
                <a:latin typeface="Verdana" panose="020B0604030504040204" pitchFamily="34" charset="0"/>
                <a:ea typeface="Verdana" panose="020B0604030504040204" pitchFamily="34" charset="0"/>
                <a:cs typeface="Verdana" panose="020B0604030504040204" pitchFamily="34" charset="0"/>
              </a:rPr>
              <a:t>with </a:t>
            </a:r>
            <a:r>
              <a:rPr lang="en-GB" sz="1700" dirty="0">
                <a:latin typeface="Verdana" panose="020B0604030504040204" pitchFamily="34" charset="0"/>
                <a:ea typeface="Verdana" panose="020B0604030504040204" pitchFamily="34" charset="0"/>
                <a:cs typeface="Verdana" panose="020B0604030504040204" pitchFamily="34" charset="0"/>
              </a:rPr>
              <a:t>-40°C </a:t>
            </a:r>
            <a:r>
              <a:rPr lang="en-GB" sz="1700" dirty="0" smtClean="0">
                <a:latin typeface="Verdana" panose="020B0604030504040204" pitchFamily="34" charset="0"/>
                <a:ea typeface="Verdana" panose="020B0604030504040204" pitchFamily="34" charset="0"/>
                <a:cs typeface="Verdana" panose="020B0604030504040204" pitchFamily="34" charset="0"/>
              </a:rPr>
              <a:t>input </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Over T</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GB" sz="1700" dirty="0" smtClean="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T40 </a:t>
            </a:r>
            <a:r>
              <a:rPr lang="en-GB" sz="1700" dirty="0" smtClean="0">
                <a:latin typeface="Verdana" panose="020B0604030504040204" pitchFamily="34" charset="0"/>
                <a:ea typeface="Verdana" panose="020B0604030504040204" pitchFamily="34" charset="0"/>
                <a:cs typeface="Verdana" panose="020B0604030504040204" pitchFamily="34" charset="0"/>
              </a:rPr>
              <a:t>pre-cooling </a:t>
            </a:r>
            <a:r>
              <a:rPr lang="en-GB" sz="1700" dirty="0">
                <a:latin typeface="Verdana" panose="020B0604030504040204" pitchFamily="34" charset="0"/>
                <a:ea typeface="Verdana" panose="020B0604030504040204" pitchFamily="34" charset="0"/>
                <a:cs typeface="Verdana" panose="020B0604030504040204" pitchFamily="34" charset="0"/>
              </a:rPr>
              <a:t>on a T20 station &amp;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50</a:t>
            </a:r>
            <a:r>
              <a:rPr lang="en-US" sz="1700" dirty="0">
                <a:latin typeface="Verdana" panose="020B0604030504040204" pitchFamily="34" charset="0"/>
                <a:ea typeface="Verdana" panose="020B0604030504040204" pitchFamily="34" charset="0"/>
                <a:cs typeface="Verdana" panose="020B0604030504040204" pitchFamily="34" charset="0"/>
              </a:rPr>
              <a:t>°C </a:t>
            </a:r>
            <a:r>
              <a:rPr lang="en-GB" sz="1700" dirty="0" smtClean="0">
                <a:latin typeface="Verdana" panose="020B0604030504040204" pitchFamily="34" charset="0"/>
                <a:ea typeface="Verdana" panose="020B0604030504040204" pitchFamily="34" charset="0"/>
                <a:cs typeface="Verdana" panose="020B0604030504040204" pitchFamily="34" charset="0"/>
              </a:rPr>
              <a:t>with </a:t>
            </a:r>
            <a:r>
              <a:rPr lang="en-GB" sz="1700" dirty="0">
                <a:latin typeface="Verdana" panose="020B0604030504040204" pitchFamily="34" charset="0"/>
                <a:ea typeface="Verdana" panose="020B0604030504040204" pitchFamily="34" charset="0"/>
                <a:cs typeface="Verdana" panose="020B0604030504040204" pitchFamily="34" charset="0"/>
              </a:rPr>
              <a:t>-40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a:t>
            </a:r>
            <a:r>
              <a:rPr lang="en-GB" sz="1700" dirty="0" smtClean="0">
                <a:latin typeface="Verdana" panose="020B0604030504040204" pitchFamily="34" charset="0"/>
                <a:ea typeface="Verdana" panose="020B0604030504040204" pitchFamily="34" charset="0"/>
                <a:cs typeface="Verdana" panose="020B0604030504040204" pitchFamily="34" charset="0"/>
              </a:rPr>
              <a:t>input </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Over T</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p>
          <a:p>
            <a:pPr marL="447675" hangingPunct="0">
              <a:lnSpc>
                <a:spcPct val="115000"/>
              </a:lnSpc>
              <a:spcBef>
                <a:spcPts val="400"/>
              </a:spcBef>
            </a:pPr>
            <a:r>
              <a:rPr lang="en-GB" sz="1700" dirty="0">
                <a:latin typeface="Verdana" panose="020B0604030504040204" pitchFamily="34" charset="0"/>
                <a:ea typeface="Verdana" panose="020B0604030504040204" pitchFamily="34" charset="0"/>
                <a:cs typeface="Verdana" panose="020B0604030504040204" pitchFamily="34" charset="0"/>
              </a:rPr>
              <a:t>T20 </a:t>
            </a:r>
            <a:r>
              <a:rPr lang="en-GB" sz="1700" dirty="0" smtClean="0">
                <a:latin typeface="Verdana" panose="020B0604030504040204" pitchFamily="34" charset="0"/>
                <a:ea typeface="Verdana" panose="020B0604030504040204" pitchFamily="34" charset="0"/>
                <a:cs typeface="Verdana" panose="020B0604030504040204" pitchFamily="34" charset="0"/>
              </a:rPr>
              <a:t>pre-cooling </a:t>
            </a:r>
            <a:r>
              <a:rPr lang="en-GB" sz="1700" dirty="0">
                <a:latin typeface="Verdana" panose="020B0604030504040204" pitchFamily="34" charset="0"/>
                <a:ea typeface="Verdana" panose="020B0604030504040204" pitchFamily="34" charset="0"/>
                <a:cs typeface="Verdana" panose="020B0604030504040204" pitchFamily="34" charset="0"/>
              </a:rPr>
              <a:t>on a T40 station &amp;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smtClean="0">
                <a:latin typeface="Verdana" panose="020B0604030504040204" pitchFamily="34" charset="0"/>
                <a:ea typeface="Verdana" panose="020B0604030504040204" pitchFamily="34" charset="0"/>
                <a:cs typeface="Verdana" panose="020B0604030504040204" pitchFamily="34" charset="0"/>
              </a:rPr>
              <a:t> </a:t>
            </a:r>
            <a:r>
              <a:rPr lang="en-GB" sz="1700" dirty="0">
                <a:latin typeface="Verdana" panose="020B0604030504040204" pitchFamily="34" charset="0"/>
                <a:ea typeface="Verdana" panose="020B0604030504040204" pitchFamily="34" charset="0"/>
                <a:cs typeface="Verdana" panose="020B0604030504040204" pitchFamily="34" charset="0"/>
              </a:rPr>
              <a:t>of ‑40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with 50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input </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Over filling</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GB" sz="1700" dirty="0" smtClean="0">
              <a:latin typeface="Verdana" panose="020B0604030504040204" pitchFamily="34" charset="0"/>
              <a:ea typeface="Verdana" panose="020B0604030504040204" pitchFamily="34" charset="0"/>
              <a:cs typeface="Verdana" panose="020B0604030504040204" pitchFamily="34" charset="0"/>
            </a:endParaRPr>
          </a:p>
          <a:p>
            <a:pPr hangingPunct="0">
              <a:lnSpc>
                <a:spcPct val="115000"/>
              </a:lnSpc>
              <a:spcBef>
                <a:spcPts val="400"/>
              </a:spcBef>
            </a:pPr>
            <a:r>
              <a:rPr lang="en-GB" sz="1700" b="1" dirty="0" smtClean="0">
                <a:latin typeface="Verdana" panose="020B0604030504040204" pitchFamily="34" charset="0"/>
                <a:ea typeface="Verdana" panose="020B0604030504040204" pitchFamily="34" charset="0"/>
                <a:cs typeface="Verdana" panose="020B0604030504040204" pitchFamily="34" charset="0"/>
              </a:rPr>
              <a:t>Wrong </a:t>
            </a:r>
            <a:r>
              <a:rPr lang="en-GB" sz="1700" b="1" dirty="0">
                <a:latin typeface="Verdana" panose="020B0604030504040204" pitchFamily="34" charset="0"/>
                <a:ea typeface="Verdana" panose="020B0604030504040204" pitchFamily="34" charset="0"/>
                <a:cs typeface="Verdana" panose="020B0604030504040204" pitchFamily="34" charset="0"/>
              </a:rPr>
              <a:t>inputs on look up </a:t>
            </a:r>
            <a:r>
              <a:rPr lang="en-GB" sz="1700" b="1" dirty="0" smtClean="0">
                <a:latin typeface="Verdana" panose="020B0604030504040204" pitchFamily="34" charset="0"/>
                <a:ea typeface="Verdana" panose="020B0604030504040204" pitchFamily="34" charset="0"/>
                <a:cs typeface="Verdana" panose="020B0604030504040204" pitchFamily="34" charset="0"/>
              </a:rPr>
              <a:t>table &amp;</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GB" sz="1700" b="1"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technical failure</a:t>
            </a:r>
            <a:r>
              <a:rPr lang="en-GB" sz="1700" b="1" dirty="0" smtClean="0">
                <a:latin typeface="Verdana" panose="020B0604030504040204" pitchFamily="34" charset="0"/>
                <a:ea typeface="Verdana" panose="020B0604030504040204" pitchFamily="34" charset="0"/>
                <a:cs typeface="Verdana" panose="020B0604030504040204" pitchFamily="34" charset="0"/>
              </a:rPr>
              <a:t>: </a:t>
            </a:r>
            <a:endParaRPr lang="en-GB" sz="1700" b="1"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700" dirty="0">
                <a:latin typeface="Verdana" panose="020B0604030504040204" pitchFamily="34" charset="0"/>
                <a:ea typeface="Verdana" panose="020B0604030504040204" pitchFamily="34" charset="0"/>
                <a:cs typeface="Verdana" panose="020B0604030504040204" pitchFamily="34" charset="0"/>
              </a:rPr>
              <a:t>No cooling with a T40 table </a:t>
            </a:r>
            <a:r>
              <a:rPr lang="en-GB" sz="1700" dirty="0">
                <a:latin typeface="Verdana" panose="020B0604030504040204" pitchFamily="34" charset="0"/>
                <a:ea typeface="Verdana" panose="020B0604030504040204" pitchFamily="34" charset="0"/>
                <a:cs typeface="Verdana" panose="020B0604030504040204" pitchFamily="34" charset="0"/>
              </a:rPr>
              <a:t>&amp;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50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with -40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input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a:t>
            </a:r>
            <a:r>
              <a:rPr lang="en-GB" sz="1700" dirty="0">
                <a:latin typeface="Verdana" panose="020B0604030504040204" pitchFamily="34" charset="0"/>
                <a:ea typeface="Verdana" panose="020B0604030504040204" pitchFamily="34" charset="0"/>
                <a:cs typeface="Verdana" panose="020B0604030504040204" pitchFamily="34" charset="0"/>
              </a:rPr>
              <a:t> </a:t>
            </a:r>
          </a:p>
          <a:p>
            <a:pPr marL="447675" hangingPunct="0">
              <a:lnSpc>
                <a:spcPct val="115000"/>
              </a:lnSpc>
              <a:spcBef>
                <a:spcPts val="400"/>
              </a:spcBef>
            </a:pPr>
            <a:r>
              <a:rPr lang="en-US" sz="1700" dirty="0">
                <a:latin typeface="Verdana" panose="020B0604030504040204" pitchFamily="34" charset="0"/>
                <a:ea typeface="Verdana" panose="020B0604030504040204" pitchFamily="34" charset="0"/>
                <a:cs typeface="Verdana" panose="020B0604030504040204" pitchFamily="34" charset="0"/>
              </a:rPr>
              <a:t>Cooling below ‑40</a:t>
            </a:r>
            <a:r>
              <a:rPr lang="en-US" sz="1700" dirty="0">
                <a:latin typeface="Verdana" panose="020B0604030504040204" pitchFamily="34" charset="0"/>
                <a:ea typeface="Verdana" panose="020B0604030504040204" pitchFamily="34" charset="0"/>
                <a:cs typeface="Verdana" panose="020B0604030504040204" pitchFamily="34" charset="0"/>
                <a:sym typeface="Symbol"/>
              </a:rPr>
              <a:t></a:t>
            </a:r>
            <a:r>
              <a:rPr lang="en-US" sz="1700" dirty="0">
                <a:latin typeface="Verdana" panose="020B0604030504040204" pitchFamily="34" charset="0"/>
                <a:ea typeface="Verdana" panose="020B0604030504040204" pitchFamily="34" charset="0"/>
                <a:cs typeface="Verdana" panose="020B0604030504040204" pitchFamily="34" charset="0"/>
              </a:rPr>
              <a:t>C with a T20 </a:t>
            </a:r>
            <a:r>
              <a:rPr lang="en-US" sz="1700" dirty="0" smtClean="0">
                <a:latin typeface="Verdana" panose="020B0604030504040204" pitchFamily="34" charset="0"/>
                <a:ea typeface="Verdana" panose="020B0604030504040204" pitchFamily="34" charset="0"/>
                <a:cs typeface="Verdana" panose="020B0604030504040204" pitchFamily="34" charset="0"/>
              </a:rPr>
              <a:t>table </a:t>
            </a:r>
            <a:r>
              <a:rPr lang="en-GB" sz="1700" dirty="0" smtClean="0">
                <a:latin typeface="Verdana" panose="020B0604030504040204" pitchFamily="34" charset="0"/>
                <a:ea typeface="Verdana" panose="020B0604030504040204" pitchFamily="34" charset="0"/>
                <a:cs typeface="Verdana" panose="020B0604030504040204" pitchFamily="34" charset="0"/>
              </a:rPr>
              <a:t>&amp; </a:t>
            </a:r>
            <a:r>
              <a:rPr lang="en-GB" sz="1700" dirty="0" err="1">
                <a:latin typeface="Verdana" panose="020B0604030504040204" pitchFamily="34" charset="0"/>
                <a:ea typeface="Verdana" panose="020B0604030504040204" pitchFamily="34" charset="0"/>
                <a:cs typeface="Verdana" panose="020B0604030504040204" pitchFamily="34" charset="0"/>
              </a:rPr>
              <a:t>T</a:t>
            </a:r>
            <a:r>
              <a:rPr lang="en-GB" sz="1700" baseline="-25000" dirty="0" err="1">
                <a:latin typeface="Verdana" panose="020B0604030504040204" pitchFamily="34" charset="0"/>
                <a:ea typeface="Verdana" panose="020B0604030504040204" pitchFamily="34" charset="0"/>
                <a:cs typeface="Verdana" panose="020B0604030504040204" pitchFamily="34" charset="0"/>
              </a:rPr>
              <a:t>Amb</a:t>
            </a:r>
            <a:r>
              <a:rPr lang="en-GB" sz="1700" dirty="0">
                <a:latin typeface="Verdana" panose="020B0604030504040204" pitchFamily="34" charset="0"/>
                <a:ea typeface="Verdana" panose="020B0604030504040204" pitchFamily="34" charset="0"/>
                <a:cs typeface="Verdana" panose="020B0604030504040204" pitchFamily="34" charset="0"/>
              </a:rPr>
              <a:t> of ‑40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with 50</a:t>
            </a:r>
            <a:r>
              <a:rPr lang="en-US" sz="1700" dirty="0">
                <a:latin typeface="Verdana" panose="020B0604030504040204" pitchFamily="34" charset="0"/>
                <a:ea typeface="Verdana" panose="020B0604030504040204" pitchFamily="34" charset="0"/>
                <a:cs typeface="Verdana" panose="020B0604030504040204" pitchFamily="34" charset="0"/>
              </a:rPr>
              <a:t>°C</a:t>
            </a:r>
            <a:r>
              <a:rPr lang="en-GB" sz="1700" dirty="0">
                <a:latin typeface="Verdana" panose="020B0604030504040204" pitchFamily="34" charset="0"/>
                <a:ea typeface="Verdana" panose="020B0604030504040204" pitchFamily="34" charset="0"/>
                <a:cs typeface="Verdana" panose="020B0604030504040204" pitchFamily="34" charset="0"/>
              </a:rPr>
              <a:t> input </a:t>
            </a:r>
            <a:r>
              <a:rPr lang="en-US" sz="17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a:t>
            </a:r>
            <a:r>
              <a:rPr lang="en-US" sz="17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GB" sz="1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3813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63" y="1611247"/>
            <a:ext cx="6571422" cy="43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
          <p:cNvSpPr>
            <a:spLocks noGrp="1"/>
          </p:cNvSpPr>
          <p:nvPr>
            <p:ph type="body" sz="quarter" idx="11"/>
          </p:nvPr>
        </p:nvSpPr>
        <p:spPr>
          <a:xfrm>
            <a:off x="125163" y="96616"/>
            <a:ext cx="10896600" cy="993310"/>
          </a:xfrm>
        </p:spPr>
        <p:txBody>
          <a:bodyPr/>
          <a:lstStyle/>
          <a:p>
            <a:pPr lvl="0"/>
            <a:r>
              <a:rPr lang="en-US" sz="2400" b="1" dirty="0" smtClean="0"/>
              <a:t>RESULTS: </a:t>
            </a:r>
            <a:r>
              <a:rPr lang="en-GB" sz="2400" dirty="0" smtClean="0"/>
              <a:t>Combined out-of-spec events</a:t>
            </a:r>
          </a:p>
          <a:p>
            <a:r>
              <a:rPr lang="en-US" sz="2400" b="1" dirty="0" smtClean="0"/>
              <a:t>Technical failure: </a:t>
            </a:r>
            <a:r>
              <a:rPr lang="en-US" sz="2400" dirty="0"/>
              <a:t>Cooling below ‑40</a:t>
            </a:r>
            <a:r>
              <a:rPr lang="en-US" sz="2400" dirty="0">
                <a:sym typeface="Symbol"/>
              </a:rPr>
              <a:t></a:t>
            </a:r>
            <a:r>
              <a:rPr lang="en-US" sz="2400" dirty="0"/>
              <a:t>C </a:t>
            </a:r>
            <a:r>
              <a:rPr lang="en-US" sz="2400" dirty="0" smtClean="0"/>
              <a:t>with </a:t>
            </a:r>
            <a:r>
              <a:rPr lang="en-US" sz="2400" dirty="0"/>
              <a:t>a </a:t>
            </a:r>
            <a:r>
              <a:rPr lang="en-US" sz="2400" dirty="0" smtClean="0"/>
              <a:t>T20 </a:t>
            </a:r>
            <a:r>
              <a:rPr lang="en-US" sz="2400" dirty="0"/>
              <a:t>table </a:t>
            </a:r>
            <a:endParaRPr lang="en-US" sz="2400" dirty="0" smtClean="0"/>
          </a:p>
          <a:p>
            <a:r>
              <a:rPr lang="en-US" sz="2400" b="1" dirty="0" smtClean="0"/>
              <a:t>Wrong </a:t>
            </a:r>
            <a:r>
              <a:rPr lang="en-US" sz="2400" b="1" dirty="0"/>
              <a:t>input on the look up tables: </a:t>
            </a:r>
            <a:r>
              <a:rPr lang="en-US" sz="2400" dirty="0" err="1"/>
              <a:t>T</a:t>
            </a:r>
            <a:r>
              <a:rPr lang="en-US" sz="2400" baseline="-25000" dirty="0" err="1"/>
              <a:t>Amb</a:t>
            </a:r>
            <a:r>
              <a:rPr lang="en-US" sz="2400" dirty="0"/>
              <a:t> of </a:t>
            </a:r>
            <a:r>
              <a:rPr lang="en-US" sz="2400" dirty="0" smtClean="0"/>
              <a:t>-40</a:t>
            </a:r>
            <a:r>
              <a:rPr lang="en-US" sz="2400" dirty="0">
                <a:sym typeface="Symbol"/>
              </a:rPr>
              <a:t></a:t>
            </a:r>
            <a:r>
              <a:rPr lang="en-US" sz="2400" dirty="0"/>
              <a:t>C with </a:t>
            </a:r>
            <a:r>
              <a:rPr lang="en-US" sz="2400" dirty="0" smtClean="0"/>
              <a:t>50</a:t>
            </a:r>
            <a:r>
              <a:rPr lang="en-US" sz="2400" dirty="0">
                <a:sym typeface="Symbol"/>
              </a:rPr>
              <a:t></a:t>
            </a:r>
            <a:r>
              <a:rPr lang="en-US" sz="2400" dirty="0"/>
              <a:t>C input</a:t>
            </a:r>
          </a:p>
          <a:p>
            <a:endParaRPr lang="en-US" sz="2400" dirty="0"/>
          </a:p>
        </p:txBody>
      </p:sp>
      <p:sp>
        <p:nvSpPr>
          <p:cNvPr id="10" name="Rectangle 9"/>
          <p:cNvSpPr/>
          <p:nvPr/>
        </p:nvSpPr>
        <p:spPr>
          <a:xfrm>
            <a:off x="6974743" y="4150586"/>
            <a:ext cx="4724400" cy="646331"/>
          </a:xfrm>
          <a:prstGeom prst="rect">
            <a:avLst/>
          </a:prstGeom>
        </p:spPr>
        <p:txBody>
          <a:bodyPr wrap="square">
            <a:spAutoFit/>
          </a:bodyPr>
          <a:lstStyle/>
          <a:p>
            <a:pPr algn="just"/>
            <a:r>
              <a:rPr lang="en-GB" dirty="0" smtClean="0">
                <a:latin typeface="Verdana" panose="020B0604030504040204" pitchFamily="34" charset="0"/>
                <a:ea typeface="Verdana" panose="020B0604030504040204" pitchFamily="34" charset="0"/>
                <a:cs typeface="Verdana" panose="020B0604030504040204" pitchFamily="34" charset="0"/>
              </a:rPr>
              <a:t>The highest SOC on the type 3 tank at the end of the filling </a:t>
            </a:r>
            <a:r>
              <a:rPr lang="en-GB" dirty="0">
                <a:latin typeface="Verdana" panose="020B0604030504040204" pitchFamily="34" charset="0"/>
                <a:ea typeface="Verdana" panose="020B0604030504040204" pitchFamily="34" charset="0"/>
                <a:cs typeface="Verdana" panose="020B0604030504040204" pitchFamily="34" charset="0"/>
              </a:rPr>
              <a:t>109.5</a:t>
            </a:r>
            <a:r>
              <a:rPr lang="en-GB"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1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52" t="37978" r="27551" b="21029"/>
          <a:stretch/>
        </p:blipFill>
        <p:spPr bwMode="auto">
          <a:xfrm>
            <a:off x="6984861" y="1655808"/>
            <a:ext cx="3811489" cy="180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3" name="Multiply 12"/>
          <p:cNvSpPr/>
          <p:nvPr/>
        </p:nvSpPr>
        <p:spPr>
          <a:xfrm>
            <a:off x="7633305" y="3062604"/>
            <a:ext cx="476251" cy="387102"/>
          </a:xfrm>
          <a:prstGeom prst="mathMultiply">
            <a:avLst/>
          </a:prstGeom>
          <a:solidFill>
            <a:schemeClr val="accent1">
              <a:lumMod val="75000"/>
            </a:schemeClr>
          </a:solidFill>
          <a:ln w="952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cold-147760_960_720"/>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10264724" y="1700356"/>
            <a:ext cx="495000" cy="432000"/>
          </a:xfrm>
          <a:prstGeom prst="rect">
            <a:avLst/>
          </a:prstGeom>
          <a:noFill/>
          <a:ln>
            <a:noFill/>
          </a:ln>
        </p:spPr>
      </p:pic>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783" t="17723" r="30395" b="33333"/>
          <a:stretch/>
        </p:blipFill>
        <p:spPr bwMode="auto">
          <a:xfrm>
            <a:off x="10512224" y="2202121"/>
            <a:ext cx="1632068" cy="11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10529470" y="2500392"/>
            <a:ext cx="156193" cy="13095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0661227" y="2504813"/>
            <a:ext cx="156193" cy="130950"/>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0512224" y="2555808"/>
            <a:ext cx="71437" cy="754337"/>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kcKopp8Xi"/>
          <p:cNvPicPr>
            <a:picLocks noGrp="1" noChangeAspect="1"/>
          </p:cNvPicPr>
          <p:nvPr isPhoto="1"/>
        </p:nvPicPr>
        <p:blipFill>
          <a:blip r:embed="rId6" cstate="print">
            <a:lum/>
            <a:extLst>
              <a:ext uri="{28A0092B-C50C-407E-A947-70E740481C1C}">
                <a14:useLocalDpi xmlns:a14="http://schemas.microsoft.com/office/drawing/2010/main" val="0"/>
              </a:ext>
            </a:extLst>
          </a:blip>
          <a:stretch>
            <a:fillRect/>
          </a:stretch>
        </p:blipFill>
        <p:spPr>
          <a:xfrm>
            <a:off x="11122639" y="151601"/>
            <a:ext cx="932260" cy="819069"/>
          </a:xfrm>
          <a:prstGeom prst="rect">
            <a:avLst/>
          </a:prstGeom>
          <a:noFill/>
          <a:ln>
            <a:noFill/>
          </a:ln>
        </p:spPr>
      </p:pic>
    </p:spTree>
    <p:extLst>
      <p:ext uri="{BB962C8B-B14F-4D97-AF65-F5344CB8AC3E}">
        <p14:creationId xmlns:p14="http://schemas.microsoft.com/office/powerpoint/2010/main" val="21812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70"/>
          <a:stretch/>
        </p:blipFill>
        <p:spPr bwMode="auto">
          <a:xfrm>
            <a:off x="419100" y="1600199"/>
            <a:ext cx="6451896" cy="42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163092" y="3878601"/>
            <a:ext cx="4400550" cy="1754326"/>
          </a:xfrm>
          <a:prstGeom prst="rect">
            <a:avLst/>
          </a:prstGeom>
        </p:spPr>
        <p:txBody>
          <a:bodyPr wrap="square">
            <a:spAutoFit/>
          </a:bodyPr>
          <a:lstStyle/>
          <a:p>
            <a:pPr algn="just"/>
            <a:r>
              <a:rPr lang="en-GB" dirty="0">
                <a:latin typeface="Verdana" panose="020B0604030504040204" pitchFamily="34" charset="0"/>
                <a:ea typeface="Verdana" panose="020B0604030504040204" pitchFamily="34" charset="0"/>
                <a:cs typeface="Verdana" panose="020B0604030504040204" pitchFamily="34" charset="0"/>
              </a:rPr>
              <a:t>The highest temperature inside </a:t>
            </a:r>
            <a:r>
              <a:rPr lang="en-GB" dirty="0" smtClean="0">
                <a:latin typeface="Verdana" panose="020B0604030504040204" pitchFamily="34" charset="0"/>
                <a:ea typeface="Verdana" panose="020B0604030504040204" pitchFamily="34" charset="0"/>
                <a:cs typeface="Verdana" panose="020B0604030504040204" pitchFamily="34" charset="0"/>
              </a:rPr>
              <a:t>the type 3 </a:t>
            </a:r>
            <a:r>
              <a:rPr lang="en-GB" dirty="0">
                <a:latin typeface="Verdana" panose="020B0604030504040204" pitchFamily="34" charset="0"/>
                <a:ea typeface="Verdana" panose="020B0604030504040204" pitchFamily="34" charset="0"/>
                <a:cs typeface="Verdana" panose="020B0604030504040204" pitchFamily="34" charset="0"/>
              </a:rPr>
              <a:t>tank </a:t>
            </a:r>
            <a:r>
              <a:rPr lang="en-GB" dirty="0" smtClean="0">
                <a:latin typeface="Verdana" panose="020B0604030504040204" pitchFamily="34" charset="0"/>
                <a:ea typeface="Verdana" panose="020B0604030504040204" pitchFamily="34" charset="0"/>
                <a:cs typeface="Verdana" panose="020B0604030504040204" pitchFamily="34" charset="0"/>
              </a:rPr>
              <a:t>98.1°C.</a:t>
            </a:r>
          </a:p>
          <a:p>
            <a:pPr algn="just"/>
            <a:endParaRPr lang="en-US" dirty="0">
              <a:latin typeface="Verdana" panose="020B0604030504040204" pitchFamily="34" charset="0"/>
              <a:ea typeface="Verdana" panose="020B0604030504040204" pitchFamily="34" charset="0"/>
              <a:cs typeface="Verdana" panose="020B0604030504040204" pitchFamily="34" charset="0"/>
            </a:endParaRPr>
          </a:p>
          <a:p>
            <a:pPr algn="just"/>
            <a:r>
              <a:rPr lang="en-GB" dirty="0" smtClean="0">
                <a:latin typeface="Verdana" panose="020B0604030504040204" pitchFamily="34" charset="0"/>
                <a:ea typeface="Verdana" panose="020B0604030504040204" pitchFamily="34" charset="0"/>
                <a:cs typeface="Verdana" panose="020B0604030504040204" pitchFamily="34" charset="0"/>
              </a:rPr>
              <a:t>On an equivalent type </a:t>
            </a:r>
            <a:r>
              <a:rPr lang="en-GB" dirty="0">
                <a:latin typeface="Verdana" panose="020B0604030504040204" pitchFamily="34" charset="0"/>
                <a:ea typeface="Verdana" panose="020B0604030504040204" pitchFamily="34" charset="0"/>
                <a:cs typeface="Verdana" panose="020B0604030504040204" pitchFamily="34" charset="0"/>
              </a:rPr>
              <a:t>4 </a:t>
            </a:r>
            <a:r>
              <a:rPr lang="en-GB" dirty="0" smtClean="0">
                <a:latin typeface="Verdana" panose="020B0604030504040204" pitchFamily="34" charset="0"/>
                <a:ea typeface="Verdana" panose="020B0604030504040204" pitchFamily="34" charset="0"/>
                <a:cs typeface="Verdana" panose="020B0604030504040204" pitchFamily="34" charset="0"/>
              </a:rPr>
              <a:t>tank,  the </a:t>
            </a:r>
            <a:r>
              <a:rPr lang="en-GB" dirty="0">
                <a:latin typeface="Verdana" panose="020B0604030504040204" pitchFamily="34" charset="0"/>
                <a:ea typeface="Verdana" panose="020B0604030504040204" pitchFamily="34" charset="0"/>
                <a:cs typeface="Verdana" panose="020B0604030504040204" pitchFamily="34" charset="0"/>
              </a:rPr>
              <a:t>gas temperature at the end of the filling </a:t>
            </a:r>
            <a:r>
              <a:rPr lang="en-GB" dirty="0" smtClean="0">
                <a:latin typeface="Verdana" panose="020B0604030504040204" pitchFamily="34" charset="0"/>
                <a:ea typeface="Verdana" panose="020B0604030504040204" pitchFamily="34" charset="0"/>
                <a:cs typeface="Verdana" panose="020B0604030504040204" pitchFamily="34" charset="0"/>
              </a:rPr>
              <a:t>reached </a:t>
            </a:r>
            <a:r>
              <a:rPr lang="en-GB" dirty="0">
                <a:latin typeface="Verdana" panose="020B0604030504040204" pitchFamily="34" charset="0"/>
                <a:ea typeface="Verdana" panose="020B0604030504040204" pitchFamily="34" charset="0"/>
                <a:cs typeface="Verdana" panose="020B0604030504040204" pitchFamily="34" charset="0"/>
              </a:rPr>
              <a:t>the </a:t>
            </a:r>
            <a:r>
              <a:rPr lang="en-GB" dirty="0" smtClean="0">
                <a:latin typeface="Verdana" panose="020B0604030504040204" pitchFamily="34" charset="0"/>
                <a:ea typeface="Verdana" panose="020B0604030504040204" pitchFamily="34" charset="0"/>
                <a:cs typeface="Verdana" panose="020B0604030504040204" pitchFamily="34" charset="0"/>
              </a:rPr>
              <a:t>118.4°C.</a:t>
            </a:r>
          </a:p>
        </p:txBody>
      </p:sp>
      <p:sp>
        <p:nvSpPr>
          <p:cNvPr id="12" name="Text Placeholder 1"/>
          <p:cNvSpPr>
            <a:spLocks noGrp="1"/>
          </p:cNvSpPr>
          <p:nvPr>
            <p:ph type="body" sz="quarter" idx="11"/>
          </p:nvPr>
        </p:nvSpPr>
        <p:spPr>
          <a:xfrm>
            <a:off x="75279" y="63360"/>
            <a:ext cx="10896600" cy="993310"/>
          </a:xfrm>
        </p:spPr>
        <p:txBody>
          <a:bodyPr/>
          <a:lstStyle/>
          <a:p>
            <a:pPr lvl="0"/>
            <a:r>
              <a:rPr lang="en-US" sz="2400" b="1" dirty="0" smtClean="0"/>
              <a:t>RESULTS: </a:t>
            </a:r>
            <a:r>
              <a:rPr lang="en-GB" sz="2400" dirty="0" smtClean="0"/>
              <a:t>Combined out-of-spec events</a:t>
            </a:r>
          </a:p>
          <a:p>
            <a:r>
              <a:rPr lang="en-US" sz="2400" b="1" dirty="0" smtClean="0"/>
              <a:t>Technical failure: </a:t>
            </a:r>
            <a:r>
              <a:rPr lang="en-US" sz="2400" dirty="0" smtClean="0"/>
              <a:t>No </a:t>
            </a:r>
            <a:r>
              <a:rPr lang="en-US" sz="2400" dirty="0"/>
              <a:t>cooling with a T40 table </a:t>
            </a:r>
            <a:endParaRPr lang="en-US" sz="2400" dirty="0" smtClean="0"/>
          </a:p>
          <a:p>
            <a:r>
              <a:rPr lang="en-US" sz="2400" b="1" dirty="0" smtClean="0"/>
              <a:t>Wrong </a:t>
            </a:r>
            <a:r>
              <a:rPr lang="en-US" sz="2400" b="1" dirty="0"/>
              <a:t>input on the look up tables: </a:t>
            </a:r>
            <a:r>
              <a:rPr lang="en-US" sz="2400" dirty="0" err="1"/>
              <a:t>T</a:t>
            </a:r>
            <a:r>
              <a:rPr lang="en-US" sz="2400" baseline="-25000" dirty="0" err="1"/>
              <a:t>Amb</a:t>
            </a:r>
            <a:r>
              <a:rPr lang="en-US" sz="2400" dirty="0"/>
              <a:t> of 5</a:t>
            </a:r>
            <a:r>
              <a:rPr lang="en-US" sz="2400" dirty="0" smtClean="0"/>
              <a:t>0</a:t>
            </a:r>
            <a:r>
              <a:rPr lang="en-US" sz="2400" dirty="0">
                <a:sym typeface="Symbol"/>
              </a:rPr>
              <a:t></a:t>
            </a:r>
            <a:r>
              <a:rPr lang="en-US" sz="2400" dirty="0"/>
              <a:t>C with </a:t>
            </a:r>
            <a:r>
              <a:rPr lang="en-US" sz="2400" dirty="0" smtClean="0"/>
              <a:t>-40</a:t>
            </a:r>
            <a:r>
              <a:rPr lang="en-US" sz="2400" dirty="0">
                <a:sym typeface="Symbol"/>
              </a:rPr>
              <a:t></a:t>
            </a:r>
            <a:r>
              <a:rPr lang="en-US" sz="2400" dirty="0"/>
              <a:t>C input</a:t>
            </a:r>
          </a:p>
          <a:p>
            <a:endParaRPr lang="en-US" sz="2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9" t="2963" r="1852" b="4444"/>
          <a:stretch/>
        </p:blipFill>
        <p:spPr bwMode="auto">
          <a:xfrm>
            <a:off x="239204" y="1600199"/>
            <a:ext cx="6739200"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26852" t="37978" r="27551" b="21029"/>
          <a:stretch/>
        </p:blipFill>
        <p:spPr bwMode="auto">
          <a:xfrm>
            <a:off x="7021805" y="1628100"/>
            <a:ext cx="3811489" cy="180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5" name="Multiply 14"/>
          <p:cNvSpPr/>
          <p:nvPr/>
        </p:nvSpPr>
        <p:spPr>
          <a:xfrm>
            <a:off x="7670249" y="3034896"/>
            <a:ext cx="476251" cy="387102"/>
          </a:xfrm>
          <a:prstGeom prst="mathMultiply">
            <a:avLst/>
          </a:prstGeom>
          <a:solidFill>
            <a:srgbClr val="C00000"/>
          </a:solid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sun"/>
          <p:cNvPicPr>
            <a:picLocks noGrp="1" noChangeAspect="1"/>
          </p:cNvPicPr>
          <p:nvPr isPhoto="1"/>
        </p:nvPicPr>
        <p:blipFill>
          <a:blip r:embed="rId6">
            <a:lum/>
            <a:extLst>
              <a:ext uri="{28A0092B-C50C-407E-A947-70E740481C1C}">
                <a14:useLocalDpi xmlns:a14="http://schemas.microsoft.com/office/drawing/2010/main" val="0"/>
              </a:ext>
            </a:extLst>
          </a:blip>
          <a:stretch>
            <a:fillRect/>
          </a:stretch>
        </p:blipFill>
        <p:spPr>
          <a:xfrm>
            <a:off x="10221294" y="1629300"/>
            <a:ext cx="612000" cy="612000"/>
          </a:xfrm>
          <a:prstGeom prst="rect">
            <a:avLst/>
          </a:prstGeom>
          <a:noFill/>
          <a:ln>
            <a:noFill/>
          </a:ln>
        </p:spPr>
      </p:pic>
      <p:pic>
        <p:nvPicPr>
          <p:cNvPr id="1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1783" t="17723" r="30395" b="33333"/>
          <a:stretch/>
        </p:blipFill>
        <p:spPr bwMode="auto">
          <a:xfrm>
            <a:off x="10558404" y="2202121"/>
            <a:ext cx="1632068" cy="11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10584886" y="3202328"/>
            <a:ext cx="156193" cy="1309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0716643" y="3206749"/>
            <a:ext cx="156193" cy="1309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0558404" y="2555808"/>
            <a:ext cx="71437" cy="75433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kcKopp8Xi"/>
          <p:cNvPicPr>
            <a:picLocks noGrp="1" noChangeAspect="1"/>
          </p:cNvPicPr>
          <p:nvPr isPhoto="1"/>
        </p:nvPicPr>
        <p:blipFill>
          <a:blip r:embed="rId8" cstate="print">
            <a:lum/>
            <a:extLst>
              <a:ext uri="{28A0092B-C50C-407E-A947-70E740481C1C}">
                <a14:useLocalDpi xmlns:a14="http://schemas.microsoft.com/office/drawing/2010/main" val="0"/>
              </a:ext>
            </a:extLst>
          </a:blip>
          <a:stretch>
            <a:fillRect/>
          </a:stretch>
        </p:blipFill>
        <p:spPr>
          <a:xfrm>
            <a:off x="11122639" y="151601"/>
            <a:ext cx="932260" cy="819069"/>
          </a:xfrm>
          <a:prstGeom prst="rect">
            <a:avLst/>
          </a:prstGeom>
          <a:noFill/>
          <a:ln>
            <a:noFill/>
          </a:ln>
        </p:spPr>
      </p:pic>
    </p:spTree>
    <p:extLst>
      <p:ext uri="{BB962C8B-B14F-4D97-AF65-F5344CB8AC3E}">
        <p14:creationId xmlns:p14="http://schemas.microsoft.com/office/powerpoint/2010/main" val="18224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5275" y="239597"/>
            <a:ext cx="10896600" cy="993310"/>
          </a:xfrm>
        </p:spPr>
        <p:txBody>
          <a:bodyPr/>
          <a:lstStyle/>
          <a:p>
            <a:r>
              <a:rPr lang="en-US" sz="3000" dirty="0" smtClean="0"/>
              <a:t>SUMMARY AND CONCLUSIONS</a:t>
            </a:r>
            <a:endParaRPr lang="en-GB" sz="3000"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382237" y="1466375"/>
            <a:ext cx="11372850" cy="4955203"/>
          </a:xfrm>
          <a:prstGeom prst="rect">
            <a:avLst/>
          </a:prstGeom>
        </p:spPr>
        <p:txBody>
          <a:bodyPr wrap="square">
            <a:spAutoFit/>
          </a:bodyPr>
          <a:lstStyle/>
          <a:p>
            <a:pPr algn="just"/>
            <a:endParaRPr lang="en-GB" sz="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n-GB" sz="1700" dirty="0" smtClean="0">
                <a:latin typeface="Verdana" panose="020B0604030504040204" pitchFamily="34" charset="0"/>
                <a:ea typeface="Verdana" panose="020B0604030504040204" pitchFamily="34" charset="0"/>
                <a:cs typeface="Verdana" panose="020B0604030504040204" pitchFamily="34" charset="0"/>
              </a:rPr>
              <a:t>During the refuelling of the </a:t>
            </a:r>
            <a:r>
              <a:rPr lang="en-GB" sz="1700" dirty="0">
                <a:latin typeface="Verdana" panose="020B0604030504040204" pitchFamily="34" charset="0"/>
                <a:ea typeface="Verdana" panose="020B0604030504040204" pitchFamily="34" charset="0"/>
                <a:cs typeface="Verdana" panose="020B0604030504040204" pitchFamily="34" charset="0"/>
              </a:rPr>
              <a:t>type 3 </a:t>
            </a:r>
            <a:r>
              <a:rPr lang="en-GB" sz="1700" dirty="0" smtClean="0">
                <a:latin typeface="Verdana" panose="020B0604030504040204" pitchFamily="34" charset="0"/>
                <a:ea typeface="Verdana" panose="020B0604030504040204" pitchFamily="34" charset="0"/>
                <a:cs typeface="Verdana" panose="020B0604030504040204" pitchFamily="34" charset="0"/>
              </a:rPr>
              <a:t>tank, the +85°C maximum allowed temperature has not been surpassed in any of the single out-of-spec events considered. The closest to the boundary happened due to a failure of the cooling system at a very warm environmental temperature of 50°C</a:t>
            </a:r>
            <a:r>
              <a:rPr lang="en-GB" sz="1700" dirty="0">
                <a:latin typeface="Verdana" panose="020B0604030504040204" pitchFamily="34" charset="0"/>
                <a:ea typeface="Verdana" panose="020B0604030504040204" pitchFamily="34" charset="0"/>
                <a:cs typeface="Verdana" panose="020B0604030504040204" pitchFamily="34" charset="0"/>
              </a:rPr>
              <a:t>.</a:t>
            </a:r>
            <a:endParaRPr lang="en-GB" sz="17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endParaRPr lang="en-GB" sz="1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n-US" sz="1700" dirty="0">
                <a:latin typeface="Verdana" panose="020B0604030504040204" pitchFamily="34" charset="0"/>
                <a:ea typeface="Verdana" panose="020B0604030504040204" pitchFamily="34" charset="0"/>
                <a:cs typeface="Verdana" panose="020B0604030504040204" pitchFamily="34" charset="0"/>
              </a:rPr>
              <a:t>Under low environmental conditions, certain out-of-spec events resulted </a:t>
            </a:r>
            <a:r>
              <a:rPr lang="en-US" sz="1700" dirty="0" smtClean="0">
                <a:latin typeface="Verdana" panose="020B0604030504040204" pitchFamily="34" charset="0"/>
                <a:ea typeface="Verdana" panose="020B0604030504040204" pitchFamily="34" charset="0"/>
                <a:cs typeface="Verdana" panose="020B0604030504040204" pitchFamily="34" charset="0"/>
              </a:rPr>
              <a:t>in </a:t>
            </a:r>
            <a:r>
              <a:rPr lang="en-US" sz="1700" dirty="0">
                <a:latin typeface="Verdana" panose="020B0604030504040204" pitchFamily="34" charset="0"/>
                <a:ea typeface="Verdana" panose="020B0604030504040204" pitchFamily="34" charset="0"/>
                <a:cs typeface="Verdana" panose="020B0604030504040204" pitchFamily="34" charset="0"/>
              </a:rPr>
              <a:t>over-filling the type 3 tank. Cooling down the gas below its temperature range, a </a:t>
            </a:r>
            <a:r>
              <a:rPr lang="en-GB" sz="1700" dirty="0">
                <a:latin typeface="Verdana" panose="020B0604030504040204" pitchFamily="34" charset="0"/>
                <a:ea typeface="Verdana" panose="020B0604030504040204" pitchFamily="34" charset="0"/>
                <a:cs typeface="Verdana" panose="020B0604030504040204" pitchFamily="34" charset="0"/>
              </a:rPr>
              <a:t>wrong input of the environmental temperature or initial pressure on the look up tables and a combination of these events </a:t>
            </a:r>
            <a:r>
              <a:rPr lang="en-GB" sz="1700" dirty="0" smtClean="0">
                <a:latin typeface="Verdana" panose="020B0604030504040204" pitchFamily="34" charset="0"/>
                <a:ea typeface="Verdana" panose="020B0604030504040204" pitchFamily="34" charset="0"/>
                <a:cs typeface="Verdana" panose="020B0604030504040204" pitchFamily="34" charset="0"/>
              </a:rPr>
              <a:t>and/or other events resulted </a:t>
            </a:r>
            <a:r>
              <a:rPr lang="en-GB" sz="1700" dirty="0">
                <a:latin typeface="Verdana" panose="020B0604030504040204" pitchFamily="34" charset="0"/>
                <a:ea typeface="Verdana" panose="020B0604030504040204" pitchFamily="34" charset="0"/>
                <a:cs typeface="Verdana" panose="020B0604030504040204" pitchFamily="34" charset="0"/>
              </a:rPr>
              <a:t>in surpassing the 100% SOC. </a:t>
            </a:r>
            <a:r>
              <a:rPr lang="en-GB" sz="1700" dirty="0" smtClean="0">
                <a:latin typeface="Verdana" panose="020B0604030504040204" pitchFamily="34" charset="0"/>
                <a:ea typeface="Verdana" panose="020B0604030504040204" pitchFamily="34" charset="0"/>
                <a:cs typeface="Verdana" panose="020B0604030504040204" pitchFamily="34" charset="0"/>
              </a:rPr>
              <a:t>The maximum measured SOC was close to 110%.</a:t>
            </a:r>
          </a:p>
          <a:p>
            <a:pPr algn="just"/>
            <a:endParaRPr lang="en-GB" sz="1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n-GB" sz="1700" dirty="0" smtClean="0">
                <a:latin typeface="Verdana" panose="020B0604030504040204" pitchFamily="34" charset="0"/>
                <a:ea typeface="Verdana" panose="020B0604030504040204" pitchFamily="34" charset="0"/>
                <a:cs typeface="Verdana" panose="020B0604030504040204" pitchFamily="34" charset="0"/>
              </a:rPr>
              <a:t>At high environmental conditions and on a combination of unlucky events (an unnoticed stop of the gas cooling combined with a wrong input of the environmental temperature on the look up tables), the +85°C limit was surpassed. In a type 3 tank, this boundary was exceeded by 13°C whereas on a type 4 it was by &gt;30°C. </a:t>
            </a:r>
          </a:p>
          <a:p>
            <a:pPr algn="just"/>
            <a:endParaRPr lang="en-GB" sz="1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n-US" sz="1700" dirty="0" smtClean="0">
                <a:latin typeface="Verdana" panose="020B0604030504040204" pitchFamily="34" charset="0"/>
                <a:ea typeface="Verdana" panose="020B0604030504040204" pitchFamily="34" charset="0"/>
                <a:cs typeface="Verdana" panose="020B0604030504040204" pitchFamily="34" charset="0"/>
              </a:rPr>
              <a:t>It is </a:t>
            </a:r>
            <a:r>
              <a:rPr lang="en-US" sz="1700" dirty="0">
                <a:latin typeface="Verdana" panose="020B0604030504040204" pitchFamily="34" charset="0"/>
                <a:ea typeface="Verdana" panose="020B0604030504040204" pitchFamily="34" charset="0"/>
                <a:cs typeface="Verdana" panose="020B0604030504040204" pitchFamily="34" charset="0"/>
              </a:rPr>
              <a:t>important </a:t>
            </a:r>
            <a:r>
              <a:rPr lang="en-US" sz="1700" dirty="0" smtClean="0">
                <a:latin typeface="Verdana" panose="020B0604030504040204" pitchFamily="34" charset="0"/>
                <a:ea typeface="Verdana" panose="020B0604030504040204" pitchFamily="34" charset="0"/>
                <a:cs typeface="Verdana" panose="020B0604030504040204" pitchFamily="34" charset="0"/>
              </a:rPr>
              <a:t>that the refueling stations include the fault detection and managements procedures as recommended in the ISO/TS 19880-1:2016. </a:t>
            </a:r>
          </a:p>
          <a:p>
            <a:pPr marL="285750" indent="-285750" algn="just">
              <a:buFont typeface="Wingdings" panose="05000000000000000000" pitchFamily="2" charset="2"/>
              <a:buChar char="ü"/>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en-US" sz="1700" dirty="0" smtClean="0">
                <a:latin typeface="Verdana" panose="020B0604030504040204" pitchFamily="34" charset="0"/>
                <a:ea typeface="Verdana" panose="020B0604030504040204" pitchFamily="34" charset="0"/>
                <a:cs typeface="Verdana" panose="020B0604030504040204" pitchFamily="34" charset="0"/>
              </a:rPr>
              <a:t>The </a:t>
            </a:r>
            <a:r>
              <a:rPr lang="en-US" sz="1700" dirty="0">
                <a:latin typeface="Verdana" panose="020B0604030504040204" pitchFamily="34" charset="0"/>
                <a:ea typeface="Verdana" panose="020B0604030504040204" pitchFamily="34" charset="0"/>
                <a:cs typeface="Verdana" panose="020B0604030504040204" pitchFamily="34" charset="0"/>
              </a:rPr>
              <a:t>SAE J2601:2016 </a:t>
            </a:r>
            <a:r>
              <a:rPr lang="en-US" sz="1700" dirty="0" smtClean="0">
                <a:latin typeface="Verdana" panose="020B0604030504040204" pitchFamily="34" charset="0"/>
                <a:ea typeface="Verdana" panose="020B0604030504040204" pitchFamily="34" charset="0"/>
                <a:cs typeface="Verdana" panose="020B0604030504040204" pitchFamily="34" charset="0"/>
              </a:rPr>
              <a:t>look-up tables have a quite wide </a:t>
            </a:r>
            <a:r>
              <a:rPr lang="en-US" sz="1700" dirty="0">
                <a:latin typeface="Verdana" panose="020B0604030504040204" pitchFamily="34" charset="0"/>
                <a:ea typeface="Verdana" panose="020B0604030504040204" pitchFamily="34" charset="0"/>
                <a:cs typeface="Verdana" panose="020B0604030504040204" pitchFamily="34" charset="0"/>
              </a:rPr>
              <a:t>range of safety </a:t>
            </a:r>
            <a:r>
              <a:rPr lang="en-US" sz="1700" dirty="0" smtClean="0">
                <a:latin typeface="Verdana" panose="020B0604030504040204" pitchFamily="34" charset="0"/>
                <a:ea typeface="Verdana" panose="020B0604030504040204" pitchFamily="34" charset="0"/>
                <a:cs typeface="Verdana" panose="020B0604030504040204" pitchFamily="34" charset="0"/>
              </a:rPr>
              <a:t>margin.</a:t>
            </a:r>
            <a:endParaRPr lang="en-GB" sz="1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77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Thanks</a:t>
            </a:r>
            <a:endParaRPr lang="en-US" dirty="0"/>
          </a:p>
        </p:txBody>
      </p:sp>
      <p:sp>
        <p:nvSpPr>
          <p:cNvPr id="3" name="TextBox 8"/>
          <p:cNvSpPr txBox="1"/>
          <p:nvPr/>
        </p:nvSpPr>
        <p:spPr>
          <a:xfrm>
            <a:off x="2419350" y="3273440"/>
            <a:ext cx="9201150" cy="830997"/>
          </a:xfrm>
          <a:prstGeom prst="rect">
            <a:avLst/>
          </a:prstGeom>
          <a:noFill/>
        </p:spPr>
        <p:txBody>
          <a:bodyPr wrap="square" lIns="91356" tIns="0" rIns="91356" bIns="0" rtlCol="0">
            <a:spAutoFit/>
          </a:bodyPr>
          <a:lstStyle/>
          <a:p>
            <a:r>
              <a:rPr lang="en-GB" sz="3600" dirty="0">
                <a:solidFill>
                  <a:srgbClr val="093B37"/>
                </a:solidFill>
                <a:latin typeface="Verdana" panose="020B0604030504040204" pitchFamily="34" charset="0"/>
                <a:ea typeface="Verdana" panose="020B0604030504040204" pitchFamily="34" charset="0"/>
                <a:cs typeface="Verdana" panose="020B0604030504040204" pitchFamily="34" charset="0"/>
              </a:rPr>
              <a:t>Any questions?</a:t>
            </a:r>
          </a:p>
          <a:p>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rPr>
              <a:t>You can find </a:t>
            </a:r>
            <a:r>
              <a:rPr lang="en-GB" sz="1800" dirty="0" smtClean="0">
                <a:solidFill>
                  <a:srgbClr val="093B37"/>
                </a:solidFill>
                <a:latin typeface="Verdana" panose="020B0604030504040204" pitchFamily="34" charset="0"/>
                <a:ea typeface="Verdana" panose="020B0604030504040204" pitchFamily="34" charset="0"/>
                <a:cs typeface="Verdana" panose="020B0604030504040204" pitchFamily="34" charset="0"/>
              </a:rPr>
              <a:t>me at</a:t>
            </a:r>
            <a:r>
              <a:rPr lang="en-GB" sz="1800" dirty="0" smtClean="0">
                <a:solidFill>
                  <a:srgbClr val="3B83C1"/>
                </a:solidFill>
                <a:latin typeface="Verdana" panose="020B0604030504040204" pitchFamily="34" charset="0"/>
                <a:ea typeface="Verdana" panose="020B0604030504040204" pitchFamily="34" charset="0"/>
                <a:cs typeface="Verdana" panose="020B0604030504040204" pitchFamily="34" charset="0"/>
              </a:rPr>
              <a:t> </a:t>
            </a:r>
            <a:r>
              <a:rPr lang="en-GB" b="1" dirty="0" smtClean="0">
                <a:solidFill>
                  <a:srgbClr val="093B37"/>
                </a:solidFill>
                <a:latin typeface="Verdana" panose="020B0604030504040204" pitchFamily="34" charset="0"/>
                <a:ea typeface="Verdana" panose="020B0604030504040204" pitchFamily="34" charset="0"/>
                <a:cs typeface="Verdana" panose="020B0604030504040204" pitchFamily="34" charset="0"/>
              </a:rPr>
              <a:t>nerea.de-miguel-echevarria@ec.europa.eu</a:t>
            </a:r>
            <a:endParaRPr lang="en-GB" sz="1800" b="1" dirty="0">
              <a:solidFill>
                <a:srgbClr val="3B83C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585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5565"/>
            <a:ext cx="12192000" cy="1518885"/>
          </a:xfrm>
        </p:spPr>
        <p:txBody>
          <a:bodyPr/>
          <a:lstStyle/>
          <a:p>
            <a:r>
              <a:rPr lang="en-US" i="1" cap="all" dirty="0"/>
              <a:t>Analysis of out-of-spec events during refueling of on‑board hydrogen tanks</a:t>
            </a:r>
            <a:endParaRPr lang="en-US" dirty="0"/>
          </a:p>
        </p:txBody>
      </p:sp>
      <p:sp>
        <p:nvSpPr>
          <p:cNvPr id="3" name="Text Placeholder 2"/>
          <p:cNvSpPr>
            <a:spLocks noGrp="1"/>
          </p:cNvSpPr>
          <p:nvPr>
            <p:ph type="body" sz="quarter" idx="10"/>
          </p:nvPr>
        </p:nvSpPr>
        <p:spPr>
          <a:xfrm>
            <a:off x="733425" y="3839071"/>
            <a:ext cx="10590317" cy="356859"/>
          </a:xfrm>
        </p:spPr>
        <p:txBody>
          <a:bodyPr/>
          <a:lstStyle/>
          <a:p>
            <a:r>
              <a:rPr lang="en-US" dirty="0" smtClean="0"/>
              <a:t>Nerea de Miguel, Beatriz Acosta, Pietro Moretto</a:t>
            </a:r>
            <a:r>
              <a:rPr lang="en-US" dirty="0"/>
              <a:t>, Frederik Harskamp</a:t>
            </a:r>
          </a:p>
        </p:txBody>
      </p:sp>
      <p:sp>
        <p:nvSpPr>
          <p:cNvPr id="4" name="Text Placeholder 3"/>
          <p:cNvSpPr>
            <a:spLocks noGrp="1"/>
          </p:cNvSpPr>
          <p:nvPr>
            <p:ph type="body" sz="quarter" idx="11"/>
          </p:nvPr>
        </p:nvSpPr>
        <p:spPr>
          <a:xfrm>
            <a:off x="760022" y="4435164"/>
            <a:ext cx="10782795" cy="451323"/>
          </a:xfrm>
        </p:spPr>
        <p:txBody>
          <a:bodyPr/>
          <a:lstStyle/>
          <a:p>
            <a:endParaRPr lang="en-GB" sz="2200" b="1" i="1" dirty="0"/>
          </a:p>
          <a:p>
            <a:r>
              <a:rPr lang="en-GB" dirty="0" smtClean="0"/>
              <a:t>Tuesday 12</a:t>
            </a:r>
            <a:r>
              <a:rPr lang="en-GB" baseline="30000" dirty="0" smtClean="0"/>
              <a:t>th</a:t>
            </a:r>
            <a:r>
              <a:rPr lang="en-GB" dirty="0" smtClean="0"/>
              <a:t> September, International Conference on Hydrogen Safety, </a:t>
            </a:r>
          </a:p>
          <a:p>
            <a:r>
              <a:rPr lang="en-GB" dirty="0" smtClean="0"/>
              <a:t>September</a:t>
            </a:r>
            <a:r>
              <a:rPr lang="en-GB" dirty="0"/>
              <a:t>, 11-13 2017 - Hamburg (Germany)</a:t>
            </a:r>
          </a:p>
          <a:p>
            <a:endParaRPr lang="en-US" b="1" cap="all" dirty="0" smtClean="0"/>
          </a:p>
          <a:p>
            <a:endParaRPr lang="en-GB" b="1" cap="all" dirty="0"/>
          </a:p>
          <a:p>
            <a:endParaRPr lang="en-US" dirty="0"/>
          </a:p>
        </p:txBody>
      </p:sp>
    </p:spTree>
    <p:extLst>
      <p:ext uri="{BB962C8B-B14F-4D97-AF65-F5344CB8AC3E}">
        <p14:creationId xmlns:p14="http://schemas.microsoft.com/office/powerpoint/2010/main" val="230489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6725" y="277006"/>
            <a:ext cx="3019425" cy="742169"/>
          </a:xfrm>
        </p:spPr>
        <p:txBody>
          <a:bodyPr/>
          <a:lstStyle/>
          <a:p>
            <a:r>
              <a:rPr lang="en-US" sz="3200" b="1" dirty="0" smtClean="0"/>
              <a:t>OUTLINE</a:t>
            </a:r>
            <a:endParaRPr lang="en-US" sz="3200"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4"/>
          <p:cNvSpPr>
            <a:spLocks noChangeArrowheads="1"/>
          </p:cNvSpPr>
          <p:nvPr/>
        </p:nvSpPr>
        <p:spPr bwMode="auto">
          <a:xfrm>
            <a:off x="734304" y="1693807"/>
            <a:ext cx="1071562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fontAlgn="base">
              <a:spcBef>
                <a:spcPts val="600"/>
              </a:spcBef>
              <a:spcAft>
                <a:spcPts val="600"/>
              </a:spcAft>
              <a:buFont typeface="+mj-lt"/>
              <a:buAutoNum type="arabicPeriod"/>
            </a:pPr>
            <a:r>
              <a:rPr lang="en-GB" sz="2200" dirty="0" smtClean="0">
                <a:latin typeface="Verdana" panose="020B0604030504040204" pitchFamily="34" charset="0"/>
                <a:ea typeface="Verdana" panose="020B0604030504040204" pitchFamily="34" charset="0"/>
                <a:cs typeface="Verdana" panose="020B0604030504040204" pitchFamily="34" charset="0"/>
              </a:rPr>
              <a:t>ISO/TS 19880-1:2016 Gaseous hydrogen - Fueling stations: General requirements.</a:t>
            </a:r>
          </a:p>
          <a:p>
            <a:pPr marL="342900" lvl="0" indent="-342900" algn="just" fontAlgn="base">
              <a:spcBef>
                <a:spcPts val="600"/>
              </a:spcBef>
              <a:spcAft>
                <a:spcPts val="600"/>
              </a:spcAft>
              <a:buFont typeface="+mj-lt"/>
              <a:buAutoNum type="arabicPeriod"/>
            </a:pPr>
            <a:r>
              <a:rPr lang="en-GB" sz="2200" dirty="0" smtClean="0">
                <a:latin typeface="Verdana" panose="020B0604030504040204" pitchFamily="34" charset="0"/>
                <a:ea typeface="Verdana" panose="020B0604030504040204" pitchFamily="34" charset="0"/>
                <a:cs typeface="Verdana" panose="020B0604030504040204" pitchFamily="34" charset="0"/>
              </a:rPr>
              <a:t>SAE J2601. Fueling protocols for light duty gaseous hydrogen surface vehicles. </a:t>
            </a:r>
          </a:p>
          <a:p>
            <a:pPr marL="342900" lvl="0" indent="-342900" algn="just" fontAlgn="base">
              <a:spcBef>
                <a:spcPts val="600"/>
              </a:spcBef>
              <a:spcAft>
                <a:spcPts val="600"/>
              </a:spcAft>
              <a:buFont typeface="+mj-lt"/>
              <a:buAutoNum type="arabicPeriod"/>
            </a:pPr>
            <a:r>
              <a:rPr lang="en-GB" sz="2200" dirty="0" smtClean="0">
                <a:latin typeface="Verdana" panose="020B0604030504040204" pitchFamily="34" charset="0"/>
                <a:ea typeface="Verdana" panose="020B0604030504040204" pitchFamily="34" charset="0"/>
                <a:cs typeface="Verdana" panose="020B0604030504040204" pitchFamily="34" charset="0"/>
              </a:rPr>
              <a:t>OUT-OF-SPEC events: Abnormal scenarios that could happen during hydrogen refueling.</a:t>
            </a:r>
          </a:p>
          <a:p>
            <a:pPr marL="342900" lvl="0" indent="-342900" algn="just" fontAlgn="base">
              <a:spcBef>
                <a:spcPts val="600"/>
              </a:spcBef>
              <a:spcAft>
                <a:spcPts val="600"/>
              </a:spcAft>
              <a:buFont typeface="+mj-lt"/>
              <a:buAutoNum type="arabicPeriod"/>
            </a:pPr>
            <a:r>
              <a:rPr lang="en-GB" sz="2200" dirty="0" smtClean="0">
                <a:latin typeface="Verdana" panose="020B0604030504040204" pitchFamily="34" charset="0"/>
                <a:ea typeface="Verdana" panose="020B0604030504040204" pitchFamily="34" charset="0"/>
                <a:cs typeface="Verdana" panose="020B0604030504040204" pitchFamily="34" charset="0"/>
              </a:rPr>
              <a:t>EXPERIMENTAL</a:t>
            </a:r>
          </a:p>
          <a:p>
            <a:pPr marL="342900" lvl="0" indent="-342900" algn="just" fontAlgn="base">
              <a:spcBef>
                <a:spcPts val="600"/>
              </a:spcBef>
              <a:spcAft>
                <a:spcPts val="600"/>
              </a:spcAft>
              <a:buFont typeface="+mj-lt"/>
              <a:buAutoNum type="arabicPeriod"/>
            </a:pPr>
            <a:r>
              <a:rPr lang="en-GB" sz="2200" dirty="0" smtClean="0">
                <a:latin typeface="Verdana" panose="020B0604030504040204" pitchFamily="34" charset="0"/>
                <a:ea typeface="Verdana" panose="020B0604030504040204" pitchFamily="34" charset="0"/>
                <a:cs typeface="Verdana" panose="020B0604030504040204" pitchFamily="34" charset="0"/>
              </a:rPr>
              <a:t>RESULTS</a:t>
            </a:r>
          </a:p>
          <a:p>
            <a:pPr marL="342900" lvl="0" indent="-342900" algn="just" fontAlgn="base">
              <a:spcBef>
                <a:spcPts val="600"/>
              </a:spcBef>
              <a:spcAft>
                <a:spcPts val="600"/>
              </a:spcAft>
              <a:buFont typeface="+mj-lt"/>
              <a:buAutoNum type="arabicPeriod"/>
            </a:pPr>
            <a:r>
              <a:rPr lang="en-US" sz="2200" dirty="0" smtClean="0">
                <a:latin typeface="Verdana" panose="020B0604030504040204" pitchFamily="34" charset="0"/>
                <a:ea typeface="Verdana" panose="020B0604030504040204" pitchFamily="34" charset="0"/>
                <a:cs typeface="Verdana" panose="020B0604030504040204" pitchFamily="34" charset="0"/>
              </a:rPr>
              <a:t>CONCLUSIONS</a:t>
            </a:r>
            <a:endParaRPr lang="en-GB" sz="2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5636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6175" y="202946"/>
            <a:ext cx="10896600" cy="993310"/>
          </a:xfrm>
        </p:spPr>
        <p:txBody>
          <a:bodyPr/>
          <a:lstStyle/>
          <a:p>
            <a:r>
              <a:rPr lang="en-GB" sz="3000" b="1" dirty="0" smtClean="0"/>
              <a:t>ISO/TS </a:t>
            </a:r>
            <a:r>
              <a:rPr lang="en-GB" sz="3000" b="1" dirty="0"/>
              <a:t>19880-1:2016 </a:t>
            </a:r>
            <a:r>
              <a:rPr lang="en-GB" sz="3000" dirty="0"/>
              <a:t>Gaseous hydrogen - Fueling stations - Part 1: </a:t>
            </a:r>
            <a:r>
              <a:rPr lang="en-GB" sz="3000" dirty="0" smtClean="0"/>
              <a:t>General</a:t>
            </a:r>
            <a:endParaRPr lang="en-US" sz="3000" dirty="0"/>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52" t="37978" r="27551" b="21029"/>
          <a:stretch/>
        </p:blipFill>
        <p:spPr bwMode="auto">
          <a:xfrm>
            <a:off x="4757632" y="1880073"/>
            <a:ext cx="6784451" cy="3204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895850" y="5175551"/>
            <a:ext cx="63150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Schematic of station dispenser with FCEV CHSS </a:t>
            </a:r>
            <a:r>
              <a:rPr kumimoji="0" lang="en-GB" alt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ISO/TS 19880-1:2016</a:t>
            </a:r>
            <a:r>
              <a:rPr kumimoji="0" lang="en-GB" altLang="zh-CN"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GB" altLang="zh-CN" sz="13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561974" y="3347449"/>
            <a:ext cx="3781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b="1" dirty="0" smtClean="0">
                <a:latin typeface="Verdana" panose="020B0604030504040204" pitchFamily="34" charset="0"/>
                <a:ea typeface="Verdana" panose="020B0604030504040204" pitchFamily="34" charset="0"/>
                <a:cs typeface="Verdana" panose="020B0604030504040204" pitchFamily="34" charset="0"/>
              </a:rPr>
              <a:t>risk assessment </a:t>
            </a:r>
            <a:r>
              <a:rPr lang="en-US" dirty="0" smtClean="0">
                <a:latin typeface="Verdana" panose="020B0604030504040204" pitchFamily="34" charset="0"/>
                <a:ea typeface="Verdana" panose="020B0604030504040204" pitchFamily="34" charset="0"/>
                <a:cs typeface="Verdana" panose="020B0604030504040204" pitchFamily="34" charset="0"/>
              </a:rPr>
              <a:t>was performed intended to study the safety between the </a:t>
            </a:r>
            <a:r>
              <a:rPr lang="en-GB" dirty="0" smtClean="0">
                <a:latin typeface="Verdana" panose="020B0604030504040204" pitchFamily="34" charset="0"/>
                <a:ea typeface="Verdana" panose="020B0604030504040204" pitchFamily="34" charset="0"/>
                <a:cs typeface="Verdana" panose="020B0604030504040204" pitchFamily="34" charset="0"/>
              </a:rPr>
              <a:t>fuelling station and vehicle interface. </a:t>
            </a:r>
            <a:endParaRPr lang="en-GB"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123825" y="6117930"/>
            <a:ext cx="9839325" cy="492443"/>
          </a:xfrm>
          <a:prstGeom prst="rect">
            <a:avLst/>
          </a:prstGeom>
        </p:spPr>
        <p:txBody>
          <a:bodyPr wrap="square">
            <a:spAutoFit/>
          </a:bodyPr>
          <a:lstStyle/>
          <a:p>
            <a:r>
              <a:rPr lang="en-US" sz="1300" b="1" dirty="0"/>
              <a:t>Schneider, </a:t>
            </a:r>
            <a:r>
              <a:rPr lang="en-US" sz="1300" b="1" dirty="0" smtClean="0"/>
              <a:t>J., </a:t>
            </a:r>
            <a:r>
              <a:rPr lang="en-US" sz="1300" b="1" dirty="0"/>
              <a:t>Dang-</a:t>
            </a:r>
            <a:r>
              <a:rPr lang="en-US" sz="1300" b="1" dirty="0" err="1"/>
              <a:t>Nhu</a:t>
            </a:r>
            <a:r>
              <a:rPr lang="en-US" sz="1300" b="1" dirty="0"/>
              <a:t>, </a:t>
            </a:r>
            <a:r>
              <a:rPr lang="en-US" sz="1300" b="1" dirty="0" smtClean="0"/>
              <a:t>G., </a:t>
            </a:r>
            <a:r>
              <a:rPr lang="en-US" sz="1300" b="1" dirty="0"/>
              <a:t>Hart, </a:t>
            </a:r>
            <a:r>
              <a:rPr lang="en-US" sz="1300" b="1" dirty="0" smtClean="0"/>
              <a:t>N., </a:t>
            </a:r>
            <a:r>
              <a:rPr lang="en-US" sz="1300" b="1" dirty="0" err="1"/>
              <a:t>Groth</a:t>
            </a:r>
            <a:r>
              <a:rPr lang="en-US" sz="1300" b="1" dirty="0"/>
              <a:t>, K</a:t>
            </a:r>
            <a:r>
              <a:rPr lang="en-US" sz="1300" b="1" dirty="0" smtClean="0"/>
              <a:t>., ISO </a:t>
            </a:r>
            <a:r>
              <a:rPr lang="en-US" sz="1300" b="1" dirty="0"/>
              <a:t>19880-1, Hydrogen Fueling Station and Vehicle Interface </a:t>
            </a:r>
            <a:r>
              <a:rPr lang="en-US" sz="1300" b="1" dirty="0" smtClean="0"/>
              <a:t>Safety, Technical </a:t>
            </a:r>
            <a:r>
              <a:rPr lang="en-US" sz="1300" b="1" dirty="0"/>
              <a:t>Report (</a:t>
            </a:r>
            <a:r>
              <a:rPr lang="en-US" sz="1300" b="1" dirty="0" smtClean="0"/>
              <a:t>ICHS 2015  </a:t>
            </a:r>
            <a:r>
              <a:rPr lang="en-US" sz="1300" b="1" dirty="0"/>
              <a:t># 116</a:t>
            </a:r>
            <a:r>
              <a:rPr lang="en-US" sz="1300" b="1" dirty="0" smtClean="0"/>
              <a:t>)</a:t>
            </a:r>
          </a:p>
        </p:txBody>
      </p:sp>
      <p:sp>
        <p:nvSpPr>
          <p:cNvPr id="9" name="Rectangle 4"/>
          <p:cNvSpPr>
            <a:spLocks noChangeArrowheads="1"/>
          </p:cNvSpPr>
          <p:nvPr/>
        </p:nvSpPr>
        <p:spPr bwMode="auto">
          <a:xfrm>
            <a:off x="561974" y="1602998"/>
            <a:ext cx="38100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dirty="0">
                <a:latin typeface="Verdana" panose="020B0604030504040204" pitchFamily="34" charset="0"/>
                <a:ea typeface="Verdana" panose="020B0604030504040204" pitchFamily="34" charset="0"/>
                <a:cs typeface="Verdana" panose="020B0604030504040204" pitchFamily="34" charset="0"/>
              </a:rPr>
              <a:t>It stablishes the </a:t>
            </a:r>
            <a:r>
              <a:rPr lang="en-GB" b="1" dirty="0">
                <a:latin typeface="Verdana" panose="020B0604030504040204" pitchFamily="34" charset="0"/>
                <a:ea typeface="Verdana" panose="020B0604030504040204" pitchFamily="34" charset="0"/>
                <a:cs typeface="Verdana" panose="020B0604030504040204" pitchFamily="34" charset="0"/>
              </a:rPr>
              <a:t>minimum design characteristics</a:t>
            </a:r>
            <a:r>
              <a:rPr lang="en-GB" dirty="0">
                <a:latin typeface="Verdana" panose="020B0604030504040204" pitchFamily="34" charset="0"/>
                <a:ea typeface="Verdana" panose="020B0604030504040204" pitchFamily="34" charset="0"/>
                <a:cs typeface="Verdana" panose="020B0604030504040204" pitchFamily="34" charset="0"/>
              </a:rPr>
              <a:t> for </a:t>
            </a:r>
            <a:r>
              <a:rPr lang="en-GB" dirty="0" smtClean="0">
                <a:latin typeface="Verdana" panose="020B0604030504040204" pitchFamily="34" charset="0"/>
                <a:ea typeface="Verdana" panose="020B0604030504040204" pitchFamily="34" charset="0"/>
                <a:cs typeface="Verdana" panose="020B0604030504040204" pitchFamily="34" charset="0"/>
              </a:rPr>
              <a:t>the safe performance of the fuelling stations </a:t>
            </a:r>
            <a:r>
              <a:rPr lang="en-GB" dirty="0">
                <a:latin typeface="Verdana" panose="020B0604030504040204" pitchFamily="34" charset="0"/>
                <a:ea typeface="Verdana" panose="020B0604030504040204" pitchFamily="34" charset="0"/>
                <a:cs typeface="Verdana" panose="020B0604030504040204" pitchFamily="34" charset="0"/>
              </a:rPr>
              <a:t>that dispense gaseous hydrogen to light duty land vehicles</a:t>
            </a:r>
            <a:r>
              <a:rPr lang="en-GB"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3" name="Rectangle 2"/>
          <p:cNvSpPr/>
          <p:nvPr/>
        </p:nvSpPr>
        <p:spPr>
          <a:xfrm>
            <a:off x="558019" y="4599190"/>
            <a:ext cx="3813956" cy="1200329"/>
          </a:xfrm>
          <a:prstGeom prst="rect">
            <a:avLst/>
          </a:prstGeom>
        </p:spPr>
        <p:txBody>
          <a:bodyPr wrap="square">
            <a:spAutoFit/>
          </a:bodyPr>
          <a:lstStyle/>
          <a:p>
            <a:pPr algn="just" fontAlgn="base">
              <a:spcBef>
                <a:spcPct val="0"/>
              </a:spcBef>
              <a:spcAft>
                <a:spcPct val="0"/>
              </a:spcAft>
            </a:pPr>
            <a:r>
              <a:rPr lang="en-GB" dirty="0" smtClean="0">
                <a:latin typeface="Verdana" panose="020B0604030504040204" pitchFamily="34" charset="0"/>
                <a:ea typeface="Verdana" panose="020B0604030504040204" pitchFamily="34" charset="0"/>
                <a:cs typeface="Verdana" panose="020B0604030504040204" pitchFamily="34" charset="0"/>
              </a:rPr>
              <a:t>Measures for the avoidance of different identified hazards (e.g. overpassing maximum allowed T &amp; P) are included.</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05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3"/>
          <p:cNvSpPr>
            <a:spLocks noChangeArrowheads="1"/>
          </p:cNvSpPr>
          <p:nvPr/>
        </p:nvSpPr>
        <p:spPr bwMode="auto">
          <a:xfrm>
            <a:off x="7287061" y="5454938"/>
            <a:ext cx="364638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altLang="en-US" sz="1300" b="1" dirty="0" smtClean="0">
                <a:latin typeface="Arial" pitchFamily="34" charset="0"/>
                <a:ea typeface="Times New Roman" pitchFamily="18" charset="0"/>
                <a:cs typeface="Arial" pitchFamily="34" charset="0"/>
              </a:rPr>
              <a:t>SAEJ2601 Normal H70 fueling window</a:t>
            </a:r>
            <a:endParaRPr lang="en-GB" altLang="en-US" sz="1300" b="1" dirty="0">
              <a:latin typeface="Arial" pitchFamily="34" charset="0"/>
              <a:ea typeface="Times New Roman" pitchFamily="18" charset="0"/>
              <a:cs typeface="Arial" pitchFamily="34" charset="0"/>
            </a:endParaRPr>
          </a:p>
        </p:txBody>
      </p:sp>
      <p:sp>
        <p:nvSpPr>
          <p:cNvPr id="7" name="Rectangle 6"/>
          <p:cNvSpPr/>
          <p:nvPr/>
        </p:nvSpPr>
        <p:spPr>
          <a:xfrm>
            <a:off x="276224" y="2197880"/>
            <a:ext cx="4895851" cy="923330"/>
          </a:xfrm>
          <a:prstGeom prst="rect">
            <a:avLst/>
          </a:prstGeom>
        </p:spPr>
        <p:txBody>
          <a:bodyPr wrap="square">
            <a:spAutoFit/>
          </a:bodyPr>
          <a:lstStyle/>
          <a:p>
            <a:pPr algn="just"/>
            <a:r>
              <a:rPr lang="en-GB" dirty="0">
                <a:latin typeface="Verdana" panose="020B0604030504040204" pitchFamily="34" charset="0"/>
                <a:ea typeface="Verdana" panose="020B0604030504040204" pitchFamily="34" charset="0"/>
                <a:cs typeface="Verdana" panose="020B0604030504040204" pitchFamily="34" charset="0"/>
              </a:rPr>
              <a:t>According to ISO 19880-1, stations should use approved and validated </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b="1" dirty="0" smtClean="0">
                <a:latin typeface="Verdana" panose="020B0604030504040204" pitchFamily="34" charset="0"/>
                <a:ea typeface="Verdana" panose="020B0604030504040204" pitchFamily="34" charset="0"/>
                <a:cs typeface="Verdana" panose="020B0604030504040204" pitchFamily="34" charset="0"/>
              </a:rPr>
              <a:t>fueling protocols</a:t>
            </a:r>
            <a:r>
              <a:rPr lang="en-GB" dirty="0" smtClean="0">
                <a:latin typeface="Verdana" panose="020B0604030504040204" pitchFamily="34" charset="0"/>
                <a:ea typeface="Verdana" panose="020B0604030504040204" pitchFamily="34" charset="0"/>
                <a:cs typeface="Verdana" panose="020B0604030504040204" pitchFamily="34" charset="0"/>
              </a:rPr>
              <a:t> such as </a:t>
            </a:r>
            <a:r>
              <a:rPr lang="en-GB" b="1" dirty="0">
                <a:latin typeface="Verdana" panose="020B0604030504040204" pitchFamily="34" charset="0"/>
                <a:ea typeface="Verdana" panose="020B0604030504040204" pitchFamily="34" charset="0"/>
                <a:cs typeface="Verdana" panose="020B0604030504040204" pitchFamily="34" charset="0"/>
              </a:rPr>
              <a:t>SAE </a:t>
            </a:r>
            <a:r>
              <a:rPr lang="en-GB" b="1" dirty="0" smtClean="0">
                <a:latin typeface="Verdana" panose="020B0604030504040204" pitchFamily="34" charset="0"/>
                <a:ea typeface="Verdana" panose="020B0604030504040204" pitchFamily="34" charset="0"/>
                <a:cs typeface="Verdana" panose="020B0604030504040204" pitchFamily="34" charset="0"/>
              </a:rPr>
              <a:t>J2601</a:t>
            </a:r>
            <a:endParaRPr lang="en-GB"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
          <p:cNvSpPr txBox="1">
            <a:spLocks/>
          </p:cNvSpPr>
          <p:nvPr/>
        </p:nvSpPr>
        <p:spPr>
          <a:xfrm>
            <a:off x="419100" y="228600"/>
            <a:ext cx="108966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000" b="1" dirty="0" smtClean="0"/>
              <a:t>SAE J2601 </a:t>
            </a:r>
            <a:r>
              <a:rPr lang="en-US" sz="3000" dirty="0"/>
              <a:t>Fueling protocols for light duty gaseous hydrogen surface vehicles. </a:t>
            </a:r>
            <a:r>
              <a:rPr lang="en-GB" altLang="en-US" sz="3200" b="1" dirty="0" smtClean="0">
                <a:latin typeface="Arial" pitchFamily="34" charset="0"/>
                <a:ea typeface="Times New Roman" pitchFamily="18" charset="0"/>
                <a:cs typeface="Arial" pitchFamily="34" charset="0"/>
              </a:rPr>
              <a:t>Boundary conditions.</a:t>
            </a:r>
            <a:endParaRPr lang="en-GB" altLang="en-US" sz="3200" b="1" dirty="0">
              <a:latin typeface="Arial" pitchFamily="34" charset="0"/>
              <a:ea typeface="Times New Roman" pitchFamily="18" charset="0"/>
              <a:cs typeface="Arial" pitchFamily="34" charset="0"/>
            </a:endParaRPr>
          </a:p>
          <a:p>
            <a:endParaRPr lang="en-US" sz="3000" dirty="0"/>
          </a:p>
          <a:p>
            <a:endParaRPr lang="en-US" sz="3000" dirty="0"/>
          </a:p>
        </p:txBody>
      </p:sp>
      <p:sp>
        <p:nvSpPr>
          <p:cNvPr id="14" name="Rectangle 13"/>
          <p:cNvSpPr/>
          <p:nvPr/>
        </p:nvSpPr>
        <p:spPr>
          <a:xfrm>
            <a:off x="276223" y="3409966"/>
            <a:ext cx="4895851" cy="1754326"/>
          </a:xfrm>
          <a:prstGeom prst="rect">
            <a:avLst/>
          </a:prstGeom>
        </p:spPr>
        <p:txBody>
          <a:bodyPr wrap="square">
            <a:spAutoFit/>
          </a:bodyPr>
          <a:lstStyle/>
          <a:p>
            <a:pPr algn="just"/>
            <a:r>
              <a:rPr lang="en-GB" dirty="0" smtClean="0">
                <a:latin typeface="Verdana" panose="020B0604030504040204" pitchFamily="34" charset="0"/>
                <a:ea typeface="Verdana" panose="020B0604030504040204" pitchFamily="34" charset="0"/>
                <a:cs typeface="Verdana" panose="020B0604030504040204" pitchFamily="34" charset="0"/>
              </a:rPr>
              <a:t>The </a:t>
            </a:r>
            <a:r>
              <a:rPr lang="en-GB" b="1" dirty="0" smtClean="0">
                <a:latin typeface="Verdana" panose="020B0604030504040204" pitchFamily="34" charset="0"/>
                <a:ea typeface="Verdana" panose="020B0604030504040204" pitchFamily="34" charset="0"/>
                <a:cs typeface="Verdana" panose="020B0604030504040204" pitchFamily="34" charset="0"/>
              </a:rPr>
              <a:t>State of Charge (SOC)</a:t>
            </a:r>
            <a:r>
              <a:rPr lang="en-GB" dirty="0" smtClean="0">
                <a:latin typeface="Verdana" panose="020B0604030504040204" pitchFamily="34" charset="0"/>
                <a:ea typeface="Verdana" panose="020B0604030504040204" pitchFamily="34" charset="0"/>
                <a:cs typeface="Verdana" panose="020B0604030504040204" pitchFamily="34" charset="0"/>
              </a:rPr>
              <a:t> is used to control the filling. At the end of the filling the SOC should be as close as possible to 100% without surpassing the maximum allowed T (+</a:t>
            </a:r>
            <a:r>
              <a:rPr lang="en-GB" dirty="0">
                <a:latin typeface="Verdana" panose="020B0604030504040204" pitchFamily="34" charset="0"/>
                <a:ea typeface="Verdana" panose="020B0604030504040204" pitchFamily="34" charset="0"/>
                <a:cs typeface="Verdana" panose="020B0604030504040204" pitchFamily="34" charset="0"/>
              </a:rPr>
              <a:t>85 °</a:t>
            </a:r>
            <a:r>
              <a:rPr lang="en-GB" dirty="0" smtClean="0">
                <a:latin typeface="Verdana" panose="020B0604030504040204" pitchFamily="34" charset="0"/>
                <a:ea typeface="Verdana" panose="020B0604030504040204" pitchFamily="34" charset="0"/>
                <a:cs typeface="Verdana" panose="020B0604030504040204" pitchFamily="34" charset="0"/>
              </a:rPr>
              <a:t>C)  and </a:t>
            </a:r>
            <a:r>
              <a:rPr lang="en-GB" smtClean="0">
                <a:latin typeface="Verdana" panose="020B0604030504040204" pitchFamily="34" charset="0"/>
                <a:ea typeface="Verdana" panose="020B0604030504040204" pitchFamily="34" charset="0"/>
                <a:cs typeface="Verdana" panose="020B0604030504040204" pitchFamily="34" charset="0"/>
              </a:rPr>
              <a:t>P (1.25*NWP).</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2" t="2102" r="1859" b="2853"/>
          <a:stretch/>
        </p:blipFill>
        <p:spPr bwMode="auto">
          <a:xfrm>
            <a:off x="5429250" y="1876425"/>
            <a:ext cx="64293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6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3"/>
          <p:cNvSpPr>
            <a:spLocks noChangeArrowheads="1"/>
          </p:cNvSpPr>
          <p:nvPr/>
        </p:nvSpPr>
        <p:spPr bwMode="auto">
          <a:xfrm>
            <a:off x="7392751" y="5690782"/>
            <a:ext cx="427611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altLang="en-US" sz="1300" b="1" dirty="0" smtClean="0">
                <a:latin typeface="Arial" pitchFamily="34" charset="0"/>
                <a:ea typeface="Times New Roman" pitchFamily="18" charset="0"/>
                <a:cs typeface="Arial" pitchFamily="34" charset="0"/>
              </a:rPr>
              <a:t>Table D25 </a:t>
            </a:r>
            <a:r>
              <a:rPr lang="fr-FR" altLang="en-US" sz="1300" b="1" dirty="0">
                <a:latin typeface="Arial" pitchFamily="34" charset="0"/>
                <a:ea typeface="Times New Roman" pitchFamily="18" charset="0"/>
                <a:cs typeface="Arial" pitchFamily="34" charset="0"/>
              </a:rPr>
              <a:t>- H70-T40 4-7KG </a:t>
            </a:r>
            <a:r>
              <a:rPr lang="fr-FR" altLang="en-US" sz="1300" b="1" dirty="0" smtClean="0">
                <a:latin typeface="Arial" pitchFamily="34" charset="0"/>
                <a:ea typeface="Times New Roman" pitchFamily="18" charset="0"/>
                <a:cs typeface="Arial" pitchFamily="34" charset="0"/>
              </a:rPr>
              <a:t>Non-communications</a:t>
            </a:r>
            <a:endParaRPr lang="en-GB" altLang="en-US" sz="1300" b="1" dirty="0">
              <a:latin typeface="Arial" pitchFamily="34" charset="0"/>
              <a:ea typeface="Times New Roman" pitchFamily="18" charset="0"/>
              <a:cs typeface="Arial"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17" t="24228" r="20455" b="5684"/>
          <a:stretch/>
        </p:blipFill>
        <p:spPr bwMode="auto">
          <a:xfrm>
            <a:off x="6144535" y="1665201"/>
            <a:ext cx="5903931" cy="403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14695" y="2249349"/>
            <a:ext cx="5324106" cy="2616101"/>
          </a:xfrm>
          <a:prstGeom prst="rect">
            <a:avLst/>
          </a:prstGeom>
        </p:spPr>
        <p:txBody>
          <a:bodyPr wrap="square">
            <a:spAutoFit/>
          </a:bodyPr>
          <a:lstStyle/>
          <a:p>
            <a:pPr lvl="0" hangingPunct="0">
              <a:spcBef>
                <a:spcPts val="200"/>
              </a:spcBef>
            </a:pPr>
            <a:r>
              <a:rPr lang="en-GB" altLang="zh-CN" dirty="0" smtClean="0">
                <a:latin typeface="Verdana" panose="020B0604030504040204" pitchFamily="34" charset="0"/>
                <a:ea typeface="Verdana" panose="020B0604030504040204" pitchFamily="34" charset="0"/>
                <a:cs typeface="Verdana" panose="020B0604030504040204" pitchFamily="34" charset="0"/>
              </a:rPr>
              <a:t>The </a:t>
            </a:r>
            <a:r>
              <a:rPr lang="en-GB" altLang="zh-CN" dirty="0">
                <a:latin typeface="Verdana" panose="020B0604030504040204" pitchFamily="34" charset="0"/>
                <a:ea typeface="Verdana" panose="020B0604030504040204" pitchFamily="34" charset="0"/>
                <a:cs typeface="Verdana" panose="020B0604030504040204" pitchFamily="34" charset="0"/>
              </a:rPr>
              <a:t>refueling is </a:t>
            </a:r>
            <a:r>
              <a:rPr lang="en-GB" altLang="zh-CN" dirty="0" smtClean="0">
                <a:latin typeface="Verdana" panose="020B0604030504040204" pitchFamily="34" charset="0"/>
                <a:ea typeface="Verdana" panose="020B0604030504040204" pitchFamily="34" charset="0"/>
                <a:cs typeface="Verdana" panose="020B0604030504040204" pitchFamily="34" charset="0"/>
              </a:rPr>
              <a:t>categorized:</a:t>
            </a:r>
            <a:endParaRPr lang="en-GB" altLang="zh-CN" dirty="0">
              <a:latin typeface="Verdana" panose="020B0604030504040204" pitchFamily="34" charset="0"/>
              <a:ea typeface="Verdana" panose="020B0604030504040204" pitchFamily="34" charset="0"/>
              <a:cs typeface="Verdana" panose="020B0604030504040204" pitchFamily="34" charset="0"/>
            </a:endParaRPr>
          </a:p>
          <a:p>
            <a:pPr lvl="0" hangingPunct="0">
              <a:spcBef>
                <a:spcPts val="200"/>
              </a:spcBef>
            </a:pPr>
            <a:r>
              <a:rPr lang="en-US" sz="1700" dirty="0" smtClean="0">
                <a:latin typeface="Verdana" panose="020B0604030504040204" pitchFamily="34" charset="0"/>
                <a:ea typeface="Verdana" panose="020B0604030504040204" pitchFamily="34" charset="0"/>
                <a:cs typeface="Verdana" panose="020B0604030504040204" pitchFamily="34" charset="0"/>
              </a:rPr>
              <a:t>1</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b="1" dirty="0">
                <a:latin typeface="Verdana" panose="020B0604030504040204" pitchFamily="34" charset="0"/>
                <a:ea typeface="Verdana" panose="020B0604030504040204" pitchFamily="34" charset="0"/>
                <a:cs typeface="Verdana" panose="020B0604030504040204" pitchFamily="34" charset="0"/>
              </a:rPr>
              <a:t>P</a:t>
            </a:r>
            <a:r>
              <a:rPr lang="en-US" sz="1700" b="1" dirty="0" smtClean="0">
                <a:latin typeface="Verdana" panose="020B0604030504040204" pitchFamily="34" charset="0"/>
                <a:ea typeface="Verdana" panose="020B0604030504040204" pitchFamily="34" charset="0"/>
                <a:cs typeface="Verdana" panose="020B0604030504040204" pitchFamily="34" charset="0"/>
              </a:rPr>
              <a:t>ressure </a:t>
            </a:r>
            <a:r>
              <a:rPr lang="en-US" sz="1700" b="1" dirty="0">
                <a:latin typeface="Verdana" panose="020B0604030504040204" pitchFamily="34" charset="0"/>
                <a:ea typeface="Verdana" panose="020B0604030504040204" pitchFamily="34" charset="0"/>
                <a:cs typeface="Verdana" panose="020B0604030504040204" pitchFamily="34" charset="0"/>
              </a:rPr>
              <a:t>class</a:t>
            </a:r>
            <a:r>
              <a:rPr lang="en-GB" sz="1700" dirty="0">
                <a:latin typeface="Verdana" panose="020B0604030504040204" pitchFamily="34" charset="0"/>
                <a:ea typeface="Verdana" panose="020B0604030504040204" pitchFamily="34" charset="0"/>
                <a:cs typeface="Verdana" panose="020B0604030504040204" pitchFamily="34" charset="0"/>
              </a:rPr>
              <a:t>: </a:t>
            </a:r>
            <a:r>
              <a:rPr lang="en-GB" sz="1700" dirty="0" smtClean="0">
                <a:latin typeface="Verdana" panose="020B0604030504040204" pitchFamily="34" charset="0"/>
                <a:ea typeface="Verdana" panose="020B0604030504040204" pitchFamily="34" charset="0"/>
                <a:cs typeface="Verdana" panose="020B0604030504040204" pitchFamily="34" charset="0"/>
              </a:rPr>
              <a:t>H35, H70.</a:t>
            </a:r>
            <a:endParaRPr lang="en-US" altLang="zh-CN" sz="1700" dirty="0">
              <a:latin typeface="Verdana" panose="020B0604030504040204" pitchFamily="34" charset="0"/>
              <a:ea typeface="Verdana" panose="020B0604030504040204" pitchFamily="34" charset="0"/>
              <a:cs typeface="Verdana" panose="020B0604030504040204" pitchFamily="34" charset="0"/>
            </a:endParaRPr>
          </a:p>
          <a:p>
            <a:pPr lvl="0" hangingPunct="0">
              <a:spcBef>
                <a:spcPts val="200"/>
              </a:spcBef>
            </a:pPr>
            <a:r>
              <a:rPr lang="en-US" sz="1700" dirty="0" smtClean="0">
                <a:latin typeface="Verdana" panose="020B0604030504040204" pitchFamily="34" charset="0"/>
                <a:ea typeface="Verdana" panose="020B0604030504040204" pitchFamily="34" charset="0"/>
                <a:cs typeface="Verdana" panose="020B0604030504040204" pitchFamily="34" charset="0"/>
              </a:rPr>
              <a:t>2</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b="1" dirty="0">
                <a:latin typeface="Verdana" panose="020B0604030504040204" pitchFamily="34" charset="0"/>
                <a:ea typeface="Verdana" panose="020B0604030504040204" pitchFamily="34" charset="0"/>
                <a:cs typeface="Verdana" panose="020B0604030504040204" pitchFamily="34" charset="0"/>
              </a:rPr>
              <a:t>Fuel </a:t>
            </a:r>
            <a:r>
              <a:rPr lang="en-US" sz="1700" b="1" dirty="0" smtClean="0">
                <a:latin typeface="Verdana" panose="020B0604030504040204" pitchFamily="34" charset="0"/>
                <a:ea typeface="Verdana" panose="020B0604030504040204" pitchFamily="34" charset="0"/>
                <a:cs typeface="Verdana" panose="020B0604030504040204" pitchFamily="34" charset="0"/>
              </a:rPr>
              <a:t>delivery temperature</a:t>
            </a:r>
            <a:r>
              <a:rPr lang="en-US" sz="1700" dirty="0" smtClean="0">
                <a:latin typeface="Verdana" panose="020B0604030504040204" pitchFamily="34" charset="0"/>
                <a:ea typeface="Verdana" panose="020B0604030504040204" pitchFamily="34" charset="0"/>
                <a:cs typeface="Verdana" panose="020B0604030504040204" pitchFamily="34" charset="0"/>
              </a:rPr>
              <a:t>: T40, T30, T20</a:t>
            </a:r>
            <a:endParaRPr lang="en-GB" sz="1700" dirty="0">
              <a:latin typeface="Verdana" panose="020B0604030504040204" pitchFamily="34" charset="0"/>
              <a:ea typeface="Verdana" panose="020B0604030504040204" pitchFamily="34" charset="0"/>
              <a:cs typeface="Verdana" panose="020B0604030504040204" pitchFamily="34" charset="0"/>
            </a:endParaRPr>
          </a:p>
          <a:p>
            <a:pPr lvl="0" hangingPunct="0">
              <a:spcBef>
                <a:spcPts val="200"/>
              </a:spcBef>
            </a:pPr>
            <a:r>
              <a:rPr lang="en-US" sz="1700" dirty="0" smtClean="0">
                <a:latin typeface="Verdana" panose="020B0604030504040204" pitchFamily="34" charset="0"/>
                <a:ea typeface="Verdana" panose="020B0604030504040204" pitchFamily="34" charset="0"/>
                <a:cs typeface="Verdana" panose="020B0604030504040204" pitchFamily="34" charset="0"/>
              </a:rPr>
              <a:t>3</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b="1" dirty="0">
                <a:latin typeface="Verdana" panose="020B0604030504040204" pitchFamily="34" charset="0"/>
                <a:ea typeface="Verdana" panose="020B0604030504040204" pitchFamily="34" charset="0"/>
                <a:cs typeface="Verdana" panose="020B0604030504040204" pitchFamily="34" charset="0"/>
              </a:rPr>
              <a:t>The CHSS </a:t>
            </a:r>
            <a:r>
              <a:rPr lang="en-US" sz="1700" b="1" dirty="0" smtClean="0">
                <a:latin typeface="Verdana" panose="020B0604030504040204" pitchFamily="34" charset="0"/>
                <a:ea typeface="Verdana" panose="020B0604030504040204" pitchFamily="34" charset="0"/>
                <a:cs typeface="Verdana" panose="020B0604030504040204" pitchFamily="34" charset="0"/>
              </a:rPr>
              <a:t>capacity: </a:t>
            </a:r>
            <a:r>
              <a:rPr lang="en-US" sz="1700" dirty="0" smtClean="0">
                <a:latin typeface="Verdana" panose="020B0604030504040204" pitchFamily="34" charset="0"/>
                <a:ea typeface="Verdana" panose="020B0604030504040204" pitchFamily="34" charset="0"/>
                <a:cs typeface="Verdana" panose="020B0604030504040204" pitchFamily="34" charset="0"/>
              </a:rPr>
              <a:t>2-4, 4-7, </a:t>
            </a:r>
            <a:r>
              <a:rPr lang="en-US" sz="1700" dirty="0">
                <a:latin typeface="Verdana" panose="020B0604030504040204" pitchFamily="34" charset="0"/>
                <a:ea typeface="Verdana" panose="020B0604030504040204" pitchFamily="34" charset="0"/>
                <a:cs typeface="Verdana" panose="020B0604030504040204" pitchFamily="34" charset="0"/>
              </a:rPr>
              <a:t>7-10 kg.</a:t>
            </a:r>
            <a:endParaRPr lang="en-GB" sz="1700" dirty="0">
              <a:latin typeface="Verdana" panose="020B0604030504040204" pitchFamily="34" charset="0"/>
              <a:ea typeface="Verdana" panose="020B0604030504040204" pitchFamily="34" charset="0"/>
              <a:cs typeface="Verdana" panose="020B0604030504040204" pitchFamily="34" charset="0"/>
            </a:endParaRPr>
          </a:p>
          <a:p>
            <a:pPr lvl="0" hangingPunct="0"/>
            <a:endParaRPr lang="en-GB" altLang="zh-CN" dirty="0" smtClean="0">
              <a:latin typeface="Verdana" panose="020B0604030504040204" pitchFamily="34" charset="0"/>
              <a:ea typeface="Verdana" panose="020B0604030504040204" pitchFamily="34" charset="0"/>
              <a:cs typeface="Verdana" panose="020B0604030504040204" pitchFamily="34" charset="0"/>
            </a:endParaRPr>
          </a:p>
          <a:p>
            <a:pPr lvl="0" algn="just" fontAlgn="base">
              <a:spcBef>
                <a:spcPct val="0"/>
              </a:spcBef>
              <a:spcAft>
                <a:spcPct val="0"/>
              </a:spcAft>
            </a:pPr>
            <a:r>
              <a:rPr lang="en-GB" altLang="zh-CN" dirty="0" smtClean="0">
                <a:latin typeface="Verdana" panose="020B0604030504040204" pitchFamily="34" charset="0"/>
                <a:ea typeface="Verdana" panose="020B0604030504040204" pitchFamily="34" charset="0"/>
                <a:cs typeface="Verdana" panose="020B0604030504040204" pitchFamily="34" charset="0"/>
              </a:rPr>
              <a:t>With or </a:t>
            </a:r>
            <a:r>
              <a:rPr lang="en-GB" altLang="zh-CN" dirty="0">
                <a:latin typeface="Verdana" panose="020B0604030504040204" pitchFamily="34" charset="0"/>
                <a:ea typeface="Verdana" panose="020B0604030504040204" pitchFamily="34" charset="0"/>
                <a:cs typeface="Verdana" panose="020B0604030504040204" pitchFamily="34" charset="0"/>
              </a:rPr>
              <a:t>without </a:t>
            </a:r>
            <a:r>
              <a:rPr lang="en-GB" altLang="zh-CN" dirty="0" smtClean="0">
                <a:latin typeface="Verdana" panose="020B0604030504040204" pitchFamily="34" charset="0"/>
                <a:ea typeface="Verdana" panose="020B0604030504040204" pitchFamily="34" charset="0"/>
                <a:cs typeface="Verdana" panose="020B0604030504040204" pitchFamily="34" charset="0"/>
              </a:rPr>
              <a:t>communication </a:t>
            </a:r>
          </a:p>
          <a:p>
            <a:pPr lvl="0" algn="just" fontAlgn="base">
              <a:spcBef>
                <a:spcPct val="0"/>
              </a:spcBef>
              <a:spcAft>
                <a:spcPct val="0"/>
              </a:spcAft>
            </a:pPr>
            <a:endParaRPr lang="en-US" altLang="zh-CN" dirty="0">
              <a:latin typeface="Verdana" panose="020B0604030504040204" pitchFamily="34" charset="0"/>
              <a:ea typeface="Verdana" panose="020B0604030504040204" pitchFamily="34" charset="0"/>
              <a:cs typeface="Verdana" panose="020B0604030504040204" pitchFamily="34" charset="0"/>
            </a:endParaRPr>
          </a:p>
          <a:p>
            <a:pPr lvl="0" algn="just"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Through </a:t>
            </a:r>
            <a:r>
              <a:rPr lang="en-US" b="1" dirty="0">
                <a:latin typeface="Verdana" panose="020B0604030504040204" pitchFamily="34" charset="0"/>
                <a:ea typeface="Verdana" panose="020B0604030504040204" pitchFamily="34" charset="0"/>
                <a:cs typeface="Verdana" panose="020B0604030504040204" pitchFamily="34" charset="0"/>
              </a:rPr>
              <a:t>look up </a:t>
            </a:r>
            <a:r>
              <a:rPr lang="en-US" b="1" dirty="0" smtClean="0">
                <a:latin typeface="Verdana" panose="020B0604030504040204" pitchFamily="34" charset="0"/>
                <a:ea typeface="Verdana" panose="020B0604030504040204" pitchFamily="34" charset="0"/>
                <a:cs typeface="Verdana" panose="020B0604030504040204" pitchFamily="34" charset="0"/>
              </a:rPr>
              <a:t>tables</a:t>
            </a:r>
            <a:r>
              <a:rPr lang="en-US" b="1"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or with a</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MC method formula </a:t>
            </a:r>
            <a:r>
              <a:rPr lang="en-GB" dirty="0">
                <a:latin typeface="Verdana" panose="020B0604030504040204" pitchFamily="34" charset="0"/>
                <a:ea typeface="Verdana" panose="020B0604030504040204" pitchFamily="34" charset="0"/>
                <a:cs typeface="Verdana" panose="020B0604030504040204" pitchFamily="34" charset="0"/>
              </a:rPr>
              <a:t>based </a:t>
            </a:r>
            <a:r>
              <a:rPr lang="en-GB" dirty="0" smtClean="0">
                <a:latin typeface="Verdana" panose="020B0604030504040204" pitchFamily="34" charset="0"/>
                <a:ea typeface="Verdana" panose="020B0604030504040204" pitchFamily="34" charset="0"/>
                <a:cs typeface="Verdana" panose="020B0604030504040204" pitchFamily="34" charset="0"/>
              </a:rPr>
              <a:t>approach. </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3" name="Oval 12"/>
          <p:cNvSpPr/>
          <p:nvPr/>
        </p:nvSpPr>
        <p:spPr>
          <a:xfrm>
            <a:off x="6142170" y="2738134"/>
            <a:ext cx="288520" cy="2688384"/>
          </a:xfrm>
          <a:prstGeom prst="ellipse">
            <a:avLst/>
          </a:prstGeom>
          <a:noFill/>
          <a:ln w="1905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rot="5400000">
            <a:off x="9462517" y="912661"/>
            <a:ext cx="262030" cy="2688384"/>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7236070" y="4108685"/>
            <a:ext cx="1580625"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015854" y="2533650"/>
            <a:ext cx="28448" cy="142795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20060" y="4082326"/>
            <a:ext cx="160796" cy="0"/>
          </a:xfrm>
          <a:prstGeom prst="straightConnector1">
            <a:avLst/>
          </a:prstGeom>
          <a:ln w="1905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80856" y="3975448"/>
            <a:ext cx="455214" cy="213756"/>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8816695" y="3961604"/>
            <a:ext cx="455214" cy="213756"/>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62293" y="6159795"/>
            <a:ext cx="9534157" cy="492443"/>
          </a:xfrm>
          <a:prstGeom prst="rect">
            <a:avLst/>
          </a:prstGeom>
        </p:spPr>
        <p:txBody>
          <a:bodyPr wrap="square">
            <a:spAutoFit/>
          </a:bodyPr>
          <a:lstStyle/>
          <a:p>
            <a:r>
              <a:rPr lang="en-GB" sz="1300" b="1" dirty="0" smtClean="0"/>
              <a:t>Impact </a:t>
            </a:r>
            <a:r>
              <a:rPr lang="en-GB" sz="1300" b="1" dirty="0"/>
              <a:t>of hydrogen SAE J2601 fueling methods on fueling time of light-duty fuel cell electric </a:t>
            </a:r>
            <a:r>
              <a:rPr lang="en-GB" sz="1300" b="1" dirty="0" smtClean="0"/>
              <a:t>vehicles,  </a:t>
            </a:r>
            <a:r>
              <a:rPr lang="en-GB" sz="1300" b="1" dirty="0" err="1" smtClean="0"/>
              <a:t>Int</a:t>
            </a:r>
            <a:r>
              <a:rPr lang="en-GB" sz="1300" b="1" dirty="0" smtClean="0"/>
              <a:t> J Hydrogen Energy 2017; 42(26): 16675-16685</a:t>
            </a:r>
            <a:r>
              <a:rPr lang="en-GB" sz="1300" dirty="0" smtClean="0"/>
              <a:t>.</a:t>
            </a:r>
            <a:endParaRPr lang="en-GB" sz="1300" b="1" dirty="0"/>
          </a:p>
        </p:txBody>
      </p:sp>
      <p:sp>
        <p:nvSpPr>
          <p:cNvPr id="16" name="Text Placeholder 1"/>
          <p:cNvSpPr txBox="1">
            <a:spLocks/>
          </p:cNvSpPr>
          <p:nvPr/>
        </p:nvSpPr>
        <p:spPr>
          <a:xfrm>
            <a:off x="362443" y="249005"/>
            <a:ext cx="10524632"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000" b="1" dirty="0" smtClean="0"/>
              <a:t>SAE J2601 </a:t>
            </a:r>
            <a:r>
              <a:rPr lang="en-US" sz="3000" dirty="0"/>
              <a:t>Fueling protocols for light duty gaseous hydrogen surface vehicles. </a:t>
            </a:r>
            <a:r>
              <a:rPr lang="en-GB" sz="3200" b="1" dirty="0" smtClean="0">
                <a:latin typeface="Arial" pitchFamily="34" charset="0"/>
                <a:cs typeface="Arial" pitchFamily="34" charset="0"/>
              </a:rPr>
              <a:t>Refueling protocols.</a:t>
            </a:r>
            <a:endParaRPr lang="en-GB" altLang="en-US" sz="3200" b="1"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98208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500"/>
                                        <p:tgtEl>
                                          <p:spTgt spid="409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7" grpId="0" animBg="1"/>
      <p:bldP spid="27" grpId="0" animBg="1"/>
      <p:bldP spid="32"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0675" y="226671"/>
            <a:ext cx="10896600" cy="925854"/>
          </a:xfrm>
        </p:spPr>
        <p:txBody>
          <a:bodyPr/>
          <a:lstStyle/>
          <a:p>
            <a:pPr lvl="0"/>
            <a:r>
              <a:rPr lang="en-GB" sz="3000" b="1" dirty="0" smtClean="0"/>
              <a:t>OUT-OF-SPEC events:</a:t>
            </a:r>
            <a:r>
              <a:rPr lang="en-GB" sz="3000" dirty="0" smtClean="0"/>
              <a:t> Abnormal </a:t>
            </a:r>
            <a:r>
              <a:rPr lang="en-GB" sz="3000" dirty="0" smtClean="0">
                <a:latin typeface="Verdana" panose="020B0604030504040204" pitchFamily="34" charset="0"/>
                <a:ea typeface="Verdana" panose="020B0604030504040204" pitchFamily="34" charset="0"/>
                <a:cs typeface="Verdana" panose="020B0604030504040204" pitchFamily="34" charset="0"/>
              </a:rPr>
              <a:t>scenarios that could happen during a hydrogen refueling</a:t>
            </a:r>
            <a:endParaRPr lang="en-GB" sz="3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981075" y="2342837"/>
            <a:ext cx="10287001" cy="2046714"/>
          </a:xfrm>
          <a:prstGeom prst="rect">
            <a:avLst/>
          </a:prstGeom>
        </p:spPr>
        <p:txBody>
          <a:bodyPr wrap="square">
            <a:spAutoFit/>
          </a:bodyPr>
          <a:lstStyle/>
          <a:p>
            <a:pPr lvl="0" algn="just" hangingPunct="0">
              <a:spcBef>
                <a:spcPts val="200"/>
              </a:spcBef>
            </a:pPr>
            <a:endParaRPr lang="en-GB" altLang="zh-CN" sz="100" dirty="0" smtClean="0">
              <a:latin typeface="Verdana" panose="020B0604030504040204" pitchFamily="34" charset="0"/>
              <a:ea typeface="Verdana" panose="020B0604030504040204" pitchFamily="34" charset="0"/>
              <a:cs typeface="Verdana" panose="020B0604030504040204" pitchFamily="34" charset="0"/>
            </a:endParaRPr>
          </a:p>
          <a:p>
            <a:pPr marL="971550" indent="-342900" algn="just" hangingPunct="0">
              <a:buFontTx/>
              <a:buAutoNum type="arabicPeriod"/>
            </a:pPr>
            <a:r>
              <a:rPr lang="en-GB" b="1" dirty="0" smtClean="0">
                <a:latin typeface="Verdana" panose="020B0604030504040204" pitchFamily="34" charset="0"/>
                <a:ea typeface="Verdana" panose="020B0604030504040204" pitchFamily="34" charset="0"/>
                <a:cs typeface="Verdana" panose="020B0604030504040204" pitchFamily="34" charset="0"/>
              </a:rPr>
              <a:t>Choosing a wrong look up table </a:t>
            </a:r>
            <a:r>
              <a:rPr lang="en-GB" dirty="0" smtClean="0">
                <a:latin typeface="Verdana" panose="020B0604030504040204" pitchFamily="34" charset="0"/>
                <a:ea typeface="Verdana" panose="020B0604030504040204" pitchFamily="34" charset="0"/>
                <a:cs typeface="Verdana" panose="020B0604030504040204" pitchFamily="34" charset="0"/>
              </a:rPr>
              <a:t>e.g</a:t>
            </a:r>
            <a:r>
              <a:rPr lang="en-GB" dirty="0">
                <a:latin typeface="Verdana" panose="020B0604030504040204" pitchFamily="34" charset="0"/>
                <a:ea typeface="Verdana" panose="020B0604030504040204" pitchFamily="34" charset="0"/>
                <a:cs typeface="Verdana" panose="020B0604030504040204" pitchFamily="34" charset="0"/>
              </a:rPr>
              <a:t>. the PLC fails: </a:t>
            </a:r>
          </a:p>
          <a:p>
            <a:pPr marL="971550" lvl="0" indent="-342900" algn="just" hangingPunct="0">
              <a:buAutoNum type="arabicPeriod"/>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971550" indent="-342900" algn="just" hangingPunct="0">
              <a:buFontTx/>
              <a:buAutoNum type="arabicPeriod"/>
            </a:pPr>
            <a:r>
              <a:rPr lang="en-GB" altLang="zh-CN" b="1" dirty="0" smtClean="0">
                <a:latin typeface="Verdana" panose="020B0604030504040204" pitchFamily="34" charset="0"/>
                <a:ea typeface="Verdana" panose="020B0604030504040204" pitchFamily="34" charset="0"/>
                <a:cs typeface="Verdana" panose="020B0604030504040204" pitchFamily="34" charset="0"/>
              </a:rPr>
              <a:t>Wrong inputs </a:t>
            </a:r>
            <a:r>
              <a:rPr lang="en-GB" altLang="zh-CN" b="1" dirty="0">
                <a:latin typeface="Verdana" panose="020B0604030504040204" pitchFamily="34" charset="0"/>
                <a:ea typeface="Verdana" panose="020B0604030504040204" pitchFamily="34" charset="0"/>
                <a:cs typeface="Verdana" panose="020B0604030504040204" pitchFamily="34" charset="0"/>
              </a:rPr>
              <a:t>on the look up </a:t>
            </a:r>
            <a:r>
              <a:rPr lang="en-GB" altLang="zh-CN" b="1" dirty="0" smtClean="0">
                <a:latin typeface="Verdana" panose="020B0604030504040204" pitchFamily="34" charset="0"/>
                <a:ea typeface="Verdana" panose="020B0604030504040204" pitchFamily="34" charset="0"/>
                <a:cs typeface="Verdana" panose="020B0604030504040204" pitchFamily="34" charset="0"/>
              </a:rPr>
              <a:t>tables </a:t>
            </a:r>
            <a:r>
              <a:rPr lang="en-GB" dirty="0" smtClean="0">
                <a:latin typeface="Verdana" panose="020B0604030504040204" pitchFamily="34" charset="0"/>
                <a:ea typeface="Verdana" panose="020B0604030504040204" pitchFamily="34" charset="0"/>
                <a:cs typeface="Verdana" panose="020B0604030504040204" pitchFamily="34" charset="0"/>
              </a:rPr>
              <a:t>e.g</a:t>
            </a:r>
            <a:r>
              <a:rPr lang="en-GB" dirty="0">
                <a:latin typeface="Verdana" panose="020B0604030504040204" pitchFamily="34" charset="0"/>
                <a:ea typeface="Verdana" panose="020B0604030504040204" pitchFamily="34" charset="0"/>
                <a:cs typeface="Verdana" panose="020B0604030504040204" pitchFamily="34" charset="0"/>
              </a:rPr>
              <a:t>. the PLC </a:t>
            </a:r>
            <a:r>
              <a:rPr lang="en-GB" dirty="0" smtClean="0">
                <a:latin typeface="Verdana" panose="020B0604030504040204" pitchFamily="34" charset="0"/>
                <a:ea typeface="Verdana" panose="020B0604030504040204" pitchFamily="34" charset="0"/>
                <a:cs typeface="Verdana" panose="020B0604030504040204" pitchFamily="34" charset="0"/>
              </a:rPr>
              <a:t>fails or there is an operator's mistake</a:t>
            </a:r>
            <a:r>
              <a:rPr lang="en-GB" altLang="zh-CN" dirty="0" smtClean="0">
                <a:latin typeface="Verdana" panose="020B0604030504040204" pitchFamily="34" charset="0"/>
                <a:ea typeface="Verdana" panose="020B0604030504040204" pitchFamily="34" charset="0"/>
                <a:cs typeface="Verdana" panose="020B0604030504040204" pitchFamily="34" charset="0"/>
              </a:rPr>
              <a:t>.</a:t>
            </a:r>
          </a:p>
          <a:p>
            <a:pPr marL="971550" indent="-342900" algn="just" hangingPunct="0">
              <a:buFontTx/>
              <a:buAutoNum type="arabicPeriod"/>
            </a:pPr>
            <a:endParaRPr lang="en-GB" altLang="zh-CN" dirty="0" smtClean="0">
              <a:latin typeface="Verdana" panose="020B0604030504040204" pitchFamily="34" charset="0"/>
              <a:ea typeface="Verdana" panose="020B0604030504040204" pitchFamily="34" charset="0"/>
              <a:cs typeface="Verdana" panose="020B0604030504040204" pitchFamily="34" charset="0"/>
            </a:endParaRPr>
          </a:p>
          <a:p>
            <a:pPr marL="971550" lvl="0" indent="-342900" algn="just" hangingPunct="0">
              <a:buFontTx/>
              <a:buAutoNum type="arabicPeriod"/>
            </a:pPr>
            <a:r>
              <a:rPr lang="en-GB" b="1" dirty="0" smtClean="0">
                <a:latin typeface="Verdana" panose="020B0604030504040204" pitchFamily="34" charset="0"/>
                <a:ea typeface="Verdana" panose="020B0604030504040204" pitchFamily="34" charset="0"/>
                <a:cs typeface="Verdana" panose="020B0604030504040204" pitchFamily="34" charset="0"/>
              </a:rPr>
              <a:t>Technical failures </a:t>
            </a:r>
            <a:r>
              <a:rPr lang="en-GB" dirty="0" smtClean="0">
                <a:latin typeface="Verdana" panose="020B0604030504040204" pitchFamily="34" charset="0"/>
                <a:ea typeface="Verdana" panose="020B0604030504040204" pitchFamily="34" charset="0"/>
                <a:cs typeface="Verdana" panose="020B0604030504040204" pitchFamily="34" charset="0"/>
              </a:rPr>
              <a:t>e.g. deviation of the ambient temperature sensor/s or a failure of the pre-cooling system.</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971855" y="5196364"/>
            <a:ext cx="10391470" cy="646331"/>
          </a:xfrm>
          <a:prstGeom prst="rect">
            <a:avLst/>
          </a:prstGeom>
        </p:spPr>
        <p:txBody>
          <a:bodyPr wrap="square">
            <a:spAutoFit/>
          </a:bodyPr>
          <a:lstStyle/>
          <a:p>
            <a:pPr algn="just"/>
            <a:r>
              <a:rPr lang="en-GB" dirty="0" smtClean="0">
                <a:latin typeface="Verdana" panose="020B0604030504040204" pitchFamily="34" charset="0"/>
                <a:ea typeface="Verdana" panose="020B0604030504040204" pitchFamily="34" charset="0"/>
                <a:cs typeface="Verdana" panose="020B0604030504040204" pitchFamily="34" charset="0"/>
              </a:rPr>
              <a:t>In the present work single and combined out-of-spec events have been performed on a </a:t>
            </a:r>
            <a:r>
              <a:rPr lang="en-GB" b="1" dirty="0" smtClean="0">
                <a:latin typeface="Verdana" panose="020B0604030504040204" pitchFamily="34" charset="0"/>
                <a:ea typeface="Verdana" panose="020B0604030504040204" pitchFamily="34" charset="0"/>
                <a:cs typeface="Verdana" panose="020B0604030504040204" pitchFamily="34" charset="0"/>
              </a:rPr>
              <a:t>type 3 tank </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143243" y="6321720"/>
            <a:ext cx="9562732" cy="492443"/>
          </a:xfrm>
          <a:prstGeom prst="rect">
            <a:avLst/>
          </a:prstGeom>
        </p:spPr>
        <p:txBody>
          <a:bodyPr wrap="square">
            <a:spAutoFit/>
          </a:bodyPr>
          <a:lstStyle/>
          <a:p>
            <a:r>
              <a:rPr lang="en-GB" sz="1300" b="1" dirty="0" smtClean="0"/>
              <a:t>Schneider</a:t>
            </a:r>
            <a:r>
              <a:rPr lang="en-GB" sz="1300" b="1" dirty="0"/>
              <a:t>, J. M., Dang-</a:t>
            </a:r>
            <a:r>
              <a:rPr lang="en-GB" sz="1300" b="1" dirty="0" err="1"/>
              <a:t>Nhu</a:t>
            </a:r>
            <a:r>
              <a:rPr lang="en-GB" sz="1300" b="1" dirty="0"/>
              <a:t>, G. and Hart, N., Hydrogen Fueling Station and FCEV Fueling Safety Specification: TS ISO 19880-1, 21st World Hydrogen Energy Conference 2016, Zaragoza, Spain.</a:t>
            </a:r>
          </a:p>
        </p:txBody>
      </p:sp>
      <p:sp>
        <p:nvSpPr>
          <p:cNvPr id="5" name="Rectangle 4"/>
          <p:cNvSpPr/>
          <p:nvPr/>
        </p:nvSpPr>
        <p:spPr>
          <a:xfrm>
            <a:off x="981076" y="1757660"/>
            <a:ext cx="10287000" cy="369332"/>
          </a:xfrm>
          <a:prstGeom prst="rect">
            <a:avLst/>
          </a:prstGeom>
        </p:spPr>
        <p:txBody>
          <a:bodyPr wrap="square">
            <a:spAutoFit/>
          </a:bodyPr>
          <a:lstStyle/>
          <a:p>
            <a:pPr algn="just" hangingPunct="0">
              <a:spcBef>
                <a:spcPts val="200"/>
              </a:spcBef>
            </a:pPr>
            <a:r>
              <a:rPr lang="en-GB" altLang="zh-CN" dirty="0">
                <a:latin typeface="Verdana" panose="020B0604030504040204" pitchFamily="34" charset="0"/>
                <a:ea typeface="Verdana" panose="020B0604030504040204" pitchFamily="34" charset="0"/>
                <a:cs typeface="Verdana" panose="020B0604030504040204" pitchFamily="34" charset="0"/>
              </a:rPr>
              <a:t>S</a:t>
            </a:r>
            <a:r>
              <a:rPr lang="en-GB" altLang="zh-CN" dirty="0" smtClean="0">
                <a:latin typeface="Verdana" panose="020B0604030504040204" pitchFamily="34" charset="0"/>
                <a:ea typeface="Verdana" panose="020B0604030504040204" pitchFamily="34" charset="0"/>
                <a:cs typeface="Verdana" panose="020B0604030504040204" pitchFamily="34" charset="0"/>
              </a:rPr>
              <a:t>tudied scenarios when refueling hydrogen CHSSs using the SAE J2601 </a:t>
            </a:r>
            <a:r>
              <a:rPr lang="en-GB" altLang="zh-CN" dirty="0">
                <a:latin typeface="Verdana" panose="020B0604030504040204" pitchFamily="34" charset="0"/>
                <a:ea typeface="Verdana" panose="020B0604030504040204" pitchFamily="34" charset="0"/>
                <a:cs typeface="Verdana" panose="020B0604030504040204" pitchFamily="34" charset="0"/>
              </a:rPr>
              <a:t>look up </a:t>
            </a:r>
            <a:r>
              <a:rPr lang="en-GB" altLang="zh-CN" dirty="0" smtClean="0">
                <a:latin typeface="Verdana" panose="020B0604030504040204" pitchFamily="34" charset="0"/>
                <a:ea typeface="Verdana" panose="020B0604030504040204" pitchFamily="34" charset="0"/>
                <a:cs typeface="Verdana" panose="020B0604030504040204" pitchFamily="34" charset="0"/>
              </a:rPr>
              <a:t>tables</a:t>
            </a:r>
            <a:r>
              <a:rPr lang="en-GB" dirty="0" smtClean="0">
                <a:latin typeface="Verdana" panose="020B060403050404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981075" y="4691360"/>
            <a:ext cx="10287001" cy="369332"/>
          </a:xfrm>
          <a:prstGeom prst="rect">
            <a:avLst/>
          </a:prstGeom>
        </p:spPr>
        <p:txBody>
          <a:bodyPr wrap="square">
            <a:spAutoFit/>
          </a:bodyPr>
          <a:lstStyle/>
          <a:p>
            <a:pPr lvl="0" algn="just" hangingPunct="0">
              <a:spcBef>
                <a:spcPts val="200"/>
              </a:spcBef>
            </a:pPr>
            <a:r>
              <a:rPr lang="en-US" altLang="zh-CN" dirty="0" smtClean="0">
                <a:latin typeface="Verdana" panose="020B0604030504040204" pitchFamily="34" charset="0"/>
                <a:ea typeface="Verdana" panose="020B0604030504040204" pitchFamily="34" charset="0"/>
                <a:cs typeface="Verdana" panose="020B0604030504040204" pitchFamily="34" charset="0"/>
              </a:rPr>
              <a:t>Some out-of-spec events have already been performed on a </a:t>
            </a:r>
            <a:r>
              <a:rPr lang="en-US" altLang="zh-CN" b="1" dirty="0" smtClean="0">
                <a:latin typeface="Verdana" panose="020B0604030504040204" pitchFamily="34" charset="0"/>
                <a:ea typeface="Verdana" panose="020B0604030504040204" pitchFamily="34" charset="0"/>
                <a:cs typeface="Verdana" panose="020B0604030504040204" pitchFamily="34" charset="0"/>
              </a:rPr>
              <a:t>type 4 tank</a:t>
            </a:r>
            <a:endParaRPr lang="en-GB" altLang="zh-CN"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20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 Placeholder 1"/>
          <p:cNvSpPr>
            <a:spLocks noGrp="1"/>
          </p:cNvSpPr>
          <p:nvPr>
            <p:ph type="body" sz="quarter" idx="11"/>
          </p:nvPr>
        </p:nvSpPr>
        <p:spPr>
          <a:xfrm>
            <a:off x="197719" y="236196"/>
            <a:ext cx="9289179" cy="993310"/>
          </a:xfrm>
        </p:spPr>
        <p:txBody>
          <a:bodyPr/>
          <a:lstStyle/>
          <a:p>
            <a:pPr lvl="0"/>
            <a:r>
              <a:rPr lang="en-US" sz="2900" b="1" dirty="0"/>
              <a:t>EXPERIMENTAL: </a:t>
            </a:r>
            <a:r>
              <a:rPr lang="en-US" sz="2900" dirty="0" smtClean="0"/>
              <a:t>Test tank and instrumentation</a:t>
            </a:r>
          </a:p>
          <a:p>
            <a:r>
              <a:rPr lang="en-GB" sz="2900" dirty="0"/>
              <a:t>70 MPa NWP and 40 L </a:t>
            </a:r>
            <a:r>
              <a:rPr lang="en-GB" sz="2900" dirty="0" smtClean="0"/>
              <a:t>Volume </a:t>
            </a:r>
            <a:r>
              <a:rPr lang="en-GB" sz="2900" b="1" dirty="0" smtClean="0"/>
              <a:t>Type 3 </a:t>
            </a:r>
            <a:r>
              <a:rPr lang="en-GB" sz="2900" b="1" dirty="0"/>
              <a:t>tank</a:t>
            </a:r>
            <a:r>
              <a:rPr lang="en-GB" sz="2900" dirty="0"/>
              <a:t> </a:t>
            </a:r>
          </a:p>
          <a:p>
            <a:pPr lvl="0"/>
            <a:endParaRPr lang="en-US" sz="2900" dirty="0"/>
          </a:p>
        </p:txBody>
      </p:sp>
      <p:sp>
        <p:nvSpPr>
          <p:cNvPr id="8" name="Rectangle 7"/>
          <p:cNvSpPr/>
          <p:nvPr/>
        </p:nvSpPr>
        <p:spPr>
          <a:xfrm>
            <a:off x="600075" y="1806711"/>
            <a:ext cx="4876800" cy="3693319"/>
          </a:xfrm>
          <a:prstGeom prst="rect">
            <a:avLst/>
          </a:prstGeom>
        </p:spPr>
        <p:txBody>
          <a:bodyPr wrap="square">
            <a:spAutoFit/>
          </a:bodyPr>
          <a:lstStyle/>
          <a:p>
            <a:pPr algn="just"/>
            <a:endParaRPr lang="en-GB" sz="5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1600" dirty="0" smtClean="0">
                <a:latin typeface="Verdana" panose="020B0604030504040204" pitchFamily="34" charset="0"/>
                <a:ea typeface="Verdana" panose="020B0604030504040204" pitchFamily="34" charset="0"/>
                <a:cs typeface="Verdana" panose="020B0604030504040204" pitchFamily="34" charset="0"/>
              </a:rPr>
              <a:t>The tests have been performed at the </a:t>
            </a:r>
            <a:r>
              <a:rPr lang="en-US" sz="1600" b="1" dirty="0" smtClean="0">
                <a:latin typeface="Verdana" panose="020B0604030504040204" pitchFamily="34" charset="0"/>
                <a:ea typeface="Verdana" panose="020B0604030504040204" pitchFamily="34" charset="0"/>
                <a:cs typeface="Verdana" panose="020B0604030504040204" pitchFamily="34" charset="0"/>
              </a:rPr>
              <a:t>JRC's GasTeF facility</a:t>
            </a:r>
          </a:p>
          <a:p>
            <a:pPr algn="just"/>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r>
              <a:rPr lang="en-GB" sz="1600" dirty="0" smtClean="0">
                <a:latin typeface="Verdana" panose="020B0604030504040204" pitchFamily="34" charset="0"/>
                <a:ea typeface="Verdana" panose="020B0604030504040204" pitchFamily="34" charset="0"/>
                <a:cs typeface="Verdana" panose="020B0604030504040204" pitchFamily="34" charset="0"/>
              </a:rPr>
              <a:t>The </a:t>
            </a:r>
            <a:r>
              <a:rPr lang="en-GB" sz="1600" dirty="0">
                <a:latin typeface="Verdana" panose="020B0604030504040204" pitchFamily="34" charset="0"/>
                <a:ea typeface="Verdana" panose="020B0604030504040204" pitchFamily="34" charset="0"/>
                <a:cs typeface="Verdana" panose="020B0604030504040204" pitchFamily="34" charset="0"/>
              </a:rPr>
              <a:t>tank has been instrumented with </a:t>
            </a:r>
            <a:r>
              <a:rPr lang="en-GB" sz="1600" b="1" dirty="0" smtClean="0">
                <a:latin typeface="Verdana" panose="020B0604030504040204" pitchFamily="34" charset="0"/>
                <a:ea typeface="Verdana" panose="020B0604030504040204" pitchFamily="34" charset="0"/>
                <a:cs typeface="Verdana" panose="020B0604030504040204" pitchFamily="34" charset="0"/>
              </a:rPr>
              <a:t>Temperature &amp; Pressure sensors</a:t>
            </a:r>
            <a:r>
              <a:rPr lang="en-GB"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just"/>
            <a:r>
              <a:rPr lang="en-GB" sz="1600" dirty="0" smtClean="0">
                <a:latin typeface="Verdana" panose="020B0604030504040204" pitchFamily="34" charset="0"/>
                <a:ea typeface="Verdana" panose="020B0604030504040204" pitchFamily="34" charset="0"/>
                <a:cs typeface="Verdana" panose="020B0604030504040204" pitchFamily="34" charset="0"/>
              </a:rPr>
              <a:t>The </a:t>
            </a:r>
            <a:r>
              <a:rPr lang="en-GB" sz="1600" b="1" dirty="0" smtClean="0">
                <a:latin typeface="Verdana" panose="020B0604030504040204" pitchFamily="34" charset="0"/>
                <a:ea typeface="Verdana" panose="020B0604030504040204" pitchFamily="34" charset="0"/>
                <a:cs typeface="Verdana" panose="020B0604030504040204" pitchFamily="34" charset="0"/>
              </a:rPr>
              <a:t>temperature </a:t>
            </a:r>
            <a:r>
              <a:rPr lang="en-GB" sz="1600" b="1" dirty="0">
                <a:latin typeface="Verdana" panose="020B0604030504040204" pitchFamily="34" charset="0"/>
                <a:ea typeface="Verdana" panose="020B0604030504040204" pitchFamily="34" charset="0"/>
                <a:cs typeface="Verdana" panose="020B0604030504040204" pitchFamily="34" charset="0"/>
              </a:rPr>
              <a:t>of the fuel</a:t>
            </a:r>
            <a:r>
              <a:rPr lang="en-GB" sz="1600" dirty="0">
                <a:latin typeface="Verdana" panose="020B0604030504040204" pitchFamily="34" charset="0"/>
                <a:ea typeface="Verdana" panose="020B0604030504040204" pitchFamily="34" charset="0"/>
                <a:cs typeface="Verdana" panose="020B0604030504040204" pitchFamily="34" charset="0"/>
              </a:rPr>
              <a:t> entering the tank, </a:t>
            </a:r>
            <a:r>
              <a:rPr lang="en-GB" sz="1600" dirty="0" smtClean="0">
                <a:latin typeface="Verdana" panose="020B0604030504040204" pitchFamily="34" charset="0"/>
                <a:ea typeface="Verdana" panose="020B0604030504040204" pitchFamily="34" charset="0"/>
                <a:cs typeface="Verdana" panose="020B0604030504040204" pitchFamily="34" charset="0"/>
              </a:rPr>
              <a:t>has been measured at a position simulates </a:t>
            </a:r>
            <a:r>
              <a:rPr lang="en-GB" sz="1600" dirty="0">
                <a:latin typeface="Verdana" panose="020B0604030504040204" pitchFamily="34" charset="0"/>
                <a:ea typeface="Verdana" panose="020B0604030504040204" pitchFamily="34" charset="0"/>
                <a:cs typeface="Verdana" panose="020B0604030504040204" pitchFamily="34" charset="0"/>
              </a:rPr>
              <a:t>the </a:t>
            </a:r>
            <a:r>
              <a:rPr lang="en-GB" sz="1600" b="1" dirty="0">
                <a:latin typeface="Verdana" panose="020B0604030504040204" pitchFamily="34" charset="0"/>
                <a:ea typeface="Verdana" panose="020B0604030504040204" pitchFamily="34" charset="0"/>
                <a:cs typeface="Verdana" panose="020B0604030504040204" pitchFamily="34" charset="0"/>
              </a:rPr>
              <a:t>breakaway </a:t>
            </a:r>
            <a:r>
              <a:rPr lang="en-GB" sz="1600" dirty="0" smtClean="0">
                <a:latin typeface="Verdana" panose="020B0604030504040204" pitchFamily="34" charset="0"/>
                <a:ea typeface="Verdana" panose="020B0604030504040204" pitchFamily="34" charset="0"/>
                <a:cs typeface="Verdana" panose="020B0604030504040204" pitchFamily="34" charset="0"/>
              </a:rPr>
              <a:t>temperature.</a:t>
            </a:r>
          </a:p>
          <a:p>
            <a:pPr algn="just"/>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GB" sz="500" dirty="0" smtClean="0">
              <a:latin typeface="Verdana" panose="020B0604030504040204" pitchFamily="34" charset="0"/>
              <a:ea typeface="Verdana" panose="020B0604030504040204" pitchFamily="34" charset="0"/>
              <a:cs typeface="Verdana" panose="020B0604030504040204" pitchFamily="34" charset="0"/>
            </a:endParaRPr>
          </a:p>
          <a:p>
            <a:pPr algn="just"/>
            <a:r>
              <a:rPr lang="en-GB" sz="1600" dirty="0" smtClean="0">
                <a:latin typeface="Verdana" panose="020B0604030504040204" pitchFamily="34" charset="0"/>
                <a:ea typeface="Verdana" panose="020B0604030504040204" pitchFamily="34" charset="0"/>
                <a:cs typeface="Verdana" panose="020B0604030504040204" pitchFamily="34" charset="0"/>
              </a:rPr>
              <a:t>The measured gas temperature and pressure has been used to determination </a:t>
            </a:r>
            <a:r>
              <a:rPr lang="en-GB" sz="1600" dirty="0">
                <a:latin typeface="Verdana" panose="020B0604030504040204" pitchFamily="34" charset="0"/>
                <a:ea typeface="Verdana" panose="020B0604030504040204" pitchFamily="34" charset="0"/>
                <a:cs typeface="Verdana" panose="020B0604030504040204" pitchFamily="34" charset="0"/>
              </a:rPr>
              <a:t>of the </a:t>
            </a:r>
            <a:r>
              <a:rPr lang="en-GB" sz="1600" b="1" dirty="0">
                <a:latin typeface="Verdana" panose="020B0604030504040204" pitchFamily="34" charset="0"/>
                <a:ea typeface="Verdana" panose="020B0604030504040204" pitchFamily="34" charset="0"/>
                <a:cs typeface="Verdana" panose="020B0604030504040204" pitchFamily="34" charset="0"/>
              </a:rPr>
              <a:t>hydrogen gas </a:t>
            </a:r>
            <a:r>
              <a:rPr lang="en-GB" sz="1600" b="1" dirty="0" smtClean="0">
                <a:latin typeface="Verdana" panose="020B0604030504040204" pitchFamily="34" charset="0"/>
                <a:ea typeface="Verdana" panose="020B0604030504040204" pitchFamily="34" charset="0"/>
                <a:cs typeface="Verdana" panose="020B0604030504040204" pitchFamily="34" charset="0"/>
              </a:rPr>
              <a:t>densities</a:t>
            </a:r>
            <a:r>
              <a:rPr lang="en-GB" sz="1600" dirty="0" smtClean="0">
                <a:latin typeface="Verdana" panose="020B0604030504040204" pitchFamily="34" charset="0"/>
                <a:ea typeface="Verdana" panose="020B0604030504040204" pitchFamily="34" charset="0"/>
                <a:cs typeface="Verdana" panose="020B0604030504040204" pitchFamily="34" charset="0"/>
              </a:rPr>
              <a:t> by using the standard </a:t>
            </a:r>
            <a:r>
              <a:rPr lang="en-GB" sz="1600" b="1" dirty="0">
                <a:latin typeface="Verdana" panose="020B0604030504040204" pitchFamily="34" charset="0"/>
                <a:ea typeface="Verdana" panose="020B0604030504040204" pitchFamily="34" charset="0"/>
                <a:cs typeface="Verdana" panose="020B0604030504040204" pitchFamily="34" charset="0"/>
              </a:rPr>
              <a:t>equation developed by </a:t>
            </a:r>
            <a:r>
              <a:rPr lang="en-GB" sz="1600" b="1" dirty="0" smtClean="0">
                <a:latin typeface="Verdana" panose="020B0604030504040204" pitchFamily="34" charset="0"/>
                <a:ea typeface="Verdana" panose="020B0604030504040204" pitchFamily="34" charset="0"/>
                <a:cs typeface="Verdana" panose="020B0604030504040204" pitchFamily="34" charset="0"/>
              </a:rPr>
              <a:t>NIST</a:t>
            </a:r>
            <a:r>
              <a:rPr lang="en-GB" sz="1600" dirty="0">
                <a:latin typeface="Verdana" panose="020B0604030504040204" pitchFamily="34" charset="0"/>
                <a:ea typeface="Verdana" panose="020B0604030504040204" pitchFamily="34" charset="0"/>
                <a:cs typeface="Verdana" panose="020B0604030504040204" pitchFamily="34" charset="0"/>
              </a:rPr>
              <a:t>.</a:t>
            </a:r>
            <a:endParaRPr lang="en-GB"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62293" y="6121695"/>
            <a:ext cx="9562732" cy="492443"/>
          </a:xfrm>
          <a:prstGeom prst="rect">
            <a:avLst/>
          </a:prstGeom>
        </p:spPr>
        <p:txBody>
          <a:bodyPr wrap="square">
            <a:spAutoFit/>
          </a:bodyPr>
          <a:lstStyle/>
          <a:p>
            <a:r>
              <a:rPr lang="en-GB" sz="1300" b="1" dirty="0" smtClean="0"/>
              <a:t>Revised </a:t>
            </a:r>
            <a:r>
              <a:rPr lang="en-GB" sz="1300" b="1" dirty="0"/>
              <a:t>standardized equation for hydrogen gas densities for fuel consumption applications. J Res Natl Inst Stand Technol. 2008; 113(6):341e50.</a:t>
            </a:r>
          </a:p>
        </p:txBody>
      </p:sp>
      <p:sp>
        <p:nvSpPr>
          <p:cNvPr id="13" name="Rectangle 3"/>
          <p:cNvSpPr>
            <a:spLocks noChangeArrowheads="1"/>
          </p:cNvSpPr>
          <p:nvPr/>
        </p:nvSpPr>
        <p:spPr bwMode="auto">
          <a:xfrm>
            <a:off x="6305550" y="5296564"/>
            <a:ext cx="53054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altLang="en-US" sz="1300" b="1" dirty="0" smtClean="0">
                <a:latin typeface="Arial" pitchFamily="34" charset="0"/>
                <a:ea typeface="Times New Roman" pitchFamily="18" charset="0"/>
                <a:cs typeface="Arial" pitchFamily="34" charset="0"/>
              </a:rPr>
              <a:t>Hydrogen test </a:t>
            </a:r>
            <a:r>
              <a:rPr lang="en-GB" altLang="en-US" sz="1300" b="1" dirty="0">
                <a:latin typeface="Arial" pitchFamily="34" charset="0"/>
                <a:ea typeface="Times New Roman" pitchFamily="18" charset="0"/>
                <a:cs typeface="Arial" pitchFamily="34" charset="0"/>
              </a:rPr>
              <a:t>tank with the </a:t>
            </a:r>
            <a:r>
              <a:rPr lang="en-GB" altLang="en-US" sz="1300" b="1" dirty="0" smtClean="0">
                <a:latin typeface="Arial" pitchFamily="34" charset="0"/>
                <a:ea typeface="Times New Roman" pitchFamily="18" charset="0"/>
                <a:cs typeface="Arial" pitchFamily="34" charset="0"/>
              </a:rPr>
              <a:t>temperature measurement points</a:t>
            </a:r>
            <a:endParaRPr lang="en-GB" altLang="en-US" sz="1300" b="1" dirty="0">
              <a:latin typeface="Arial" pitchFamily="34" charset="0"/>
              <a:ea typeface="Times New Roman" pitchFamily="18"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0" t="18158" r="3033" b="13889"/>
          <a:stretch/>
        </p:blipFill>
        <p:spPr bwMode="auto">
          <a:xfrm>
            <a:off x="5726260" y="2400300"/>
            <a:ext cx="599905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55"/>
          <a:stretch/>
        </p:blipFill>
        <p:spPr bwMode="auto">
          <a:xfrm>
            <a:off x="9486898" y="77400"/>
            <a:ext cx="2630113"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 Placeholder 1"/>
          <p:cNvSpPr>
            <a:spLocks noGrp="1"/>
          </p:cNvSpPr>
          <p:nvPr>
            <p:ph type="body" sz="quarter" idx="11"/>
          </p:nvPr>
        </p:nvSpPr>
        <p:spPr>
          <a:xfrm>
            <a:off x="215900" y="228600"/>
            <a:ext cx="10896600" cy="993310"/>
          </a:xfrm>
        </p:spPr>
        <p:txBody>
          <a:bodyPr/>
          <a:lstStyle/>
          <a:p>
            <a:pPr lvl="0"/>
            <a:r>
              <a:rPr lang="en-GB" sz="3000" b="1" dirty="0" smtClean="0"/>
              <a:t>Single </a:t>
            </a:r>
            <a:r>
              <a:rPr lang="en-GB" sz="3000" dirty="0"/>
              <a:t>out-of-spec </a:t>
            </a:r>
            <a:r>
              <a:rPr lang="en-GB" sz="3000" dirty="0" smtClean="0"/>
              <a:t>scenarios:</a:t>
            </a:r>
            <a:r>
              <a:rPr lang="en-GB" sz="3000" b="1" dirty="0"/>
              <a:t> 14 cases studied </a:t>
            </a:r>
            <a:endParaRPr lang="en-GB" sz="3000" b="1" dirty="0" smtClean="0"/>
          </a:p>
          <a:p>
            <a:pPr lvl="0"/>
            <a:endParaRPr lang="en-US" sz="3000" dirty="0"/>
          </a:p>
        </p:txBody>
      </p:sp>
      <p:sp>
        <p:nvSpPr>
          <p:cNvPr id="8" name="Rectangle 7"/>
          <p:cNvSpPr/>
          <p:nvPr/>
        </p:nvSpPr>
        <p:spPr>
          <a:xfrm>
            <a:off x="296548" y="1567174"/>
            <a:ext cx="8545231" cy="4388894"/>
          </a:xfrm>
          <a:prstGeom prst="rect">
            <a:avLst/>
          </a:prstGeom>
          <a:ln w="15875">
            <a:noFill/>
          </a:ln>
        </p:spPr>
        <p:txBody>
          <a:bodyPr wrap="square">
            <a:spAutoFit/>
          </a:bodyPr>
          <a:lstStyle/>
          <a:p>
            <a:pPr hangingPunct="0">
              <a:lnSpc>
                <a:spcPct val="115000"/>
              </a:lnSpc>
              <a:spcBef>
                <a:spcPts val="400"/>
              </a:spcBef>
            </a:pPr>
            <a:r>
              <a:rPr lang="en-GB" sz="1600" b="1" dirty="0" smtClean="0">
                <a:latin typeface="Verdana" panose="020B0604030504040204" pitchFamily="34" charset="0"/>
                <a:ea typeface="Verdana" panose="020B0604030504040204" pitchFamily="34" charset="0"/>
                <a:cs typeface="Verdana" panose="020B0604030504040204" pitchFamily="34" charset="0"/>
              </a:rPr>
              <a:t>Wrong </a:t>
            </a:r>
            <a:r>
              <a:rPr lang="en-GB" sz="1600" b="1" dirty="0">
                <a:latin typeface="Verdana" panose="020B0604030504040204" pitchFamily="34" charset="0"/>
                <a:ea typeface="Verdana" panose="020B0604030504040204" pitchFamily="34" charset="0"/>
                <a:cs typeface="Verdana" panose="020B0604030504040204" pitchFamily="34" charset="0"/>
              </a:rPr>
              <a:t>look up </a:t>
            </a:r>
            <a:r>
              <a:rPr lang="en-GB" sz="1600" b="1" dirty="0" smtClean="0">
                <a:latin typeface="Verdana" panose="020B0604030504040204" pitchFamily="34" charset="0"/>
                <a:ea typeface="Verdana" panose="020B0604030504040204" pitchFamily="34" charset="0"/>
                <a:cs typeface="Verdana" panose="020B0604030504040204" pitchFamily="34" charset="0"/>
              </a:rPr>
              <a:t>table: </a:t>
            </a:r>
          </a:p>
          <a:p>
            <a:pPr marL="447675" hangingPunct="0">
              <a:lnSpc>
                <a:spcPct val="115000"/>
              </a:lnSpc>
              <a:spcBef>
                <a:spcPts val="400"/>
              </a:spcBef>
            </a:pPr>
            <a:r>
              <a:rPr lang="en-US" sz="1600" dirty="0" smtClean="0">
                <a:latin typeface="Verdana" panose="020B0604030504040204" pitchFamily="34" charset="0"/>
                <a:ea typeface="Verdana" panose="020B0604030504040204" pitchFamily="34" charset="0"/>
                <a:cs typeface="Verdana" panose="020B0604030504040204" pitchFamily="34" charset="0"/>
              </a:rPr>
              <a:t>2-4 </a:t>
            </a:r>
            <a:r>
              <a:rPr lang="en-US" sz="1600" dirty="0">
                <a:latin typeface="Verdana" panose="020B0604030504040204" pitchFamily="34" charset="0"/>
                <a:ea typeface="Verdana" panose="020B0604030504040204" pitchFamily="34" charset="0"/>
                <a:cs typeface="Verdana" panose="020B0604030504040204" pitchFamily="34" charset="0"/>
              </a:rPr>
              <a:t>kg tank filled with 7-10 kg </a:t>
            </a:r>
            <a:r>
              <a:rPr lang="en-US" sz="1600" dirty="0" smtClean="0">
                <a:latin typeface="Verdana" panose="020B0604030504040204" pitchFamily="34" charset="0"/>
                <a:ea typeface="Verdana" panose="020B0604030504040204" pitchFamily="34" charset="0"/>
                <a:cs typeface="Verdana" panose="020B0604030504040204" pitchFamily="34" charset="0"/>
              </a:rPr>
              <a:t>table </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of </a:t>
            </a:r>
            <a:r>
              <a:rPr lang="en-US" sz="1600" dirty="0" smtClean="0">
                <a:latin typeface="Verdana" panose="020B0604030504040204" pitchFamily="34" charset="0"/>
                <a:ea typeface="Verdana" panose="020B0604030504040204" pitchFamily="34" charset="0"/>
                <a:cs typeface="Verdana" panose="020B0604030504040204" pitchFamily="34" charset="0"/>
              </a:rPr>
              <a:t>50 </a:t>
            </a:r>
            <a:r>
              <a:rPr lang="en-US" sz="1600" dirty="0">
                <a:latin typeface="Verdana" panose="020B0604030504040204" pitchFamily="34" charset="0"/>
                <a:ea typeface="Verdana" panose="020B0604030504040204" pitchFamily="34" charset="0"/>
                <a:cs typeface="Verdana" panose="020B0604030504040204" pitchFamily="34" charset="0"/>
              </a:rPr>
              <a:t>°C) </a:t>
            </a:r>
            <a:r>
              <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600" dirty="0" smtClean="0">
                <a:latin typeface="Verdana" panose="020B0604030504040204" pitchFamily="34" charset="0"/>
                <a:ea typeface="Verdana" panose="020B0604030504040204" pitchFamily="34" charset="0"/>
                <a:cs typeface="Verdana" panose="020B0604030504040204" pitchFamily="34" charset="0"/>
              </a:rPr>
              <a:t>T20 pre-cooling </a:t>
            </a:r>
            <a:r>
              <a:rPr lang="en-US" sz="1600" dirty="0">
                <a:latin typeface="Verdana" panose="020B0604030504040204" pitchFamily="34" charset="0"/>
                <a:ea typeface="Verdana" panose="020B0604030504040204" pitchFamily="34" charset="0"/>
                <a:cs typeface="Verdana" panose="020B0604030504040204" pitchFamily="34" charset="0"/>
              </a:rPr>
              <a:t>with </a:t>
            </a:r>
            <a:r>
              <a:rPr lang="en-US" sz="1600" dirty="0" smtClean="0">
                <a:latin typeface="Verdana" panose="020B0604030504040204" pitchFamily="34" charset="0"/>
                <a:ea typeface="Verdana" panose="020B0604030504040204" pitchFamily="34" charset="0"/>
                <a:cs typeface="Verdana" panose="020B0604030504040204" pitchFamily="34" charset="0"/>
              </a:rPr>
              <a:t>a T40 table (</a:t>
            </a:r>
            <a:r>
              <a:rPr lang="en-US" sz="1600" dirty="0" err="1" smtClean="0">
                <a:latin typeface="Verdana" panose="020B0604030504040204" pitchFamily="34" charset="0"/>
                <a:ea typeface="Verdana" panose="020B0604030504040204" pitchFamily="34" charset="0"/>
                <a:cs typeface="Verdana" panose="020B0604030504040204" pitchFamily="34" charset="0"/>
              </a:rPr>
              <a:t>T</a:t>
            </a:r>
            <a:r>
              <a:rPr lang="en-US" sz="1600" baseline="-25000" dirty="0" err="1" smtClean="0">
                <a:latin typeface="Verdana" panose="020B0604030504040204" pitchFamily="34" charset="0"/>
                <a:ea typeface="Verdana" panose="020B0604030504040204" pitchFamily="34" charset="0"/>
                <a:cs typeface="Verdana" panose="020B0604030504040204" pitchFamily="34" charset="0"/>
              </a:rPr>
              <a:t>Amb</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 20 °</a:t>
            </a:r>
            <a:r>
              <a:rPr lang="en-US" sz="1600" dirty="0" smtClean="0">
                <a:latin typeface="Verdana" panose="020B0604030504040204" pitchFamily="34" charset="0"/>
                <a:ea typeface="Verdana" panose="020B0604030504040204" pitchFamily="34" charset="0"/>
                <a:cs typeface="Verdana" panose="020B0604030504040204" pitchFamily="34" charset="0"/>
              </a:rPr>
              <a:t>C &amp; 50 </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dirty="0" smtClean="0">
                <a:latin typeface="Verdana" panose="020B0604030504040204" pitchFamily="34" charset="0"/>
                <a:ea typeface="Verdana" panose="020B0604030504040204" pitchFamily="34" charset="0"/>
                <a:cs typeface="Verdana" panose="020B0604030504040204" pitchFamily="34" charset="0"/>
              </a:rPr>
              <a:t>C)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 </a:t>
            </a:r>
            <a:endParaRPr lang="en-US" sz="1600" b="1" dirty="0" smtClean="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600" dirty="0" smtClean="0">
                <a:latin typeface="Verdana" panose="020B0604030504040204" pitchFamily="34" charset="0"/>
                <a:ea typeface="Verdana" panose="020B0604030504040204" pitchFamily="34" charset="0"/>
                <a:cs typeface="Verdana" panose="020B0604030504040204" pitchFamily="34" charset="0"/>
              </a:rPr>
              <a:t>T40 pre-cooling with a T20 table (</a:t>
            </a:r>
            <a:r>
              <a:rPr lang="en-US" sz="1600" dirty="0" err="1" smtClean="0">
                <a:latin typeface="Verdana" panose="020B0604030504040204" pitchFamily="34" charset="0"/>
                <a:ea typeface="Verdana" panose="020B0604030504040204" pitchFamily="34" charset="0"/>
                <a:cs typeface="Verdana" panose="020B0604030504040204" pitchFamily="34" charset="0"/>
              </a:rPr>
              <a:t>T</a:t>
            </a:r>
            <a:r>
              <a:rPr lang="en-US" sz="1600" baseline="-25000" dirty="0" err="1" smtClean="0">
                <a:latin typeface="Verdana" panose="020B0604030504040204" pitchFamily="34" charset="0"/>
                <a:ea typeface="Verdana" panose="020B0604030504040204" pitchFamily="34" charset="0"/>
                <a:cs typeface="Verdana" panose="020B0604030504040204" pitchFamily="34" charset="0"/>
              </a:rPr>
              <a:t>Amb</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 20 °</a:t>
            </a:r>
            <a:r>
              <a:rPr lang="en-US" sz="1600" dirty="0" smtClean="0">
                <a:latin typeface="Verdana" panose="020B0604030504040204" pitchFamily="34" charset="0"/>
                <a:ea typeface="Verdana" panose="020B0604030504040204" pitchFamily="34" charset="0"/>
                <a:cs typeface="Verdana" panose="020B0604030504040204" pitchFamily="34" charset="0"/>
              </a:rPr>
              <a:t>C</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smtClean="0">
                <a:latin typeface="Verdana" panose="020B0604030504040204" pitchFamily="34" charset="0"/>
                <a:ea typeface="Verdana" panose="020B0604030504040204" pitchFamily="34" charset="0"/>
                <a:cs typeface="Verdana" panose="020B0604030504040204" pitchFamily="34" charset="0"/>
              </a:rPr>
              <a:t>&amp;</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-40 °</a:t>
            </a:r>
            <a:r>
              <a:rPr lang="en-US" sz="1600" dirty="0" smtClean="0">
                <a:latin typeface="Verdana" panose="020B0604030504040204" pitchFamily="34" charset="0"/>
                <a:ea typeface="Verdana" panose="020B0604030504040204" pitchFamily="34" charset="0"/>
                <a:cs typeface="Verdana" panose="020B0604030504040204" pitchFamily="34" charset="0"/>
              </a:rPr>
              <a:t>C) </a:t>
            </a:r>
            <a:r>
              <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a:t>
            </a:r>
          </a:p>
          <a:p>
            <a:pPr hangingPunct="0">
              <a:lnSpc>
                <a:spcPct val="115000"/>
              </a:lnSpc>
              <a:spcBef>
                <a:spcPts val="400"/>
              </a:spcBef>
            </a:pPr>
            <a:r>
              <a:rPr lang="en-GB" sz="1600" b="1" dirty="0" smtClean="0">
                <a:latin typeface="Verdana" panose="020B0604030504040204" pitchFamily="34" charset="0"/>
                <a:ea typeface="Verdana" panose="020B0604030504040204" pitchFamily="34" charset="0"/>
                <a:cs typeface="Verdana" panose="020B0604030504040204" pitchFamily="34" charset="0"/>
              </a:rPr>
              <a:t>Wrong inputs on look up tables:</a:t>
            </a:r>
          </a:p>
          <a:p>
            <a:pPr marL="447675" hangingPunct="0">
              <a:lnSpc>
                <a:spcPct val="115000"/>
              </a:lnSpc>
              <a:spcBef>
                <a:spcPts val="400"/>
              </a:spcBef>
            </a:pPr>
            <a:r>
              <a:rPr lang="en-US" sz="1600" dirty="0" err="1" smtClean="0">
                <a:latin typeface="Verdana" panose="020B0604030504040204" pitchFamily="34" charset="0"/>
                <a:ea typeface="Verdana" panose="020B0604030504040204" pitchFamily="34" charset="0"/>
                <a:cs typeface="Verdana" panose="020B0604030504040204" pitchFamily="34" charset="0"/>
              </a:rPr>
              <a:t>T</a:t>
            </a:r>
            <a:r>
              <a:rPr lang="en-US" sz="1600" baseline="-25000" dirty="0" err="1" smtClean="0">
                <a:latin typeface="Verdana" panose="020B0604030504040204" pitchFamily="34" charset="0"/>
                <a:ea typeface="Verdana" panose="020B0604030504040204" pitchFamily="34" charset="0"/>
                <a:cs typeface="Verdana" panose="020B0604030504040204" pitchFamily="34" charset="0"/>
              </a:rPr>
              <a:t>Amb</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of 50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with ‑40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input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 </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of -40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with 50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input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 </a:t>
            </a:r>
            <a:endPar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447675" hangingPunct="0">
              <a:lnSpc>
                <a:spcPct val="115000"/>
              </a:lnSpc>
              <a:spcBef>
                <a:spcPts val="400"/>
              </a:spcBef>
            </a:pPr>
            <a:r>
              <a:rPr lang="en-US" sz="1600" dirty="0" smtClean="0">
                <a:latin typeface="Verdana" panose="020B0604030504040204" pitchFamily="34" charset="0"/>
                <a:ea typeface="Verdana" panose="020B0604030504040204" pitchFamily="34" charset="0"/>
                <a:cs typeface="Verdana" panose="020B0604030504040204" pitchFamily="34" charset="0"/>
              </a:rPr>
              <a:t>P</a:t>
            </a:r>
            <a:r>
              <a:rPr lang="en-US" sz="1600" baseline="-25000" dirty="0" smtClean="0">
                <a:latin typeface="Verdana" panose="020B0604030504040204" pitchFamily="34" charset="0"/>
                <a:ea typeface="Verdana" panose="020B0604030504040204" pitchFamily="34" charset="0"/>
                <a:cs typeface="Verdana" panose="020B0604030504040204" pitchFamily="34" charset="0"/>
              </a:rPr>
              <a:t>0</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of 30 MPa with input of 0.5 MPa (</a:t>
            </a: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of -30 °C)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 </a:t>
            </a:r>
            <a:endPar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hangingPunct="0">
              <a:lnSpc>
                <a:spcPct val="115000"/>
              </a:lnSpc>
              <a:spcBef>
                <a:spcPts val="400"/>
              </a:spcBef>
            </a:pPr>
            <a:r>
              <a:rPr lang="en-GB" sz="1600" b="1" dirty="0" smtClean="0">
                <a:latin typeface="Verdana" panose="020B0604030504040204" pitchFamily="34" charset="0"/>
                <a:ea typeface="Verdana" panose="020B0604030504040204" pitchFamily="34" charset="0"/>
                <a:cs typeface="Verdana" panose="020B0604030504040204" pitchFamily="34" charset="0"/>
              </a:rPr>
              <a:t>Technical </a:t>
            </a:r>
            <a:r>
              <a:rPr lang="en-GB" sz="1600" b="1" dirty="0">
                <a:latin typeface="Verdana" panose="020B0604030504040204" pitchFamily="34" charset="0"/>
                <a:ea typeface="Verdana" panose="020B0604030504040204" pitchFamily="34" charset="0"/>
                <a:cs typeface="Verdana" panose="020B0604030504040204" pitchFamily="34" charset="0"/>
              </a:rPr>
              <a:t>failure:</a:t>
            </a:r>
          </a:p>
          <a:p>
            <a:pPr marL="447675" hangingPunct="0">
              <a:lnSpc>
                <a:spcPct val="115000"/>
              </a:lnSpc>
              <a:spcBef>
                <a:spcPts val="400"/>
              </a:spcBef>
            </a:pPr>
            <a:r>
              <a:rPr lang="en-US" sz="1600" dirty="0">
                <a:latin typeface="Verdana" panose="020B0604030504040204" pitchFamily="34" charset="0"/>
                <a:ea typeface="Verdana" panose="020B0604030504040204" pitchFamily="34" charset="0"/>
                <a:cs typeface="Verdana" panose="020B0604030504040204" pitchFamily="34" charset="0"/>
              </a:rPr>
              <a:t>No cooling with a T40 table (</a:t>
            </a: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 20 °C &amp; 50 °C)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600" dirty="0">
                <a:latin typeface="Verdana" panose="020B0604030504040204" pitchFamily="34" charset="0"/>
                <a:ea typeface="Verdana" panose="020B0604030504040204" pitchFamily="34" charset="0"/>
                <a:cs typeface="Verdana" panose="020B0604030504040204" pitchFamily="34" charset="0"/>
              </a:rPr>
              <a:t>Cooling below ‑40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with a T20 table (</a:t>
            </a: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baseline="-25000" dirty="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of 20 °C &amp; ‑40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 Over filling?</a:t>
            </a:r>
          </a:p>
          <a:p>
            <a:pPr marL="447675" hangingPunct="0">
              <a:lnSpc>
                <a:spcPct val="115000"/>
              </a:lnSpc>
              <a:spcBef>
                <a:spcPts val="400"/>
              </a:spcBef>
            </a:pP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of 20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with 10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reading</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T?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447675" hangingPunct="0">
              <a:lnSpc>
                <a:spcPct val="115000"/>
              </a:lnSpc>
              <a:spcBef>
                <a:spcPts val="400"/>
              </a:spcBef>
            </a:pPr>
            <a:r>
              <a:rPr lang="en-US" sz="1600" dirty="0" err="1">
                <a:latin typeface="Verdana" panose="020B0604030504040204" pitchFamily="34" charset="0"/>
                <a:ea typeface="Verdana" panose="020B0604030504040204" pitchFamily="34" charset="0"/>
                <a:cs typeface="Verdana" panose="020B0604030504040204" pitchFamily="34" charset="0"/>
              </a:rPr>
              <a:t>T</a:t>
            </a:r>
            <a:r>
              <a:rPr lang="en-US" sz="1600" baseline="-25000" dirty="0" err="1">
                <a:latin typeface="Verdana" panose="020B0604030504040204" pitchFamily="34" charset="0"/>
                <a:ea typeface="Verdana" panose="020B0604030504040204" pitchFamily="34" charset="0"/>
                <a:cs typeface="Verdana" panose="020B0604030504040204" pitchFamily="34" charset="0"/>
              </a:rPr>
              <a:t>Amb</a:t>
            </a:r>
            <a:r>
              <a:rPr lang="en-US" sz="1600" dirty="0">
                <a:latin typeface="Verdana" panose="020B0604030504040204" pitchFamily="34" charset="0"/>
                <a:ea typeface="Verdana" panose="020B0604030504040204" pitchFamily="34" charset="0"/>
                <a:cs typeface="Verdana" panose="020B0604030504040204" pitchFamily="34" charset="0"/>
              </a:rPr>
              <a:t> of 20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with 30</a:t>
            </a:r>
            <a:r>
              <a:rPr lang="en-US" sz="1600" dirty="0">
                <a:latin typeface="Verdana" panose="020B0604030504040204" pitchFamily="34" charset="0"/>
                <a:ea typeface="Verdana" panose="020B0604030504040204" pitchFamily="34" charset="0"/>
                <a:cs typeface="Verdana" panose="020B0604030504040204" pitchFamily="34" charset="0"/>
                <a:sym typeface="Symbol"/>
              </a:rPr>
              <a:t></a:t>
            </a:r>
            <a:r>
              <a:rPr lang="en-US" sz="1600" dirty="0">
                <a:latin typeface="Verdana" panose="020B0604030504040204" pitchFamily="34" charset="0"/>
                <a:ea typeface="Verdana" panose="020B0604030504040204" pitchFamily="34" charset="0"/>
                <a:cs typeface="Verdana" panose="020B0604030504040204" pitchFamily="34" charset="0"/>
              </a:rPr>
              <a:t>C input </a:t>
            </a:r>
            <a:r>
              <a:rPr lang="en-US"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Over filling</a:t>
            </a:r>
            <a:r>
              <a:rPr lang="en-US"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GB" sz="16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12" name="Rectangle 3"/>
          <p:cNvSpPr>
            <a:spLocks noChangeAspect="1" noChangeArrowheads="1"/>
          </p:cNvSpPr>
          <p:nvPr/>
        </p:nvSpPr>
        <p:spPr bwMode="auto">
          <a:xfrm>
            <a:off x="8828028" y="1440745"/>
            <a:ext cx="29543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altLang="en-US" sz="800" b="1" dirty="0" smtClean="0">
                <a:latin typeface="Arial" pitchFamily="34" charset="0"/>
                <a:ea typeface="Times New Roman" pitchFamily="18" charset="0"/>
                <a:cs typeface="Arial" pitchFamily="34" charset="0"/>
              </a:rPr>
              <a:t>Table </a:t>
            </a:r>
            <a:r>
              <a:rPr lang="fr-FR" altLang="en-US" sz="800" b="1" dirty="0">
                <a:latin typeface="Arial" pitchFamily="34" charset="0"/>
                <a:ea typeface="Times New Roman" pitchFamily="18" charset="0"/>
                <a:cs typeface="Arial" pitchFamily="34" charset="0"/>
              </a:rPr>
              <a:t>D25 H70-T40 4-7KG </a:t>
            </a:r>
            <a:endParaRPr lang="en-GB" altLang="en-US" sz="800" b="1" dirty="0">
              <a:latin typeface="Arial" pitchFamily="34" charset="0"/>
              <a:ea typeface="Times New Roman" pitchFamily="18" charset="0"/>
              <a:cs typeface="Arial" pitchFamily="34" charset="0"/>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17" t="24228" r="20455" b="5684"/>
          <a:stretch/>
        </p:blipFill>
        <p:spPr bwMode="auto">
          <a:xfrm>
            <a:off x="8715375" y="1619781"/>
            <a:ext cx="1591337" cy="1086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783" t="17723" r="30395" b="33333"/>
          <a:stretch/>
        </p:blipFill>
        <p:spPr bwMode="auto">
          <a:xfrm>
            <a:off x="10453230" y="1605410"/>
            <a:ext cx="1533153"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3"/>
          <p:cNvSpPr>
            <a:spLocks noChangeAspect="1" noChangeArrowheads="1"/>
          </p:cNvSpPr>
          <p:nvPr/>
        </p:nvSpPr>
        <p:spPr bwMode="auto">
          <a:xfrm>
            <a:off x="10590976" y="1435859"/>
            <a:ext cx="29543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altLang="en-US" sz="800" b="1" dirty="0" smtClean="0">
                <a:latin typeface="Arial" pitchFamily="34" charset="0"/>
                <a:ea typeface="Times New Roman" pitchFamily="18" charset="0"/>
                <a:cs typeface="Arial" pitchFamily="34" charset="0"/>
              </a:rPr>
              <a:t>Table D19 H70-T40 </a:t>
            </a:r>
            <a:r>
              <a:rPr lang="fr-FR" altLang="en-US" sz="800" b="1" dirty="0">
                <a:latin typeface="Arial" pitchFamily="34" charset="0"/>
                <a:ea typeface="Times New Roman" pitchFamily="18" charset="0"/>
                <a:cs typeface="Arial" pitchFamily="34" charset="0"/>
              </a:rPr>
              <a:t>2-4kg </a:t>
            </a:r>
            <a:endParaRPr lang="en-GB" altLang="en-US" sz="800" b="1" dirty="0">
              <a:latin typeface="Arial" pitchFamily="34" charset="0"/>
              <a:ea typeface="Times New Roman" pitchFamily="18" charset="0"/>
              <a:cs typeface="Arial" pitchFamily="34" charset="0"/>
            </a:endParaRPr>
          </a:p>
        </p:txBody>
      </p:sp>
      <p:sp>
        <p:nvSpPr>
          <p:cNvPr id="19" name="Multiply 18"/>
          <p:cNvSpPr/>
          <p:nvPr/>
        </p:nvSpPr>
        <p:spPr>
          <a:xfrm>
            <a:off x="10429230" y="1656189"/>
            <a:ext cx="1581151" cy="1083171"/>
          </a:xfrm>
          <a:prstGeom prst="mathMultiply">
            <a:avLst/>
          </a:prstGeom>
          <a:solidFill>
            <a:schemeClr val="bg2">
              <a:lumMod val="50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l="26852" t="37978" r="27551" b="21029"/>
          <a:stretch/>
        </p:blipFill>
        <p:spPr bwMode="auto">
          <a:xfrm>
            <a:off x="8694502" y="4486087"/>
            <a:ext cx="3277879" cy="1548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6" name="Oval 5"/>
          <p:cNvSpPr/>
          <p:nvPr/>
        </p:nvSpPr>
        <p:spPr>
          <a:xfrm>
            <a:off x="9607039" y="4670489"/>
            <a:ext cx="942187" cy="223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ultiply 20"/>
          <p:cNvSpPr/>
          <p:nvPr/>
        </p:nvSpPr>
        <p:spPr>
          <a:xfrm>
            <a:off x="9007424" y="5703887"/>
            <a:ext cx="476251" cy="387102"/>
          </a:xfrm>
          <a:prstGeom prst="mathMultiply">
            <a:avLst/>
          </a:prstGeom>
          <a:solidFill>
            <a:srgbClr val="C00000"/>
          </a:solid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y 21"/>
          <p:cNvSpPr/>
          <p:nvPr/>
        </p:nvSpPr>
        <p:spPr>
          <a:xfrm>
            <a:off x="9412568" y="5703887"/>
            <a:ext cx="476251" cy="387102"/>
          </a:xfrm>
          <a:prstGeom prst="mathMultiply">
            <a:avLst/>
          </a:prstGeom>
          <a:solidFill>
            <a:schemeClr val="accent1">
              <a:lumMod val="75000"/>
            </a:schemeClr>
          </a:solidFill>
          <a:ln w="952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783" t="17723" r="30395" b="33333"/>
          <a:stretch/>
        </p:blipFill>
        <p:spPr bwMode="auto">
          <a:xfrm>
            <a:off x="8743303" y="2886684"/>
            <a:ext cx="2027724" cy="14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8724901" y="3286697"/>
            <a:ext cx="131702" cy="1075987"/>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flipV="1">
            <a:off x="9445155" y="2915259"/>
            <a:ext cx="907874" cy="174426"/>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401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animBg="1"/>
      <p:bldP spid="6" grpId="0" animBg="1"/>
      <p:bldP spid="21" grpId="0" animBg="1"/>
      <p:bldP spid="22" grpId="0" animBg="1"/>
      <p:bldP spid="26" grpId="0" animBg="1"/>
      <p:bldP spid="28" grpId="0" animBg="1"/>
    </p:bldLst>
  </p:timing>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JRC_MATHRYCE_ WHEC 2016_ Acosta</Template>
  <TotalTime>7599</TotalTime>
  <Words>2429</Words>
  <Application>Microsoft Office PowerPoint</Application>
  <PresentationFormat>Widescreen</PresentationFormat>
  <Paragraphs>205</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宋体</vt:lpstr>
      <vt:lpstr>Arial</vt:lpstr>
      <vt:lpstr>Calibri</vt:lpstr>
      <vt:lpstr>DengXian</vt:lpstr>
      <vt:lpstr>Symbol</vt:lpstr>
      <vt:lpstr>Times New Roman</vt:lpstr>
      <vt:lpstr>Times New Roman (Body)</vt:lpstr>
      <vt:lpstr>Verdana</vt:lpstr>
      <vt:lpstr>Verdana </vt:lpstr>
      <vt:lpstr>Verdana Standaard</vt:lpstr>
      <vt:lpstr>Wingdings</vt:lpstr>
      <vt:lpstr>JRC-presentation_new-style_template</vt:lpstr>
      <vt:lpstr>PowerPoint Presentation</vt:lpstr>
      <vt:lpstr>Analysis of out-of-spec events during refueling of on‑board hydrogen tanks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ndemiguel</cp:lastModifiedBy>
  <cp:revision>333</cp:revision>
  <dcterms:created xsi:type="dcterms:W3CDTF">2017-04-24T08:06:23Z</dcterms:created>
  <dcterms:modified xsi:type="dcterms:W3CDTF">2017-09-12T10:52:15Z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niqueId">
    <vt:lpwstr>127154</vt:lpwstr>
  </property>
  <property fmtid="{D5CDD505-2E9C-101B-9397-08002B2CF9AE}" pid="4" name="Offisync_ProviderInitializationData">
    <vt:lpwstr>https://connected.cnect.cec.eu.int</vt:lpwstr>
  </property>
  <property fmtid="{D5CDD505-2E9C-101B-9397-08002B2CF9AE}" pid="5" name="Jive_LatestUserAccountName">
    <vt:lpwstr>demigne</vt:lpwstr>
  </property>
  <property fmtid="{D5CDD505-2E9C-101B-9397-08002B2CF9AE}" pid="6" name="Jive_VersionGuid">
    <vt:lpwstr>5a6f2957-3986-481c-995f-bbd2a736a3ca</vt:lpwstr>
  </property>
  <property fmtid="{D5CDD505-2E9C-101B-9397-08002B2CF9AE}" pid="7" name="Offisync_UpdateToken">
    <vt:lpwstr>2</vt:lpwstr>
  </property>
</Properties>
</file>