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5" r:id="rId2"/>
  </p:sldMasterIdLst>
  <p:notesMasterIdLst>
    <p:notesMasterId r:id="rId24"/>
  </p:notesMasterIdLst>
  <p:handoutMasterIdLst>
    <p:handoutMasterId r:id="rId25"/>
  </p:handoutMasterIdLst>
  <p:sldIdLst>
    <p:sldId id="256" r:id="rId3"/>
    <p:sldId id="294" r:id="rId4"/>
    <p:sldId id="295" r:id="rId5"/>
    <p:sldId id="309" r:id="rId6"/>
    <p:sldId id="296" r:id="rId7"/>
    <p:sldId id="297" r:id="rId8"/>
    <p:sldId id="298" r:id="rId9"/>
    <p:sldId id="299" r:id="rId10"/>
    <p:sldId id="300" r:id="rId11"/>
    <p:sldId id="310" r:id="rId12"/>
    <p:sldId id="301" r:id="rId13"/>
    <p:sldId id="307" r:id="rId14"/>
    <p:sldId id="302" r:id="rId15"/>
    <p:sldId id="303" r:id="rId16"/>
    <p:sldId id="308" r:id="rId17"/>
    <p:sldId id="304" r:id="rId18"/>
    <p:sldId id="311" r:id="rId19"/>
    <p:sldId id="312" r:id="rId20"/>
    <p:sldId id="305" r:id="rId21"/>
    <p:sldId id="306" r:id="rId22"/>
    <p:sldId id="31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BCBCB"/>
    <a:srgbClr val="333333"/>
    <a:srgbClr val="404040"/>
    <a:srgbClr val="4D4D4D"/>
    <a:srgbClr val="0DB4E6"/>
    <a:srgbClr val="D65E06"/>
    <a:srgbClr val="005C73"/>
    <a:srgbClr val="C7114F"/>
    <a:srgbClr val="8D8C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9684" autoAdjust="0"/>
  </p:normalViewPr>
  <p:slideViewPr>
    <p:cSldViewPr>
      <p:cViewPr varScale="1">
        <p:scale>
          <a:sx n="97" d="100"/>
          <a:sy n="97" d="100"/>
        </p:scale>
        <p:origin x="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em Hussein" userId="559413d5-e819-486e-9ae2-aac3498b8ca2" providerId="ADAL" clId="{E0DB271A-7DBC-442B-AC71-C96178CC1F0B}"/>
    <pc:docChg chg="undo custSel modSld">
      <pc:chgData name="Harem Hussein" userId="559413d5-e819-486e-9ae2-aac3498b8ca2" providerId="ADAL" clId="{E0DB271A-7DBC-442B-AC71-C96178CC1F0B}" dt="2017-09-09T18:04:30.092" v="1896"/>
      <pc:docMkLst>
        <pc:docMk/>
      </pc:docMkLst>
      <pc:sldChg chg="modSp">
        <pc:chgData name="Harem Hussein" userId="559413d5-e819-486e-9ae2-aac3498b8ca2" providerId="ADAL" clId="{E0DB271A-7DBC-442B-AC71-C96178CC1F0B}" dt="2017-09-09T16:18:30.921" v="1813" actId="115"/>
        <pc:sldMkLst>
          <pc:docMk/>
          <pc:sldMk cId="3786972360" sldId="256"/>
        </pc:sldMkLst>
        <pc:spChg chg="mod">
          <ac:chgData name="Harem Hussein" userId="559413d5-e819-486e-9ae2-aac3498b8ca2" providerId="ADAL" clId="{E0DB271A-7DBC-442B-AC71-C96178CC1F0B}" dt="2017-09-09T16:18:30.921" v="1813" actId="115"/>
          <ac:spMkLst>
            <pc:docMk/>
            <pc:sldMk cId="3786972360" sldId="256"/>
            <ac:spMk id="3" creationId="{00000000-0000-0000-0000-000000000000}"/>
          </ac:spMkLst>
        </pc:spChg>
      </pc:sldChg>
      <pc:sldChg chg="modNotesTx">
        <pc:chgData name="Harem Hussein" userId="559413d5-e819-486e-9ae2-aac3498b8ca2" providerId="ADAL" clId="{E0DB271A-7DBC-442B-AC71-C96178CC1F0B}" dt="2017-08-29T12:05:10.297" v="1716" actId="20577"/>
        <pc:sldMkLst>
          <pc:docMk/>
          <pc:sldMk cId="246728197" sldId="295"/>
        </pc:sldMkLst>
      </pc:sldChg>
      <pc:sldChg chg="addSp modSp modAnim modNotesTx">
        <pc:chgData name="Harem Hussein" userId="559413d5-e819-486e-9ae2-aac3498b8ca2" providerId="ADAL" clId="{E0DB271A-7DBC-442B-AC71-C96178CC1F0B}" dt="2017-09-09T16:30:46.468" v="1886"/>
        <pc:sldMkLst>
          <pc:docMk/>
          <pc:sldMk cId="435618244" sldId="296"/>
        </pc:sldMkLst>
        <pc:spChg chg="add mod">
          <ac:chgData name="Harem Hussein" userId="559413d5-e819-486e-9ae2-aac3498b8ca2" providerId="ADAL" clId="{E0DB271A-7DBC-442B-AC71-C96178CC1F0B}" dt="2017-09-09T16:30:42.215" v="1885" actId="1076"/>
          <ac:spMkLst>
            <pc:docMk/>
            <pc:sldMk cId="435618244" sldId="296"/>
            <ac:spMk id="3" creationId="{D10862A7-9859-42E6-BAA5-E0F70926D084}"/>
          </ac:spMkLst>
        </pc:spChg>
        <pc:spChg chg="mod">
          <ac:chgData name="Harem Hussein" userId="559413d5-e819-486e-9ae2-aac3498b8ca2" providerId="ADAL" clId="{E0DB271A-7DBC-442B-AC71-C96178CC1F0B}" dt="2017-09-09T16:27:46.016" v="1824" actId="1076"/>
          <ac:spMkLst>
            <pc:docMk/>
            <pc:sldMk cId="435618244" sldId="296"/>
            <ac:spMk id="4" creationId="{00000000-0000-0000-0000-000000000000}"/>
          </ac:spMkLst>
        </pc:spChg>
        <pc:picChg chg="mod">
          <ac:chgData name="Harem Hussein" userId="559413d5-e819-486e-9ae2-aac3498b8ca2" providerId="ADAL" clId="{E0DB271A-7DBC-442B-AC71-C96178CC1F0B}" dt="2017-09-09T16:29:49.280" v="1881" actId="1076"/>
          <ac:picMkLst>
            <pc:docMk/>
            <pc:sldMk cId="435618244" sldId="296"/>
            <ac:picMk id="5" creationId="{789CD245-2B29-4450-A0C8-A5A833DA04E3}"/>
          </ac:picMkLst>
        </pc:picChg>
      </pc:sldChg>
      <pc:sldChg chg="addSp modSp modAnim modNotesTx">
        <pc:chgData name="Harem Hussein" userId="559413d5-e819-486e-9ae2-aac3498b8ca2" providerId="ADAL" clId="{E0DB271A-7DBC-442B-AC71-C96178CC1F0B}" dt="2017-09-07T13:51:59.449" v="1811" actId="14100"/>
        <pc:sldMkLst>
          <pc:docMk/>
          <pc:sldMk cId="2615226251" sldId="297"/>
        </pc:sldMkLst>
        <pc:spChg chg="add mod">
          <ac:chgData name="Harem Hussein" userId="559413d5-e819-486e-9ae2-aac3498b8ca2" providerId="ADAL" clId="{E0DB271A-7DBC-442B-AC71-C96178CC1F0B}" dt="2017-09-07T13:50:21.385" v="1780" actId="1076"/>
          <ac:spMkLst>
            <pc:docMk/>
            <pc:sldMk cId="2615226251" sldId="297"/>
            <ac:spMk id="11" creationId="{7E4CD423-ADAA-463C-9C07-9C2E4DAD6C42}"/>
          </ac:spMkLst>
        </pc:spChg>
        <pc:spChg chg="add mod">
          <ac:chgData name="Harem Hussein" userId="559413d5-e819-486e-9ae2-aac3498b8ca2" providerId="ADAL" clId="{E0DB271A-7DBC-442B-AC71-C96178CC1F0B}" dt="2017-09-07T13:51:26.341" v="1806" actId="20577"/>
          <ac:spMkLst>
            <pc:docMk/>
            <pc:sldMk cId="2615226251" sldId="297"/>
            <ac:spMk id="13" creationId="{237DAB63-F325-41AB-8C10-F316EDFD9F91}"/>
          </ac:spMkLst>
        </pc:spChg>
        <pc:cxnChg chg="add mod">
          <ac:chgData name="Harem Hussein" userId="559413d5-e819-486e-9ae2-aac3498b8ca2" providerId="ADAL" clId="{E0DB271A-7DBC-442B-AC71-C96178CC1F0B}" dt="2017-09-07T13:51:59.449" v="1811" actId="14100"/>
          <ac:cxnSpMkLst>
            <pc:docMk/>
            <pc:sldMk cId="2615226251" sldId="297"/>
            <ac:cxnSpMk id="5" creationId="{0FCDC6A5-0CAC-40A2-9199-6B181151B64E}"/>
          </ac:cxnSpMkLst>
        </pc:cxnChg>
        <pc:cxnChg chg="add mod">
          <ac:chgData name="Harem Hussein" userId="559413d5-e819-486e-9ae2-aac3498b8ca2" providerId="ADAL" clId="{E0DB271A-7DBC-442B-AC71-C96178CC1F0B}" dt="2017-09-07T13:51:38.272" v="1808" actId="14100"/>
          <ac:cxnSpMkLst>
            <pc:docMk/>
            <pc:sldMk cId="2615226251" sldId="297"/>
            <ac:cxnSpMk id="12" creationId="{34AEF2A1-2EC7-4633-8B7F-33D785A25915}"/>
          </ac:cxnSpMkLst>
        </pc:cxnChg>
      </pc:sldChg>
      <pc:sldChg chg="addSp delSp modSp">
        <pc:chgData name="Harem Hussein" userId="559413d5-e819-486e-9ae2-aac3498b8ca2" providerId="ADAL" clId="{E0DB271A-7DBC-442B-AC71-C96178CC1F0B}" dt="2017-09-04T09:53:10.816" v="1752" actId="1076"/>
        <pc:sldMkLst>
          <pc:docMk/>
          <pc:sldMk cId="1803622717" sldId="299"/>
        </pc:sldMkLst>
        <pc:spChg chg="del">
          <ac:chgData name="Harem Hussein" userId="559413d5-e819-486e-9ae2-aac3498b8ca2" providerId="ADAL" clId="{E0DB271A-7DBC-442B-AC71-C96178CC1F0B}" dt="2017-09-04T09:51:51.461" v="1737" actId="478"/>
          <ac:spMkLst>
            <pc:docMk/>
            <pc:sldMk cId="1803622717" sldId="299"/>
            <ac:spMk id="10" creationId="{6AEC23BE-148F-411E-8543-800AA7670AEF}"/>
          </ac:spMkLst>
        </pc:spChg>
        <pc:spChg chg="del">
          <ac:chgData name="Harem Hussein" userId="559413d5-e819-486e-9ae2-aac3498b8ca2" providerId="ADAL" clId="{E0DB271A-7DBC-442B-AC71-C96178CC1F0B}" dt="2017-09-04T09:51:49.973" v="1736" actId="478"/>
          <ac:spMkLst>
            <pc:docMk/>
            <pc:sldMk cId="1803622717" sldId="299"/>
            <ac:spMk id="11" creationId="{984BF800-8984-4896-86CD-16A0F42F4307}"/>
          </ac:spMkLst>
        </pc:spChg>
        <pc:spChg chg="del">
          <ac:chgData name="Harem Hussein" userId="559413d5-e819-486e-9ae2-aac3498b8ca2" providerId="ADAL" clId="{E0DB271A-7DBC-442B-AC71-C96178CC1F0B}" dt="2017-09-04T09:51:48.565" v="1735" actId="478"/>
          <ac:spMkLst>
            <pc:docMk/>
            <pc:sldMk cId="1803622717" sldId="299"/>
            <ac:spMk id="12" creationId="{AB57801E-8A98-4F3C-8223-3C2F3107774C}"/>
          </ac:spMkLst>
        </pc:spChg>
        <pc:spChg chg="del">
          <ac:chgData name="Harem Hussein" userId="559413d5-e819-486e-9ae2-aac3498b8ca2" providerId="ADAL" clId="{E0DB271A-7DBC-442B-AC71-C96178CC1F0B}" dt="2017-09-04T09:51:47.381" v="1734" actId="478"/>
          <ac:spMkLst>
            <pc:docMk/>
            <pc:sldMk cId="1803622717" sldId="299"/>
            <ac:spMk id="13" creationId="{3A014AB7-09C2-45ED-BB4E-F95702B64373}"/>
          </ac:spMkLst>
        </pc:spChg>
        <pc:spChg chg="mod">
          <ac:chgData name="Harem Hussein" userId="559413d5-e819-486e-9ae2-aac3498b8ca2" providerId="ADAL" clId="{E0DB271A-7DBC-442B-AC71-C96178CC1F0B}" dt="2017-09-04T09:52:58.585" v="1749" actId="1076"/>
          <ac:spMkLst>
            <pc:docMk/>
            <pc:sldMk cId="1803622717" sldId="299"/>
            <ac:spMk id="23" creationId="{B63D75F5-0671-49FA-BD31-6F162D478764}"/>
          </ac:spMkLst>
        </pc:spChg>
        <pc:grpChg chg="mod">
          <ac:chgData name="Harem Hussein" userId="559413d5-e819-486e-9ae2-aac3498b8ca2" providerId="ADAL" clId="{E0DB271A-7DBC-442B-AC71-C96178CC1F0B}" dt="2017-09-04T09:53:10.816" v="1752" actId="1076"/>
          <ac:grpSpMkLst>
            <pc:docMk/>
            <pc:sldMk cId="1803622717" sldId="299"/>
            <ac:grpSpMk id="14" creationId="{13CB76C1-9F0D-47A0-ABBC-FD6F567F4853}"/>
          </ac:grpSpMkLst>
        </pc:grpChg>
        <pc:grpChg chg="mod">
          <ac:chgData name="Harem Hussein" userId="559413d5-e819-486e-9ae2-aac3498b8ca2" providerId="ADAL" clId="{E0DB271A-7DBC-442B-AC71-C96178CC1F0B}" dt="2017-09-04T09:53:01.849" v="1750" actId="1076"/>
          <ac:grpSpMkLst>
            <pc:docMk/>
            <pc:sldMk cId="1803622717" sldId="299"/>
            <ac:grpSpMk id="17" creationId="{742434CB-628C-419A-A7AF-966169D6F867}"/>
          </ac:grpSpMkLst>
        </pc:grpChg>
        <pc:grpChg chg="mod">
          <ac:chgData name="Harem Hussein" userId="559413d5-e819-486e-9ae2-aac3498b8ca2" providerId="ADAL" clId="{E0DB271A-7DBC-442B-AC71-C96178CC1F0B}" dt="2017-09-04T09:53:07.304" v="1751" actId="1076"/>
          <ac:grpSpMkLst>
            <pc:docMk/>
            <pc:sldMk cId="1803622717" sldId="299"/>
            <ac:grpSpMk id="20" creationId="{0654C51E-764A-49A2-AAED-9D991F7DA6DE}"/>
          </ac:grpSpMkLst>
        </pc:grpChg>
        <pc:graphicFrameChg chg="del mod">
          <ac:chgData name="Harem Hussein" userId="559413d5-e819-486e-9ae2-aac3498b8ca2" providerId="ADAL" clId="{E0DB271A-7DBC-442B-AC71-C96178CC1F0B}" dt="2017-09-04T09:51:31.509" v="1729" actId="478"/>
          <ac:graphicFrameMkLst>
            <pc:docMk/>
            <pc:sldMk cId="1803622717" sldId="299"/>
            <ac:graphicFrameMk id="5" creationId="{66A4A509-3DD2-4330-AA9E-715F3F070ADB}"/>
          </ac:graphicFrameMkLst>
        </pc:graphicFrameChg>
        <pc:graphicFrameChg chg="del">
          <ac:chgData name="Harem Hussein" userId="559413d5-e819-486e-9ae2-aac3498b8ca2" providerId="ADAL" clId="{E0DB271A-7DBC-442B-AC71-C96178CC1F0B}" dt="2017-09-04T09:51:32.837" v="1730" actId="478"/>
          <ac:graphicFrameMkLst>
            <pc:docMk/>
            <pc:sldMk cId="1803622717" sldId="299"/>
            <ac:graphicFrameMk id="7" creationId="{02F65CC6-834C-4010-9F68-35DB160BDBB9}"/>
          </ac:graphicFrameMkLst>
        </pc:graphicFrameChg>
        <pc:graphicFrameChg chg="add del">
          <ac:chgData name="Harem Hussein" userId="559413d5-e819-486e-9ae2-aac3498b8ca2" providerId="ADAL" clId="{E0DB271A-7DBC-442B-AC71-C96178CC1F0B}" dt="2017-09-04T09:51:45.909" v="1733" actId="478"/>
          <ac:graphicFrameMkLst>
            <pc:docMk/>
            <pc:sldMk cId="1803622717" sldId="299"/>
            <ac:graphicFrameMk id="8" creationId="{9095C3DF-2C63-418A-AF02-AEC78B6E4443}"/>
          </ac:graphicFrameMkLst>
        </pc:graphicFrameChg>
        <pc:graphicFrameChg chg="del">
          <ac:chgData name="Harem Hussein" userId="559413d5-e819-486e-9ae2-aac3498b8ca2" providerId="ADAL" clId="{E0DB271A-7DBC-442B-AC71-C96178CC1F0B}" dt="2017-09-04T09:51:52.949" v="1738" actId="478"/>
          <ac:graphicFrameMkLst>
            <pc:docMk/>
            <pc:sldMk cId="1803622717" sldId="299"/>
            <ac:graphicFrameMk id="9" creationId="{3DABEA5D-F6AA-4B9C-B5B9-BC1BE3F43E29}"/>
          </ac:graphicFrameMkLst>
        </pc:graphicFrameChg>
        <pc:picChg chg="add mod ord">
          <ac:chgData name="Harem Hussein" userId="559413d5-e819-486e-9ae2-aac3498b8ca2" providerId="ADAL" clId="{E0DB271A-7DBC-442B-AC71-C96178CC1F0B}" dt="2017-09-04T09:52:52.465" v="1748" actId="1076"/>
          <ac:picMkLst>
            <pc:docMk/>
            <pc:sldMk cId="1803622717" sldId="299"/>
            <ac:picMk id="24" creationId="{45538C7A-D16C-4EAA-A30C-24520946E682}"/>
          </ac:picMkLst>
        </pc:picChg>
      </pc:sldChg>
      <pc:sldChg chg="modSp modNotesTx">
        <pc:chgData name="Harem Hussein" userId="559413d5-e819-486e-9ae2-aac3498b8ca2" providerId="ADAL" clId="{E0DB271A-7DBC-442B-AC71-C96178CC1F0B}" dt="2017-09-04T09:54:10.601" v="1753" actId="14100"/>
        <pc:sldMkLst>
          <pc:docMk/>
          <pc:sldMk cId="3080458973" sldId="300"/>
        </pc:sldMkLst>
        <pc:picChg chg="mod">
          <ac:chgData name="Harem Hussein" userId="559413d5-e819-486e-9ae2-aac3498b8ca2" providerId="ADAL" clId="{E0DB271A-7DBC-442B-AC71-C96178CC1F0B}" dt="2017-09-04T09:54:10.601" v="1753" actId="14100"/>
          <ac:picMkLst>
            <pc:docMk/>
            <pc:sldMk cId="3080458973" sldId="300"/>
            <ac:picMk id="5" creationId="{B018AF29-4FDC-42FF-88F3-F53B4AC0624E}"/>
          </ac:picMkLst>
        </pc:picChg>
      </pc:sldChg>
      <pc:sldChg chg="addSp delSp modSp delAnim modAnim modNotesTx">
        <pc:chgData name="Harem Hussein" userId="559413d5-e819-486e-9ae2-aac3498b8ca2" providerId="ADAL" clId="{E0DB271A-7DBC-442B-AC71-C96178CC1F0B}" dt="2017-09-09T18:04:30.092" v="1896"/>
        <pc:sldMkLst>
          <pc:docMk/>
          <pc:sldMk cId="289844039" sldId="301"/>
        </pc:sldMkLst>
        <pc:spChg chg="add mod">
          <ac:chgData name="Harem Hussein" userId="559413d5-e819-486e-9ae2-aac3498b8ca2" providerId="ADAL" clId="{E0DB271A-7DBC-442B-AC71-C96178CC1F0B}" dt="2017-09-04T09:50:44.026" v="1722" actId="14100"/>
          <ac:spMkLst>
            <pc:docMk/>
            <pc:sldMk cId="289844039" sldId="301"/>
            <ac:spMk id="3" creationId="{D86EB9CD-FB21-4428-AD90-CE8B83E1171A}"/>
          </ac:spMkLst>
        </pc:spChg>
        <pc:spChg chg="add mod">
          <ac:chgData name="Harem Hussein" userId="559413d5-e819-486e-9ae2-aac3498b8ca2" providerId="ADAL" clId="{E0DB271A-7DBC-442B-AC71-C96178CC1F0B}" dt="2017-09-09T18:04:16.526" v="1895" actId="1076"/>
          <ac:spMkLst>
            <pc:docMk/>
            <pc:sldMk cId="289844039" sldId="301"/>
            <ac:spMk id="7" creationId="{EAFD109C-364A-44AB-BD83-EDFE2624D258}"/>
          </ac:spMkLst>
        </pc:spChg>
        <pc:spChg chg="del">
          <ac:chgData name="Harem Hussein" userId="559413d5-e819-486e-9ae2-aac3498b8ca2" providerId="ADAL" clId="{E0DB271A-7DBC-442B-AC71-C96178CC1F0B}" dt="2017-09-04T09:51:01.033" v="1726" actId="478"/>
          <ac:spMkLst>
            <pc:docMk/>
            <pc:sldMk cId="289844039" sldId="301"/>
            <ac:spMk id="8" creationId="{373AFA2E-49C1-4F1E-9BE0-E789FB1028F8}"/>
          </ac:spMkLst>
        </pc:spChg>
        <pc:spChg chg="del">
          <ac:chgData name="Harem Hussein" userId="559413d5-e819-486e-9ae2-aac3498b8ca2" providerId="ADAL" clId="{E0DB271A-7DBC-442B-AC71-C96178CC1F0B}" dt="2017-09-04T09:50:58.365" v="1724" actId="478"/>
          <ac:spMkLst>
            <pc:docMk/>
            <pc:sldMk cId="289844039" sldId="301"/>
            <ac:spMk id="10" creationId="{110CD3F6-A2E2-4B70-80AD-249F394C2792}"/>
          </ac:spMkLst>
        </pc:spChg>
        <pc:picChg chg="del">
          <ac:chgData name="Harem Hussein" userId="559413d5-e819-486e-9ae2-aac3498b8ca2" providerId="ADAL" clId="{E0DB271A-7DBC-442B-AC71-C96178CC1F0B}" dt="2017-09-04T09:50:29.247" v="1717" actId="478"/>
          <ac:picMkLst>
            <pc:docMk/>
            <pc:sldMk cId="289844039" sldId="301"/>
            <ac:picMk id="5" creationId="{A56128AC-C1B2-4BCB-AE75-C37CD91FB1CF}"/>
          </ac:picMkLst>
        </pc:picChg>
        <pc:picChg chg="add mod ord">
          <ac:chgData name="Harem Hussein" userId="559413d5-e819-486e-9ae2-aac3498b8ca2" providerId="ADAL" clId="{E0DB271A-7DBC-442B-AC71-C96178CC1F0B}" dt="2017-09-09T18:03:59.560" v="1891" actId="1076"/>
          <ac:picMkLst>
            <pc:docMk/>
            <pc:sldMk cId="289844039" sldId="301"/>
            <ac:picMk id="2049" creationId="{A6A07B4E-EC1F-44CF-80F4-2291B5746362}"/>
          </ac:picMkLst>
        </pc:picChg>
        <pc:cxnChg chg="del">
          <ac:chgData name="Harem Hussein" userId="559413d5-e819-486e-9ae2-aac3498b8ca2" providerId="ADAL" clId="{E0DB271A-7DBC-442B-AC71-C96178CC1F0B}" dt="2017-09-04T09:51:02.089" v="1727" actId="478"/>
          <ac:cxnSpMkLst>
            <pc:docMk/>
            <pc:sldMk cId="289844039" sldId="301"/>
            <ac:cxnSpMk id="7" creationId="{F0B1BF3B-FAD2-455E-8F1C-2C0486795C68}"/>
          </ac:cxnSpMkLst>
        </pc:cxnChg>
        <pc:cxnChg chg="del">
          <ac:chgData name="Harem Hussein" userId="559413d5-e819-486e-9ae2-aac3498b8ca2" providerId="ADAL" clId="{E0DB271A-7DBC-442B-AC71-C96178CC1F0B}" dt="2017-09-04T09:50:59.494" v="1725" actId="478"/>
          <ac:cxnSpMkLst>
            <pc:docMk/>
            <pc:sldMk cId="289844039" sldId="301"/>
            <ac:cxnSpMk id="9" creationId="{36B8E5C1-531B-461C-9255-FF0F4CBA7CDC}"/>
          </ac:cxnSpMkLst>
        </pc:cxnChg>
      </pc:sldChg>
      <pc:sldChg chg="modNotesTx">
        <pc:chgData name="Harem Hussein" userId="559413d5-e819-486e-9ae2-aac3498b8ca2" providerId="ADAL" clId="{E0DB271A-7DBC-442B-AC71-C96178CC1F0B}" dt="2017-08-28T16:57:46.100" v="1123" actId="20577"/>
        <pc:sldMkLst>
          <pc:docMk/>
          <pc:sldMk cId="742723876" sldId="302"/>
        </pc:sldMkLst>
      </pc:sldChg>
      <pc:sldChg chg="delSp modSp modNotesTx">
        <pc:chgData name="Harem Hussein" userId="559413d5-e819-486e-9ae2-aac3498b8ca2" providerId="ADAL" clId="{E0DB271A-7DBC-442B-AC71-C96178CC1F0B}" dt="2017-08-28T16:58:43.828" v="1193" actId="20577"/>
        <pc:sldMkLst>
          <pc:docMk/>
          <pc:sldMk cId="2174197103" sldId="303"/>
        </pc:sldMkLst>
        <pc:picChg chg="del mod">
          <ac:chgData name="Harem Hussein" userId="559413d5-e819-486e-9ae2-aac3498b8ca2" providerId="ADAL" clId="{E0DB271A-7DBC-442B-AC71-C96178CC1F0B}" dt="2017-08-28T14:59:32.915" v="5" actId="478"/>
          <ac:picMkLst>
            <pc:docMk/>
            <pc:sldMk cId="2174197103" sldId="303"/>
            <ac:picMk id="5121" creationId="{7FB6F19C-11EB-48C7-B74E-4ECEEE57B407}"/>
          </ac:picMkLst>
        </pc:picChg>
        <pc:picChg chg="del mod">
          <ac:chgData name="Harem Hussein" userId="559413d5-e819-486e-9ae2-aac3498b8ca2" providerId="ADAL" clId="{E0DB271A-7DBC-442B-AC71-C96178CC1F0B}" dt="2017-08-28T14:59:32.019" v="4" actId="478"/>
          <ac:picMkLst>
            <pc:docMk/>
            <pc:sldMk cId="2174197103" sldId="303"/>
            <ac:picMk id="5122" creationId="{35D8A9DB-AC70-4205-865C-D1B2ADCEE25C}"/>
          </ac:picMkLst>
        </pc:picChg>
        <pc:picChg chg="del mod">
          <ac:chgData name="Harem Hussein" userId="559413d5-e819-486e-9ae2-aac3498b8ca2" providerId="ADAL" clId="{E0DB271A-7DBC-442B-AC71-C96178CC1F0B}" dt="2017-08-28T14:59:33.650" v="6" actId="478"/>
          <ac:picMkLst>
            <pc:docMk/>
            <pc:sldMk cId="2174197103" sldId="303"/>
            <ac:picMk id="5123" creationId="{C9427FB8-2F8F-4658-84C6-06E54AECFEB8}"/>
          </ac:picMkLst>
        </pc:picChg>
        <pc:picChg chg="del mod">
          <ac:chgData name="Harem Hussein" userId="559413d5-e819-486e-9ae2-aac3498b8ca2" providerId="ADAL" clId="{E0DB271A-7DBC-442B-AC71-C96178CC1F0B}" dt="2017-08-28T14:59:34.710" v="7" actId="478"/>
          <ac:picMkLst>
            <pc:docMk/>
            <pc:sldMk cId="2174197103" sldId="303"/>
            <ac:picMk id="5124" creationId="{FE61D0BF-E247-4799-B2F5-565EF2F3F0A8}"/>
          </ac:picMkLst>
        </pc:picChg>
      </pc:sldChg>
      <pc:sldChg chg="modNotesTx">
        <pc:chgData name="Harem Hussein" userId="559413d5-e819-486e-9ae2-aac3498b8ca2" providerId="ADAL" clId="{E0DB271A-7DBC-442B-AC71-C96178CC1F0B}" dt="2017-08-28T16:59:53.653" v="1343" actId="20577"/>
        <pc:sldMkLst>
          <pc:docMk/>
          <pc:sldMk cId="2034940471" sldId="304"/>
        </pc:sldMkLst>
      </pc:sldChg>
      <pc:sldChg chg="modNotesTx">
        <pc:chgData name="Harem Hussein" userId="559413d5-e819-486e-9ae2-aac3498b8ca2" providerId="ADAL" clId="{E0DB271A-7DBC-442B-AC71-C96178CC1F0B}" dt="2017-08-28T17:02:02.900" v="1536" actId="20577"/>
        <pc:sldMkLst>
          <pc:docMk/>
          <pc:sldMk cId="902499550" sldId="305"/>
        </pc:sldMkLst>
      </pc:sldChg>
      <pc:sldChg chg="modSp modNotesTx">
        <pc:chgData name="Harem Hussein" userId="559413d5-e819-486e-9ae2-aac3498b8ca2" providerId="ADAL" clId="{E0DB271A-7DBC-442B-AC71-C96178CC1F0B}" dt="2017-09-07T13:48:56.998" v="1767" actId="20577"/>
        <pc:sldMkLst>
          <pc:docMk/>
          <pc:sldMk cId="1884270982" sldId="309"/>
        </pc:sldMkLst>
        <pc:spChg chg="mod">
          <ac:chgData name="Harem Hussein" userId="559413d5-e819-486e-9ae2-aac3498b8ca2" providerId="ADAL" clId="{E0DB271A-7DBC-442B-AC71-C96178CC1F0B}" dt="2017-09-07T13:48:56.998" v="1767" actId="20577"/>
          <ac:spMkLst>
            <pc:docMk/>
            <pc:sldMk cId="1884270982" sldId="309"/>
            <ac:spMk id="4" creationId="{00000000-0000-0000-0000-000000000000}"/>
          </ac:spMkLst>
        </pc:spChg>
      </pc:sldChg>
      <pc:sldChg chg="modNotesTx">
        <pc:chgData name="Harem Hussein" userId="559413d5-e819-486e-9ae2-aac3498b8ca2" providerId="ADAL" clId="{E0DB271A-7DBC-442B-AC71-C96178CC1F0B}" dt="2017-08-28T16:56:10.792" v="958" actId="20577"/>
        <pc:sldMkLst>
          <pc:docMk/>
          <pc:sldMk cId="1288150517" sldId="310"/>
        </pc:sldMkLst>
      </pc:sldChg>
      <pc:sldChg chg="modNotesTx">
        <pc:chgData name="Harem Hussein" userId="559413d5-e819-486e-9ae2-aac3498b8ca2" providerId="ADAL" clId="{E0DB271A-7DBC-442B-AC71-C96178CC1F0B}" dt="2017-08-29T11:55:42.586" v="1539" actId="20577"/>
        <pc:sldMkLst>
          <pc:docMk/>
          <pc:sldMk cId="2968922779" sldId="311"/>
        </pc:sldMkLst>
      </pc:sldChg>
      <pc:sldChg chg="modNotesTx">
        <pc:chgData name="Harem Hussein" userId="559413d5-e819-486e-9ae2-aac3498b8ca2" providerId="ADAL" clId="{E0DB271A-7DBC-442B-AC71-C96178CC1F0B}" dt="2017-08-28T17:01:13.484" v="1464" actId="20577"/>
        <pc:sldMkLst>
          <pc:docMk/>
          <pc:sldMk cId="3173215242" sldId="31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BC2BCA-BD49-4461-8303-A38170878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F85C47-66B6-45CB-B2FE-473B74946F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A0880-4D0B-49BF-83E7-1D43CE2546B2}" type="datetimeFigureOut">
              <a:rPr lang="en-GB" smtClean="0"/>
              <a:t>09/09/2017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6C09A-10F4-4F3E-ACA2-D204783A7F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B3E5C-C72E-4088-A0E1-E318C42A92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40484-6DC7-479C-A581-B4FA086BE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160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DCED0-235E-2A4D-BB29-BE11F3ED1DFE}" type="datetimeFigureOut">
              <a:rPr lang="en-US" smtClean="0"/>
              <a:t>9/9/2017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75D77-86B3-FC43-B27F-3AADF5887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57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700 Bar for small vehicle.</a:t>
            </a:r>
          </a:p>
          <a:p>
            <a:r>
              <a:rPr lang="en-GB" dirty="0"/>
              <a:t>TPRD= thermal pressure relief devices.</a:t>
            </a:r>
          </a:p>
          <a:p>
            <a:r>
              <a:rPr lang="en-GB" dirty="0"/>
              <a:t>Practical applica</a:t>
            </a:r>
            <a:r>
              <a:rPr lang="en-GB" baseline="0" dirty="0"/>
              <a:t>tions</a:t>
            </a:r>
          </a:p>
          <a:p>
            <a:r>
              <a:rPr lang="en-GB" baseline="0" dirty="0"/>
              <a:t>Safety issue </a:t>
            </a:r>
            <a:r>
              <a:rPr lang="en-GB" baseline="0"/>
              <a:t>in previous work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75D77-86B3-FC43-B27F-3AADF58875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55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Most of enclosure will be covered with flame in just 1s.</a:t>
            </a:r>
          </a:p>
          <a:p>
            <a:endParaRPr lang="en-GB" dirty="0"/>
          </a:p>
          <a:p>
            <a:r>
              <a:rPr lang="en-GB" dirty="0"/>
              <a:t>In 2s the garage will run out of oxygen and flame will continue outside.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75D77-86B3-FC43-B27F-3AADF58875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7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the flame was split in two.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75D77-86B3-FC43-B27F-3AADF58875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58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Flame probation inside the enclosure.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57209-4C82-4A92-9C1F-20E5AF82DDB2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1124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Real safety concern </a:t>
            </a:r>
          </a:p>
          <a:p>
            <a:r>
              <a:rPr lang="en-GB" dirty="0"/>
              <a:t>9 m away from the vent in just 1.56s.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75D77-86B3-FC43-B27F-3AADF58875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55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Mentioning (10-20)kPa for destroying  building structures.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75D77-86B3-FC43-B27F-3AADF58875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57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Showing vent and release nozzle in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75D77-86B3-FC43-B27F-3AADF58875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78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Pointing to vent and release point.</a:t>
            </a:r>
          </a:p>
          <a:p>
            <a:endParaRPr lang="en-GB" dirty="0"/>
          </a:p>
          <a:p>
            <a:r>
              <a:rPr lang="en-GB" dirty="0"/>
              <a:t>Aluminium and concrete were used.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75D77-86B3-FC43-B27F-3AADF58875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32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differences are due to:</a:t>
            </a:r>
          </a:p>
          <a:p>
            <a:r>
              <a:rPr lang="en-GB" dirty="0"/>
              <a:t>Modelling heat transfer</a:t>
            </a:r>
          </a:p>
          <a:p>
            <a:r>
              <a:rPr lang="en-GB" dirty="0"/>
              <a:t>Accounting for ventilating different gas types while analytical model considered the gas ventilation is homogeneous (well distributed).</a:t>
            </a:r>
          </a:p>
          <a:p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75D77-86B3-FC43-B27F-3AADF58875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28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Explaining the vent occupied with hydrogen more than before and after the dip.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75D77-86B3-FC43-B27F-3AADF58875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41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this to new figure in the paper.</a:t>
            </a:r>
          </a:p>
          <a:p>
            <a:endParaRPr lang="en-GB" dirty="0"/>
          </a:p>
          <a:p>
            <a:r>
              <a:rPr lang="en-GB" dirty="0"/>
              <a:t>This is key finding.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75D77-86B3-FC43-B27F-3AADF58875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48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garage will be engulfed with hydrogen in just 1s.</a:t>
            </a:r>
          </a:p>
          <a:p>
            <a:endParaRPr lang="en-GB" dirty="0"/>
          </a:p>
          <a:p>
            <a:r>
              <a:rPr lang="en-GB" dirty="0"/>
              <a:t>Out side jet as well, which is around 2 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75D77-86B3-FC43-B27F-3AADF58875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19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Oxygen depletion and make safety hazard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75D77-86B3-FC43-B27F-3AADF58875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71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2708920"/>
            <a:ext cx="7992888" cy="1470025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3933056"/>
            <a:ext cx="7992888" cy="1656184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BBA46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0" y="5949280"/>
            <a:ext cx="258390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ulster.ac.uk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384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 Faculty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5"/>
            <a:ext cx="8397146" cy="68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91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 Facult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73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BE Facul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68"/>
            <a:ext cx="7992888" cy="1470025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3600" b="1">
                <a:solidFill>
                  <a:srgbClr val="C711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0" y="5949280"/>
            <a:ext cx="258390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7114F"/>
                </a:solidFill>
              </a:rPr>
              <a:t>ulster.ac.uk</a:t>
            </a:r>
            <a:endParaRPr lang="en-GB" dirty="0">
              <a:solidFill>
                <a:srgbClr val="C711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35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, Design, Built Env Faculty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C711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1" descr="UU Arts&amp;Design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468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, Design, Built Env Faculty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C711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1" descr="UU Arts&amp;Design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568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, Design, Built Env Faculty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5"/>
            <a:ext cx="8397146" cy="68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C711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1" descr="UU Arts&amp;Design 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916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, Design, Built Env Facult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C711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1" descr="UU Arts&amp;Design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52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&amp;E Facul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68"/>
            <a:ext cx="7992888" cy="1470025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3600" b="1">
                <a:solidFill>
                  <a:srgbClr val="D65E0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0" y="5949280"/>
            <a:ext cx="258390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D65E06"/>
                </a:solidFill>
              </a:rPr>
              <a:t>ulster.ac.uk</a:t>
            </a:r>
            <a:endParaRPr lang="en-GB" dirty="0">
              <a:solidFill>
                <a:srgbClr val="D65E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06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&amp;E Faculty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D65E0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6" descr="UU Computers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369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&amp;E Faculty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D65E0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7" descr="UU Computers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06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rporate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861048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rgbClr val="BBA4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cap="none" baseline="0" dirty="0"/>
              <a:t>Divider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4593109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Head</a:t>
            </a:r>
          </a:p>
        </p:txBody>
      </p:sp>
    </p:spTree>
    <p:extLst>
      <p:ext uri="{BB962C8B-B14F-4D97-AF65-F5344CB8AC3E}">
        <p14:creationId xmlns:p14="http://schemas.microsoft.com/office/powerpoint/2010/main" val="1096415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&amp;E Faculty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5"/>
            <a:ext cx="8397146" cy="68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D65E0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6" name="Picture 5" descr="UU Computers 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024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&amp;E Facult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D65E0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7" descr="UU Computers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969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Sciences Facul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68"/>
            <a:ext cx="7992888" cy="1470025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3600" b="1">
                <a:solidFill>
                  <a:srgbClr val="357E2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0" y="5949280"/>
            <a:ext cx="258390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357E29"/>
                </a:solidFill>
              </a:rPr>
              <a:t>ulster.ac.uk</a:t>
            </a:r>
            <a:endParaRPr lang="en-GB" dirty="0">
              <a:solidFill>
                <a:srgbClr val="357E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0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ocial Sciences Faculty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357E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12" name="Picture 1" descr="UU Socia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985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ocial Sciences Faculty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357E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" descr="UU Social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200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ocial Sciences Faculty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5"/>
            <a:ext cx="8397146" cy="68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357E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pic>
        <p:nvPicPr>
          <p:cNvPr id="7" name="Picture 1" descr="UU Social 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752460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ocial Sciences Facult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357E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" descr="UU Socia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676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 Sciences Facul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68"/>
            <a:ext cx="7992888" cy="1470025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3600" b="1">
                <a:solidFill>
                  <a:srgbClr val="005C7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0" y="5949280"/>
            <a:ext cx="258390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5C73"/>
                </a:solidFill>
              </a:rPr>
              <a:t>ulster.ac.uk</a:t>
            </a:r>
            <a:endParaRPr lang="en-GB" dirty="0">
              <a:solidFill>
                <a:srgbClr val="005C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86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lth Sciences Faculty Title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05C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16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lth Sciences Faculty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05C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85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rporate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1A2A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BBA4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2050" name="Picture 2" descr="C:\Users\MDunne\Desktop\UU Corporate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6199"/>
            <a:ext cx="131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473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lth Sciences Faculty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-27384"/>
            <a:ext cx="8397145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05C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pic>
        <p:nvPicPr>
          <p:cNvPr id="7" name="Picture 1" descr="UU Social 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69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lth Sciences Facult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05C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23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School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68"/>
            <a:ext cx="7992888" cy="1470025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3600" b="1">
                <a:solidFill>
                  <a:srgbClr val="0DB4E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0" y="5949280"/>
            <a:ext cx="258390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DB4E6"/>
                </a:solidFill>
              </a:rPr>
              <a:t>ulster.ac.uk</a:t>
            </a:r>
            <a:endParaRPr lang="en-GB" dirty="0">
              <a:solidFill>
                <a:srgbClr val="0DB4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17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usiness School Title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DB4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1026" name="Picture 2" descr="C:\Users\MDunne\Desktop\UU Business School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400" cy="8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794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usiness School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DB4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2" descr="C:\Users\MDunne\Desktop\UU Business School 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400" cy="8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612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usiness Schoo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-27384"/>
            <a:ext cx="8397145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DB4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10" name="Picture 2" descr="C:\Users\MDunne\Desktop\UU Business School 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400" cy="8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940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usiness Schoo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DB4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6" name="Picture 2" descr="C:\Users\MDunne\Desktop\UU Business School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400" cy="8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090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2708922"/>
            <a:ext cx="7992888" cy="1470025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3933056"/>
            <a:ext cx="7992888" cy="1656184"/>
          </a:xfrm>
        </p:spPr>
        <p:txBody>
          <a:bodyPr>
            <a:normAutofit/>
          </a:bodyPr>
          <a:lstStyle>
            <a:lvl1pPr marL="0" indent="0" algn="l">
              <a:buNone/>
              <a:defRPr sz="2700" b="1">
                <a:solidFill>
                  <a:srgbClr val="BBA46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1" y="5949280"/>
            <a:ext cx="2583904" cy="43204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/>
              <a:t>ulster.ac.uk</a:t>
            </a: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41364981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rporate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861050"/>
            <a:ext cx="7772400" cy="1362075"/>
          </a:xfrm>
        </p:spPr>
        <p:txBody>
          <a:bodyPr anchor="t"/>
          <a:lstStyle>
            <a:lvl1pPr algn="l">
              <a:defRPr sz="3000" b="1" cap="none" baseline="0">
                <a:solidFill>
                  <a:srgbClr val="BBA4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cap="none" baseline="0" dirty="0"/>
              <a:t>Divider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4593111"/>
            <a:ext cx="7772400" cy="1500187"/>
          </a:xfrm>
        </p:spPr>
        <p:txBody>
          <a:bodyPr anchor="t"/>
          <a:lstStyle>
            <a:lvl1pPr marL="0" indent="0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Head</a:t>
            </a:r>
          </a:p>
        </p:txBody>
      </p:sp>
    </p:spTree>
    <p:extLst>
      <p:ext uri="{BB962C8B-B14F-4D97-AF65-F5344CB8AC3E}">
        <p14:creationId xmlns:p14="http://schemas.microsoft.com/office/powerpoint/2010/main" val="1605443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rporate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1A2A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BBA4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2050" name="Picture 2" descr="C:\Users\MDunne\Desktop\UU Corporate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736199"/>
            <a:ext cx="131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899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rporat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2" descr="C:\Users\MDunne\Desktop\UU Corporate 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6199"/>
            <a:ext cx="131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1A2A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BBA4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</p:spTree>
    <p:extLst>
      <p:ext uri="{BB962C8B-B14F-4D97-AF65-F5344CB8AC3E}">
        <p14:creationId xmlns:p14="http://schemas.microsoft.com/office/powerpoint/2010/main" val="12077620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rporat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2" descr="C:\Users\MDunne\Desktop\UU Corporate 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736199"/>
            <a:ext cx="131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1A2A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BBA4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</p:spTree>
    <p:extLst>
      <p:ext uri="{BB962C8B-B14F-4D97-AF65-F5344CB8AC3E}">
        <p14:creationId xmlns:p14="http://schemas.microsoft.com/office/powerpoint/2010/main" val="3022776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rporat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5"/>
            <a:ext cx="8397146" cy="68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1A2A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BBA4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6" name="Picture 2" descr="C:\Users\MDunne\Desktop\UU Corporate 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736199"/>
            <a:ext cx="131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04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rporat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2" descr="C:\Users\MDunne\Desktop\UU Corporate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736199"/>
            <a:ext cx="131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1A2A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BBA4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</p:spTree>
    <p:extLst>
      <p:ext uri="{BB962C8B-B14F-4D97-AF65-F5344CB8AC3E}">
        <p14:creationId xmlns:p14="http://schemas.microsoft.com/office/powerpoint/2010/main" val="28558595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s Facul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70"/>
            <a:ext cx="7992888" cy="1470025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2700" b="1">
                <a:solidFill>
                  <a:srgbClr val="722343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1" y="5949280"/>
            <a:ext cx="2583904" cy="43204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rgbClr val="722343"/>
                </a:solidFill>
              </a:rPr>
              <a:t>ulster.ac.uk</a:t>
            </a:r>
            <a:endParaRPr lang="en-GB" sz="2700" dirty="0">
              <a:solidFill>
                <a:srgbClr val="722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81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 Faculty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752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46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 Faculty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752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441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 Faculty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5"/>
            <a:ext cx="8397146" cy="68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59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 Facult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31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BE Facul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70"/>
            <a:ext cx="7992888" cy="1470025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2700" b="1">
                <a:solidFill>
                  <a:srgbClr val="C7114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1" y="5949280"/>
            <a:ext cx="2583904" cy="43204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rgbClr val="C7114F"/>
                </a:solidFill>
              </a:rPr>
              <a:t>ulster.ac.uk</a:t>
            </a:r>
            <a:endParaRPr lang="en-GB" sz="2700" dirty="0">
              <a:solidFill>
                <a:srgbClr val="C711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860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, Design, Built Env Faculty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C711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1" descr="UU Arts&amp;Design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738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rporat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5"/>
            <a:ext cx="8397146" cy="68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1A2A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BBA4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6" name="Picture 2" descr="C:\Users\MDunne\Desktop\UU Corporate 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6199"/>
            <a:ext cx="131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655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, Design, Built Env Faculty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C711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1" descr="UU Arts&amp;Design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2565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, Design, Built Env Faculty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5"/>
            <a:ext cx="8397146" cy="68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C711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1" descr="UU Arts&amp;Design 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6205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, Design, Built Env Facult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C711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1" descr="UU Arts&amp;Design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816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&amp;E Facul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70"/>
            <a:ext cx="7992888" cy="1470025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2700" b="1">
                <a:solidFill>
                  <a:srgbClr val="D65E0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1" y="5949280"/>
            <a:ext cx="2583904" cy="43204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rgbClr val="D65E06"/>
                </a:solidFill>
              </a:rPr>
              <a:t>ulster.ac.uk</a:t>
            </a:r>
            <a:endParaRPr lang="en-GB" sz="2700" dirty="0">
              <a:solidFill>
                <a:srgbClr val="D65E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55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&amp;E Faculty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D65E0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6" descr="UU Computers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097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&amp;E Faculty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D65E0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7" descr="UU Computers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222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&amp;E Faculty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5"/>
            <a:ext cx="8397146" cy="68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D65E0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6" name="Picture 5" descr="UU Computers 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7932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&amp;E Facult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D65E0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7" descr="UU Computers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1978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Sciences Facul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70"/>
            <a:ext cx="7992888" cy="1470025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2700" b="1">
                <a:solidFill>
                  <a:srgbClr val="357E2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1" y="5949280"/>
            <a:ext cx="2583904" cy="43204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rgbClr val="357E29"/>
                </a:solidFill>
              </a:rPr>
              <a:t>ulster.ac.uk</a:t>
            </a:r>
            <a:endParaRPr lang="en-GB" sz="2700" dirty="0">
              <a:solidFill>
                <a:srgbClr val="357E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914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ocial Sciences Faculty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357E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12" name="Picture 1" descr="UU Socia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322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rporat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2" descr="C:\Users\MDunne\Desktop\UU Corporate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6199"/>
            <a:ext cx="131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1A2A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BBA4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</p:spTree>
    <p:extLst>
      <p:ext uri="{BB962C8B-B14F-4D97-AF65-F5344CB8AC3E}">
        <p14:creationId xmlns:p14="http://schemas.microsoft.com/office/powerpoint/2010/main" val="13647368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ocial Sciences Faculty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357E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" descr="UU Social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316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ocial Sciences Faculty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5"/>
            <a:ext cx="8397146" cy="68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357E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pic>
        <p:nvPicPr>
          <p:cNvPr id="7" name="Picture 1" descr="UU Social 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689526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ocial Sciences Facult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357E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" descr="UU Socia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7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 Sciences Facul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70"/>
            <a:ext cx="7992888" cy="1470025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2700" b="1">
                <a:solidFill>
                  <a:srgbClr val="005C73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1" y="5949280"/>
            <a:ext cx="2583904" cy="43204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rgbClr val="005C73"/>
                </a:solidFill>
              </a:rPr>
              <a:t>ulster.ac.uk</a:t>
            </a:r>
            <a:endParaRPr lang="en-GB" sz="2700" dirty="0">
              <a:solidFill>
                <a:srgbClr val="005C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96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lth Sciences Faculty Title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005C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65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lth Sciences Faculty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005C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209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lth Sciences Faculty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4"/>
            <a:ext cx="8397145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005C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pic>
        <p:nvPicPr>
          <p:cNvPr id="7" name="Picture 1" descr="UU Social 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447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lth Sciences Facult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005C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046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School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70"/>
            <a:ext cx="7992888" cy="1470025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2700" b="1">
                <a:solidFill>
                  <a:srgbClr val="0DB4E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1" y="5949280"/>
            <a:ext cx="2583904" cy="43204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rgbClr val="0DB4E6"/>
                </a:solidFill>
              </a:rPr>
              <a:t>ulster.ac.uk</a:t>
            </a:r>
            <a:endParaRPr lang="en-GB" sz="2700" dirty="0">
              <a:solidFill>
                <a:srgbClr val="0DB4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035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usiness School Title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0DB4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1026" name="Picture 2" descr="C:\Users\MDunne\Desktop\UU Business School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400" cy="8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443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s Facul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68"/>
            <a:ext cx="7992888" cy="1470025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3600" b="1">
                <a:solidFill>
                  <a:srgbClr val="722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0" y="5949280"/>
            <a:ext cx="258390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22343"/>
                </a:solidFill>
              </a:rPr>
              <a:t>ulster.ac.uk</a:t>
            </a:r>
            <a:endParaRPr lang="en-GB" dirty="0">
              <a:solidFill>
                <a:srgbClr val="722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352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usiness School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0DB4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2" descr="C:\Users\MDunne\Desktop\UU Business School 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400" cy="8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3721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usiness Schoo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4"/>
            <a:ext cx="8397145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0DB4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10" name="Picture 2" descr="C:\Users\MDunne\Desktop\UU Business School 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400" cy="8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098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usiness Schoo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2700" b="1">
                <a:solidFill>
                  <a:srgbClr val="0DB4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225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5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6" name="Picture 2" descr="C:\Users\MDunne\Desktop\UU Business School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400" cy="8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450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 Faculty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752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0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 Faculty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752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90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C6AE1-2333-4445-AAE9-F4505DEEB201}" type="datetimeFigureOut">
              <a:rPr lang="en-GB" smtClean="0"/>
              <a:t>09/09/2017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5DD6A-4F4B-48C0-931C-A060E8E98E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46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5" r:id="rId3"/>
    <p:sldLayoutId id="2147483676" r:id="rId4"/>
    <p:sldLayoutId id="2147483683" r:id="rId5"/>
    <p:sldLayoutId id="2147483677" r:id="rId6"/>
    <p:sldLayoutId id="2147483660" r:id="rId7"/>
    <p:sldLayoutId id="2147483652" r:id="rId8"/>
    <p:sldLayoutId id="2147483674" r:id="rId9"/>
    <p:sldLayoutId id="2147483685" r:id="rId10"/>
    <p:sldLayoutId id="2147483682" r:id="rId11"/>
    <p:sldLayoutId id="2147483661" r:id="rId12"/>
    <p:sldLayoutId id="2147483669" r:id="rId13"/>
    <p:sldLayoutId id="2147483670" r:id="rId14"/>
    <p:sldLayoutId id="2147483684" r:id="rId15"/>
    <p:sldLayoutId id="2147483678" r:id="rId16"/>
    <p:sldLayoutId id="2147483662" r:id="rId17"/>
    <p:sldLayoutId id="2147483668" r:id="rId18"/>
    <p:sldLayoutId id="2147483671" r:id="rId19"/>
    <p:sldLayoutId id="2147483687" r:id="rId20"/>
    <p:sldLayoutId id="2147483688" r:id="rId21"/>
    <p:sldLayoutId id="2147483663" r:id="rId22"/>
    <p:sldLayoutId id="2147483667" r:id="rId23"/>
    <p:sldLayoutId id="2147483672" r:id="rId24"/>
    <p:sldLayoutId id="2147483680" r:id="rId25"/>
    <p:sldLayoutId id="2147483689" r:id="rId26"/>
    <p:sldLayoutId id="2147483664" r:id="rId27"/>
    <p:sldLayoutId id="2147483666" r:id="rId28"/>
    <p:sldLayoutId id="2147483673" r:id="rId29"/>
    <p:sldLayoutId id="2147483686" r:id="rId30"/>
    <p:sldLayoutId id="2147483681" r:id="rId31"/>
    <p:sldLayoutId id="2147483690" r:id="rId32"/>
    <p:sldLayoutId id="2147483691" r:id="rId33"/>
    <p:sldLayoutId id="2147483692" r:id="rId34"/>
    <p:sldLayoutId id="2147483693" r:id="rId35"/>
    <p:sldLayoutId id="2147483694" r:id="rId3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5DD6A-4F4B-48C0-931C-A060E8E98E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8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</p:sldLayoutIdLst>
  <p:hf hdr="0" ftr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780928"/>
            <a:ext cx="7848872" cy="1368152"/>
          </a:xfrm>
        </p:spPr>
        <p:txBody>
          <a:bodyPr>
            <a:noAutofit/>
          </a:bodyPr>
          <a:lstStyle/>
          <a:p>
            <a:pPr algn="ctr"/>
            <a:r>
              <a:rPr lang="en-GB" sz="3800" dirty="0"/>
              <a:t>Pressure effects of an </a:t>
            </a:r>
            <a:r>
              <a:rPr lang="en-GB" sz="3800" u="sng" dirty="0"/>
              <a:t>ignited</a:t>
            </a:r>
            <a:r>
              <a:rPr lang="en-GB" sz="3800" dirty="0"/>
              <a:t> release from onboard storage in a garage with a single 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581128"/>
            <a:ext cx="8244408" cy="720080"/>
          </a:xfrm>
        </p:spPr>
        <p:txBody>
          <a:bodyPr>
            <a:noAutofit/>
          </a:bodyPr>
          <a:lstStyle/>
          <a:p>
            <a:r>
              <a:rPr lang="en-GB" sz="2400" dirty="0"/>
              <a:t>Brennan, S.</a:t>
            </a:r>
            <a:r>
              <a:rPr lang="en-GB" sz="2400" baseline="30000" dirty="0"/>
              <a:t> </a:t>
            </a:r>
            <a:r>
              <a:rPr lang="en-GB" sz="2400" dirty="0"/>
              <a:t>, </a:t>
            </a:r>
            <a:r>
              <a:rPr lang="en-GB" sz="2400" u="sng" dirty="0"/>
              <a:t>Hussein, H. G.</a:t>
            </a:r>
            <a:r>
              <a:rPr lang="en-GB" sz="2400" dirty="0"/>
              <a:t>, Makarov, D., Shentsov V.,</a:t>
            </a:r>
            <a:r>
              <a:rPr lang="en-GB" sz="2400" baseline="30000" dirty="0"/>
              <a:t> </a:t>
            </a:r>
            <a:r>
              <a:rPr lang="en-GB" sz="2400" dirty="0"/>
              <a:t>Molkov, V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83568" y="5229200"/>
            <a:ext cx="7740352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dirty="0"/>
              <a:t>International Conference on Hydrogen Safety</a:t>
            </a:r>
          </a:p>
          <a:p>
            <a:pPr algn="ctr"/>
            <a:r>
              <a:rPr lang="en-GB" sz="1800" dirty="0"/>
              <a:t>Hamburg, September 11-13, 2017</a:t>
            </a:r>
          </a:p>
        </p:txBody>
      </p:sp>
    </p:spTree>
    <p:extLst>
      <p:ext uri="{BB962C8B-B14F-4D97-AF65-F5344CB8AC3E}">
        <p14:creationId xmlns:p14="http://schemas.microsoft.com/office/powerpoint/2010/main" val="378697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562074"/>
          </a:xfrm>
        </p:spPr>
        <p:txBody>
          <a:bodyPr/>
          <a:lstStyle/>
          <a:p>
            <a:r>
              <a:rPr lang="en-GB" dirty="0"/>
              <a:t>Pressure dynamics: Unignited release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676456" cy="470912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GB" sz="2600" dirty="0"/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600" dirty="0"/>
              <a:t>CFD and analytical models</a:t>
            </a:r>
          </a:p>
          <a:p>
            <a:endParaRPr lang="en-GB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8AF29-4FDC-42FF-88F3-F53B4AC0624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70038"/>
            <a:ext cx="5026571" cy="280703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F27CAF-B958-4C26-98B6-13EDCE6906E8}"/>
              </a:ext>
            </a:extLst>
          </p:cNvPr>
          <p:cNvSpPr txBox="1"/>
          <p:nvPr/>
        </p:nvSpPr>
        <p:spPr>
          <a:xfrm>
            <a:off x="755576" y="2996952"/>
            <a:ext cx="2880320" cy="9791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Mass flow rate 299 g/s </a:t>
            </a:r>
            <a:br>
              <a:rPr lang="en-US" dirty="0"/>
            </a:b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: 700 bar, 3.34 mm orifice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30448F-21D8-44E8-B1A9-F40700108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856" y="275577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0FFBEAA4-09C8-4E68-9BF5-F9899186A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03" y="1052736"/>
            <a:ext cx="397428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4FAA351-27BD-49A1-A880-1B09A7E4A907}"/>
              </a:ext>
            </a:extLst>
          </p:cNvPr>
          <p:cNvSpPr/>
          <p:nvPr/>
        </p:nvSpPr>
        <p:spPr>
          <a:xfrm>
            <a:off x="1619672" y="1556792"/>
            <a:ext cx="864096" cy="648072"/>
          </a:xfrm>
          <a:prstGeom prst="ellips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F3082E-891E-4FF8-8A0A-7892B60AD613}"/>
              </a:ext>
            </a:extLst>
          </p:cNvPr>
          <p:cNvCxnSpPr/>
          <p:nvPr/>
        </p:nvCxnSpPr>
        <p:spPr>
          <a:xfrm flipH="1" flipV="1">
            <a:off x="2411760" y="2060848"/>
            <a:ext cx="792088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2F1DA73-B6DA-4DBA-8666-2421769A1A7B}"/>
              </a:ext>
            </a:extLst>
          </p:cNvPr>
          <p:cNvSpPr txBox="1"/>
          <p:nvPr/>
        </p:nvSpPr>
        <p:spPr>
          <a:xfrm>
            <a:off x="3203848" y="2204864"/>
            <a:ext cx="1440160" cy="555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 fontScale="62500" lnSpcReduction="20000"/>
          </a:bodyPr>
          <a:lstStyle/>
          <a:p>
            <a:r>
              <a:rPr lang="en-GB" dirty="0"/>
              <a:t>Difference between analytical and CFD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797FEE-A150-450E-97DF-72ABAE30C0D1}"/>
              </a:ext>
            </a:extLst>
          </p:cNvPr>
          <p:cNvSpPr txBox="1"/>
          <p:nvPr/>
        </p:nvSpPr>
        <p:spPr>
          <a:xfrm>
            <a:off x="1979712" y="5232648"/>
            <a:ext cx="3096344" cy="13647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n-GB" b="1" dirty="0"/>
              <a:t>Contours of oxygen, nitrogen and hydrogen mole fraction in the vent area at 0.25s, 0.37s, and 0.58s for the unignited release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8150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>
            <a:extLst>
              <a:ext uri="{FF2B5EF4-FFF2-40B4-BE49-F238E27FC236}">
                <a16:creationId xmlns:a16="http://schemas.microsoft.com/office/drawing/2014/main" id="{A6A07B4E-EC1F-44CF-80F4-2291B5746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257941"/>
            <a:ext cx="8431307" cy="533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562074"/>
          </a:xfrm>
        </p:spPr>
        <p:txBody>
          <a:bodyPr/>
          <a:lstStyle/>
          <a:p>
            <a:r>
              <a:rPr lang="en-GB" dirty="0"/>
              <a:t>Pressure dynamics from CFD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676456" cy="470912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GB" sz="2600" dirty="0"/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600" dirty="0"/>
              <a:t>Ignited AND unignited</a:t>
            </a:r>
          </a:p>
          <a:p>
            <a:endParaRPr lang="en-GB" sz="2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6EB9CD-FB21-4428-AD90-CE8B83E11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257940"/>
            <a:ext cx="126956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EAFD109C-364A-44AB-BD83-EDFE2624D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96" y="4221088"/>
            <a:ext cx="3384376" cy="36004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10-20 KPa – safety limit for structures</a:t>
            </a:r>
          </a:p>
        </p:txBody>
      </p:sp>
    </p:spTree>
    <p:extLst>
      <p:ext uri="{BB962C8B-B14F-4D97-AF65-F5344CB8AC3E}">
        <p14:creationId xmlns:p14="http://schemas.microsoft.com/office/powerpoint/2010/main" val="28984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52" y="2636912"/>
            <a:ext cx="8579296" cy="562074"/>
          </a:xfrm>
        </p:spPr>
        <p:txBody>
          <a:bodyPr/>
          <a:lstStyle/>
          <a:p>
            <a:pPr algn="ctr"/>
            <a:r>
              <a:rPr lang="en-GB" dirty="0"/>
              <a:t>Unignited case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676456" cy="470912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GB" sz="2600" dirty="0"/>
          </a:p>
          <a:p>
            <a:pPr lvl="1" indent="0">
              <a:spcBef>
                <a:spcPts val="600"/>
              </a:spcBef>
              <a:buClr>
                <a:srgbClr val="BBA461"/>
              </a:buClr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30504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562074"/>
          </a:xfrm>
        </p:spPr>
        <p:txBody>
          <a:bodyPr/>
          <a:lstStyle/>
          <a:p>
            <a:r>
              <a:rPr lang="en-GB" dirty="0"/>
              <a:t>Flammable atmosphere development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676456" cy="470912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GB" sz="2600" dirty="0"/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600" u="sng" dirty="0"/>
              <a:t>Un</a:t>
            </a:r>
            <a:r>
              <a:rPr lang="en-GB" sz="2600" dirty="0"/>
              <a:t>ignited release</a:t>
            </a:r>
          </a:p>
          <a:p>
            <a:endParaRPr lang="en-GB" sz="2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42C865-AC59-4BD6-AD12-A120D4360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869578"/>
            <a:ext cx="10289998" cy="6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14329C7A-4BDE-44F2-9755-1364FF6B9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326778"/>
            <a:ext cx="8760149" cy="390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488A2C-CADD-4DF3-A897-56B6EC6C35DF}"/>
              </a:ext>
            </a:extLst>
          </p:cNvPr>
          <p:cNvSpPr txBox="1"/>
          <p:nvPr/>
        </p:nvSpPr>
        <p:spPr>
          <a:xfrm>
            <a:off x="2123728" y="5661248"/>
            <a:ext cx="6887940" cy="12241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GB" sz="2400" dirty="0"/>
              <a:t>Contours of hydrogen mole fraction (4% - 75%) first 1.19 s of release</a:t>
            </a:r>
          </a:p>
          <a:p>
            <a:pPr algn="ctr"/>
            <a:br>
              <a:rPr lang="en-GB" sz="2400" dirty="0"/>
            </a:br>
            <a:r>
              <a:rPr lang="en-US" sz="2400" dirty="0"/>
              <a:t>Mass flow rate 299 g/s , H</a:t>
            </a:r>
            <a:r>
              <a:rPr lang="en-US" sz="2400" baseline="-25000" dirty="0"/>
              <a:t>2</a:t>
            </a:r>
            <a:r>
              <a:rPr lang="en-US" sz="2400" dirty="0"/>
              <a:t>: 700 bar, 3.34 mm orifice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42723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562074"/>
          </a:xfrm>
        </p:spPr>
        <p:txBody>
          <a:bodyPr/>
          <a:lstStyle/>
          <a:p>
            <a:r>
              <a:rPr lang="en-GB" dirty="0"/>
              <a:t>Oxygen depletion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676456" cy="470912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GB" sz="2600" dirty="0"/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600" u="sng" dirty="0"/>
              <a:t>Un</a:t>
            </a:r>
            <a:r>
              <a:rPr lang="en-GB" sz="2600" dirty="0"/>
              <a:t>ignited release</a:t>
            </a:r>
          </a:p>
          <a:p>
            <a:endParaRPr lang="en-GB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00F384-E3A6-4E84-9930-A6B0EDB9A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039" y="2060848"/>
            <a:ext cx="9294551" cy="2664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238140-54A4-425F-AAA9-182163A37C7C}"/>
              </a:ext>
            </a:extLst>
          </p:cNvPr>
          <p:cNvSpPr txBox="1"/>
          <p:nvPr/>
        </p:nvSpPr>
        <p:spPr>
          <a:xfrm>
            <a:off x="2195736" y="4509120"/>
            <a:ext cx="6264696" cy="18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algn="ctr"/>
            <a:r>
              <a:rPr lang="en-GB" sz="2400" dirty="0"/>
              <a:t>Contours of oxygen mole fraction ( 0% - 19%) First 1.19s of the release</a:t>
            </a:r>
          </a:p>
          <a:p>
            <a:pPr algn="ctr"/>
            <a:endParaRPr lang="en-GB" sz="2400" dirty="0"/>
          </a:p>
          <a:p>
            <a:pPr algn="ctr"/>
            <a:r>
              <a:rPr lang="en-US" sz="2400" dirty="0"/>
              <a:t>Mass flow rate 299 g/s , H</a:t>
            </a:r>
            <a:r>
              <a:rPr lang="en-US" sz="2400" baseline="-25000" dirty="0"/>
              <a:t>2</a:t>
            </a:r>
            <a:r>
              <a:rPr lang="en-US" sz="2400" dirty="0"/>
              <a:t>: 700 bar, 3.34 mm orifice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4197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52" y="2636912"/>
            <a:ext cx="8579296" cy="562074"/>
          </a:xfrm>
        </p:spPr>
        <p:txBody>
          <a:bodyPr/>
          <a:lstStyle/>
          <a:p>
            <a:pPr algn="ctr"/>
            <a:r>
              <a:rPr lang="en-GB" dirty="0"/>
              <a:t>Ignited case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676456" cy="470912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GB" sz="2600" dirty="0"/>
          </a:p>
          <a:p>
            <a:pPr lvl="1" indent="0">
              <a:spcBef>
                <a:spcPts val="600"/>
              </a:spcBef>
              <a:buClr>
                <a:srgbClr val="BBA461"/>
              </a:buClr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4337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562074"/>
          </a:xfrm>
        </p:spPr>
        <p:txBody>
          <a:bodyPr/>
          <a:lstStyle/>
          <a:p>
            <a:r>
              <a:rPr lang="en-GB" dirty="0"/>
              <a:t>Flame development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676456" cy="470912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GB" sz="2600" dirty="0"/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600" u="sng" dirty="0"/>
              <a:t>Ig</a:t>
            </a:r>
            <a:r>
              <a:rPr lang="en-GB" sz="2600" dirty="0"/>
              <a:t>nited release - Hydroxyl mole fraction (OH)</a:t>
            </a:r>
          </a:p>
          <a:p>
            <a:endParaRPr lang="en-GB" sz="2600" dirty="0"/>
          </a:p>
          <a:p>
            <a:endParaRPr lang="en-GB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A9C67-72EF-4A58-9931-C791410A6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" y="1326778"/>
            <a:ext cx="9058845" cy="435148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6E8AE8-3870-40B6-BF32-E4273791B505}"/>
              </a:ext>
            </a:extLst>
          </p:cNvPr>
          <p:cNvSpPr txBox="1"/>
          <p:nvPr/>
        </p:nvSpPr>
        <p:spPr>
          <a:xfrm>
            <a:off x="2051720" y="5877272"/>
            <a:ext cx="6336704" cy="7054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r>
              <a:rPr lang="en-US" sz="2400" dirty="0"/>
              <a:t>Mass flow rate 299 g/s , H</a:t>
            </a:r>
            <a:r>
              <a:rPr lang="en-US" sz="2400" baseline="-25000" dirty="0"/>
              <a:t>2</a:t>
            </a:r>
            <a:r>
              <a:rPr lang="en-US" sz="2400" dirty="0"/>
              <a:t>: 700 bar, 3.34 mm orifice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4940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562074"/>
          </a:xfrm>
        </p:spPr>
        <p:txBody>
          <a:bodyPr/>
          <a:lstStyle/>
          <a:p>
            <a:r>
              <a:rPr lang="en-GB" sz="3400" dirty="0"/>
              <a:t>Ignited release – Hydroxyl mole fraction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676456" cy="470912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GB" sz="2600" dirty="0"/>
          </a:p>
          <a:p>
            <a:pPr lvl="1" indent="0">
              <a:spcBef>
                <a:spcPts val="600"/>
              </a:spcBef>
              <a:buClr>
                <a:srgbClr val="BBA461"/>
              </a:buClr>
              <a:buNone/>
            </a:pP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67544" y="764704"/>
            <a:ext cx="8496944" cy="460648"/>
          </a:xfrm>
        </p:spPr>
        <p:txBody>
          <a:bodyPr/>
          <a:lstStyle/>
          <a:p>
            <a:r>
              <a:rPr lang="en-GB" sz="2400" dirty="0"/>
              <a:t>Horizontal &amp; vertical planes through midpoint of the vent</a:t>
            </a:r>
          </a:p>
          <a:p>
            <a:endParaRPr lang="en-GB" sz="2600" dirty="0"/>
          </a:p>
          <a:p>
            <a:endParaRPr lang="en-GB" sz="2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6E8AE8-3870-40B6-BF32-E4273791B505}"/>
              </a:ext>
            </a:extLst>
          </p:cNvPr>
          <p:cNvSpPr txBox="1"/>
          <p:nvPr/>
        </p:nvSpPr>
        <p:spPr>
          <a:xfrm>
            <a:off x="202492" y="2276872"/>
            <a:ext cx="1656184" cy="187220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r>
              <a:rPr lang="en-US" sz="2400" dirty="0"/>
              <a:t>Mass flow rate 299 g/s  </a:t>
            </a:r>
          </a:p>
          <a:p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: 700 bar 3.34 mm orifice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1663D7-087C-418A-ACB2-113437DA8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786" y="1196752"/>
            <a:ext cx="6061622" cy="584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22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quence-oh">
            <a:hlinkClick r:id="" action="ppaction://media"/>
            <a:extLst>
              <a:ext uri="{FF2B5EF4-FFF2-40B4-BE49-F238E27FC236}">
                <a16:creationId xmlns:a16="http://schemas.microsoft.com/office/drawing/2014/main" id="{83068EA2-3728-454B-BF44-BBD42533B3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1075754"/>
            <a:ext cx="7709661" cy="5782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58DD9-24C1-4C76-8492-5F8C75E47869}"/>
              </a:ext>
            </a:extLst>
          </p:cNvPr>
          <p:cNvSpPr txBox="1"/>
          <p:nvPr/>
        </p:nvSpPr>
        <p:spPr>
          <a:xfrm>
            <a:off x="2194560" y="5486400"/>
            <a:ext cx="5185751" cy="9669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GB" dirty="0"/>
              <a:t>Evolution of hydrogen jet fire for the first 1.3 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7510F4-49D7-467C-B986-46FAB5585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562074"/>
          </a:xfrm>
        </p:spPr>
        <p:txBody>
          <a:bodyPr/>
          <a:lstStyle/>
          <a:p>
            <a:r>
              <a:rPr lang="en-GB" sz="3400" dirty="0"/>
              <a:t>Ignited release – Hydroxyl mole fraction</a:t>
            </a:r>
          </a:p>
        </p:txBody>
      </p:sp>
    </p:spTree>
    <p:extLst>
      <p:ext uri="{BB962C8B-B14F-4D97-AF65-F5344CB8AC3E}">
        <p14:creationId xmlns:p14="http://schemas.microsoft.com/office/powerpoint/2010/main" val="317321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562074"/>
          </a:xfrm>
        </p:spPr>
        <p:txBody>
          <a:bodyPr/>
          <a:lstStyle/>
          <a:p>
            <a:r>
              <a:rPr lang="en-GB" dirty="0"/>
              <a:t>Thermal effects – ignited release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676456" cy="470912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GB" sz="2600" dirty="0"/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67544" y="764704"/>
            <a:ext cx="8568952" cy="460648"/>
          </a:xfrm>
        </p:spPr>
        <p:txBody>
          <a:bodyPr/>
          <a:lstStyle/>
          <a:p>
            <a:r>
              <a:rPr lang="en-GB" sz="2600" dirty="0"/>
              <a:t>“No harm” distance of 70</a:t>
            </a:r>
            <a:r>
              <a:rPr lang="en-GB" sz="2600" baseline="30000" dirty="0"/>
              <a:t>o</a:t>
            </a:r>
            <a:r>
              <a:rPr lang="en-GB" sz="2600" dirty="0"/>
              <a:t>C for first 1.17s of release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9BE5B3-C76A-4FBF-98E5-0C77E4038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81" y="941585"/>
            <a:ext cx="9819843" cy="71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145" name="Picture 1">
            <a:extLst>
              <a:ext uri="{FF2B5EF4-FFF2-40B4-BE49-F238E27FC236}">
                <a16:creationId xmlns:a16="http://schemas.microsoft.com/office/drawing/2014/main" id="{1D9F4D03-E639-47DA-BEE8-AB2892B90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" y="1398786"/>
            <a:ext cx="9007137" cy="260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697A43-CBD6-4A66-A1B8-C1C016BDF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5554525" cy="214873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C340FF-D340-4651-BF7F-BDCE26BC3742}"/>
              </a:ext>
            </a:extLst>
          </p:cNvPr>
          <p:cNvSpPr txBox="1"/>
          <p:nvPr/>
        </p:nvSpPr>
        <p:spPr>
          <a:xfrm>
            <a:off x="5940152" y="4293096"/>
            <a:ext cx="3096344" cy="22322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400" dirty="0"/>
              <a:t>“No harm” distance of 70</a:t>
            </a:r>
            <a:r>
              <a:rPr lang="en-US" sz="2400" baseline="30000" dirty="0"/>
              <a:t>o</a:t>
            </a:r>
            <a:r>
              <a:rPr lang="en-US" sz="2400" dirty="0"/>
              <a:t>C at 1.56s of the ignited release =  point of maximum external flame length</a:t>
            </a:r>
            <a:endParaRPr lang="en-GB" sz="24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49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1"/>
            <a:ext cx="8676456" cy="3917032"/>
          </a:xfrm>
        </p:spPr>
        <p:txBody>
          <a:bodyPr>
            <a:normAutofit lnSpcReduction="10000"/>
          </a:bodyPr>
          <a:lstStyle/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800" dirty="0"/>
              <a:t>Background and previous work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800" dirty="0"/>
              <a:t>Problem description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800" dirty="0"/>
              <a:t>Methodology</a:t>
            </a:r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800" dirty="0"/>
              <a:t>CFD (ignited and unignited scenarios)</a:t>
            </a:r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800" dirty="0"/>
              <a:t>Analytical model (unignited)</a:t>
            </a:r>
          </a:p>
          <a:p>
            <a:pPr marL="34290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US" sz="2800" dirty="0"/>
              <a:t>Pressure dynamics – </a:t>
            </a:r>
            <a:r>
              <a:rPr lang="en-US" sz="2800" u="sng" dirty="0"/>
              <a:t>key finding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US" sz="2800" dirty="0"/>
              <a:t>Release </a:t>
            </a:r>
            <a:r>
              <a:rPr lang="en-US" sz="2800" dirty="0" err="1"/>
              <a:t>behaviour</a:t>
            </a:r>
            <a:endParaRPr lang="en-US" sz="2800" dirty="0"/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US" sz="2800" dirty="0"/>
              <a:t>Conclusions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4243066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676456" cy="485313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000" dirty="0"/>
              <a:t>Unignited and ignited releases from onboard hydrogen storage at 700 bar through 3.34 mm diameter orifice in a small garage have been compared.</a:t>
            </a:r>
          </a:p>
          <a:p>
            <a:pPr marL="34290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000" dirty="0"/>
              <a:t>Predicted overpressure for an </a:t>
            </a:r>
            <a:r>
              <a:rPr lang="en-GB" sz="2000" dirty="0">
                <a:solidFill>
                  <a:srgbClr val="FF0000"/>
                </a:solidFill>
              </a:rPr>
              <a:t>unignited</a:t>
            </a:r>
            <a:r>
              <a:rPr lang="en-GB" sz="2000" dirty="0"/>
              <a:t> release is ~ 0.55 kPa (“safe”)</a:t>
            </a:r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000" dirty="0"/>
              <a:t>However, the garage is engulfed by a flammable atmosphere in  &lt; 1s and the oxygen is depleted to dangerous levels within this time. </a:t>
            </a:r>
          </a:p>
          <a:p>
            <a:pPr marL="34290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000" dirty="0"/>
              <a:t>Overpressure predicted for the </a:t>
            </a:r>
            <a:r>
              <a:rPr lang="en-GB" sz="2000" dirty="0">
                <a:solidFill>
                  <a:srgbClr val="FF0000"/>
                </a:solidFill>
              </a:rPr>
              <a:t>ignited</a:t>
            </a:r>
            <a:r>
              <a:rPr lang="en-GB" sz="2000" dirty="0"/>
              <a:t> release is </a:t>
            </a:r>
            <a:r>
              <a:rPr lang="en-GB" sz="2000" u="sng" dirty="0"/>
              <a:t>two orders of magnitude greater</a:t>
            </a:r>
            <a:r>
              <a:rPr lang="en-GB" sz="2000" dirty="0"/>
              <a:t> &gt; 55kPA in less than 1s, causing destruction of the structure and raising safety concerns regarding TPRDs</a:t>
            </a:r>
            <a:endParaRPr lang="en-US" sz="2000" dirty="0"/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000" dirty="0"/>
              <a:t>Thermal effects resulting from the release are predicted to extend almost 9m from the jet in 1.5s. 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000" dirty="0"/>
              <a:t>Further studies are required to investigate the pressure peaking phenomenon for ignited releases in order that safety recommendations can be made. 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600" dirty="0"/>
              <a:t>And recommendations for future work</a:t>
            </a:r>
          </a:p>
          <a:p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4258443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840300" y="3049889"/>
            <a:ext cx="7772400" cy="1362075"/>
          </a:xfrm>
        </p:spPr>
        <p:txBody>
          <a:bodyPr>
            <a:noAutofit/>
          </a:bodyPr>
          <a:lstStyle/>
          <a:p>
            <a:pPr algn="ctr"/>
            <a:r>
              <a:rPr lang="en-GB" sz="4800" dirty="0"/>
              <a:t>Any questions?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94713" y="6121425"/>
            <a:ext cx="438272" cy="5205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35456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- context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676456" cy="2980927"/>
          </a:xfrm>
        </p:spPr>
        <p:txBody>
          <a:bodyPr>
            <a:normAutofit fontScale="85000" lnSpcReduction="10000"/>
          </a:bodyPr>
          <a:lstStyle/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800" dirty="0"/>
              <a:t>Onboard hydrogen typically stored as high pressure compressed gas (350 bar upwards)</a:t>
            </a:r>
          </a:p>
          <a:p>
            <a:pPr marL="34290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800" dirty="0"/>
              <a:t>Tanks fitted with TPRD through which release may occur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800" dirty="0"/>
              <a:t>Indoor storage scenarios relevant for practical applications e.g. garages, maintenance shops, tunnels etc.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800" dirty="0"/>
              <a:t>Previous work highlighted safety issue when an unscheduled </a:t>
            </a:r>
            <a:r>
              <a:rPr lang="en-GB" sz="2800" u="sng" dirty="0"/>
              <a:t>un</a:t>
            </a:r>
            <a:r>
              <a:rPr lang="en-GB" sz="2800" dirty="0"/>
              <a:t>ignited release occurs through a TPRD in an enclosure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600" dirty="0"/>
              <a:t>Ignited release from on-board storage in a garage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458C63-22B2-4D81-85B2-AB4B0B507B07}"/>
              </a:ext>
            </a:extLst>
          </p:cNvPr>
          <p:cNvSpPr/>
          <p:nvPr/>
        </p:nvSpPr>
        <p:spPr>
          <a:xfrm>
            <a:off x="5004048" y="5085184"/>
            <a:ext cx="2880320" cy="1656184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A932BC-10AD-489C-AFA7-26128BFCC5C4}"/>
              </a:ext>
            </a:extLst>
          </p:cNvPr>
          <p:cNvSpPr/>
          <p:nvPr/>
        </p:nvSpPr>
        <p:spPr>
          <a:xfrm>
            <a:off x="5148064" y="5085184"/>
            <a:ext cx="2592288" cy="165618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30838C0-2F7F-4A82-97FC-1A5A7BA31B13}"/>
              </a:ext>
            </a:extLst>
          </p:cNvPr>
          <p:cNvSpPr/>
          <p:nvPr/>
        </p:nvSpPr>
        <p:spPr>
          <a:xfrm>
            <a:off x="4860032" y="4581127"/>
            <a:ext cx="3168352" cy="504057"/>
          </a:xfrm>
          <a:prstGeom prst="triangle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Graphic 8" descr="Car">
            <a:extLst>
              <a:ext uri="{FF2B5EF4-FFF2-40B4-BE49-F238E27FC236}">
                <a16:creationId xmlns:a16="http://schemas.microsoft.com/office/drawing/2014/main" id="{90481328-9FBD-4C6F-BC6B-FAF12AC6E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6096" y="5157192"/>
            <a:ext cx="208823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8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– pressure peaking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1"/>
            <a:ext cx="8496944" cy="3340967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Previous work highlighted “pressure peaking phenomena”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Release in an enclosure with minimum ventilation and a leak rate which is ensures no air ingress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Overpressure can destroy the structure in a matter of seconds 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Previously only </a:t>
            </a:r>
            <a:r>
              <a:rPr lang="en-GB" sz="2200" u="sng" dirty="0"/>
              <a:t>UNIGNITED </a:t>
            </a:r>
            <a:r>
              <a:rPr lang="en-GB" sz="2200" dirty="0"/>
              <a:t>scenarios considered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>
                <a:solidFill>
                  <a:prstClr val="black"/>
                </a:solidFill>
              </a:rPr>
              <a:t>Need exists to understand the behaviour of an </a:t>
            </a:r>
            <a:r>
              <a:rPr lang="en-GB" sz="2200" u="sng" dirty="0">
                <a:solidFill>
                  <a:prstClr val="black"/>
                </a:solidFill>
              </a:rPr>
              <a:t>INGNITED</a:t>
            </a:r>
            <a:r>
              <a:rPr lang="en-GB" sz="2200" dirty="0">
                <a:solidFill>
                  <a:prstClr val="black"/>
                </a:solidFill>
              </a:rPr>
              <a:t> release storage</a:t>
            </a:r>
          </a:p>
          <a:p>
            <a:pPr lvl="1" indent="0">
              <a:spcBef>
                <a:spcPts val="600"/>
              </a:spcBef>
              <a:buClr>
                <a:srgbClr val="BBA461"/>
              </a:buClr>
              <a:buNone/>
            </a:pP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600" dirty="0"/>
              <a:t>Ignited release from on-board storage in a garage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8FB894-A2E5-41FD-BB73-F035492710CC}"/>
              </a:ext>
            </a:extLst>
          </p:cNvPr>
          <p:cNvGrpSpPr/>
          <p:nvPr/>
        </p:nvGrpSpPr>
        <p:grpSpPr>
          <a:xfrm>
            <a:off x="3995936" y="3861048"/>
            <a:ext cx="5330066" cy="2915200"/>
            <a:chOff x="755650" y="1320126"/>
            <a:chExt cx="8061325" cy="5010150"/>
          </a:xfrm>
        </p:grpSpPr>
        <p:pic>
          <p:nvPicPr>
            <p:cNvPr id="15" name="Picture 13">
              <a:extLst>
                <a:ext uri="{FF2B5EF4-FFF2-40B4-BE49-F238E27FC236}">
                  <a16:creationId xmlns:a16="http://schemas.microsoft.com/office/drawing/2014/main" id="{A535286A-96DF-41F2-92A6-9097EF1281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1320126"/>
              <a:ext cx="8061325" cy="501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D50C509-C01D-43A4-A724-80EA4514452D}"/>
                </a:ext>
              </a:extLst>
            </p:cNvPr>
            <p:cNvGrpSpPr/>
            <p:nvPr/>
          </p:nvGrpSpPr>
          <p:grpSpPr>
            <a:xfrm>
              <a:off x="2171436" y="1465263"/>
              <a:ext cx="6098773" cy="3411537"/>
              <a:chOff x="2171436" y="1465263"/>
              <a:chExt cx="6098773" cy="3411537"/>
            </a:xfrm>
          </p:grpSpPr>
          <p:sp>
            <p:nvSpPr>
              <p:cNvPr id="18" name="Rectangle 14">
                <a:extLst>
                  <a:ext uri="{FF2B5EF4-FFF2-40B4-BE49-F238E27FC236}">
                    <a16:creationId xmlns:a16="http://schemas.microsoft.com/office/drawing/2014/main" id="{4D5826F7-7227-4251-9D5D-0BF6A2508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1436" y="4290249"/>
                <a:ext cx="6098773" cy="586551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600" b="1" dirty="0">
                    <a:solidFill>
                      <a:srgbClr val="FFFFFF"/>
                    </a:solidFill>
                  </a:rPr>
                  <a:t>10-20 KPa – safety limit for structures</a:t>
                </a:r>
              </a:p>
            </p:txBody>
          </p:sp>
          <p:sp>
            <p:nvSpPr>
              <p:cNvPr id="19" name="Explosion 1 13">
                <a:extLst>
                  <a:ext uri="{FF2B5EF4-FFF2-40B4-BE49-F238E27FC236}">
                    <a16:creationId xmlns:a16="http://schemas.microsoft.com/office/drawing/2014/main" id="{6F835D1A-CB09-4077-8B1E-D95EF9A881FA}"/>
                  </a:ext>
                </a:extLst>
              </p:cNvPr>
              <p:cNvSpPr/>
              <p:nvPr/>
            </p:nvSpPr>
            <p:spPr>
              <a:xfrm>
                <a:off x="4100513" y="1465263"/>
                <a:ext cx="2232025" cy="1728787"/>
              </a:xfrm>
              <a:prstGeom prst="irregularSeal1">
                <a:avLst/>
              </a:prstGeom>
              <a:solidFill>
                <a:srgbClr val="FF330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9E7B60F6-68D9-4272-A535-10498E688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025" y="1654175"/>
              <a:ext cx="2160588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1600" b="1" kern="0" dirty="0">
                  <a:solidFill>
                    <a:srgbClr val="FFFFFF"/>
                  </a:solidFill>
                  <a:latin typeface="Arial"/>
                </a:rPr>
                <a:t>H</a:t>
              </a:r>
              <a:r>
                <a:rPr lang="en-US" sz="1600" b="1" kern="0" baseline="-25000" dirty="0">
                  <a:solidFill>
                    <a:srgbClr val="FFFFFF"/>
                  </a:solidFill>
                  <a:latin typeface="Arial"/>
                </a:rPr>
                <a:t>2</a:t>
              </a:r>
              <a:r>
                <a:rPr lang="en-US" sz="1600" b="1" kern="0" dirty="0">
                  <a:solidFill>
                    <a:srgbClr val="FFFFFF"/>
                  </a:solidFill>
                  <a:latin typeface="Arial"/>
                </a:rPr>
                <a:t> only!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377F121-8FC2-48F6-821A-9CBED1B255BF}"/>
              </a:ext>
            </a:extLst>
          </p:cNvPr>
          <p:cNvSpPr txBox="1"/>
          <p:nvPr/>
        </p:nvSpPr>
        <p:spPr>
          <a:xfrm>
            <a:off x="1763688" y="5099678"/>
            <a:ext cx="2376264" cy="9791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dirty="0"/>
              <a:t>Mass flow rate 390 g/s (H</a:t>
            </a:r>
            <a:r>
              <a:rPr lang="en-US" baseline="-25000" dirty="0"/>
              <a:t>2</a:t>
            </a:r>
            <a:r>
              <a:rPr lang="en-US" dirty="0"/>
              <a:t>: 350 bar, 5.08 mm orifice).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270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 description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676456" cy="4709120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600" dirty="0"/>
              <a:t>Small typical garage, one vent, release from a H</a:t>
            </a:r>
            <a:r>
              <a:rPr lang="en-GB" sz="2600" baseline="-25000" dirty="0"/>
              <a:t>2</a:t>
            </a:r>
            <a:r>
              <a:rPr lang="en-GB" sz="2600" dirty="0"/>
              <a:t> tank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600" dirty="0"/>
              <a:t>Consider both </a:t>
            </a:r>
            <a:r>
              <a:rPr lang="en-GB" sz="2600" dirty="0">
                <a:solidFill>
                  <a:srgbClr val="FF0000"/>
                </a:solidFill>
              </a:rPr>
              <a:t>unignited</a:t>
            </a:r>
            <a:r>
              <a:rPr lang="en-GB" sz="2600" dirty="0"/>
              <a:t> &amp; </a:t>
            </a:r>
            <a:r>
              <a:rPr lang="en-GB" sz="2600" dirty="0">
                <a:solidFill>
                  <a:srgbClr val="FF0000"/>
                </a:solidFill>
              </a:rPr>
              <a:t>ignited</a:t>
            </a:r>
            <a:r>
              <a:rPr lang="en-GB" sz="2600" dirty="0"/>
              <a:t> cases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600" dirty="0"/>
              <a:t>Typical onboard hydrogen storage tank </a:t>
            </a:r>
            <a:r>
              <a:rPr lang="en-GB" sz="2600" dirty="0">
                <a:solidFill>
                  <a:srgbClr val="FF0000"/>
                </a:solidFill>
              </a:rPr>
              <a:t>700 bar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600" dirty="0"/>
              <a:t>Through a </a:t>
            </a:r>
            <a:r>
              <a:rPr lang="en-GB" sz="2600" dirty="0">
                <a:solidFill>
                  <a:srgbClr val="FF0000"/>
                </a:solidFill>
              </a:rPr>
              <a:t>3.34 mm </a:t>
            </a:r>
            <a:r>
              <a:rPr lang="en-GB" sz="2600" dirty="0"/>
              <a:t>diameter orifice TPRD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600" dirty="0"/>
              <a:t>Mass flow rate of </a:t>
            </a:r>
            <a:r>
              <a:rPr lang="en-GB" sz="2600" dirty="0">
                <a:solidFill>
                  <a:srgbClr val="FF0000"/>
                </a:solidFill>
              </a:rPr>
              <a:t>0.2993 kg/s </a:t>
            </a:r>
            <a:r>
              <a:rPr lang="en-GB" sz="2600" i="1" dirty="0"/>
              <a:t>constant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600" dirty="0"/>
              <a:t>Garage is small : </a:t>
            </a:r>
            <a:r>
              <a:rPr lang="en-GB" sz="2600" dirty="0">
                <a:solidFill>
                  <a:srgbClr val="FF0000"/>
                </a:solidFill>
              </a:rPr>
              <a:t>L 4.5 m, W 2.6 m, H 2.6 m 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600" dirty="0"/>
              <a:t>Release vertically upward in the centre, 0.5 m above floor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600" dirty="0"/>
              <a:t>Single vent: </a:t>
            </a:r>
            <a:r>
              <a:rPr lang="en-GB" sz="2600" dirty="0">
                <a:solidFill>
                  <a:srgbClr val="FF0000"/>
                </a:solidFill>
              </a:rPr>
              <a:t>W 0.35 m,  H 0.55 m </a:t>
            </a:r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600" dirty="0"/>
              <a:t>Note: this vent area is typical of e.g. </a:t>
            </a:r>
            <a:br>
              <a:rPr lang="en-GB" sz="2600" dirty="0"/>
            </a:br>
            <a:r>
              <a:rPr lang="en-GB" sz="2600" dirty="0"/>
              <a:t>a window and should be “safe” in the </a:t>
            </a:r>
            <a:br>
              <a:rPr lang="en-GB" sz="2600" dirty="0"/>
            </a:br>
            <a:r>
              <a:rPr lang="en-GB" sz="2600" dirty="0"/>
              <a:t>case of an unignited release</a:t>
            </a:r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600" dirty="0"/>
              <a:t>Ignited release from on-board storage in a garage</a:t>
            </a:r>
          </a:p>
          <a:p>
            <a:endParaRPr lang="en-GB" sz="2600" dirty="0"/>
          </a:p>
        </p:txBody>
      </p:sp>
      <p:pic>
        <p:nvPicPr>
          <p:cNvPr id="5" name="Picture 4" descr="http://t0.gstatic.com/images?q=tbn:ANd9GcQIplNMlGcY3Nko6NCHBKQ4hwIqoeAhg1IrYHnZyd5JcbPV-Fll">
            <a:extLst>
              <a:ext uri="{FF2B5EF4-FFF2-40B4-BE49-F238E27FC236}">
                <a16:creationId xmlns:a16="http://schemas.microsoft.com/office/drawing/2014/main" id="{789CD245-2B29-4450-A0C8-A5A833DA0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056" y="467500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0862A7-9859-42E6-BAA5-E0F70926D084}"/>
              </a:ext>
            </a:extLst>
          </p:cNvPr>
          <p:cNvSpPr txBox="1"/>
          <p:nvPr/>
        </p:nvSpPr>
        <p:spPr>
          <a:xfrm>
            <a:off x="1715638" y="5799390"/>
            <a:ext cx="4896544" cy="7079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safe for ignited H</a:t>
            </a:r>
            <a:r>
              <a:rPr lang="en-GB" sz="2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release?</a:t>
            </a:r>
          </a:p>
        </p:txBody>
      </p:sp>
    </p:spTree>
    <p:extLst>
      <p:ext uri="{BB962C8B-B14F-4D97-AF65-F5344CB8AC3E}">
        <p14:creationId xmlns:p14="http://schemas.microsoft.com/office/powerpoint/2010/main" val="43561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approach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676456" cy="470912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FLUENT, domain </a:t>
            </a:r>
            <a:r>
              <a:rPr lang="en-GB" sz="2200" dirty="0">
                <a:solidFill>
                  <a:srgbClr val="FF0000"/>
                </a:solidFill>
              </a:rPr>
              <a:t>L 15.5 m, W 6.6 m, H 7 m</a:t>
            </a:r>
            <a:endParaRPr lang="en-GB" sz="2200" dirty="0"/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Notional nozzle for under expanded jets = </a:t>
            </a:r>
            <a:r>
              <a:rPr lang="en-GB" sz="2200" dirty="0">
                <a:solidFill>
                  <a:srgbClr val="FF0000"/>
                </a:solidFill>
              </a:rPr>
              <a:t>0.0564 m </a:t>
            </a:r>
            <a:br>
              <a:rPr lang="en-GB" sz="2200" dirty="0">
                <a:solidFill>
                  <a:srgbClr val="FF0000"/>
                </a:solidFill>
              </a:rPr>
            </a:br>
            <a:r>
              <a:rPr lang="en-GB" sz="2200" dirty="0"/>
              <a:t>(Molkov et al. 2009*)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351,152 hexahedral cells, 0.05 cm rectangular nozzle exit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Valve opening time of </a:t>
            </a:r>
            <a:r>
              <a:rPr lang="en-GB" sz="2200" dirty="0">
                <a:solidFill>
                  <a:srgbClr val="FF0000"/>
                </a:solidFill>
              </a:rPr>
              <a:t>0.01 s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Wall not meshed but thickness accounted </a:t>
            </a:r>
            <a:br>
              <a:rPr lang="en-GB" sz="2200" dirty="0"/>
            </a:br>
            <a:r>
              <a:rPr lang="en-GB" sz="2200" dirty="0"/>
              <a:t>for calculating conduction heat transfer.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Garage floor, walls and roof are concrete </a:t>
            </a:r>
            <a:br>
              <a:rPr lang="en-GB" sz="2200" dirty="0"/>
            </a:br>
            <a:r>
              <a:rPr lang="en-GB" sz="2200" dirty="0"/>
              <a:t>with thickness  0.15 m, front wall is an </a:t>
            </a:r>
            <a:br>
              <a:rPr lang="en-GB" sz="2200" dirty="0"/>
            </a:br>
            <a:r>
              <a:rPr lang="en-GB" sz="2200" dirty="0"/>
              <a:t>aluminium wall with a thickness  0.02 m.</a:t>
            </a:r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i="1" dirty="0"/>
              <a:t>Specific details in the paper 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GB" sz="2600" dirty="0"/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600" dirty="0"/>
              <a:t>CFD geometry and mesh</a:t>
            </a:r>
          </a:p>
          <a:p>
            <a:endParaRPr lang="en-GB" sz="2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0A5780-00DB-4780-B654-F62077279A6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56176" y="3198987"/>
            <a:ext cx="2906592" cy="275029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FCDC6A5-0CAC-40A2-9199-6B181151B64E}"/>
              </a:ext>
            </a:extLst>
          </p:cNvPr>
          <p:cNvCxnSpPr>
            <a:cxnSpLocks/>
          </p:cNvCxnSpPr>
          <p:nvPr/>
        </p:nvCxnSpPr>
        <p:spPr>
          <a:xfrm>
            <a:off x="6876256" y="3717032"/>
            <a:ext cx="877232" cy="1008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E4CD423-ADAA-463C-9C07-9C2E4DAD6C42}"/>
              </a:ext>
            </a:extLst>
          </p:cNvPr>
          <p:cNvSpPr txBox="1"/>
          <p:nvPr/>
        </p:nvSpPr>
        <p:spPr>
          <a:xfrm>
            <a:off x="6444208" y="3429000"/>
            <a:ext cx="864096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Vent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AEF2A1-2EC7-4633-8B7F-33D785A25915}"/>
              </a:ext>
            </a:extLst>
          </p:cNvPr>
          <p:cNvCxnSpPr>
            <a:cxnSpLocks/>
          </p:cNvCxnSpPr>
          <p:nvPr/>
        </p:nvCxnSpPr>
        <p:spPr>
          <a:xfrm flipV="1">
            <a:off x="7884368" y="5124635"/>
            <a:ext cx="216024" cy="7526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37DAB63-F325-41AB-8C10-F316EDFD9F91}"/>
              </a:ext>
            </a:extLst>
          </p:cNvPr>
          <p:cNvSpPr txBox="1"/>
          <p:nvPr/>
        </p:nvSpPr>
        <p:spPr>
          <a:xfrm>
            <a:off x="7452320" y="5877272"/>
            <a:ext cx="864096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Nozzle</a:t>
            </a:r>
          </a:p>
        </p:txBody>
      </p:sp>
    </p:spTree>
    <p:extLst>
      <p:ext uri="{BB962C8B-B14F-4D97-AF65-F5344CB8AC3E}">
        <p14:creationId xmlns:p14="http://schemas.microsoft.com/office/powerpoint/2010/main" val="261522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approach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676456" cy="470912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Pressure based solver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RNG k-ε RANS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PISO for pressure velocity coupling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Eddy dissipation concept (EDC) used in the ignited case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Ignition modelled as a spark via a “patched” temperature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GB" sz="2200" dirty="0"/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Simulations:</a:t>
            </a:r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Unignited release</a:t>
            </a:r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Ignited release</a:t>
            </a:r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Range of CFL values considered to gauge sensitivity as simulations </a:t>
            </a:r>
            <a:r>
              <a:rPr lang="en-GB" sz="2200" u="sng" dirty="0"/>
              <a:t>highly</a:t>
            </a:r>
            <a:r>
              <a:rPr lang="en-GB" sz="2200" dirty="0"/>
              <a:t> computationally intensive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GB" sz="2600" dirty="0"/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600" dirty="0"/>
              <a:t>CFD unignited and ignited</a:t>
            </a:r>
          </a:p>
          <a:p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4207711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5538C7A-D16C-4EAA-A30C-24520946E68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25" y="2137688"/>
            <a:ext cx="7987639" cy="39061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approach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676456" cy="470912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r>
              <a:rPr lang="en-GB" sz="2200" dirty="0"/>
              <a:t>Presented in previous work used here to support CFD</a:t>
            </a:r>
          </a:p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GB" sz="2600" dirty="0"/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600" dirty="0"/>
              <a:t>Analytical</a:t>
            </a:r>
          </a:p>
          <a:p>
            <a:endParaRPr lang="en-GB" sz="2600" dirty="0"/>
          </a:p>
        </p:txBody>
      </p:sp>
      <p:grpSp>
        <p:nvGrpSpPr>
          <p:cNvPr id="14" name="Group 30">
            <a:extLst>
              <a:ext uri="{FF2B5EF4-FFF2-40B4-BE49-F238E27FC236}">
                <a16:creationId xmlns:a16="http://schemas.microsoft.com/office/drawing/2014/main" id="{13CB76C1-9F0D-47A0-ABBC-FD6F567F4853}"/>
              </a:ext>
            </a:extLst>
          </p:cNvPr>
          <p:cNvGrpSpPr>
            <a:grpSpLocks/>
          </p:cNvGrpSpPr>
          <p:nvPr/>
        </p:nvGrpSpPr>
        <p:grpSpPr bwMode="auto">
          <a:xfrm>
            <a:off x="6424754" y="4415267"/>
            <a:ext cx="2428875" cy="1816100"/>
            <a:chOff x="4041" y="2851"/>
            <a:chExt cx="1530" cy="1144"/>
          </a:xfrm>
        </p:grpSpPr>
        <p:sp>
          <p:nvSpPr>
            <p:cNvPr id="15" name="Text Box 26">
              <a:extLst>
                <a:ext uri="{FF2B5EF4-FFF2-40B4-BE49-F238E27FC236}">
                  <a16:creationId xmlns:a16="http://schemas.microsoft.com/office/drawing/2014/main" id="{9727588E-A71E-475F-975E-ACC6575AA1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4" y="2851"/>
              <a:ext cx="137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>
                  <a:solidFill>
                    <a:srgbClr val="FF3300"/>
                  </a:solidFill>
                  <a:latin typeface="Arial" charset="0"/>
                </a:rPr>
                <a:t>Velocity at the vent</a:t>
              </a:r>
            </a:p>
          </p:txBody>
        </p:sp>
        <p:sp>
          <p:nvSpPr>
            <p:cNvPr id="16" name="Oval 27">
              <a:extLst>
                <a:ext uri="{FF2B5EF4-FFF2-40B4-BE49-F238E27FC236}">
                  <a16:creationId xmlns:a16="http://schemas.microsoft.com/office/drawing/2014/main" id="{36C2CAAC-81AE-47F1-A4E4-99850D423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3069"/>
              <a:ext cx="1341" cy="926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7" name="Group 29">
            <a:extLst>
              <a:ext uri="{FF2B5EF4-FFF2-40B4-BE49-F238E27FC236}">
                <a16:creationId xmlns:a16="http://schemas.microsoft.com/office/drawing/2014/main" id="{742434CB-628C-419A-A7AF-966169D6F867}"/>
              </a:ext>
            </a:extLst>
          </p:cNvPr>
          <p:cNvGrpSpPr>
            <a:grpSpLocks/>
          </p:cNvGrpSpPr>
          <p:nvPr/>
        </p:nvGrpSpPr>
        <p:grpSpPr bwMode="auto">
          <a:xfrm>
            <a:off x="5143121" y="4533051"/>
            <a:ext cx="1257300" cy="1671638"/>
            <a:chOff x="3269" y="2856"/>
            <a:chExt cx="792" cy="1053"/>
          </a:xfrm>
        </p:grpSpPr>
        <p:sp>
          <p:nvSpPr>
            <p:cNvPr id="18" name="Oval 25">
              <a:extLst>
                <a:ext uri="{FF2B5EF4-FFF2-40B4-BE49-F238E27FC236}">
                  <a16:creationId xmlns:a16="http://schemas.microsoft.com/office/drawing/2014/main" id="{EDD24126-F322-4B5C-937A-D76B9ED38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" y="3069"/>
              <a:ext cx="387" cy="84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Text Box 28">
              <a:extLst>
                <a:ext uri="{FF2B5EF4-FFF2-40B4-BE49-F238E27FC236}">
                  <a16:creationId xmlns:a16="http://schemas.microsoft.com/office/drawing/2014/main" id="{9B445DB6-422D-49AF-9C11-6E4AF6ACCC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9" y="2856"/>
              <a:ext cx="79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>
                  <a:solidFill>
                    <a:srgbClr val="FF3300"/>
                  </a:solidFill>
                  <a:latin typeface="Arial" charset="0"/>
                </a:rPr>
                <a:t>density</a:t>
              </a:r>
            </a:p>
          </p:txBody>
        </p:sp>
      </p:grpSp>
      <p:grpSp>
        <p:nvGrpSpPr>
          <p:cNvPr id="20" name="Group 33">
            <a:extLst>
              <a:ext uri="{FF2B5EF4-FFF2-40B4-BE49-F238E27FC236}">
                <a16:creationId xmlns:a16="http://schemas.microsoft.com/office/drawing/2014/main" id="{0654C51E-764A-49A2-AAED-9D991F7DA6DE}"/>
              </a:ext>
            </a:extLst>
          </p:cNvPr>
          <p:cNvGrpSpPr>
            <a:grpSpLocks/>
          </p:cNvGrpSpPr>
          <p:nvPr/>
        </p:nvGrpSpPr>
        <p:grpSpPr bwMode="auto">
          <a:xfrm>
            <a:off x="6577272" y="2488421"/>
            <a:ext cx="1228725" cy="1319213"/>
            <a:chOff x="4353" y="1256"/>
            <a:chExt cx="774" cy="831"/>
          </a:xfrm>
        </p:grpSpPr>
        <p:sp>
          <p:nvSpPr>
            <p:cNvPr id="21" name="Oval 31">
              <a:extLst>
                <a:ext uri="{FF2B5EF4-FFF2-40B4-BE49-F238E27FC236}">
                  <a16:creationId xmlns:a16="http://schemas.microsoft.com/office/drawing/2014/main" id="{F4396413-1E31-4CE7-B7A9-62FFF129B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3" y="1416"/>
              <a:ext cx="312" cy="671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" name="Rectangle 32">
              <a:extLst>
                <a:ext uri="{FF2B5EF4-FFF2-40B4-BE49-F238E27FC236}">
                  <a16:creationId xmlns:a16="http://schemas.microsoft.com/office/drawing/2014/main" id="{4DCF1C7C-B3C3-4DD6-B7BD-BFED0B15A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" y="1256"/>
              <a:ext cx="709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sz="1600">
                  <a:solidFill>
                    <a:srgbClr val="FF3300"/>
                  </a:solidFill>
                  <a:latin typeface="Arial" charset="0"/>
                </a:rPr>
                <a:t>Average </a:t>
              </a:r>
              <a:r>
                <a:rPr lang="en-GB" sz="1600" i="1">
                  <a:solidFill>
                    <a:srgbClr val="FF3300"/>
                  </a:solidFill>
                  <a:latin typeface="Arial" charset="0"/>
                </a:rPr>
                <a:t>M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3D75F5-0671-49FA-BD31-6F162D478764}"/>
              </a:ext>
            </a:extLst>
          </p:cNvPr>
          <p:cNvSpPr/>
          <p:nvPr/>
        </p:nvSpPr>
        <p:spPr>
          <a:xfrm>
            <a:off x="826991" y="3706769"/>
            <a:ext cx="5904656" cy="874901"/>
          </a:xfrm>
          <a:prstGeom prst="round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22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562074"/>
          </a:xfrm>
        </p:spPr>
        <p:txBody>
          <a:bodyPr/>
          <a:lstStyle/>
          <a:p>
            <a:r>
              <a:rPr lang="en-GB" dirty="0"/>
              <a:t>Pressure dynamics: Unignited release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676456" cy="470912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GB" sz="2600" dirty="0"/>
          </a:p>
          <a:p>
            <a:pPr marL="1085850" lvl="1" indent="-342900">
              <a:spcBef>
                <a:spcPts val="600"/>
              </a:spcBef>
              <a:buClr>
                <a:srgbClr val="BBA461"/>
              </a:buClr>
              <a:buFont typeface="Wingdings" pitchFamily="2" charset="2"/>
              <a:buChar char="v"/>
            </a:pP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600" dirty="0"/>
              <a:t>CFD and analytical models</a:t>
            </a:r>
          </a:p>
          <a:p>
            <a:endParaRPr lang="en-GB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8AF29-4FDC-42FF-88F3-F53B4AC0624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3" y="1558070"/>
            <a:ext cx="7834883" cy="496727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F27CAF-B958-4C26-98B6-13EDCE6906E8}"/>
              </a:ext>
            </a:extLst>
          </p:cNvPr>
          <p:cNvSpPr txBox="1"/>
          <p:nvPr/>
        </p:nvSpPr>
        <p:spPr>
          <a:xfrm>
            <a:off x="2195736" y="3212976"/>
            <a:ext cx="5184576" cy="9791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dirty="0"/>
              <a:t>Mass flow rate 299 g/s (H</a:t>
            </a:r>
            <a:r>
              <a:rPr lang="en-US" baseline="-25000" dirty="0"/>
              <a:t>2</a:t>
            </a:r>
            <a:r>
              <a:rPr lang="en-US" dirty="0"/>
              <a:t>: 700 bar, 3.34 mm orifice).</a:t>
            </a:r>
          </a:p>
          <a:p>
            <a:endParaRPr lang="en-US" dirty="0"/>
          </a:p>
          <a:p>
            <a:pPr algn="ctr"/>
            <a:r>
              <a:rPr lang="en-US" dirty="0"/>
              <a:t>Note “safe” pressure in unignited case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0458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50000"/>
          </a:schemeClr>
        </a:solidFill>
        <a:ln w="28575">
          <a:solidFill>
            <a:schemeClr val="tx1">
              <a:lumMod val="85000"/>
              <a:lumOff val="15000"/>
            </a:schemeClr>
          </a:solidFill>
        </a:ln>
      </a:spPr>
      <a:bodyPr rtlCol="0" anchor="ctr"/>
      <a:lstStyle>
        <a:defPPr algn="ctr">
          <a:defRPr>
            <a:ln>
              <a:solidFill>
                <a:schemeClr val="tx1">
                  <a:lumMod val="85000"/>
                  <a:lumOff val="15000"/>
                </a:schemeClr>
              </a:solidFill>
            </a:ln>
            <a:solidFill>
              <a:schemeClr val="tx1">
                <a:lumMod val="75000"/>
                <a:lumOff val="25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22089</TotalTime>
  <Words>1065</Words>
  <Application>Microsoft Office PowerPoint</Application>
  <PresentationFormat>On-screen Show (4:3)</PresentationFormat>
  <Paragraphs>157</Paragraphs>
  <Slides>21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Wingdings</vt:lpstr>
      <vt:lpstr>Office Theme</vt:lpstr>
      <vt:lpstr>1_Office Theme</vt:lpstr>
      <vt:lpstr>Pressure effects of an ignited release from onboard storage in a garage with a single vent</vt:lpstr>
      <vt:lpstr>Overview</vt:lpstr>
      <vt:lpstr>Background - context</vt:lpstr>
      <vt:lpstr>Background – pressure peaking</vt:lpstr>
      <vt:lpstr>Problem description</vt:lpstr>
      <vt:lpstr>Modelling approach</vt:lpstr>
      <vt:lpstr>Modelling approach</vt:lpstr>
      <vt:lpstr>Modelling approach</vt:lpstr>
      <vt:lpstr>Pressure dynamics: Unignited release</vt:lpstr>
      <vt:lpstr>Pressure dynamics: Unignited release</vt:lpstr>
      <vt:lpstr>Pressure dynamics from CFD</vt:lpstr>
      <vt:lpstr>Unignited case</vt:lpstr>
      <vt:lpstr>Flammable atmosphere development</vt:lpstr>
      <vt:lpstr>Oxygen depletion </vt:lpstr>
      <vt:lpstr>Ignited case</vt:lpstr>
      <vt:lpstr>Flame development</vt:lpstr>
      <vt:lpstr>Ignited release – Hydroxyl mole fraction</vt:lpstr>
      <vt:lpstr>Ignited release – Hydroxyl mole fraction</vt:lpstr>
      <vt:lpstr>Thermal effects – ignited release</vt:lpstr>
      <vt:lpstr>Conclusions</vt:lpstr>
      <vt:lpstr>Any questions?</vt:lpstr>
    </vt:vector>
  </TitlesOfParts>
  <Company>AV Browne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Dunne</dc:creator>
  <cp:lastModifiedBy>Harem Hussein</cp:lastModifiedBy>
  <cp:revision>399</cp:revision>
  <dcterms:created xsi:type="dcterms:W3CDTF">2014-09-11T16:30:39Z</dcterms:created>
  <dcterms:modified xsi:type="dcterms:W3CDTF">2017-09-09T18:04:39Z</dcterms:modified>
</cp:coreProperties>
</file>