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1"/>
  </p:notesMasterIdLst>
  <p:sldIdLst>
    <p:sldId id="437" r:id="rId2"/>
    <p:sldId id="257" r:id="rId3"/>
    <p:sldId id="409" r:id="rId4"/>
    <p:sldId id="386" r:id="rId5"/>
    <p:sldId id="436" r:id="rId6"/>
    <p:sldId id="410" r:id="rId7"/>
    <p:sldId id="414" r:id="rId8"/>
    <p:sldId id="391" r:id="rId9"/>
    <p:sldId id="392" r:id="rId10"/>
    <p:sldId id="411" r:id="rId11"/>
    <p:sldId id="412" r:id="rId12"/>
    <p:sldId id="415" r:id="rId13"/>
    <p:sldId id="429" r:id="rId14"/>
    <p:sldId id="431" r:id="rId15"/>
    <p:sldId id="434" r:id="rId16"/>
    <p:sldId id="433" r:id="rId17"/>
    <p:sldId id="413" r:id="rId18"/>
    <p:sldId id="261" r:id="rId19"/>
    <p:sldId id="26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4C00"/>
    <a:srgbClr val="0075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34" autoAdjust="0"/>
    <p:restoredTop sz="78803" autoAdjust="0"/>
  </p:normalViewPr>
  <p:slideViewPr>
    <p:cSldViewPr snapToGrid="0">
      <p:cViewPr varScale="1">
        <p:scale>
          <a:sx n="68" d="100"/>
          <a:sy n="68" d="100"/>
        </p:scale>
        <p:origin x="1728" y="58"/>
      </p:cViewPr>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3F1C8A-4AFA-483A-9DEF-2D6BA3DE4E32}" type="datetimeFigureOut">
              <a:rPr lang="nb-NO" smtClean="0"/>
              <a:t>10.09.2017</a:t>
            </a:fld>
            <a:endParaRPr lang="nb-N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52CC94-2A9D-4CBD-8AEC-B9FE6921AC49}" type="slidenum">
              <a:rPr lang="nb-NO" smtClean="0"/>
              <a:t>‹#›</a:t>
            </a:fld>
            <a:endParaRPr lang="nb-NO"/>
          </a:p>
        </p:txBody>
      </p:sp>
    </p:spTree>
    <p:extLst>
      <p:ext uri="{BB962C8B-B14F-4D97-AF65-F5344CB8AC3E}">
        <p14:creationId xmlns:p14="http://schemas.microsoft.com/office/powerpoint/2010/main" val="1148124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1852CC94-2A9D-4CBD-8AEC-B9FE6921AC49}" type="slidenum">
              <a:rPr lang="nb-NO" smtClean="0"/>
              <a:t>1</a:t>
            </a:fld>
            <a:endParaRPr lang="nb-NO"/>
          </a:p>
        </p:txBody>
      </p:sp>
    </p:spTree>
    <p:extLst>
      <p:ext uri="{BB962C8B-B14F-4D97-AF65-F5344CB8AC3E}">
        <p14:creationId xmlns:p14="http://schemas.microsoft.com/office/powerpoint/2010/main" val="688814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lists the main motivation  and objectives of the </a:t>
            </a:r>
            <a:r>
              <a:rPr lang="en-US" dirty="0" err="1"/>
              <a:t>HySEA</a:t>
            </a:r>
            <a:r>
              <a:rPr lang="en-US" dirty="0"/>
              <a:t> project</a:t>
            </a:r>
            <a:endParaRPr lang="nb-NO" dirty="0"/>
          </a:p>
        </p:txBody>
      </p:sp>
      <p:sp>
        <p:nvSpPr>
          <p:cNvPr id="4" name="Slide Number Placeholder 3"/>
          <p:cNvSpPr>
            <a:spLocks noGrp="1"/>
          </p:cNvSpPr>
          <p:nvPr>
            <p:ph type="sldNum" sz="quarter" idx="10"/>
          </p:nvPr>
        </p:nvSpPr>
        <p:spPr/>
        <p:txBody>
          <a:bodyPr/>
          <a:lstStyle/>
          <a:p>
            <a:fld id="{1852CC94-2A9D-4CBD-8AEC-B9FE6921AC49}" type="slidenum">
              <a:rPr lang="nb-NO" smtClean="0"/>
              <a:t>3</a:t>
            </a:fld>
            <a:endParaRPr lang="nb-NO"/>
          </a:p>
        </p:txBody>
      </p:sp>
    </p:spTree>
    <p:extLst>
      <p:ext uri="{BB962C8B-B14F-4D97-AF65-F5344CB8AC3E}">
        <p14:creationId xmlns:p14="http://schemas.microsoft.com/office/powerpoint/2010/main" val="3120881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1852CC94-2A9D-4CBD-8AEC-B9FE6921AC49}" type="slidenum">
              <a:rPr lang="nb-NO" smtClean="0"/>
              <a:t>4</a:t>
            </a:fld>
            <a:endParaRPr lang="nb-NO"/>
          </a:p>
        </p:txBody>
      </p:sp>
    </p:spTree>
    <p:extLst>
      <p:ext uri="{BB962C8B-B14F-4D97-AF65-F5344CB8AC3E}">
        <p14:creationId xmlns:p14="http://schemas.microsoft.com/office/powerpoint/2010/main" val="3032631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finite volume based CFD solver which uses a structured mesh to discretize the computational domain. Special attribute of the solver is that it used the PDR method to represent the geometry in the flow solver </a:t>
            </a:r>
          </a:p>
          <a:p>
            <a:endParaRPr lang="en-US" dirty="0"/>
          </a:p>
          <a:p>
            <a:endParaRPr lang="nb-NO" dirty="0"/>
          </a:p>
        </p:txBody>
      </p:sp>
      <p:sp>
        <p:nvSpPr>
          <p:cNvPr id="4" name="Slide Number Placeholder 3"/>
          <p:cNvSpPr>
            <a:spLocks noGrp="1"/>
          </p:cNvSpPr>
          <p:nvPr>
            <p:ph type="sldNum" sz="quarter" idx="10"/>
          </p:nvPr>
        </p:nvSpPr>
        <p:spPr/>
        <p:txBody>
          <a:bodyPr/>
          <a:lstStyle/>
          <a:p>
            <a:fld id="{1852CC94-2A9D-4CBD-8AEC-B9FE6921AC49}" type="slidenum">
              <a:rPr lang="nb-NO" smtClean="0"/>
              <a:t>5</a:t>
            </a:fld>
            <a:endParaRPr lang="nb-NO"/>
          </a:p>
        </p:txBody>
      </p:sp>
    </p:spTree>
    <p:extLst>
      <p:ext uri="{BB962C8B-B14F-4D97-AF65-F5344CB8AC3E}">
        <p14:creationId xmlns:p14="http://schemas.microsoft.com/office/powerpoint/2010/main" val="1446029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brief overview of the FE solver </a:t>
            </a:r>
            <a:endParaRPr lang="nb-NO" dirty="0"/>
          </a:p>
        </p:txBody>
      </p:sp>
      <p:sp>
        <p:nvSpPr>
          <p:cNvPr id="4" name="Slide Number Placeholder 3"/>
          <p:cNvSpPr>
            <a:spLocks noGrp="1"/>
          </p:cNvSpPr>
          <p:nvPr>
            <p:ph type="sldNum" sz="quarter" idx="10"/>
          </p:nvPr>
        </p:nvSpPr>
        <p:spPr/>
        <p:txBody>
          <a:bodyPr/>
          <a:lstStyle/>
          <a:p>
            <a:fld id="{1852CC94-2A9D-4CBD-8AEC-B9FE6921AC49}" type="slidenum">
              <a:rPr lang="nb-NO" smtClean="0"/>
              <a:t>6</a:t>
            </a:fld>
            <a:endParaRPr lang="nb-NO"/>
          </a:p>
        </p:txBody>
      </p:sp>
    </p:spTree>
    <p:extLst>
      <p:ext uri="{BB962C8B-B14F-4D97-AF65-F5344CB8AC3E}">
        <p14:creationId xmlns:p14="http://schemas.microsoft.com/office/powerpoint/2010/main" val="2157732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1852CC94-2A9D-4CBD-8AEC-B9FE6921AC49}" type="slidenum">
              <a:rPr lang="nb-NO" smtClean="0"/>
              <a:t>9</a:t>
            </a:fld>
            <a:endParaRPr lang="nb-NO"/>
          </a:p>
        </p:txBody>
      </p:sp>
    </p:spTree>
    <p:extLst>
      <p:ext uri="{BB962C8B-B14F-4D97-AF65-F5344CB8AC3E}">
        <p14:creationId xmlns:p14="http://schemas.microsoft.com/office/powerpoint/2010/main" val="2600158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1512" y="505523"/>
            <a:ext cx="8943278" cy="2274848"/>
          </a:xfrm>
          <a:prstGeom prst="rect">
            <a:avLst/>
          </a:prstGeom>
        </p:spPr>
        <p:txBody>
          <a:bodyPr anchor="ctr"/>
          <a:lstStyle>
            <a:lvl1pPr algn="ctr">
              <a:defRPr sz="6000"/>
            </a:lvl1pPr>
          </a:lstStyle>
          <a:p>
            <a:r>
              <a:rPr lang="en-US" dirty="0"/>
              <a:t>Click to edit Master title style</a:t>
            </a:r>
          </a:p>
        </p:txBody>
      </p:sp>
      <p:sp>
        <p:nvSpPr>
          <p:cNvPr id="3" name="Subtitle 2"/>
          <p:cNvSpPr>
            <a:spLocks noGrp="1"/>
          </p:cNvSpPr>
          <p:nvPr>
            <p:ph type="subTitle" idx="1"/>
          </p:nvPr>
        </p:nvSpPr>
        <p:spPr>
          <a:xfrm>
            <a:off x="524107" y="5003180"/>
            <a:ext cx="8118087" cy="1642947"/>
          </a:xfrm>
          <a:prstGeom prst="rect">
            <a:avLst/>
          </a:prstGeom>
        </p:spPr>
        <p:txBody>
          <a:bodyPr anchor="ctr"/>
          <a:lstStyle>
            <a:lvl1pPr marL="0" indent="0" algn="ctr">
              <a:buNone/>
              <a:defRPr sz="2400">
                <a:solidFill>
                  <a:srgbClr val="00759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4827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368348"/>
            <a:ext cx="8616176" cy="1055650"/>
          </a:xfrm>
          <a:prstGeom prst="rect">
            <a:avLst/>
          </a:prstGeom>
        </p:spPr>
        <p:txBody>
          <a:bodyPr>
            <a:normAutofit/>
          </a:bodyPr>
          <a:lstStyle>
            <a:lvl1pPr>
              <a:defRPr sz="5400" b="1">
                <a:solidFill>
                  <a:srgbClr val="C54C00"/>
                </a:solidFill>
                <a:latin typeface="+mj-lt"/>
              </a:defRPr>
            </a:lvl1pPr>
          </a:lstStyle>
          <a:p>
            <a:r>
              <a:rPr lang="en-US" dirty="0"/>
              <a:t>Title</a:t>
            </a:r>
          </a:p>
        </p:txBody>
      </p:sp>
      <p:sp>
        <p:nvSpPr>
          <p:cNvPr id="3" name="Content Placeholder 2"/>
          <p:cNvSpPr>
            <a:spLocks noGrp="1"/>
          </p:cNvSpPr>
          <p:nvPr>
            <p:ph idx="1"/>
          </p:nvPr>
        </p:nvSpPr>
        <p:spPr>
          <a:xfrm>
            <a:off x="304800" y="1628078"/>
            <a:ext cx="8616176" cy="4548885"/>
          </a:xfrm>
          <a:prstGeom prst="rect">
            <a:avLst/>
          </a:prstGeom>
        </p:spPr>
        <p:txBody>
          <a:bodyPr/>
          <a:lstStyle>
            <a:lvl1pPr>
              <a:defRPr>
                <a:solidFill>
                  <a:srgbClr val="00759A"/>
                </a:solidFill>
              </a:defRPr>
            </a:lvl1pPr>
            <a:lvl2pPr>
              <a:defRPr>
                <a:solidFill>
                  <a:srgbClr val="00759A"/>
                </a:solidFill>
              </a:defRPr>
            </a:lvl2pPr>
            <a:lvl3pPr>
              <a:defRPr>
                <a:solidFill>
                  <a:srgbClr val="00759A"/>
                </a:solidFill>
              </a:defRPr>
            </a:lvl3pPr>
            <a:lvl4pPr>
              <a:defRPr>
                <a:solidFill>
                  <a:srgbClr val="00759A"/>
                </a:solidFill>
              </a:defRPr>
            </a:lvl4pPr>
            <a:lvl5pPr>
              <a:defRPr>
                <a:solidFill>
                  <a:srgbClr val="00759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9749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7127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809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230A31"/>
        </a:solidFill>
        <a:effectLst/>
      </p:bgPr>
    </p:bg>
    <p:spTree>
      <p:nvGrpSpPr>
        <p:cNvPr id="1" name=""/>
        <p:cNvGrpSpPr/>
        <p:nvPr/>
      </p:nvGrpSpPr>
      <p:grpSpPr>
        <a:xfrm>
          <a:off x="0" y="0"/>
          <a:ext cx="0" cy="0"/>
          <a:chOff x="0" y="0"/>
          <a:chExt cx="0" cy="0"/>
        </a:xfrm>
      </p:grpSpPr>
      <p:pic>
        <p:nvPicPr>
          <p:cNvPr id="15" name="Picture 14" descr="FLACS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8349" y="6305592"/>
            <a:ext cx="1444945" cy="542616"/>
          </a:xfrm>
          <a:prstGeom prst="rect">
            <a:avLst/>
          </a:prstGeom>
        </p:spPr>
      </p:pic>
      <p:cxnSp>
        <p:nvCxnSpPr>
          <p:cNvPr id="17" name="Straight Connector 16"/>
          <p:cNvCxnSpPr/>
          <p:nvPr userDrawn="1"/>
        </p:nvCxnSpPr>
        <p:spPr>
          <a:xfrm flipV="1">
            <a:off x="0" y="6237312"/>
            <a:ext cx="9144000" cy="1563"/>
          </a:xfrm>
          <a:prstGeom prst="line">
            <a:avLst/>
          </a:prstGeom>
          <a:ln w="1905" cap="sq" cmpd="sng">
            <a:solidFill>
              <a:srgbClr val="FFFFFE"/>
            </a:solidFill>
          </a:ln>
          <a:effectLst/>
        </p:spPr>
        <p:style>
          <a:lnRef idx="2">
            <a:schemeClr val="accent1"/>
          </a:lnRef>
          <a:fillRef idx="0">
            <a:schemeClr val="accent1"/>
          </a:fillRef>
          <a:effectRef idx="1">
            <a:schemeClr val="accent1"/>
          </a:effectRef>
          <a:fontRef idx="minor">
            <a:schemeClr val="tx1"/>
          </a:fontRef>
        </p:style>
      </p:cxnSp>
      <p:sp>
        <p:nvSpPr>
          <p:cNvPr id="18" name="Plassholder for bilde 5"/>
          <p:cNvSpPr>
            <a:spLocks noGrp="1"/>
          </p:cNvSpPr>
          <p:nvPr>
            <p:ph type="pic" sz="quarter" idx="11"/>
          </p:nvPr>
        </p:nvSpPr>
        <p:spPr>
          <a:xfrm>
            <a:off x="0" y="0"/>
            <a:ext cx="9144000" cy="3645024"/>
          </a:xfrm>
          <a:prstGeom prst="rect">
            <a:avLst/>
          </a:prstGeom>
        </p:spPr>
        <p:txBody>
          <a:bodyPr anchor="b" anchorCtr="0">
            <a:normAutofit/>
          </a:bodyPr>
          <a:lstStyle>
            <a:lvl1pPr marL="0" indent="0" algn="l">
              <a:buFontTx/>
              <a:buNone/>
              <a:defRPr sz="1200">
                <a:solidFill>
                  <a:schemeClr val="bg1"/>
                </a:solidFill>
              </a:defRPr>
            </a:lvl1pPr>
          </a:lstStyle>
          <a:p>
            <a:endParaRPr lang="en-GB" noProof="0"/>
          </a:p>
        </p:txBody>
      </p:sp>
      <p:pic>
        <p:nvPicPr>
          <p:cNvPr id="20" name="Picture Placeholder 5"/>
          <p:cNvPicPr>
            <a:picLocks noChangeAspect="1"/>
          </p:cNvPicPr>
          <p:nvPr userDrawn="1"/>
        </p:nvPicPr>
        <p:blipFill>
          <a:blip r:embed="rId3" cstate="print">
            <a:extLst>
              <a:ext uri="{28A0092B-C50C-407E-A947-70E740481C1C}">
                <a14:useLocalDpi xmlns:a14="http://schemas.microsoft.com/office/drawing/2010/main" val="0"/>
              </a:ext>
            </a:extLst>
          </a:blip>
          <a:srcRect t="18398" b="18398"/>
          <a:stretch>
            <a:fillRect/>
          </a:stretch>
        </p:blipFill>
        <p:spPr>
          <a:xfrm>
            <a:off x="-1" y="0"/>
            <a:ext cx="9144000" cy="3645024"/>
          </a:xfrm>
          <a:prstGeom prst="rect">
            <a:avLst/>
          </a:prstGeom>
        </p:spPr>
      </p:pic>
      <p:pic>
        <p:nvPicPr>
          <p:cNvPr id="21" name="Picture 20" descr="FLACS_rødt_bånd.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52120" y="620688"/>
            <a:ext cx="3492241" cy="4538139"/>
          </a:xfrm>
          <a:prstGeom prst="rect">
            <a:avLst/>
          </a:prstGeom>
        </p:spPr>
      </p:pic>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9512" y="6453336"/>
            <a:ext cx="1440160" cy="278741"/>
          </a:xfrm>
          <a:prstGeom prst="rect">
            <a:avLst/>
          </a:prstGeom>
        </p:spPr>
      </p:pic>
      <p:sp>
        <p:nvSpPr>
          <p:cNvPr id="10" name="Tittel 1"/>
          <p:cNvSpPr>
            <a:spLocks noGrp="1"/>
          </p:cNvSpPr>
          <p:nvPr>
            <p:ph type="ctrTitle"/>
          </p:nvPr>
        </p:nvSpPr>
        <p:spPr>
          <a:xfrm>
            <a:off x="179512" y="3933056"/>
            <a:ext cx="5976664" cy="2016224"/>
          </a:xfrm>
          <a:prstGeom prst="rect">
            <a:avLst/>
          </a:prstGeom>
        </p:spPr>
        <p:txBody>
          <a:bodyPr anchor="ctr" anchorCtr="0">
            <a:normAutofit/>
          </a:bodyPr>
          <a:lstStyle>
            <a:lvl1pPr>
              <a:defRPr sz="4400" b="1" i="0" cap="none" baseline="0">
                <a:solidFill>
                  <a:schemeClr val="bg1"/>
                </a:solidFill>
              </a:defRPr>
            </a:lvl1pPr>
          </a:lstStyle>
          <a:p>
            <a:r>
              <a:rPr lang="en-GB" noProof="0" dirty="0"/>
              <a:t>Click to edit Master title style</a:t>
            </a:r>
          </a:p>
        </p:txBody>
      </p:sp>
      <p:pic>
        <p:nvPicPr>
          <p:cNvPr id="9" name="Bildobjekt 2">
            <a:extLst>
              <a:ext uri="{FF2B5EF4-FFF2-40B4-BE49-F238E27FC236}">
                <a16:creationId xmlns:a16="http://schemas.microsoft.com/office/drawing/2014/main" id="{F213FB6B-00B8-47C7-B0DC-87DFBDC0955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29932" y="5688418"/>
            <a:ext cx="1334556" cy="1159789"/>
          </a:xfrm>
          <a:prstGeom prst="rect">
            <a:avLst/>
          </a:prstGeom>
        </p:spPr>
      </p:pic>
    </p:spTree>
    <p:extLst>
      <p:ext uri="{BB962C8B-B14F-4D97-AF65-F5344CB8AC3E}">
        <p14:creationId xmlns:p14="http://schemas.microsoft.com/office/powerpoint/2010/main" val="22809721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81D8255-116D-4904-A268-09DFD2C624E9}"/>
              </a:ext>
            </a:extLst>
          </p:cNvPr>
          <p:cNvSpPr txBox="1">
            <a:spLocks/>
          </p:cNvSpPr>
          <p:nvPr userDrawn="1"/>
        </p:nvSpPr>
        <p:spPr>
          <a:xfrm>
            <a:off x="304800" y="368348"/>
            <a:ext cx="8616176" cy="1055650"/>
          </a:xfrm>
          <a:prstGeom prst="rect">
            <a:avLst/>
          </a:prstGeom>
        </p:spPr>
        <p:txBody>
          <a:bodyPr>
            <a:normAutofit/>
          </a:bodyPr>
          <a:lstStyle>
            <a:lvl1pPr algn="l" defTabSz="914400" rtl="0" eaLnBrk="1" latinLnBrk="0" hangingPunct="1">
              <a:lnSpc>
                <a:spcPct val="90000"/>
              </a:lnSpc>
              <a:spcBef>
                <a:spcPct val="0"/>
              </a:spcBef>
              <a:buNone/>
              <a:defRPr sz="5400" b="1" kern="1200">
                <a:solidFill>
                  <a:srgbClr val="C54C00"/>
                </a:solidFill>
                <a:latin typeface="+mj-lt"/>
                <a:ea typeface="+mj-ea"/>
                <a:cs typeface="+mj-cs"/>
              </a:defRPr>
            </a:lvl1pPr>
          </a:lstStyle>
          <a:p>
            <a:r>
              <a:rPr lang="en-US"/>
              <a:t>Title</a:t>
            </a:r>
            <a:endParaRPr lang="en-US" dirty="0"/>
          </a:p>
        </p:txBody>
      </p:sp>
      <p:sp>
        <p:nvSpPr>
          <p:cNvPr id="7" name="Content Placeholder 2">
            <a:extLst>
              <a:ext uri="{FF2B5EF4-FFF2-40B4-BE49-F238E27FC236}">
                <a16:creationId xmlns:a16="http://schemas.microsoft.com/office/drawing/2014/main" id="{BA08A12E-5AB5-40CF-AA6D-C328053C8AF0}"/>
              </a:ext>
            </a:extLst>
          </p:cNvPr>
          <p:cNvSpPr txBox="1">
            <a:spLocks/>
          </p:cNvSpPr>
          <p:nvPr userDrawn="1"/>
        </p:nvSpPr>
        <p:spPr>
          <a:xfrm>
            <a:off x="304800" y="1628078"/>
            <a:ext cx="8616176" cy="45488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59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59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759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759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759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93384803"/>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Lst>
  <p:txStyles>
    <p:titleStyle>
      <a:lvl1pPr algn="l" defTabSz="914400" rtl="0" eaLnBrk="1" latinLnBrk="0" hangingPunct="1">
        <a:lnSpc>
          <a:spcPct val="90000"/>
        </a:lnSpc>
        <a:spcBef>
          <a:spcPct val="0"/>
        </a:spcBef>
        <a:buNone/>
        <a:defRPr sz="4400" b="1" kern="1200">
          <a:solidFill>
            <a:srgbClr val="C54C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tiff"/><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tiff"/><Relationship Id="rId1" Type="http://schemas.openxmlformats.org/officeDocument/2006/relationships/slideLayout" Target="../slideLayouts/slideLayout1.xml"/><Relationship Id="rId4" Type="http://schemas.openxmlformats.org/officeDocument/2006/relationships/image" Target="../media/image25.tiff"/></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79215" y="3710763"/>
            <a:ext cx="8928992" cy="2362659"/>
          </a:xfrm>
          <a:prstGeom prst="rect">
            <a:avLst/>
          </a:prstGeom>
        </p:spPr>
        <p:txBody>
          <a:bodyPr vert="horz" lIns="91440" tIns="45720" rIns="91440" bIns="45720" rtlCol="0" anchor="ctr" anchorCtr="0">
            <a:noAutofit/>
          </a:bodyPr>
          <a:lstStyle>
            <a:lvl1pPr indent="-457200" algn="l" defTabSz="914400" rtl="0" eaLnBrk="1" latinLnBrk="0" hangingPunct="1">
              <a:spcBef>
                <a:spcPct val="0"/>
              </a:spcBef>
              <a:buNone/>
              <a:defRPr sz="3900" b="1" i="0" kern="1200" cap="none" baseline="0">
                <a:solidFill>
                  <a:schemeClr val="bg1"/>
                </a:solidFill>
                <a:latin typeface="Arial" pitchFamily="34" charset="0"/>
                <a:ea typeface="+mj-ea"/>
                <a:cs typeface="Arial" pitchFamily="34" charset="0"/>
              </a:defRPr>
            </a:lvl1pPr>
          </a:lstStyle>
          <a:p>
            <a:r>
              <a:rPr lang="en-GB" sz="3200" dirty="0"/>
              <a:t>STRUCTURAL RESPONSE FOR VENTED HYDROGEN DEFLAGRATION:</a:t>
            </a:r>
          </a:p>
          <a:p>
            <a:r>
              <a:rPr lang="en-US" sz="2400" dirty="0"/>
              <a:t>Coupling CFD and FE Tools</a:t>
            </a:r>
          </a:p>
          <a:p>
            <a:endParaRPr lang="en-GB" sz="2400" dirty="0"/>
          </a:p>
          <a:p>
            <a:r>
              <a:rPr lang="en-GB" sz="2000" b="0" dirty="0"/>
              <a:t>Gordon Atanga, </a:t>
            </a:r>
            <a:r>
              <a:rPr lang="en-GB" sz="2000" b="0" u="sng" dirty="0"/>
              <a:t>Sunil Lakshmipathy</a:t>
            </a:r>
            <a:r>
              <a:rPr lang="en-GB" sz="2000" b="0" dirty="0"/>
              <a:t>, Trygve Skjold, Helene Hisken and </a:t>
            </a:r>
            <a:r>
              <a:rPr lang="en-GB" sz="2000" b="0" dirty="0" err="1"/>
              <a:t>Arve</a:t>
            </a:r>
            <a:r>
              <a:rPr lang="en-GB" sz="2000" b="0" dirty="0"/>
              <a:t> gr</a:t>
            </a:r>
            <a:r>
              <a:rPr lang="nb-NO" sz="2000" b="0" dirty="0" err="1"/>
              <a:t>ønsund</a:t>
            </a:r>
            <a:r>
              <a:rPr lang="nb-NO" sz="2000" b="0" dirty="0"/>
              <a:t> Hanssen</a:t>
            </a:r>
            <a:endParaRPr lang="en-GB" sz="1800" b="0" dirty="0"/>
          </a:p>
          <a:p>
            <a:r>
              <a:rPr lang="en-GB" sz="1000" b="0" dirty="0"/>
              <a:t> </a:t>
            </a:r>
          </a:p>
        </p:txBody>
      </p:sp>
    </p:spTree>
    <p:extLst>
      <p:ext uri="{BB962C8B-B14F-4D97-AF65-F5344CB8AC3E}">
        <p14:creationId xmlns:p14="http://schemas.microsoft.com/office/powerpoint/2010/main" val="4289723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1429" y="3283083"/>
            <a:ext cx="4550060" cy="2704142"/>
          </a:xfrm>
          <a:prstGeom prst="rect">
            <a:avLst/>
          </a:prstGeom>
        </p:spPr>
      </p:pic>
      <p:sp>
        <p:nvSpPr>
          <p:cNvPr id="2" name="Title 1"/>
          <p:cNvSpPr>
            <a:spLocks noGrp="1"/>
          </p:cNvSpPr>
          <p:nvPr>
            <p:ph type="title"/>
          </p:nvPr>
        </p:nvSpPr>
        <p:spPr>
          <a:xfrm>
            <a:off x="111511" y="43972"/>
            <a:ext cx="8943278" cy="689574"/>
          </a:xfrm>
        </p:spPr>
        <p:txBody>
          <a:bodyPr>
            <a:noAutofit/>
          </a:bodyPr>
          <a:lstStyle/>
          <a:p>
            <a:pPr algn="l"/>
            <a:r>
              <a:rPr lang="en-US" sz="4400" dirty="0"/>
              <a:t>Results: Test with no obstacle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1429" y="885991"/>
            <a:ext cx="4550060" cy="2577565"/>
          </a:xfrm>
          <a:prstGeom prst="rect">
            <a:avLst/>
          </a:prstGeom>
        </p:spPr>
      </p:pic>
      <p:pic>
        <p:nvPicPr>
          <p:cNvPr id="7" name="Picture 6"/>
          <p:cNvPicPr>
            <a:picLocks noChangeAspect="1"/>
          </p:cNvPicPr>
          <p:nvPr/>
        </p:nvPicPr>
        <p:blipFill rotWithShape="1">
          <a:blip r:embed="rId4"/>
          <a:srcRect l="2778" t="54173"/>
          <a:stretch/>
        </p:blipFill>
        <p:spPr>
          <a:xfrm>
            <a:off x="111510" y="1008395"/>
            <a:ext cx="4384290" cy="989040"/>
          </a:xfrm>
          <a:prstGeom prst="rect">
            <a:avLst/>
          </a:prstGeom>
        </p:spPr>
      </p:pic>
      <p:sp>
        <p:nvSpPr>
          <p:cNvPr id="8" name="TextBox 7"/>
          <p:cNvSpPr txBox="1"/>
          <p:nvPr/>
        </p:nvSpPr>
        <p:spPr>
          <a:xfrm>
            <a:off x="5169466" y="2247193"/>
            <a:ext cx="1469412" cy="646331"/>
          </a:xfrm>
          <a:prstGeom prst="rect">
            <a:avLst/>
          </a:prstGeom>
          <a:noFill/>
        </p:spPr>
        <p:txBody>
          <a:bodyPr wrap="square" rtlCol="0">
            <a:spAutoFit/>
          </a:bodyPr>
          <a:lstStyle>
            <a:lvl1pPr algn="ctr" defTabSz="584200">
              <a:defRPr sz="5000">
                <a:latin typeface="+mn-lt"/>
                <a:ea typeface="+mn-ea"/>
                <a:cs typeface="+mn-cs"/>
                <a:sym typeface="Helvetica Light"/>
              </a:defRPr>
            </a:lvl1pPr>
            <a:lvl2pPr indent="228600" algn="ctr" defTabSz="584200">
              <a:defRPr sz="5000">
                <a:latin typeface="+mn-lt"/>
                <a:ea typeface="+mn-ea"/>
                <a:cs typeface="+mn-cs"/>
                <a:sym typeface="Helvetica Light"/>
              </a:defRPr>
            </a:lvl2pPr>
            <a:lvl3pPr indent="457200" algn="ctr" defTabSz="584200">
              <a:defRPr sz="5000">
                <a:latin typeface="+mn-lt"/>
                <a:ea typeface="+mn-ea"/>
                <a:cs typeface="+mn-cs"/>
                <a:sym typeface="Helvetica Light"/>
              </a:defRPr>
            </a:lvl3pPr>
            <a:lvl4pPr indent="685800" algn="ctr" defTabSz="584200">
              <a:defRPr sz="5000">
                <a:latin typeface="+mn-lt"/>
                <a:ea typeface="+mn-ea"/>
                <a:cs typeface="+mn-cs"/>
                <a:sym typeface="Helvetica Light"/>
              </a:defRPr>
            </a:lvl4pPr>
            <a:lvl5pPr indent="914400" algn="ctr" defTabSz="584200">
              <a:defRPr sz="5000">
                <a:latin typeface="+mn-lt"/>
                <a:ea typeface="+mn-ea"/>
                <a:cs typeface="+mn-cs"/>
                <a:sym typeface="Helvetica Light"/>
              </a:defRPr>
            </a:lvl5pPr>
            <a:lvl6pPr indent="1143000" algn="ctr" defTabSz="584200">
              <a:defRPr sz="5000">
                <a:latin typeface="+mn-lt"/>
                <a:ea typeface="+mn-ea"/>
                <a:cs typeface="+mn-cs"/>
                <a:sym typeface="Helvetica Light"/>
              </a:defRPr>
            </a:lvl6pPr>
            <a:lvl7pPr indent="1371600" algn="ctr" defTabSz="584200">
              <a:defRPr sz="5000">
                <a:latin typeface="+mn-lt"/>
                <a:ea typeface="+mn-ea"/>
                <a:cs typeface="+mn-cs"/>
                <a:sym typeface="Helvetica Light"/>
              </a:defRPr>
            </a:lvl7pPr>
            <a:lvl8pPr indent="1600200" algn="ctr" defTabSz="584200">
              <a:defRPr sz="5000">
                <a:latin typeface="+mn-lt"/>
                <a:ea typeface="+mn-ea"/>
                <a:cs typeface="+mn-cs"/>
                <a:sym typeface="Helvetica Light"/>
              </a:defRPr>
            </a:lvl8pPr>
            <a:lvl9pPr indent="1828800" algn="ctr" defTabSz="584200">
              <a:defRPr sz="5000">
                <a:latin typeface="+mn-lt"/>
                <a:ea typeface="+mn-ea"/>
                <a:cs typeface="+mn-cs"/>
                <a:sym typeface="Helvetica Light"/>
              </a:defRPr>
            </a:lvl9pPr>
          </a:lstStyle>
          <a:p>
            <a:pPr algn="l"/>
            <a:r>
              <a:rPr lang="en-US" sz="1200" b="1" dirty="0">
                <a:solidFill>
                  <a:srgbClr val="FF0000"/>
                </a:solidFill>
                <a:latin typeface="Roboto light" panose="02000000000000000000" pitchFamily="2" charset="0"/>
                <a:ea typeface="Roboto light" panose="02000000000000000000" pitchFamily="2" charset="0"/>
              </a:rPr>
              <a:t>Pressure-time curves from FLACS</a:t>
            </a:r>
          </a:p>
        </p:txBody>
      </p:sp>
      <p:sp>
        <p:nvSpPr>
          <p:cNvPr id="9" name="TextBox 8"/>
          <p:cNvSpPr txBox="1"/>
          <p:nvPr/>
        </p:nvSpPr>
        <p:spPr>
          <a:xfrm>
            <a:off x="5169466" y="4425682"/>
            <a:ext cx="1755253" cy="646331"/>
          </a:xfrm>
          <a:prstGeom prst="rect">
            <a:avLst/>
          </a:prstGeom>
          <a:noFill/>
        </p:spPr>
        <p:txBody>
          <a:bodyPr wrap="square" rtlCol="0">
            <a:spAutoFit/>
          </a:bodyPr>
          <a:lstStyle>
            <a:lvl1pPr algn="ctr" defTabSz="584200">
              <a:defRPr sz="5000">
                <a:latin typeface="+mn-lt"/>
                <a:ea typeface="+mn-ea"/>
                <a:cs typeface="+mn-cs"/>
                <a:sym typeface="Helvetica Light"/>
              </a:defRPr>
            </a:lvl1pPr>
            <a:lvl2pPr indent="228600" algn="ctr" defTabSz="584200">
              <a:defRPr sz="5000">
                <a:latin typeface="+mn-lt"/>
                <a:ea typeface="+mn-ea"/>
                <a:cs typeface="+mn-cs"/>
                <a:sym typeface="Helvetica Light"/>
              </a:defRPr>
            </a:lvl2pPr>
            <a:lvl3pPr indent="457200" algn="ctr" defTabSz="584200">
              <a:defRPr sz="5000">
                <a:latin typeface="+mn-lt"/>
                <a:ea typeface="+mn-ea"/>
                <a:cs typeface="+mn-cs"/>
                <a:sym typeface="Helvetica Light"/>
              </a:defRPr>
            </a:lvl3pPr>
            <a:lvl4pPr indent="685800" algn="ctr" defTabSz="584200">
              <a:defRPr sz="5000">
                <a:latin typeface="+mn-lt"/>
                <a:ea typeface="+mn-ea"/>
                <a:cs typeface="+mn-cs"/>
                <a:sym typeface="Helvetica Light"/>
              </a:defRPr>
            </a:lvl4pPr>
            <a:lvl5pPr indent="914400" algn="ctr" defTabSz="584200">
              <a:defRPr sz="5000">
                <a:latin typeface="+mn-lt"/>
                <a:ea typeface="+mn-ea"/>
                <a:cs typeface="+mn-cs"/>
                <a:sym typeface="Helvetica Light"/>
              </a:defRPr>
            </a:lvl5pPr>
            <a:lvl6pPr indent="1143000" algn="ctr" defTabSz="584200">
              <a:defRPr sz="5000">
                <a:latin typeface="+mn-lt"/>
                <a:ea typeface="+mn-ea"/>
                <a:cs typeface="+mn-cs"/>
                <a:sym typeface="Helvetica Light"/>
              </a:defRPr>
            </a:lvl6pPr>
            <a:lvl7pPr indent="1371600" algn="ctr" defTabSz="584200">
              <a:defRPr sz="5000">
                <a:latin typeface="+mn-lt"/>
                <a:ea typeface="+mn-ea"/>
                <a:cs typeface="+mn-cs"/>
                <a:sym typeface="Helvetica Light"/>
              </a:defRPr>
            </a:lvl7pPr>
            <a:lvl8pPr indent="1600200" algn="ctr" defTabSz="584200">
              <a:defRPr sz="5000">
                <a:latin typeface="+mn-lt"/>
                <a:ea typeface="+mn-ea"/>
                <a:cs typeface="+mn-cs"/>
                <a:sym typeface="Helvetica Light"/>
              </a:defRPr>
            </a:lvl8pPr>
            <a:lvl9pPr indent="1828800" algn="ctr" defTabSz="584200">
              <a:defRPr sz="5000">
                <a:latin typeface="+mn-lt"/>
                <a:ea typeface="+mn-ea"/>
                <a:cs typeface="+mn-cs"/>
                <a:sym typeface="Helvetica Light"/>
              </a:defRPr>
            </a:lvl9pPr>
          </a:lstStyle>
          <a:p>
            <a:pPr algn="l"/>
            <a:r>
              <a:rPr lang="en-US" sz="1200" b="1" dirty="0">
                <a:solidFill>
                  <a:srgbClr val="FF0000"/>
                </a:solidFill>
                <a:latin typeface="Roboto light" panose="02000000000000000000" pitchFamily="2" charset="0"/>
                <a:ea typeface="Roboto light" panose="02000000000000000000" pitchFamily="2" charset="0"/>
              </a:rPr>
              <a:t>Displacement-time curve of central side-wall from IMPETUS </a:t>
            </a:r>
          </a:p>
        </p:txBody>
      </p:sp>
      <p:pic>
        <p:nvPicPr>
          <p:cNvPr id="10" name="Picture 9"/>
          <p:cNvPicPr>
            <a:picLocks noChangeAspect="1"/>
          </p:cNvPicPr>
          <p:nvPr/>
        </p:nvPicPr>
        <p:blipFill>
          <a:blip r:embed="rId5"/>
          <a:stretch>
            <a:fillRect/>
          </a:stretch>
        </p:blipFill>
        <p:spPr>
          <a:xfrm>
            <a:off x="408665" y="3819090"/>
            <a:ext cx="3442332" cy="1514820"/>
          </a:xfrm>
          <a:prstGeom prst="rect">
            <a:avLst/>
          </a:prstGeom>
        </p:spPr>
      </p:pic>
      <p:sp>
        <p:nvSpPr>
          <p:cNvPr id="11" name="Line Callout 2 (No Border) 10"/>
          <p:cNvSpPr/>
          <p:nvPr/>
        </p:nvSpPr>
        <p:spPr bwMode="auto">
          <a:xfrm>
            <a:off x="2563803" y="3380020"/>
            <a:ext cx="1028589" cy="404069"/>
          </a:xfrm>
          <a:prstGeom prst="callout2">
            <a:avLst>
              <a:gd name="adj1" fmla="val 18750"/>
              <a:gd name="adj2" fmla="val -8333"/>
              <a:gd name="adj3" fmla="val 18750"/>
              <a:gd name="adj4" fmla="val -16667"/>
              <a:gd name="adj5" fmla="val 281079"/>
              <a:gd name="adj6" fmla="val -39893"/>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65" tIns="34282" rIns="68565" bIns="34282" numCol="1" rtlCol="0" anchor="t" anchorCtr="0" compatLnSpc="1">
            <a:prstTxWarp prst="textNoShape">
              <a:avLst/>
            </a:prstTxWarp>
            <a:spAutoFit/>
          </a:bodyPr>
          <a:lstStyle/>
          <a:p>
            <a:pPr defTabSz="685684"/>
            <a:r>
              <a:rPr lang="en-US" sz="1088" dirty="0">
                <a:solidFill>
                  <a:schemeClr val="bg1">
                    <a:lumMod val="50000"/>
                  </a:schemeClr>
                </a:solidFill>
                <a:latin typeface="Roboto light" panose="02000000000000000000" pitchFamily="2" charset="0"/>
                <a:ea typeface="Roboto light" panose="02000000000000000000" pitchFamily="2" charset="0"/>
              </a:rPr>
              <a:t>Displacement measurement</a:t>
            </a:r>
            <a:endParaRPr lang="en-US" sz="1020" dirty="0">
              <a:solidFill>
                <a:srgbClr val="808080"/>
              </a:solidFill>
              <a:latin typeface="Verdana" pitchFamily="34" charset="0"/>
            </a:endParaRPr>
          </a:p>
        </p:txBody>
      </p:sp>
      <p:sp>
        <p:nvSpPr>
          <p:cNvPr id="12" name="TextBox 11"/>
          <p:cNvSpPr txBox="1"/>
          <p:nvPr/>
        </p:nvSpPr>
        <p:spPr>
          <a:xfrm>
            <a:off x="111511" y="2200392"/>
            <a:ext cx="4299918" cy="1477328"/>
          </a:xfrm>
          <a:prstGeom prst="rect">
            <a:avLst/>
          </a:prstGeom>
          <a:noFill/>
        </p:spPr>
        <p:txBody>
          <a:bodyPr wrap="square" rtlCol="0">
            <a:spAutoFit/>
          </a:bodyPr>
          <a:lstStyle>
            <a:lvl1pPr algn="ctr" defTabSz="584200">
              <a:defRPr sz="5000">
                <a:latin typeface="+mn-lt"/>
                <a:ea typeface="+mn-ea"/>
                <a:cs typeface="+mn-cs"/>
                <a:sym typeface="Helvetica Light"/>
              </a:defRPr>
            </a:lvl1pPr>
            <a:lvl2pPr indent="228600" algn="ctr" defTabSz="584200">
              <a:defRPr sz="5000">
                <a:latin typeface="+mn-lt"/>
                <a:ea typeface="+mn-ea"/>
                <a:cs typeface="+mn-cs"/>
                <a:sym typeface="Helvetica Light"/>
              </a:defRPr>
            </a:lvl2pPr>
            <a:lvl3pPr indent="457200" algn="ctr" defTabSz="584200">
              <a:defRPr sz="5000">
                <a:latin typeface="+mn-lt"/>
                <a:ea typeface="+mn-ea"/>
                <a:cs typeface="+mn-cs"/>
                <a:sym typeface="Helvetica Light"/>
              </a:defRPr>
            </a:lvl3pPr>
            <a:lvl4pPr indent="685800" algn="ctr" defTabSz="584200">
              <a:defRPr sz="5000">
                <a:latin typeface="+mn-lt"/>
                <a:ea typeface="+mn-ea"/>
                <a:cs typeface="+mn-cs"/>
                <a:sym typeface="Helvetica Light"/>
              </a:defRPr>
            </a:lvl4pPr>
            <a:lvl5pPr indent="914400" algn="ctr" defTabSz="584200">
              <a:defRPr sz="5000">
                <a:latin typeface="+mn-lt"/>
                <a:ea typeface="+mn-ea"/>
                <a:cs typeface="+mn-cs"/>
                <a:sym typeface="Helvetica Light"/>
              </a:defRPr>
            </a:lvl5pPr>
            <a:lvl6pPr indent="1143000" algn="ctr" defTabSz="584200">
              <a:defRPr sz="5000">
                <a:latin typeface="+mn-lt"/>
                <a:ea typeface="+mn-ea"/>
                <a:cs typeface="+mn-cs"/>
                <a:sym typeface="Helvetica Light"/>
              </a:defRPr>
            </a:lvl6pPr>
            <a:lvl7pPr indent="1371600" algn="ctr" defTabSz="584200">
              <a:defRPr sz="5000">
                <a:latin typeface="+mn-lt"/>
                <a:ea typeface="+mn-ea"/>
                <a:cs typeface="+mn-cs"/>
                <a:sym typeface="Helvetica Light"/>
              </a:defRPr>
            </a:lvl7pPr>
            <a:lvl8pPr indent="1600200" algn="ctr" defTabSz="584200">
              <a:defRPr sz="5000">
                <a:latin typeface="+mn-lt"/>
                <a:ea typeface="+mn-ea"/>
                <a:cs typeface="+mn-cs"/>
                <a:sym typeface="Helvetica Light"/>
              </a:defRPr>
            </a:lvl8pPr>
            <a:lvl9pPr indent="1828800" algn="ctr" defTabSz="584200">
              <a:defRPr sz="5000">
                <a:latin typeface="+mn-lt"/>
                <a:ea typeface="+mn-ea"/>
                <a:cs typeface="+mn-cs"/>
                <a:sym typeface="Helvetica Light"/>
              </a:defRPr>
            </a:lvl9pPr>
          </a:lstStyle>
          <a:p>
            <a:pPr algn="l">
              <a:lnSpc>
                <a:spcPct val="150000"/>
              </a:lnSpc>
            </a:pPr>
            <a:r>
              <a:rPr lang="en-US" sz="1200" b="1" dirty="0">
                <a:solidFill>
                  <a:srgbClr val="FF0000"/>
                </a:solidFill>
                <a:latin typeface="Roboto light" panose="02000000000000000000" pitchFamily="2" charset="0"/>
                <a:ea typeface="Roboto light" panose="02000000000000000000" pitchFamily="2" charset="0"/>
              </a:rPr>
              <a:t>The simulation gives 17 mm as max displacement amplitude.</a:t>
            </a:r>
          </a:p>
          <a:p>
            <a:pPr marL="628650" lvl="1" indent="-171450" algn="l">
              <a:lnSpc>
                <a:spcPct val="150000"/>
              </a:lnSpc>
              <a:buFont typeface="Wingdings" panose="05000000000000000000" pitchFamily="2" charset="2"/>
              <a:buChar char="Ø"/>
            </a:pPr>
            <a:r>
              <a:rPr lang="en-US" sz="1200" b="1" dirty="0">
                <a:solidFill>
                  <a:srgbClr val="FF0000"/>
                </a:solidFill>
                <a:latin typeface="Roboto light" panose="02000000000000000000" pitchFamily="2" charset="0"/>
                <a:ea typeface="Roboto light" panose="02000000000000000000" pitchFamily="2" charset="0"/>
              </a:rPr>
              <a:t>Test 1 gives 20 mm.</a:t>
            </a:r>
          </a:p>
          <a:p>
            <a:pPr marL="628650" lvl="1" indent="-171450" algn="l">
              <a:lnSpc>
                <a:spcPct val="150000"/>
              </a:lnSpc>
              <a:buFont typeface="Wingdings" panose="05000000000000000000" pitchFamily="2" charset="2"/>
              <a:buChar char="Ø"/>
            </a:pPr>
            <a:r>
              <a:rPr lang="en-US" sz="1200" b="1" dirty="0">
                <a:solidFill>
                  <a:srgbClr val="FF0000"/>
                </a:solidFill>
                <a:latin typeface="Roboto light" panose="02000000000000000000" pitchFamily="2" charset="0"/>
                <a:ea typeface="Roboto light" panose="02000000000000000000" pitchFamily="2" charset="0"/>
              </a:rPr>
              <a:t>Test 2 gives 20 mm.</a:t>
            </a:r>
          </a:p>
          <a:p>
            <a:pPr marL="628650" lvl="1" indent="-171450" algn="l">
              <a:lnSpc>
                <a:spcPct val="150000"/>
              </a:lnSpc>
              <a:buFont typeface="Wingdings" panose="05000000000000000000" pitchFamily="2" charset="2"/>
              <a:buChar char="Ø"/>
            </a:pPr>
            <a:r>
              <a:rPr lang="en-US" sz="1200" b="1" dirty="0">
                <a:solidFill>
                  <a:srgbClr val="FF0000"/>
                </a:solidFill>
                <a:latin typeface="Roboto light" panose="02000000000000000000" pitchFamily="2" charset="0"/>
                <a:ea typeface="Roboto light" panose="02000000000000000000" pitchFamily="2" charset="0"/>
              </a:rPr>
              <a:t>Test 5 gives 42 mm</a:t>
            </a:r>
          </a:p>
        </p:txBody>
      </p:sp>
      <p:sp>
        <p:nvSpPr>
          <p:cNvPr id="3" name="TextBox 2">
            <a:extLst>
              <a:ext uri="{FF2B5EF4-FFF2-40B4-BE49-F238E27FC236}">
                <a16:creationId xmlns:a16="http://schemas.microsoft.com/office/drawing/2014/main" id="{9486BEEB-9D88-45BD-903E-41C4B55B2967}"/>
              </a:ext>
            </a:extLst>
          </p:cNvPr>
          <p:cNvSpPr txBox="1"/>
          <p:nvPr/>
        </p:nvSpPr>
        <p:spPr>
          <a:xfrm>
            <a:off x="215120" y="5927673"/>
            <a:ext cx="8839669"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nb-NO" sz="2400" dirty="0"/>
              <a:t>The </a:t>
            </a:r>
            <a:r>
              <a:rPr lang="nb-NO" sz="2400" dirty="0" err="1"/>
              <a:t>maximum</a:t>
            </a:r>
            <a:r>
              <a:rPr lang="nb-NO" sz="2400" dirty="0"/>
              <a:t> displacement </a:t>
            </a:r>
            <a:r>
              <a:rPr lang="nb-NO" sz="2400" dirty="0" err="1"/>
              <a:t>predicted</a:t>
            </a:r>
            <a:r>
              <a:rPr lang="nb-NO" sz="2400" dirty="0"/>
              <a:t> by </a:t>
            </a:r>
            <a:r>
              <a:rPr lang="nb-NO" sz="2400" dirty="0" err="1"/>
              <a:t>the</a:t>
            </a:r>
            <a:r>
              <a:rPr lang="nb-NO" sz="2400" dirty="0"/>
              <a:t> FE </a:t>
            </a:r>
            <a:r>
              <a:rPr lang="nb-NO" sz="2400" dirty="0" err="1"/>
              <a:t>solver</a:t>
            </a:r>
            <a:r>
              <a:rPr lang="nb-NO" sz="2400" dirty="0"/>
              <a:t> is </a:t>
            </a:r>
            <a:r>
              <a:rPr lang="nb-NO" sz="2400" dirty="0" err="1"/>
              <a:t>comparable</a:t>
            </a:r>
            <a:r>
              <a:rPr lang="nb-NO" sz="2400" dirty="0"/>
              <a:t> to </a:t>
            </a:r>
            <a:r>
              <a:rPr lang="nb-NO" sz="2400" dirty="0" err="1"/>
              <a:t>the</a:t>
            </a:r>
            <a:r>
              <a:rPr lang="nb-NO" sz="2400" dirty="0"/>
              <a:t> </a:t>
            </a:r>
            <a:r>
              <a:rPr lang="nb-NO" sz="2400" dirty="0" err="1"/>
              <a:t>measurements</a:t>
            </a:r>
            <a:endParaRPr lang="nb-NO" sz="2400" dirty="0"/>
          </a:p>
        </p:txBody>
      </p:sp>
    </p:spTree>
    <p:extLst>
      <p:ext uri="{BB962C8B-B14F-4D97-AF65-F5344CB8AC3E}">
        <p14:creationId xmlns:p14="http://schemas.microsoft.com/office/powerpoint/2010/main" val="779090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11" y="888696"/>
            <a:ext cx="4480583" cy="2594947"/>
          </a:xfrm>
          <a:prstGeom prst="rect">
            <a:avLst/>
          </a:prstGeom>
        </p:spPr>
      </p:pic>
      <p:pic>
        <p:nvPicPr>
          <p:cNvPr id="14" name="Picture 13"/>
          <p:cNvPicPr>
            <a:picLocks noChangeAspect="1"/>
          </p:cNvPicPr>
          <p:nvPr/>
        </p:nvPicPr>
        <p:blipFill>
          <a:blip r:embed="rId3"/>
          <a:stretch>
            <a:fillRect/>
          </a:stretch>
        </p:blipFill>
        <p:spPr>
          <a:xfrm>
            <a:off x="399723" y="3833198"/>
            <a:ext cx="3486552" cy="1538107"/>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3021" y="871412"/>
            <a:ext cx="4511903" cy="2629517"/>
          </a:xfrm>
          <a:prstGeom prst="rect">
            <a:avLst/>
          </a:prstGeom>
        </p:spPr>
      </p:pic>
      <p:sp>
        <p:nvSpPr>
          <p:cNvPr id="8" name="TextBox 7"/>
          <p:cNvSpPr txBox="1"/>
          <p:nvPr/>
        </p:nvSpPr>
        <p:spPr>
          <a:xfrm>
            <a:off x="792854" y="2191850"/>
            <a:ext cx="1469412" cy="646331"/>
          </a:xfrm>
          <a:prstGeom prst="rect">
            <a:avLst/>
          </a:prstGeom>
          <a:noFill/>
        </p:spPr>
        <p:txBody>
          <a:bodyPr wrap="square" rtlCol="0">
            <a:spAutoFit/>
          </a:bodyPr>
          <a:lstStyle>
            <a:lvl1pPr algn="ctr" defTabSz="584200">
              <a:defRPr sz="5000">
                <a:latin typeface="+mn-lt"/>
                <a:ea typeface="+mn-ea"/>
                <a:cs typeface="+mn-cs"/>
                <a:sym typeface="Helvetica Light"/>
              </a:defRPr>
            </a:lvl1pPr>
            <a:lvl2pPr indent="228600" algn="ctr" defTabSz="584200">
              <a:defRPr sz="5000">
                <a:latin typeface="+mn-lt"/>
                <a:ea typeface="+mn-ea"/>
                <a:cs typeface="+mn-cs"/>
                <a:sym typeface="Helvetica Light"/>
              </a:defRPr>
            </a:lvl2pPr>
            <a:lvl3pPr indent="457200" algn="ctr" defTabSz="584200">
              <a:defRPr sz="5000">
                <a:latin typeface="+mn-lt"/>
                <a:ea typeface="+mn-ea"/>
                <a:cs typeface="+mn-cs"/>
                <a:sym typeface="Helvetica Light"/>
              </a:defRPr>
            </a:lvl3pPr>
            <a:lvl4pPr indent="685800" algn="ctr" defTabSz="584200">
              <a:defRPr sz="5000">
                <a:latin typeface="+mn-lt"/>
                <a:ea typeface="+mn-ea"/>
                <a:cs typeface="+mn-cs"/>
                <a:sym typeface="Helvetica Light"/>
              </a:defRPr>
            </a:lvl4pPr>
            <a:lvl5pPr indent="914400" algn="ctr" defTabSz="584200">
              <a:defRPr sz="5000">
                <a:latin typeface="+mn-lt"/>
                <a:ea typeface="+mn-ea"/>
                <a:cs typeface="+mn-cs"/>
                <a:sym typeface="Helvetica Light"/>
              </a:defRPr>
            </a:lvl5pPr>
            <a:lvl6pPr indent="1143000" algn="ctr" defTabSz="584200">
              <a:defRPr sz="5000">
                <a:latin typeface="+mn-lt"/>
                <a:ea typeface="+mn-ea"/>
                <a:cs typeface="+mn-cs"/>
                <a:sym typeface="Helvetica Light"/>
              </a:defRPr>
            </a:lvl6pPr>
            <a:lvl7pPr indent="1371600" algn="ctr" defTabSz="584200">
              <a:defRPr sz="5000">
                <a:latin typeface="+mn-lt"/>
                <a:ea typeface="+mn-ea"/>
                <a:cs typeface="+mn-cs"/>
                <a:sym typeface="Helvetica Light"/>
              </a:defRPr>
            </a:lvl7pPr>
            <a:lvl8pPr indent="1600200" algn="ctr" defTabSz="584200">
              <a:defRPr sz="5000">
                <a:latin typeface="+mn-lt"/>
                <a:ea typeface="+mn-ea"/>
                <a:cs typeface="+mn-cs"/>
                <a:sym typeface="Helvetica Light"/>
              </a:defRPr>
            </a:lvl8pPr>
            <a:lvl9pPr indent="1828800" algn="ctr" defTabSz="584200">
              <a:defRPr sz="5000">
                <a:latin typeface="+mn-lt"/>
                <a:ea typeface="+mn-ea"/>
                <a:cs typeface="+mn-cs"/>
                <a:sym typeface="Helvetica Light"/>
              </a:defRPr>
            </a:lvl9pPr>
          </a:lstStyle>
          <a:p>
            <a:pPr algn="l"/>
            <a:r>
              <a:rPr lang="en-US" sz="1200" b="1" dirty="0">
                <a:solidFill>
                  <a:srgbClr val="FF0000"/>
                </a:solidFill>
                <a:latin typeface="Roboto light" panose="02000000000000000000" pitchFamily="2" charset="0"/>
                <a:ea typeface="Roboto light" panose="02000000000000000000" pitchFamily="2" charset="0"/>
              </a:rPr>
              <a:t>Pressure-time curves from FLACS</a:t>
            </a:r>
          </a:p>
        </p:txBody>
      </p:sp>
      <p:sp>
        <p:nvSpPr>
          <p:cNvPr id="9" name="TextBox 8"/>
          <p:cNvSpPr txBox="1"/>
          <p:nvPr/>
        </p:nvSpPr>
        <p:spPr>
          <a:xfrm>
            <a:off x="5132632" y="2142797"/>
            <a:ext cx="1729484" cy="646331"/>
          </a:xfrm>
          <a:prstGeom prst="rect">
            <a:avLst/>
          </a:prstGeom>
          <a:noFill/>
        </p:spPr>
        <p:txBody>
          <a:bodyPr wrap="square" rtlCol="0">
            <a:spAutoFit/>
          </a:bodyPr>
          <a:lstStyle>
            <a:lvl1pPr algn="ctr" defTabSz="584200">
              <a:defRPr sz="5000">
                <a:latin typeface="+mn-lt"/>
                <a:ea typeface="+mn-ea"/>
                <a:cs typeface="+mn-cs"/>
                <a:sym typeface="Helvetica Light"/>
              </a:defRPr>
            </a:lvl1pPr>
            <a:lvl2pPr indent="228600" algn="ctr" defTabSz="584200">
              <a:defRPr sz="5000">
                <a:latin typeface="+mn-lt"/>
                <a:ea typeface="+mn-ea"/>
                <a:cs typeface="+mn-cs"/>
                <a:sym typeface="Helvetica Light"/>
              </a:defRPr>
            </a:lvl2pPr>
            <a:lvl3pPr indent="457200" algn="ctr" defTabSz="584200">
              <a:defRPr sz="5000">
                <a:latin typeface="+mn-lt"/>
                <a:ea typeface="+mn-ea"/>
                <a:cs typeface="+mn-cs"/>
                <a:sym typeface="Helvetica Light"/>
              </a:defRPr>
            </a:lvl3pPr>
            <a:lvl4pPr indent="685800" algn="ctr" defTabSz="584200">
              <a:defRPr sz="5000">
                <a:latin typeface="+mn-lt"/>
                <a:ea typeface="+mn-ea"/>
                <a:cs typeface="+mn-cs"/>
                <a:sym typeface="Helvetica Light"/>
              </a:defRPr>
            </a:lvl4pPr>
            <a:lvl5pPr indent="914400" algn="ctr" defTabSz="584200">
              <a:defRPr sz="5000">
                <a:latin typeface="+mn-lt"/>
                <a:ea typeface="+mn-ea"/>
                <a:cs typeface="+mn-cs"/>
                <a:sym typeface="Helvetica Light"/>
              </a:defRPr>
            </a:lvl5pPr>
            <a:lvl6pPr indent="1143000" algn="ctr" defTabSz="584200">
              <a:defRPr sz="5000">
                <a:latin typeface="+mn-lt"/>
                <a:ea typeface="+mn-ea"/>
                <a:cs typeface="+mn-cs"/>
                <a:sym typeface="Helvetica Light"/>
              </a:defRPr>
            </a:lvl6pPr>
            <a:lvl7pPr indent="1371600" algn="ctr" defTabSz="584200">
              <a:defRPr sz="5000">
                <a:latin typeface="+mn-lt"/>
                <a:ea typeface="+mn-ea"/>
                <a:cs typeface="+mn-cs"/>
                <a:sym typeface="Helvetica Light"/>
              </a:defRPr>
            </a:lvl7pPr>
            <a:lvl8pPr indent="1600200" algn="ctr" defTabSz="584200">
              <a:defRPr sz="5000">
                <a:latin typeface="+mn-lt"/>
                <a:ea typeface="+mn-ea"/>
                <a:cs typeface="+mn-cs"/>
                <a:sym typeface="Helvetica Light"/>
              </a:defRPr>
            </a:lvl8pPr>
            <a:lvl9pPr indent="1828800" algn="ctr" defTabSz="584200">
              <a:defRPr sz="5000">
                <a:latin typeface="+mn-lt"/>
                <a:ea typeface="+mn-ea"/>
                <a:cs typeface="+mn-cs"/>
                <a:sym typeface="Helvetica Light"/>
              </a:defRPr>
            </a:lvl9pPr>
          </a:lstStyle>
          <a:p>
            <a:pPr algn="l"/>
            <a:r>
              <a:rPr lang="en-US" sz="1200" b="1" dirty="0">
                <a:solidFill>
                  <a:srgbClr val="FF0000"/>
                </a:solidFill>
                <a:latin typeface="Roboto light" panose="02000000000000000000" pitchFamily="2" charset="0"/>
                <a:ea typeface="Roboto light" panose="02000000000000000000" pitchFamily="2" charset="0"/>
              </a:rPr>
              <a:t>Displacement-time curve of central side-wall from IMPETUS </a:t>
            </a:r>
          </a:p>
        </p:txBody>
      </p:sp>
      <p:sp>
        <p:nvSpPr>
          <p:cNvPr id="11" name="Line Callout 2 (No Border) 10"/>
          <p:cNvSpPr/>
          <p:nvPr/>
        </p:nvSpPr>
        <p:spPr bwMode="auto">
          <a:xfrm>
            <a:off x="2563803" y="3427645"/>
            <a:ext cx="1028589" cy="404069"/>
          </a:xfrm>
          <a:prstGeom prst="callout2">
            <a:avLst>
              <a:gd name="adj1" fmla="val 61181"/>
              <a:gd name="adj2" fmla="val -5555"/>
              <a:gd name="adj3" fmla="val 68253"/>
              <a:gd name="adj4" fmla="val -14815"/>
              <a:gd name="adj5" fmla="val 259864"/>
              <a:gd name="adj6" fmla="val -36189"/>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65" tIns="34282" rIns="68565" bIns="34282" numCol="1" rtlCol="0" anchor="t" anchorCtr="0" compatLnSpc="1">
            <a:prstTxWarp prst="textNoShape">
              <a:avLst/>
            </a:prstTxWarp>
            <a:spAutoFit/>
          </a:bodyPr>
          <a:lstStyle/>
          <a:p>
            <a:pPr defTabSz="685684"/>
            <a:r>
              <a:rPr lang="en-US" sz="1088" dirty="0">
                <a:solidFill>
                  <a:schemeClr val="bg1">
                    <a:lumMod val="50000"/>
                  </a:schemeClr>
                </a:solidFill>
                <a:latin typeface="Roboto light" panose="02000000000000000000" pitchFamily="2" charset="0"/>
                <a:ea typeface="Roboto light" panose="02000000000000000000" pitchFamily="2" charset="0"/>
              </a:rPr>
              <a:t>Displacement measurement</a:t>
            </a:r>
            <a:endParaRPr lang="en-US" sz="1020" dirty="0">
              <a:solidFill>
                <a:srgbClr val="808080"/>
              </a:solidFill>
              <a:latin typeface="Verdana" pitchFamily="34" charset="0"/>
            </a:endParaRPr>
          </a:p>
        </p:txBody>
      </p:sp>
      <p:sp>
        <p:nvSpPr>
          <p:cNvPr id="12" name="TextBox 11"/>
          <p:cNvSpPr txBox="1"/>
          <p:nvPr/>
        </p:nvSpPr>
        <p:spPr>
          <a:xfrm>
            <a:off x="4200525" y="3862487"/>
            <a:ext cx="4724399" cy="1200329"/>
          </a:xfrm>
          <a:prstGeom prst="rect">
            <a:avLst/>
          </a:prstGeom>
          <a:noFill/>
        </p:spPr>
        <p:txBody>
          <a:bodyPr wrap="square" rtlCol="0">
            <a:spAutoFit/>
          </a:bodyPr>
          <a:lstStyle>
            <a:lvl1pPr algn="ctr" defTabSz="584200">
              <a:defRPr sz="5000">
                <a:latin typeface="+mn-lt"/>
                <a:ea typeface="+mn-ea"/>
                <a:cs typeface="+mn-cs"/>
                <a:sym typeface="Helvetica Light"/>
              </a:defRPr>
            </a:lvl1pPr>
            <a:lvl2pPr indent="228600" algn="ctr" defTabSz="584200">
              <a:defRPr sz="5000">
                <a:latin typeface="+mn-lt"/>
                <a:ea typeface="+mn-ea"/>
                <a:cs typeface="+mn-cs"/>
                <a:sym typeface="Helvetica Light"/>
              </a:defRPr>
            </a:lvl2pPr>
            <a:lvl3pPr indent="457200" algn="ctr" defTabSz="584200">
              <a:defRPr sz="5000">
                <a:latin typeface="+mn-lt"/>
                <a:ea typeface="+mn-ea"/>
                <a:cs typeface="+mn-cs"/>
                <a:sym typeface="Helvetica Light"/>
              </a:defRPr>
            </a:lvl3pPr>
            <a:lvl4pPr indent="685800" algn="ctr" defTabSz="584200">
              <a:defRPr sz="5000">
                <a:latin typeface="+mn-lt"/>
                <a:ea typeface="+mn-ea"/>
                <a:cs typeface="+mn-cs"/>
                <a:sym typeface="Helvetica Light"/>
              </a:defRPr>
            </a:lvl4pPr>
            <a:lvl5pPr indent="914400" algn="ctr" defTabSz="584200">
              <a:defRPr sz="5000">
                <a:latin typeface="+mn-lt"/>
                <a:ea typeface="+mn-ea"/>
                <a:cs typeface="+mn-cs"/>
                <a:sym typeface="Helvetica Light"/>
              </a:defRPr>
            </a:lvl5pPr>
            <a:lvl6pPr indent="1143000" algn="ctr" defTabSz="584200">
              <a:defRPr sz="5000">
                <a:latin typeface="+mn-lt"/>
                <a:ea typeface="+mn-ea"/>
                <a:cs typeface="+mn-cs"/>
                <a:sym typeface="Helvetica Light"/>
              </a:defRPr>
            </a:lvl6pPr>
            <a:lvl7pPr indent="1371600" algn="ctr" defTabSz="584200">
              <a:defRPr sz="5000">
                <a:latin typeface="+mn-lt"/>
                <a:ea typeface="+mn-ea"/>
                <a:cs typeface="+mn-cs"/>
                <a:sym typeface="Helvetica Light"/>
              </a:defRPr>
            </a:lvl7pPr>
            <a:lvl8pPr indent="1600200" algn="ctr" defTabSz="584200">
              <a:defRPr sz="5000">
                <a:latin typeface="+mn-lt"/>
                <a:ea typeface="+mn-ea"/>
                <a:cs typeface="+mn-cs"/>
                <a:sym typeface="Helvetica Light"/>
              </a:defRPr>
            </a:lvl8pPr>
            <a:lvl9pPr indent="1828800" algn="ctr" defTabSz="584200">
              <a:defRPr sz="5000">
                <a:latin typeface="+mn-lt"/>
                <a:ea typeface="+mn-ea"/>
                <a:cs typeface="+mn-cs"/>
                <a:sym typeface="Helvetica Light"/>
              </a:defRPr>
            </a:lvl9pPr>
          </a:lstStyle>
          <a:p>
            <a:pPr algn="l">
              <a:lnSpc>
                <a:spcPct val="150000"/>
              </a:lnSpc>
            </a:pPr>
            <a:r>
              <a:rPr lang="en-US" sz="1200" b="1" dirty="0">
                <a:solidFill>
                  <a:srgbClr val="FF0000"/>
                </a:solidFill>
                <a:latin typeface="Roboto light" panose="02000000000000000000" pitchFamily="2" charset="0"/>
                <a:ea typeface="Roboto light" panose="02000000000000000000" pitchFamily="2" charset="0"/>
              </a:rPr>
              <a:t>The simulation gives 73 mm as max displacement amplitude.</a:t>
            </a:r>
          </a:p>
          <a:p>
            <a:pPr marL="628650" lvl="1" indent="-171450" algn="l">
              <a:lnSpc>
                <a:spcPct val="150000"/>
              </a:lnSpc>
              <a:buFont typeface="Wingdings" panose="05000000000000000000" pitchFamily="2" charset="2"/>
              <a:buChar char="Ø"/>
            </a:pPr>
            <a:r>
              <a:rPr lang="en-US" sz="1200" b="1" dirty="0">
                <a:solidFill>
                  <a:srgbClr val="FF0000"/>
                </a:solidFill>
                <a:latin typeface="Roboto light" panose="02000000000000000000" pitchFamily="2" charset="0"/>
                <a:ea typeface="Roboto light" panose="02000000000000000000" pitchFamily="2" charset="0"/>
              </a:rPr>
              <a:t>Test 3 gives 105 mm.</a:t>
            </a:r>
          </a:p>
          <a:p>
            <a:pPr marL="628650" lvl="1" indent="-171450" algn="l">
              <a:lnSpc>
                <a:spcPct val="150000"/>
              </a:lnSpc>
              <a:buFont typeface="Wingdings" panose="05000000000000000000" pitchFamily="2" charset="2"/>
              <a:buChar char="Ø"/>
            </a:pPr>
            <a:r>
              <a:rPr lang="en-US" sz="1200" b="1" dirty="0">
                <a:solidFill>
                  <a:srgbClr val="FF0000"/>
                </a:solidFill>
                <a:latin typeface="Roboto light" panose="02000000000000000000" pitchFamily="2" charset="0"/>
                <a:ea typeface="Roboto light" panose="02000000000000000000" pitchFamily="2" charset="0"/>
              </a:rPr>
              <a:t>Test 4 gives 75 mm.</a:t>
            </a:r>
          </a:p>
          <a:p>
            <a:pPr marL="628650" lvl="1" indent="-171450" algn="l">
              <a:lnSpc>
                <a:spcPct val="150000"/>
              </a:lnSpc>
              <a:buFont typeface="Wingdings" panose="05000000000000000000" pitchFamily="2" charset="2"/>
              <a:buChar char="Ø"/>
            </a:pPr>
            <a:r>
              <a:rPr lang="en-US" sz="1200" b="1" dirty="0">
                <a:solidFill>
                  <a:srgbClr val="FF0000"/>
                </a:solidFill>
                <a:latin typeface="Roboto light" panose="02000000000000000000" pitchFamily="2" charset="0"/>
                <a:ea typeface="Roboto light" panose="02000000000000000000" pitchFamily="2" charset="0"/>
              </a:rPr>
              <a:t>Test 6 gives 36 mm</a:t>
            </a:r>
          </a:p>
        </p:txBody>
      </p:sp>
      <p:sp>
        <p:nvSpPr>
          <p:cNvPr id="15" name="Title 1">
            <a:extLst>
              <a:ext uri="{FF2B5EF4-FFF2-40B4-BE49-F238E27FC236}">
                <a16:creationId xmlns:a16="http://schemas.microsoft.com/office/drawing/2014/main" id="{490FDCF5-127E-46F3-94B4-AE00A10953AC}"/>
              </a:ext>
            </a:extLst>
          </p:cNvPr>
          <p:cNvSpPr txBox="1">
            <a:spLocks/>
          </p:cNvSpPr>
          <p:nvPr/>
        </p:nvSpPr>
        <p:spPr>
          <a:xfrm>
            <a:off x="111511" y="43972"/>
            <a:ext cx="8943278" cy="68957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kern="1200">
                <a:solidFill>
                  <a:srgbClr val="C54C00"/>
                </a:solidFill>
                <a:latin typeface="+mj-lt"/>
                <a:ea typeface="+mj-ea"/>
                <a:cs typeface="+mj-cs"/>
              </a:defRPr>
            </a:lvl1pPr>
          </a:lstStyle>
          <a:p>
            <a:pPr algn="l"/>
            <a:r>
              <a:rPr lang="en-US" sz="4400" dirty="0"/>
              <a:t>Results: Test with obstacle</a:t>
            </a:r>
          </a:p>
        </p:txBody>
      </p:sp>
      <p:sp>
        <p:nvSpPr>
          <p:cNvPr id="17" name="TextBox 16">
            <a:extLst>
              <a:ext uri="{FF2B5EF4-FFF2-40B4-BE49-F238E27FC236}">
                <a16:creationId xmlns:a16="http://schemas.microsoft.com/office/drawing/2014/main" id="{7E8F4B03-D097-4DFA-B99B-C29CB7A78624}"/>
              </a:ext>
            </a:extLst>
          </p:cNvPr>
          <p:cNvSpPr txBox="1"/>
          <p:nvPr/>
        </p:nvSpPr>
        <p:spPr>
          <a:xfrm>
            <a:off x="215121" y="5490963"/>
            <a:ext cx="8709804"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nb-NO" sz="2400" dirty="0" err="1"/>
              <a:t>Congestion</a:t>
            </a:r>
            <a:r>
              <a:rPr lang="nb-NO" sz="2400" dirty="0"/>
              <a:t> results in more violent </a:t>
            </a:r>
            <a:r>
              <a:rPr lang="nb-NO" sz="2400" dirty="0" err="1"/>
              <a:t>explosion</a:t>
            </a:r>
            <a:r>
              <a:rPr lang="nb-NO" sz="2400" dirty="0"/>
              <a:t>.</a:t>
            </a:r>
          </a:p>
          <a:p>
            <a:pPr algn="ctr"/>
            <a:r>
              <a:rPr lang="nb-NO" sz="2400" dirty="0" err="1"/>
              <a:t>Significant</a:t>
            </a:r>
            <a:r>
              <a:rPr lang="nb-NO" sz="2400" dirty="0"/>
              <a:t> </a:t>
            </a:r>
            <a:r>
              <a:rPr lang="nb-NO" sz="2400" dirty="0" err="1"/>
              <a:t>spread</a:t>
            </a:r>
            <a:r>
              <a:rPr lang="nb-NO" sz="2400" dirty="0"/>
              <a:t> in </a:t>
            </a:r>
            <a:r>
              <a:rPr lang="nb-NO" sz="2400" dirty="0" err="1"/>
              <a:t>the</a:t>
            </a:r>
            <a:r>
              <a:rPr lang="nb-NO" sz="2400" dirty="0"/>
              <a:t> </a:t>
            </a:r>
            <a:r>
              <a:rPr lang="nb-NO" sz="2400" dirty="0" err="1"/>
              <a:t>experimental</a:t>
            </a:r>
            <a:r>
              <a:rPr lang="nb-NO" sz="2400" dirty="0"/>
              <a:t> results, </a:t>
            </a:r>
            <a:r>
              <a:rPr lang="nb-NO" sz="2400" dirty="0" err="1"/>
              <a:t>possibly</a:t>
            </a:r>
            <a:r>
              <a:rPr lang="nb-NO" sz="2400" dirty="0"/>
              <a:t> </a:t>
            </a:r>
            <a:r>
              <a:rPr lang="nb-NO" sz="2400" dirty="0" err="1"/>
              <a:t>caused</a:t>
            </a:r>
            <a:r>
              <a:rPr lang="nb-NO" sz="2400" dirty="0"/>
              <a:t> by permanent </a:t>
            </a:r>
            <a:r>
              <a:rPr lang="nb-NO" sz="2400" dirty="0" err="1"/>
              <a:t>deformation</a:t>
            </a:r>
            <a:r>
              <a:rPr lang="nb-NO" sz="2400" dirty="0"/>
              <a:t> </a:t>
            </a:r>
            <a:r>
              <a:rPr lang="nb-NO" sz="2400" dirty="0" err="1"/>
              <a:t>of</a:t>
            </a:r>
            <a:r>
              <a:rPr lang="nb-NO" sz="2400" dirty="0"/>
              <a:t> </a:t>
            </a:r>
            <a:r>
              <a:rPr lang="nb-NO" sz="2400" dirty="0" err="1"/>
              <a:t>the</a:t>
            </a:r>
            <a:r>
              <a:rPr lang="nb-NO" sz="2400" dirty="0"/>
              <a:t> </a:t>
            </a:r>
            <a:r>
              <a:rPr lang="nb-NO" sz="2400" dirty="0" err="1"/>
              <a:t>steel</a:t>
            </a:r>
            <a:r>
              <a:rPr lang="nb-NO" sz="2400" dirty="0"/>
              <a:t> </a:t>
            </a:r>
            <a:r>
              <a:rPr lang="nb-NO" sz="2400" dirty="0" err="1"/>
              <a:t>structure</a:t>
            </a:r>
            <a:r>
              <a:rPr lang="nb-NO" sz="2400" dirty="0"/>
              <a:t> </a:t>
            </a:r>
            <a:r>
              <a:rPr lang="nb-NO" sz="2400" dirty="0" err="1"/>
              <a:t>of</a:t>
            </a:r>
            <a:r>
              <a:rPr lang="nb-NO" sz="2400" dirty="0"/>
              <a:t> </a:t>
            </a:r>
            <a:r>
              <a:rPr lang="nb-NO" sz="2400" dirty="0" err="1"/>
              <a:t>the</a:t>
            </a:r>
            <a:r>
              <a:rPr lang="nb-NO" sz="2400" dirty="0"/>
              <a:t> container</a:t>
            </a:r>
          </a:p>
        </p:txBody>
      </p:sp>
    </p:spTree>
    <p:extLst>
      <p:ext uri="{BB962C8B-B14F-4D97-AF65-F5344CB8AC3E}">
        <p14:creationId xmlns:p14="http://schemas.microsoft.com/office/powerpoint/2010/main" val="1543598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69994" y="753440"/>
            <a:ext cx="3344781" cy="2399335"/>
          </a:xfrm>
          <a:prstGeom prst="rect">
            <a:avLst/>
          </a:prstGeom>
        </p:spPr>
      </p:pic>
      <p:sp>
        <p:nvSpPr>
          <p:cNvPr id="4" name="Title 3"/>
          <p:cNvSpPr>
            <a:spLocks noGrp="1"/>
          </p:cNvSpPr>
          <p:nvPr>
            <p:ph type="title"/>
          </p:nvPr>
        </p:nvSpPr>
        <p:spPr>
          <a:xfrm>
            <a:off x="200722" y="124309"/>
            <a:ext cx="8943278" cy="629131"/>
          </a:xfrm>
        </p:spPr>
        <p:txBody>
          <a:bodyPr>
            <a:noAutofit/>
          </a:bodyPr>
          <a:lstStyle/>
          <a:p>
            <a:pPr algn="l"/>
            <a:r>
              <a:rPr lang="en-US" sz="4400" dirty="0"/>
              <a:t>Results: Test 1 </a:t>
            </a:r>
            <a:r>
              <a:rPr lang="en-US" sz="2400" dirty="0"/>
              <a:t>(5.64 m</a:t>
            </a:r>
            <a:r>
              <a:rPr lang="en-US" sz="2400" baseline="30000" dirty="0"/>
              <a:t>2</a:t>
            </a:r>
            <a:r>
              <a:rPr lang="en-US" sz="2400" dirty="0"/>
              <a:t> door venting, 15 vol. % H</a:t>
            </a:r>
            <a:r>
              <a:rPr lang="en-US" sz="2400" baseline="-25000" dirty="0"/>
              <a:t>2</a:t>
            </a:r>
            <a:r>
              <a:rPr lang="en-US" sz="2400" dirty="0"/>
              <a:t> – empty)</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9962" y="943940"/>
            <a:ext cx="4353883" cy="292321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716183381"/>
              </p:ext>
            </p:extLst>
          </p:nvPr>
        </p:nvGraphicFramePr>
        <p:xfrm>
          <a:off x="276090" y="3152775"/>
          <a:ext cx="4393872" cy="504496"/>
        </p:xfrm>
        <a:graphic>
          <a:graphicData uri="http://schemas.openxmlformats.org/drawingml/2006/table">
            <a:tbl>
              <a:tblPr firstRow="1" bandRow="1">
                <a:tableStyleId>{5C22544A-7EE6-4342-B048-85BDC9FD1C3A}</a:tableStyleId>
              </a:tblPr>
              <a:tblGrid>
                <a:gridCol w="1464624">
                  <a:extLst>
                    <a:ext uri="{9D8B030D-6E8A-4147-A177-3AD203B41FA5}">
                      <a16:colId xmlns:a16="http://schemas.microsoft.com/office/drawing/2014/main" val="3018321691"/>
                    </a:ext>
                  </a:extLst>
                </a:gridCol>
                <a:gridCol w="1464624">
                  <a:extLst>
                    <a:ext uri="{9D8B030D-6E8A-4147-A177-3AD203B41FA5}">
                      <a16:colId xmlns:a16="http://schemas.microsoft.com/office/drawing/2014/main" val="1768347840"/>
                    </a:ext>
                  </a:extLst>
                </a:gridCol>
                <a:gridCol w="1464624">
                  <a:extLst>
                    <a:ext uri="{9D8B030D-6E8A-4147-A177-3AD203B41FA5}">
                      <a16:colId xmlns:a16="http://schemas.microsoft.com/office/drawing/2014/main" val="1832013323"/>
                    </a:ext>
                  </a:extLst>
                </a:gridCol>
              </a:tblGrid>
              <a:tr h="252248">
                <a:tc>
                  <a:txBody>
                    <a:bodyPr/>
                    <a:lstStyle/>
                    <a:p>
                      <a:pPr algn="ctr"/>
                      <a:r>
                        <a:rPr lang="en-US" sz="1100" b="1" dirty="0">
                          <a:solidFill>
                            <a:schemeClr val="tx1"/>
                          </a:solidFill>
                          <a:latin typeface="Roboto Light" panose="02000000000000000000" pitchFamily="2" charset="0"/>
                          <a:ea typeface="Roboto Light" panose="02000000000000000000" pitchFamily="2" charset="0"/>
                        </a:rPr>
                        <a:t>dmax_exp_min (m)</a:t>
                      </a:r>
                    </a:p>
                  </a:txBody>
                  <a:tcPr marL="62198" marR="62198" marT="31099" marB="31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b="1" dirty="0">
                          <a:solidFill>
                            <a:schemeClr val="tx1"/>
                          </a:solidFill>
                          <a:latin typeface="Roboto Light" panose="02000000000000000000" pitchFamily="2" charset="0"/>
                          <a:ea typeface="Roboto Light" panose="02000000000000000000" pitchFamily="2" charset="0"/>
                        </a:rPr>
                        <a:t>dmax_exp_max (m)</a:t>
                      </a:r>
                    </a:p>
                  </a:txBody>
                  <a:tcPr marL="62198" marR="62198" marT="31099" marB="31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chemeClr val="tx1"/>
                          </a:solidFill>
                          <a:latin typeface="Roboto Light" panose="02000000000000000000" pitchFamily="2" charset="0"/>
                          <a:ea typeface="Roboto Light" panose="02000000000000000000" pitchFamily="2" charset="0"/>
                        </a:rPr>
                        <a:t>dmax_sim (m)</a:t>
                      </a:r>
                    </a:p>
                  </a:txBody>
                  <a:tcPr marL="62198" marR="62198" marT="31099" marB="31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564853"/>
                  </a:ext>
                </a:extLst>
              </a:tr>
              <a:tr h="252248">
                <a:tc>
                  <a:txBody>
                    <a:bodyPr/>
                    <a:lstStyle/>
                    <a:p>
                      <a:pPr algn="ctr"/>
                      <a:r>
                        <a:rPr lang="en-US" sz="1100" b="1" dirty="0">
                          <a:latin typeface="Roboto Light" panose="02000000000000000000" pitchFamily="2" charset="0"/>
                          <a:ea typeface="Roboto Light" panose="02000000000000000000" pitchFamily="2" charset="0"/>
                        </a:rPr>
                        <a:t>0.016</a:t>
                      </a:r>
                    </a:p>
                  </a:txBody>
                  <a:tcPr marL="62198" marR="62198" marT="31099" marB="31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latin typeface="Roboto Light" panose="02000000000000000000" pitchFamily="2" charset="0"/>
                          <a:ea typeface="Roboto Light" panose="02000000000000000000" pitchFamily="2" charset="0"/>
                        </a:rPr>
                        <a:t>0.020</a:t>
                      </a:r>
                    </a:p>
                  </a:txBody>
                  <a:tcPr marL="62198" marR="62198" marT="31099" marB="31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chemeClr val="tx1"/>
                          </a:solidFill>
                          <a:latin typeface="Roboto Light" panose="02000000000000000000" pitchFamily="2" charset="0"/>
                          <a:ea typeface="Roboto Light" panose="02000000000000000000" pitchFamily="2" charset="0"/>
                        </a:rPr>
                        <a:t>0.007</a:t>
                      </a:r>
                    </a:p>
                  </a:txBody>
                  <a:tcPr marL="62198" marR="62198" marT="31099" marB="31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4595907"/>
                  </a:ext>
                </a:extLst>
              </a:tr>
            </a:tbl>
          </a:graphicData>
        </a:graphic>
      </p:graphicFrame>
      <p:pic>
        <p:nvPicPr>
          <p:cNvPr id="9" name="Picture 8">
            <a:extLst>
              <a:ext uri="{FF2B5EF4-FFF2-40B4-BE49-F238E27FC236}">
                <a16:creationId xmlns:a16="http://schemas.microsoft.com/office/drawing/2014/main" id="{FC33E383-D086-4F47-B0FE-8E0ACBD239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722" y="3781906"/>
            <a:ext cx="4391945" cy="2947823"/>
          </a:xfrm>
          <a:prstGeom prst="rect">
            <a:avLst/>
          </a:prstGeom>
        </p:spPr>
      </p:pic>
      <p:sp>
        <p:nvSpPr>
          <p:cNvPr id="10" name="Subtitle 4">
            <a:extLst>
              <a:ext uri="{FF2B5EF4-FFF2-40B4-BE49-F238E27FC236}">
                <a16:creationId xmlns:a16="http://schemas.microsoft.com/office/drawing/2014/main" id="{6427E536-47CB-4FEA-B8F5-D3469612AF1A}"/>
              </a:ext>
            </a:extLst>
          </p:cNvPr>
          <p:cNvSpPr>
            <a:spLocks noGrp="1"/>
          </p:cNvSpPr>
          <p:nvPr>
            <p:ph type="subTitle" idx="1"/>
          </p:nvPr>
        </p:nvSpPr>
        <p:spPr>
          <a:xfrm>
            <a:off x="1744924" y="3781906"/>
            <a:ext cx="2847743" cy="426302"/>
          </a:xfrm>
        </p:spPr>
        <p:txBody>
          <a:bodyPr/>
          <a:lstStyle/>
          <a:p>
            <a:r>
              <a:rPr lang="en-US" dirty="0"/>
              <a:t>Pressure-time input</a:t>
            </a:r>
          </a:p>
        </p:txBody>
      </p:sp>
      <p:sp>
        <p:nvSpPr>
          <p:cNvPr id="11" name="TextBox 10">
            <a:extLst>
              <a:ext uri="{FF2B5EF4-FFF2-40B4-BE49-F238E27FC236}">
                <a16:creationId xmlns:a16="http://schemas.microsoft.com/office/drawing/2014/main" id="{4D97447B-096E-4EF0-8022-DF432E76ACEF}"/>
              </a:ext>
            </a:extLst>
          </p:cNvPr>
          <p:cNvSpPr txBox="1"/>
          <p:nvPr/>
        </p:nvSpPr>
        <p:spPr>
          <a:xfrm>
            <a:off x="4849580" y="3995057"/>
            <a:ext cx="3994645" cy="646331"/>
          </a:xfrm>
          <a:prstGeom prst="rect">
            <a:avLst/>
          </a:prstGeom>
          <a:noFill/>
        </p:spPr>
        <p:txBody>
          <a:bodyPr wrap="square" rtlCol="0">
            <a:spAutoFit/>
          </a:bodyPr>
          <a:lstStyle/>
          <a:p>
            <a:r>
              <a:rPr lang="nb-NO" dirty="0" err="1"/>
              <a:t>Measured</a:t>
            </a:r>
            <a:r>
              <a:rPr lang="nb-NO" dirty="0"/>
              <a:t> </a:t>
            </a:r>
            <a:r>
              <a:rPr lang="nb-NO" dirty="0" err="1"/>
              <a:t>pressure</a:t>
            </a:r>
            <a:r>
              <a:rPr lang="nb-NO" dirty="0"/>
              <a:t>-time histories </a:t>
            </a:r>
            <a:r>
              <a:rPr lang="nb-NO" dirty="0" err="1"/>
              <a:t>are</a:t>
            </a:r>
            <a:r>
              <a:rPr lang="nb-NO" dirty="0"/>
              <a:t> </a:t>
            </a:r>
            <a:r>
              <a:rPr lang="nb-NO" dirty="0" err="1"/>
              <a:t>directly</a:t>
            </a:r>
            <a:r>
              <a:rPr lang="nb-NO" dirty="0"/>
              <a:t> </a:t>
            </a:r>
            <a:r>
              <a:rPr lang="nb-NO" dirty="0" err="1"/>
              <a:t>applied</a:t>
            </a:r>
            <a:r>
              <a:rPr lang="nb-NO" dirty="0"/>
              <a:t> as input to </a:t>
            </a:r>
            <a:r>
              <a:rPr lang="nb-NO" dirty="0" err="1"/>
              <a:t>the</a:t>
            </a:r>
            <a:r>
              <a:rPr lang="nb-NO" dirty="0"/>
              <a:t> FE </a:t>
            </a:r>
            <a:r>
              <a:rPr lang="nb-NO" dirty="0" err="1"/>
              <a:t>model</a:t>
            </a:r>
            <a:endParaRPr lang="nb-NO" dirty="0"/>
          </a:p>
        </p:txBody>
      </p:sp>
      <p:sp>
        <p:nvSpPr>
          <p:cNvPr id="12" name="TextBox 11">
            <a:extLst>
              <a:ext uri="{FF2B5EF4-FFF2-40B4-BE49-F238E27FC236}">
                <a16:creationId xmlns:a16="http://schemas.microsoft.com/office/drawing/2014/main" id="{DB506A7C-0B62-43E9-AB33-44B1C60F5B84}"/>
              </a:ext>
            </a:extLst>
          </p:cNvPr>
          <p:cNvSpPr txBox="1"/>
          <p:nvPr/>
        </p:nvSpPr>
        <p:spPr>
          <a:xfrm>
            <a:off x="4818636" y="4769295"/>
            <a:ext cx="4112713" cy="1631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nb-NO" sz="2000" dirty="0"/>
              <a:t>The </a:t>
            </a:r>
            <a:r>
              <a:rPr lang="nb-NO" sz="2000" dirty="0" err="1"/>
              <a:t>maximum</a:t>
            </a:r>
            <a:r>
              <a:rPr lang="nb-NO" sz="2000" dirty="0"/>
              <a:t> displacement </a:t>
            </a:r>
            <a:r>
              <a:rPr lang="nb-NO" sz="2000" dirty="0" err="1"/>
              <a:t>predicted</a:t>
            </a:r>
            <a:r>
              <a:rPr lang="nb-NO" sz="2000" dirty="0"/>
              <a:t> by </a:t>
            </a:r>
            <a:r>
              <a:rPr lang="nb-NO" sz="2000" dirty="0" err="1"/>
              <a:t>the</a:t>
            </a:r>
            <a:r>
              <a:rPr lang="nb-NO" sz="2000" dirty="0"/>
              <a:t> FE </a:t>
            </a:r>
            <a:r>
              <a:rPr lang="nb-NO" sz="2000" dirty="0" err="1"/>
              <a:t>solver</a:t>
            </a:r>
            <a:r>
              <a:rPr lang="nb-NO" sz="2000" dirty="0"/>
              <a:t> is 7 mm, </a:t>
            </a:r>
            <a:r>
              <a:rPr lang="nb-NO" sz="2000" dirty="0" err="1"/>
              <a:t>which</a:t>
            </a:r>
            <a:r>
              <a:rPr lang="nb-NO" sz="2000" dirty="0"/>
              <a:t> is </a:t>
            </a:r>
            <a:r>
              <a:rPr lang="nb-NO" sz="2000" dirty="0" err="1"/>
              <a:t>significantly</a:t>
            </a:r>
            <a:r>
              <a:rPr lang="nb-NO" sz="2000" dirty="0"/>
              <a:t> </a:t>
            </a:r>
            <a:r>
              <a:rPr lang="nb-NO" sz="2000" dirty="0" err="1"/>
              <a:t>lower</a:t>
            </a:r>
            <a:r>
              <a:rPr lang="nb-NO" sz="2000" dirty="0"/>
              <a:t> </a:t>
            </a:r>
            <a:r>
              <a:rPr lang="nb-NO" sz="2000" dirty="0" err="1"/>
              <a:t>than</a:t>
            </a:r>
            <a:r>
              <a:rPr lang="nb-NO" sz="2000" dirty="0"/>
              <a:t> </a:t>
            </a:r>
            <a:r>
              <a:rPr lang="nb-NO" sz="2000" dirty="0" err="1"/>
              <a:t>the</a:t>
            </a:r>
            <a:r>
              <a:rPr lang="nb-NO" sz="2000" dirty="0"/>
              <a:t> </a:t>
            </a:r>
            <a:r>
              <a:rPr lang="nb-NO" sz="2000" dirty="0" err="1"/>
              <a:t>measured</a:t>
            </a:r>
            <a:r>
              <a:rPr lang="nb-NO" sz="2000" dirty="0"/>
              <a:t> </a:t>
            </a:r>
            <a:r>
              <a:rPr lang="nb-NO" sz="2000" dirty="0" err="1"/>
              <a:t>values</a:t>
            </a:r>
            <a:r>
              <a:rPr lang="nb-NO" sz="2000" dirty="0"/>
              <a:t> </a:t>
            </a:r>
            <a:r>
              <a:rPr lang="nb-NO" sz="2000" dirty="0" err="1"/>
              <a:t>of</a:t>
            </a:r>
            <a:r>
              <a:rPr lang="nb-NO" sz="2000" dirty="0"/>
              <a:t> 20 mm, 20 mm, &amp; 42 mm (</a:t>
            </a:r>
            <a:r>
              <a:rPr lang="nb-NO" sz="2000" dirty="0" err="1"/>
              <a:t>repeated</a:t>
            </a:r>
            <a:r>
              <a:rPr lang="nb-NO" sz="2000" dirty="0"/>
              <a:t> tests 1, 2 &amp; 5)</a:t>
            </a:r>
          </a:p>
        </p:txBody>
      </p:sp>
      <p:sp>
        <p:nvSpPr>
          <p:cNvPr id="13" name="TextBox 12">
            <a:extLst>
              <a:ext uri="{FF2B5EF4-FFF2-40B4-BE49-F238E27FC236}">
                <a16:creationId xmlns:a16="http://schemas.microsoft.com/office/drawing/2014/main" id="{9091E2EB-F811-486E-921A-FAC164FE270E}"/>
              </a:ext>
            </a:extLst>
          </p:cNvPr>
          <p:cNvSpPr txBox="1"/>
          <p:nvPr/>
        </p:nvSpPr>
        <p:spPr>
          <a:xfrm>
            <a:off x="5181181" y="3082319"/>
            <a:ext cx="3387622" cy="461665"/>
          </a:xfrm>
          <a:prstGeom prst="rect">
            <a:avLst/>
          </a:prstGeom>
          <a:noFill/>
        </p:spPr>
        <p:txBody>
          <a:bodyPr wrap="square" rtlCol="0">
            <a:spAutoFit/>
          </a:bodyPr>
          <a:lstStyle>
            <a:lvl1pPr algn="ctr" defTabSz="584200">
              <a:defRPr sz="5000">
                <a:latin typeface="+mn-lt"/>
                <a:ea typeface="+mn-ea"/>
                <a:cs typeface="+mn-cs"/>
                <a:sym typeface="Helvetica Light"/>
              </a:defRPr>
            </a:lvl1pPr>
            <a:lvl2pPr indent="228600" algn="ctr" defTabSz="584200">
              <a:defRPr sz="5000">
                <a:latin typeface="+mn-lt"/>
                <a:ea typeface="+mn-ea"/>
                <a:cs typeface="+mn-cs"/>
                <a:sym typeface="Helvetica Light"/>
              </a:defRPr>
            </a:lvl2pPr>
            <a:lvl3pPr indent="457200" algn="ctr" defTabSz="584200">
              <a:defRPr sz="5000">
                <a:latin typeface="+mn-lt"/>
                <a:ea typeface="+mn-ea"/>
                <a:cs typeface="+mn-cs"/>
                <a:sym typeface="Helvetica Light"/>
              </a:defRPr>
            </a:lvl3pPr>
            <a:lvl4pPr indent="685800" algn="ctr" defTabSz="584200">
              <a:defRPr sz="5000">
                <a:latin typeface="+mn-lt"/>
                <a:ea typeface="+mn-ea"/>
                <a:cs typeface="+mn-cs"/>
                <a:sym typeface="Helvetica Light"/>
              </a:defRPr>
            </a:lvl4pPr>
            <a:lvl5pPr indent="914400" algn="ctr" defTabSz="584200">
              <a:defRPr sz="5000">
                <a:latin typeface="+mn-lt"/>
                <a:ea typeface="+mn-ea"/>
                <a:cs typeface="+mn-cs"/>
                <a:sym typeface="Helvetica Light"/>
              </a:defRPr>
            </a:lvl5pPr>
            <a:lvl6pPr indent="1143000" algn="ctr" defTabSz="584200">
              <a:defRPr sz="5000">
                <a:latin typeface="+mn-lt"/>
                <a:ea typeface="+mn-ea"/>
                <a:cs typeface="+mn-cs"/>
                <a:sym typeface="Helvetica Light"/>
              </a:defRPr>
            </a:lvl6pPr>
            <a:lvl7pPr indent="1371600" algn="ctr" defTabSz="584200">
              <a:defRPr sz="5000">
                <a:latin typeface="+mn-lt"/>
                <a:ea typeface="+mn-ea"/>
                <a:cs typeface="+mn-cs"/>
                <a:sym typeface="Helvetica Light"/>
              </a:defRPr>
            </a:lvl7pPr>
            <a:lvl8pPr indent="1600200" algn="ctr" defTabSz="584200">
              <a:defRPr sz="5000">
                <a:latin typeface="+mn-lt"/>
                <a:ea typeface="+mn-ea"/>
                <a:cs typeface="+mn-cs"/>
                <a:sym typeface="Helvetica Light"/>
              </a:defRPr>
            </a:lvl8pPr>
            <a:lvl9pPr indent="1828800" algn="ctr" defTabSz="584200">
              <a:defRPr sz="5000">
                <a:latin typeface="+mn-lt"/>
                <a:ea typeface="+mn-ea"/>
                <a:cs typeface="+mn-cs"/>
                <a:sym typeface="Helvetica Light"/>
              </a:defRPr>
            </a:lvl9pPr>
          </a:lstStyle>
          <a:p>
            <a:pPr algn="l"/>
            <a:r>
              <a:rPr lang="en-US" sz="1200" dirty="0">
                <a:latin typeface="Roboto light" panose="02000000000000000000" pitchFamily="2" charset="0"/>
                <a:ea typeface="Roboto light" panose="02000000000000000000" pitchFamily="2" charset="0"/>
              </a:rPr>
              <a:t>We use max displacement of the center of side wall and compare model with tests.</a:t>
            </a:r>
          </a:p>
        </p:txBody>
      </p:sp>
    </p:spTree>
    <p:extLst>
      <p:ext uri="{BB962C8B-B14F-4D97-AF65-F5344CB8AC3E}">
        <p14:creationId xmlns:p14="http://schemas.microsoft.com/office/powerpoint/2010/main" val="2874917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3150" y="830573"/>
            <a:ext cx="4353883" cy="3109916"/>
          </a:xfrm>
          <a:prstGeom prst="rect">
            <a:avLst/>
          </a:prstGeom>
        </p:spPr>
      </p:pic>
      <p:pic>
        <p:nvPicPr>
          <p:cNvPr id="7" name="Picture 6"/>
          <p:cNvPicPr>
            <a:picLocks noChangeAspect="1"/>
          </p:cNvPicPr>
          <p:nvPr/>
        </p:nvPicPr>
        <p:blipFill>
          <a:blip r:embed="rId3"/>
          <a:stretch>
            <a:fillRect/>
          </a:stretch>
        </p:blipFill>
        <p:spPr>
          <a:xfrm>
            <a:off x="344882" y="660384"/>
            <a:ext cx="3565800" cy="2867895"/>
          </a:xfrm>
          <a:prstGeom prst="rect">
            <a:avLst/>
          </a:prstGeom>
        </p:spPr>
      </p:pic>
      <p:sp>
        <p:nvSpPr>
          <p:cNvPr id="4" name="Title 3"/>
          <p:cNvSpPr>
            <a:spLocks noGrp="1"/>
          </p:cNvSpPr>
          <p:nvPr>
            <p:ph type="title"/>
          </p:nvPr>
        </p:nvSpPr>
        <p:spPr>
          <a:xfrm>
            <a:off x="111511" y="105473"/>
            <a:ext cx="8943278" cy="732727"/>
          </a:xfrm>
        </p:spPr>
        <p:txBody>
          <a:bodyPr>
            <a:noAutofit/>
          </a:bodyPr>
          <a:lstStyle/>
          <a:p>
            <a:pPr algn="l"/>
            <a:r>
              <a:rPr lang="en-US" sz="4400" dirty="0"/>
              <a:t>Results: Test 21 </a:t>
            </a:r>
            <a:r>
              <a:rPr lang="en-US" sz="2500" dirty="0"/>
              <a:t>(6 m</a:t>
            </a:r>
            <a:r>
              <a:rPr lang="en-US" sz="2500" baseline="30000" dirty="0"/>
              <a:t>2</a:t>
            </a:r>
            <a:r>
              <a:rPr lang="en-US" sz="2500" dirty="0"/>
              <a:t> roof venting, 21 vol. % H</a:t>
            </a:r>
            <a:r>
              <a:rPr lang="en-US" sz="2500" baseline="-25000" dirty="0"/>
              <a:t>2</a:t>
            </a:r>
            <a:r>
              <a:rPr lang="en-US" sz="2500" dirty="0"/>
              <a:t> – empty)</a:t>
            </a:r>
          </a:p>
        </p:txBody>
      </p:sp>
      <p:graphicFrame>
        <p:nvGraphicFramePr>
          <p:cNvPr id="3" name="Table 2"/>
          <p:cNvGraphicFramePr>
            <a:graphicFrameLocks noGrp="1"/>
          </p:cNvGraphicFramePr>
          <p:nvPr>
            <p:extLst>
              <p:ext uri="{D42A27DB-BD31-4B8C-83A1-F6EECF244321}">
                <p14:modId xmlns:p14="http://schemas.microsoft.com/office/powerpoint/2010/main" val="3676953486"/>
              </p:ext>
            </p:extLst>
          </p:nvPr>
        </p:nvGraphicFramePr>
        <p:xfrm>
          <a:off x="379866" y="2995208"/>
          <a:ext cx="4283913" cy="504496"/>
        </p:xfrm>
        <a:graphic>
          <a:graphicData uri="http://schemas.openxmlformats.org/drawingml/2006/table">
            <a:tbl>
              <a:tblPr firstRow="1" bandRow="1">
                <a:tableStyleId>{5C22544A-7EE6-4342-B048-85BDC9FD1C3A}</a:tableStyleId>
              </a:tblPr>
              <a:tblGrid>
                <a:gridCol w="1427971">
                  <a:extLst>
                    <a:ext uri="{9D8B030D-6E8A-4147-A177-3AD203B41FA5}">
                      <a16:colId xmlns:a16="http://schemas.microsoft.com/office/drawing/2014/main" val="3018321691"/>
                    </a:ext>
                  </a:extLst>
                </a:gridCol>
                <a:gridCol w="1427971">
                  <a:extLst>
                    <a:ext uri="{9D8B030D-6E8A-4147-A177-3AD203B41FA5}">
                      <a16:colId xmlns:a16="http://schemas.microsoft.com/office/drawing/2014/main" val="1768347840"/>
                    </a:ext>
                  </a:extLst>
                </a:gridCol>
                <a:gridCol w="1427971">
                  <a:extLst>
                    <a:ext uri="{9D8B030D-6E8A-4147-A177-3AD203B41FA5}">
                      <a16:colId xmlns:a16="http://schemas.microsoft.com/office/drawing/2014/main" val="1832013323"/>
                    </a:ext>
                  </a:extLst>
                </a:gridCol>
              </a:tblGrid>
              <a:tr h="252248">
                <a:tc>
                  <a:txBody>
                    <a:bodyPr/>
                    <a:lstStyle/>
                    <a:p>
                      <a:pPr algn="ctr"/>
                      <a:r>
                        <a:rPr lang="en-US" sz="1100" dirty="0">
                          <a:solidFill>
                            <a:schemeClr val="tx1"/>
                          </a:solidFill>
                          <a:latin typeface="Roboto Light" panose="02000000000000000000" pitchFamily="2" charset="0"/>
                          <a:ea typeface="Roboto Light" panose="02000000000000000000" pitchFamily="2" charset="0"/>
                        </a:rPr>
                        <a:t>dmax_exp_min (m)</a:t>
                      </a:r>
                    </a:p>
                  </a:txBody>
                  <a:tcPr marL="62198" marR="62198" marT="31099" marB="31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dirty="0">
                          <a:solidFill>
                            <a:schemeClr val="tx1"/>
                          </a:solidFill>
                          <a:latin typeface="Roboto Light" panose="02000000000000000000" pitchFamily="2" charset="0"/>
                          <a:ea typeface="Roboto Light" panose="02000000000000000000" pitchFamily="2" charset="0"/>
                        </a:rPr>
                        <a:t>dmax_exp_max (m)</a:t>
                      </a:r>
                    </a:p>
                  </a:txBody>
                  <a:tcPr marL="62198" marR="62198" marT="31099" marB="31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solidFill>
                            <a:schemeClr val="tx1"/>
                          </a:solidFill>
                          <a:latin typeface="Roboto Light" panose="02000000000000000000" pitchFamily="2" charset="0"/>
                          <a:ea typeface="Roboto Light" panose="02000000000000000000" pitchFamily="2" charset="0"/>
                        </a:rPr>
                        <a:t>dmax_sim (m)</a:t>
                      </a:r>
                    </a:p>
                  </a:txBody>
                  <a:tcPr marL="62198" marR="62198" marT="31099" marB="31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564853"/>
                  </a:ext>
                </a:extLst>
              </a:tr>
              <a:tr h="252248">
                <a:tc>
                  <a:txBody>
                    <a:bodyPr/>
                    <a:lstStyle/>
                    <a:p>
                      <a:pPr algn="ctr"/>
                      <a:r>
                        <a:rPr lang="en-US" sz="1100" dirty="0">
                          <a:latin typeface="Roboto Light" panose="02000000000000000000" pitchFamily="2" charset="0"/>
                          <a:ea typeface="Roboto Light" panose="02000000000000000000" pitchFamily="2" charset="0"/>
                        </a:rPr>
                        <a:t>0.031</a:t>
                      </a:r>
                    </a:p>
                  </a:txBody>
                  <a:tcPr marL="62198" marR="62198" marT="31099" marB="31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latin typeface="Roboto Light" panose="02000000000000000000" pitchFamily="2" charset="0"/>
                          <a:ea typeface="Roboto Light" panose="02000000000000000000" pitchFamily="2" charset="0"/>
                        </a:rPr>
                        <a:t>0.053</a:t>
                      </a:r>
                    </a:p>
                  </a:txBody>
                  <a:tcPr marL="62198" marR="62198" marT="31099" marB="31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solidFill>
                            <a:schemeClr val="tx1"/>
                          </a:solidFill>
                          <a:latin typeface="Roboto Light" panose="02000000000000000000" pitchFamily="2" charset="0"/>
                          <a:ea typeface="Roboto Light" panose="02000000000000000000" pitchFamily="2" charset="0"/>
                        </a:rPr>
                        <a:t>0.063</a:t>
                      </a:r>
                    </a:p>
                  </a:txBody>
                  <a:tcPr marL="62198" marR="62198" marT="31099" marB="31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4595907"/>
                  </a:ext>
                </a:extLst>
              </a:tr>
            </a:tbl>
          </a:graphicData>
        </a:graphic>
      </p:graphicFrame>
      <p:pic>
        <p:nvPicPr>
          <p:cNvPr id="9" name="Picture 8">
            <a:extLst>
              <a:ext uri="{FF2B5EF4-FFF2-40B4-BE49-F238E27FC236}">
                <a16:creationId xmlns:a16="http://schemas.microsoft.com/office/drawing/2014/main" id="{9B82D3AB-26E5-4EA0-BAF6-8DB239F48B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882" y="3751952"/>
            <a:ext cx="4353883" cy="3109916"/>
          </a:xfrm>
          <a:prstGeom prst="rect">
            <a:avLst/>
          </a:prstGeom>
        </p:spPr>
      </p:pic>
      <p:sp>
        <p:nvSpPr>
          <p:cNvPr id="10" name="Subtitle 4">
            <a:extLst>
              <a:ext uri="{FF2B5EF4-FFF2-40B4-BE49-F238E27FC236}">
                <a16:creationId xmlns:a16="http://schemas.microsoft.com/office/drawing/2014/main" id="{2131717B-A8DD-4BB7-9A85-1EF5B54D2028}"/>
              </a:ext>
            </a:extLst>
          </p:cNvPr>
          <p:cNvSpPr>
            <a:spLocks noGrp="1"/>
          </p:cNvSpPr>
          <p:nvPr>
            <p:ph type="subTitle" idx="1"/>
          </p:nvPr>
        </p:nvSpPr>
        <p:spPr>
          <a:xfrm>
            <a:off x="1816036" y="3751952"/>
            <a:ext cx="2847743" cy="426302"/>
          </a:xfrm>
        </p:spPr>
        <p:txBody>
          <a:bodyPr/>
          <a:lstStyle/>
          <a:p>
            <a:r>
              <a:rPr lang="en-US" dirty="0"/>
              <a:t>Pressure-time input</a:t>
            </a:r>
          </a:p>
        </p:txBody>
      </p:sp>
      <p:sp>
        <p:nvSpPr>
          <p:cNvPr id="11" name="TextBox 10">
            <a:extLst>
              <a:ext uri="{FF2B5EF4-FFF2-40B4-BE49-F238E27FC236}">
                <a16:creationId xmlns:a16="http://schemas.microsoft.com/office/drawing/2014/main" id="{D7B83F02-94E2-4AC8-A0E6-CD580BD2140B}"/>
              </a:ext>
            </a:extLst>
          </p:cNvPr>
          <p:cNvSpPr txBox="1"/>
          <p:nvPr/>
        </p:nvSpPr>
        <p:spPr>
          <a:xfrm>
            <a:off x="4849580" y="3995057"/>
            <a:ext cx="3994645" cy="646331"/>
          </a:xfrm>
          <a:prstGeom prst="rect">
            <a:avLst/>
          </a:prstGeom>
          <a:noFill/>
        </p:spPr>
        <p:txBody>
          <a:bodyPr wrap="square" rtlCol="0">
            <a:spAutoFit/>
          </a:bodyPr>
          <a:lstStyle/>
          <a:p>
            <a:r>
              <a:rPr lang="nb-NO" dirty="0" err="1"/>
              <a:t>Measured</a:t>
            </a:r>
            <a:r>
              <a:rPr lang="nb-NO" dirty="0"/>
              <a:t> </a:t>
            </a:r>
            <a:r>
              <a:rPr lang="nb-NO" dirty="0" err="1"/>
              <a:t>pressure</a:t>
            </a:r>
            <a:r>
              <a:rPr lang="nb-NO" dirty="0"/>
              <a:t>-time histories </a:t>
            </a:r>
            <a:r>
              <a:rPr lang="nb-NO" dirty="0" err="1"/>
              <a:t>are</a:t>
            </a:r>
            <a:r>
              <a:rPr lang="nb-NO" dirty="0"/>
              <a:t> </a:t>
            </a:r>
            <a:r>
              <a:rPr lang="nb-NO" dirty="0" err="1"/>
              <a:t>directly</a:t>
            </a:r>
            <a:r>
              <a:rPr lang="nb-NO" dirty="0"/>
              <a:t> </a:t>
            </a:r>
            <a:r>
              <a:rPr lang="nb-NO" dirty="0" err="1"/>
              <a:t>applied</a:t>
            </a:r>
            <a:r>
              <a:rPr lang="nb-NO" dirty="0"/>
              <a:t> as input to </a:t>
            </a:r>
            <a:r>
              <a:rPr lang="nb-NO" dirty="0" err="1"/>
              <a:t>the</a:t>
            </a:r>
            <a:r>
              <a:rPr lang="nb-NO" dirty="0"/>
              <a:t> FE </a:t>
            </a:r>
            <a:r>
              <a:rPr lang="nb-NO" dirty="0" err="1"/>
              <a:t>model</a:t>
            </a:r>
            <a:endParaRPr lang="nb-NO" dirty="0"/>
          </a:p>
        </p:txBody>
      </p:sp>
      <p:sp>
        <p:nvSpPr>
          <p:cNvPr id="12" name="TextBox 11">
            <a:extLst>
              <a:ext uri="{FF2B5EF4-FFF2-40B4-BE49-F238E27FC236}">
                <a16:creationId xmlns:a16="http://schemas.microsoft.com/office/drawing/2014/main" id="{D0E67C6A-2752-4C28-AF3C-9D1157D57FFB}"/>
              </a:ext>
            </a:extLst>
          </p:cNvPr>
          <p:cNvSpPr txBox="1"/>
          <p:nvPr/>
        </p:nvSpPr>
        <p:spPr>
          <a:xfrm>
            <a:off x="5007935" y="4769295"/>
            <a:ext cx="3923414" cy="1631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nb-NO" sz="2000" dirty="0"/>
              <a:t>The </a:t>
            </a:r>
            <a:r>
              <a:rPr lang="nb-NO" sz="2000" dirty="0" err="1"/>
              <a:t>maximum</a:t>
            </a:r>
            <a:r>
              <a:rPr lang="nb-NO" sz="2000" dirty="0"/>
              <a:t> displacement </a:t>
            </a:r>
            <a:r>
              <a:rPr lang="nb-NO" sz="2000" dirty="0" err="1"/>
              <a:t>predicted</a:t>
            </a:r>
            <a:r>
              <a:rPr lang="nb-NO" sz="2000" dirty="0"/>
              <a:t> by </a:t>
            </a:r>
            <a:r>
              <a:rPr lang="nb-NO" sz="2000" dirty="0" err="1"/>
              <a:t>the</a:t>
            </a:r>
            <a:r>
              <a:rPr lang="nb-NO" sz="2000" dirty="0"/>
              <a:t> FE </a:t>
            </a:r>
            <a:r>
              <a:rPr lang="nb-NO" sz="2000" dirty="0" err="1"/>
              <a:t>solver</a:t>
            </a:r>
            <a:r>
              <a:rPr lang="nb-NO" sz="2000" dirty="0"/>
              <a:t> is 63 mm, </a:t>
            </a:r>
            <a:r>
              <a:rPr lang="nb-NO" sz="2000" dirty="0" err="1"/>
              <a:t>which</a:t>
            </a:r>
            <a:r>
              <a:rPr lang="nb-NO" sz="2000" dirty="0"/>
              <a:t> is </a:t>
            </a:r>
            <a:r>
              <a:rPr lang="nb-NO" sz="2000" dirty="0" err="1"/>
              <a:t>comparable</a:t>
            </a:r>
            <a:r>
              <a:rPr lang="nb-NO" sz="2000" dirty="0"/>
              <a:t> to </a:t>
            </a:r>
            <a:r>
              <a:rPr lang="nb-NO" sz="2000" dirty="0" err="1"/>
              <a:t>the</a:t>
            </a:r>
            <a:r>
              <a:rPr lang="nb-NO" sz="2000" dirty="0"/>
              <a:t> </a:t>
            </a:r>
            <a:r>
              <a:rPr lang="nb-NO" sz="2000" dirty="0" err="1"/>
              <a:t>maximum</a:t>
            </a:r>
            <a:r>
              <a:rPr lang="nb-NO" sz="2000" dirty="0"/>
              <a:t> </a:t>
            </a:r>
            <a:r>
              <a:rPr lang="nb-NO" sz="2000" dirty="0" err="1"/>
              <a:t>measured</a:t>
            </a:r>
            <a:r>
              <a:rPr lang="nb-NO" sz="2000" dirty="0"/>
              <a:t> </a:t>
            </a:r>
            <a:r>
              <a:rPr lang="nb-NO" sz="2000" dirty="0" err="1"/>
              <a:t>value</a:t>
            </a:r>
            <a:r>
              <a:rPr lang="nb-NO" sz="2000" dirty="0"/>
              <a:t> </a:t>
            </a:r>
            <a:r>
              <a:rPr lang="nb-NO" sz="2000" dirty="0" err="1"/>
              <a:t>of</a:t>
            </a:r>
            <a:r>
              <a:rPr lang="nb-NO" sz="2000" dirty="0"/>
              <a:t> 53 mm (Test 21)</a:t>
            </a:r>
          </a:p>
        </p:txBody>
      </p:sp>
      <p:sp>
        <p:nvSpPr>
          <p:cNvPr id="13" name="TextBox 12">
            <a:extLst>
              <a:ext uri="{FF2B5EF4-FFF2-40B4-BE49-F238E27FC236}">
                <a16:creationId xmlns:a16="http://schemas.microsoft.com/office/drawing/2014/main" id="{29B0428A-424B-4D09-BFF4-B1CE231AC286}"/>
              </a:ext>
            </a:extLst>
          </p:cNvPr>
          <p:cNvSpPr txBox="1"/>
          <p:nvPr/>
        </p:nvSpPr>
        <p:spPr>
          <a:xfrm>
            <a:off x="5543727" y="3118989"/>
            <a:ext cx="3387622" cy="461665"/>
          </a:xfrm>
          <a:prstGeom prst="rect">
            <a:avLst/>
          </a:prstGeom>
          <a:noFill/>
        </p:spPr>
        <p:txBody>
          <a:bodyPr wrap="square" rtlCol="0">
            <a:spAutoFit/>
          </a:bodyPr>
          <a:lstStyle>
            <a:lvl1pPr algn="ctr" defTabSz="584200">
              <a:defRPr sz="5000">
                <a:latin typeface="+mn-lt"/>
                <a:ea typeface="+mn-ea"/>
                <a:cs typeface="+mn-cs"/>
                <a:sym typeface="Helvetica Light"/>
              </a:defRPr>
            </a:lvl1pPr>
            <a:lvl2pPr indent="228600" algn="ctr" defTabSz="584200">
              <a:defRPr sz="5000">
                <a:latin typeface="+mn-lt"/>
                <a:ea typeface="+mn-ea"/>
                <a:cs typeface="+mn-cs"/>
                <a:sym typeface="Helvetica Light"/>
              </a:defRPr>
            </a:lvl2pPr>
            <a:lvl3pPr indent="457200" algn="ctr" defTabSz="584200">
              <a:defRPr sz="5000">
                <a:latin typeface="+mn-lt"/>
                <a:ea typeface="+mn-ea"/>
                <a:cs typeface="+mn-cs"/>
                <a:sym typeface="Helvetica Light"/>
              </a:defRPr>
            </a:lvl3pPr>
            <a:lvl4pPr indent="685800" algn="ctr" defTabSz="584200">
              <a:defRPr sz="5000">
                <a:latin typeface="+mn-lt"/>
                <a:ea typeface="+mn-ea"/>
                <a:cs typeface="+mn-cs"/>
                <a:sym typeface="Helvetica Light"/>
              </a:defRPr>
            </a:lvl4pPr>
            <a:lvl5pPr indent="914400" algn="ctr" defTabSz="584200">
              <a:defRPr sz="5000">
                <a:latin typeface="+mn-lt"/>
                <a:ea typeface="+mn-ea"/>
                <a:cs typeface="+mn-cs"/>
                <a:sym typeface="Helvetica Light"/>
              </a:defRPr>
            </a:lvl5pPr>
            <a:lvl6pPr indent="1143000" algn="ctr" defTabSz="584200">
              <a:defRPr sz="5000">
                <a:latin typeface="+mn-lt"/>
                <a:ea typeface="+mn-ea"/>
                <a:cs typeface="+mn-cs"/>
                <a:sym typeface="Helvetica Light"/>
              </a:defRPr>
            </a:lvl6pPr>
            <a:lvl7pPr indent="1371600" algn="ctr" defTabSz="584200">
              <a:defRPr sz="5000">
                <a:latin typeface="+mn-lt"/>
                <a:ea typeface="+mn-ea"/>
                <a:cs typeface="+mn-cs"/>
                <a:sym typeface="Helvetica Light"/>
              </a:defRPr>
            </a:lvl7pPr>
            <a:lvl8pPr indent="1600200" algn="ctr" defTabSz="584200">
              <a:defRPr sz="5000">
                <a:latin typeface="+mn-lt"/>
                <a:ea typeface="+mn-ea"/>
                <a:cs typeface="+mn-cs"/>
                <a:sym typeface="Helvetica Light"/>
              </a:defRPr>
            </a:lvl8pPr>
            <a:lvl9pPr indent="1828800" algn="ctr" defTabSz="584200">
              <a:defRPr sz="5000">
                <a:latin typeface="+mn-lt"/>
                <a:ea typeface="+mn-ea"/>
                <a:cs typeface="+mn-cs"/>
                <a:sym typeface="Helvetica Light"/>
              </a:defRPr>
            </a:lvl9pPr>
          </a:lstStyle>
          <a:p>
            <a:pPr algn="l"/>
            <a:r>
              <a:rPr lang="en-US" sz="1200" dirty="0">
                <a:latin typeface="Roboto light" panose="02000000000000000000" pitchFamily="2" charset="0"/>
                <a:ea typeface="Roboto light" panose="02000000000000000000" pitchFamily="2" charset="0"/>
              </a:rPr>
              <a:t>We use max displacement of the center of side wall and compare model with tests.</a:t>
            </a:r>
          </a:p>
        </p:txBody>
      </p:sp>
    </p:spTree>
    <p:extLst>
      <p:ext uri="{BB962C8B-B14F-4D97-AF65-F5344CB8AC3E}">
        <p14:creationId xmlns:p14="http://schemas.microsoft.com/office/powerpoint/2010/main" val="1189215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9633" y="665214"/>
            <a:ext cx="4353883" cy="3109916"/>
          </a:xfrm>
          <a:prstGeom prst="rect">
            <a:avLst/>
          </a:prstGeom>
        </p:spPr>
      </p:pic>
      <p:pic>
        <p:nvPicPr>
          <p:cNvPr id="7" name="Picture 6"/>
          <p:cNvPicPr>
            <a:picLocks noChangeAspect="1"/>
          </p:cNvPicPr>
          <p:nvPr/>
        </p:nvPicPr>
        <p:blipFill>
          <a:blip r:embed="rId3"/>
          <a:stretch>
            <a:fillRect/>
          </a:stretch>
        </p:blipFill>
        <p:spPr>
          <a:xfrm>
            <a:off x="344701" y="668292"/>
            <a:ext cx="3572307" cy="2713084"/>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504532795"/>
              </p:ext>
            </p:extLst>
          </p:nvPr>
        </p:nvGraphicFramePr>
        <p:xfrm>
          <a:off x="344701" y="2856488"/>
          <a:ext cx="4234932" cy="649726"/>
        </p:xfrm>
        <a:graphic>
          <a:graphicData uri="http://schemas.openxmlformats.org/drawingml/2006/table">
            <a:tbl>
              <a:tblPr firstRow="1" bandRow="1">
                <a:tableStyleId>{5C22544A-7EE6-4342-B048-85BDC9FD1C3A}</a:tableStyleId>
              </a:tblPr>
              <a:tblGrid>
                <a:gridCol w="1411644">
                  <a:extLst>
                    <a:ext uri="{9D8B030D-6E8A-4147-A177-3AD203B41FA5}">
                      <a16:colId xmlns:a16="http://schemas.microsoft.com/office/drawing/2014/main" val="3018321691"/>
                    </a:ext>
                  </a:extLst>
                </a:gridCol>
                <a:gridCol w="1411644">
                  <a:extLst>
                    <a:ext uri="{9D8B030D-6E8A-4147-A177-3AD203B41FA5}">
                      <a16:colId xmlns:a16="http://schemas.microsoft.com/office/drawing/2014/main" val="1768347840"/>
                    </a:ext>
                  </a:extLst>
                </a:gridCol>
                <a:gridCol w="1411644">
                  <a:extLst>
                    <a:ext uri="{9D8B030D-6E8A-4147-A177-3AD203B41FA5}">
                      <a16:colId xmlns:a16="http://schemas.microsoft.com/office/drawing/2014/main" val="1832013323"/>
                    </a:ext>
                  </a:extLst>
                </a:gridCol>
              </a:tblGrid>
              <a:tr h="252248">
                <a:tc>
                  <a:txBody>
                    <a:bodyPr/>
                    <a:lstStyle/>
                    <a:p>
                      <a:pPr algn="ctr"/>
                      <a:r>
                        <a:rPr lang="en-US" sz="1100" dirty="0">
                          <a:solidFill>
                            <a:schemeClr val="tx1"/>
                          </a:solidFill>
                          <a:latin typeface="Roboto Light" panose="02000000000000000000" pitchFamily="2" charset="0"/>
                          <a:ea typeface="Roboto Light" panose="02000000000000000000" pitchFamily="2" charset="0"/>
                        </a:rPr>
                        <a:t>dmax_exp_min (m)</a:t>
                      </a:r>
                    </a:p>
                  </a:txBody>
                  <a:tcPr marL="62198" marR="62198" marT="31099" marB="31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dirty="0">
                          <a:solidFill>
                            <a:schemeClr val="tx1"/>
                          </a:solidFill>
                          <a:latin typeface="Roboto Light" panose="02000000000000000000" pitchFamily="2" charset="0"/>
                          <a:ea typeface="Roboto Light" panose="02000000000000000000" pitchFamily="2" charset="0"/>
                        </a:rPr>
                        <a:t>dmax_exp_max (m)</a:t>
                      </a:r>
                    </a:p>
                  </a:txBody>
                  <a:tcPr marL="62198" marR="62198" marT="31099" marB="31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solidFill>
                            <a:schemeClr val="tx1"/>
                          </a:solidFill>
                          <a:latin typeface="Roboto Light" panose="02000000000000000000" pitchFamily="2" charset="0"/>
                          <a:ea typeface="Roboto Light" panose="02000000000000000000" pitchFamily="2" charset="0"/>
                        </a:rPr>
                        <a:t>dmax_sim (m)</a:t>
                      </a:r>
                    </a:p>
                  </a:txBody>
                  <a:tcPr marL="62198" marR="62198" marT="31099" marB="31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564853"/>
                  </a:ext>
                </a:extLst>
              </a:tr>
              <a:tr h="252248">
                <a:tc>
                  <a:txBody>
                    <a:bodyPr/>
                    <a:lstStyle/>
                    <a:p>
                      <a:pPr algn="ctr"/>
                      <a:r>
                        <a:rPr lang="en-US" sz="1100" dirty="0">
                          <a:latin typeface="Roboto Light" panose="02000000000000000000" pitchFamily="2" charset="0"/>
                          <a:ea typeface="Roboto Light" panose="02000000000000000000" pitchFamily="2" charset="0"/>
                        </a:rPr>
                        <a:t>0.150</a:t>
                      </a:r>
                    </a:p>
                  </a:txBody>
                  <a:tcPr marL="62198" marR="62198" marT="31099" marB="31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latin typeface="Roboto Light" panose="02000000000000000000" pitchFamily="2" charset="0"/>
                          <a:ea typeface="Roboto Light" panose="02000000000000000000" pitchFamily="2" charset="0"/>
                        </a:rPr>
                        <a:t>0.194</a:t>
                      </a:r>
                    </a:p>
                  </a:txBody>
                  <a:tcPr marL="62198" marR="62198" marT="31099" marB="31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solidFill>
                            <a:schemeClr val="tx1"/>
                          </a:solidFill>
                          <a:latin typeface="Roboto Light" panose="02000000000000000000" pitchFamily="2" charset="0"/>
                          <a:ea typeface="Roboto Light" panose="02000000000000000000" pitchFamily="2" charset="0"/>
                        </a:rPr>
                        <a:t>0.205</a:t>
                      </a:r>
                    </a:p>
                  </a:txBody>
                  <a:tcPr marL="62198" marR="62198" marT="31099" marB="31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4595907"/>
                  </a:ext>
                </a:extLst>
              </a:tr>
            </a:tbl>
          </a:graphicData>
        </a:graphic>
      </p:graphicFrame>
      <p:sp>
        <p:nvSpPr>
          <p:cNvPr id="9" name="Title 3">
            <a:extLst>
              <a:ext uri="{FF2B5EF4-FFF2-40B4-BE49-F238E27FC236}">
                <a16:creationId xmlns:a16="http://schemas.microsoft.com/office/drawing/2014/main" id="{1396B415-596C-4023-9DB3-924D126CAF28}"/>
              </a:ext>
            </a:extLst>
          </p:cNvPr>
          <p:cNvSpPr txBox="1">
            <a:spLocks/>
          </p:cNvSpPr>
          <p:nvPr/>
        </p:nvSpPr>
        <p:spPr>
          <a:xfrm>
            <a:off x="111511" y="105473"/>
            <a:ext cx="8943278" cy="732727"/>
          </a:xfrm>
          <a:prstGeom prst="rect">
            <a:avLst/>
          </a:prstGeom>
        </p:spPr>
        <p:txBody>
          <a:bodyPr vert="horz" lIns="91440" tIns="45720" rIns="91440" bIns="45720" rtlCol="0" anchor="ctr">
            <a:normAutofit fontScale="67500" lnSpcReduction="20000"/>
          </a:bodyPr>
          <a:lstStyle>
            <a:lvl1pPr algn="ctr" defTabSz="914400" rtl="0" eaLnBrk="1" latinLnBrk="0" hangingPunct="1">
              <a:lnSpc>
                <a:spcPct val="90000"/>
              </a:lnSpc>
              <a:spcBef>
                <a:spcPct val="0"/>
              </a:spcBef>
              <a:buNone/>
              <a:defRPr sz="6000" b="1" kern="1200">
                <a:solidFill>
                  <a:srgbClr val="C54C00"/>
                </a:solidFill>
                <a:latin typeface="+mj-lt"/>
                <a:ea typeface="+mj-ea"/>
                <a:cs typeface="+mj-cs"/>
              </a:defRPr>
            </a:lvl1pPr>
          </a:lstStyle>
          <a:p>
            <a:pPr algn="l"/>
            <a:r>
              <a:rPr lang="en-US" sz="6500" dirty="0"/>
              <a:t>Results: Test 29 </a:t>
            </a:r>
            <a:r>
              <a:rPr lang="en-US" sz="3600" dirty="0"/>
              <a:t>(4 m</a:t>
            </a:r>
            <a:r>
              <a:rPr lang="en-US" sz="3600" baseline="30000" dirty="0"/>
              <a:t>2</a:t>
            </a:r>
            <a:r>
              <a:rPr lang="en-US" sz="3600" dirty="0"/>
              <a:t> roof venting, 24 vol. % H</a:t>
            </a:r>
            <a:r>
              <a:rPr lang="en-US" sz="3600" baseline="-25000" dirty="0"/>
              <a:t>2</a:t>
            </a:r>
            <a:r>
              <a:rPr lang="en-US" sz="3600" dirty="0"/>
              <a:t> - Pipes)</a:t>
            </a:r>
          </a:p>
        </p:txBody>
      </p:sp>
      <p:pic>
        <p:nvPicPr>
          <p:cNvPr id="12" name="Picture 11">
            <a:extLst>
              <a:ext uri="{FF2B5EF4-FFF2-40B4-BE49-F238E27FC236}">
                <a16:creationId xmlns:a16="http://schemas.microsoft.com/office/drawing/2014/main" id="{A4EEEF13-EEF2-4928-A1B0-907059F47D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750" y="3633114"/>
            <a:ext cx="4353883" cy="3109916"/>
          </a:xfrm>
          <a:prstGeom prst="rect">
            <a:avLst/>
          </a:prstGeom>
        </p:spPr>
      </p:pic>
      <p:sp>
        <p:nvSpPr>
          <p:cNvPr id="13" name="Subtitle 4">
            <a:extLst>
              <a:ext uri="{FF2B5EF4-FFF2-40B4-BE49-F238E27FC236}">
                <a16:creationId xmlns:a16="http://schemas.microsoft.com/office/drawing/2014/main" id="{17FA8538-46FB-4C8E-A708-ECEB7A556FBA}"/>
              </a:ext>
            </a:extLst>
          </p:cNvPr>
          <p:cNvSpPr>
            <a:spLocks noGrp="1"/>
          </p:cNvSpPr>
          <p:nvPr>
            <p:ph type="subTitle" idx="1"/>
          </p:nvPr>
        </p:nvSpPr>
        <p:spPr>
          <a:xfrm>
            <a:off x="1731890" y="3754878"/>
            <a:ext cx="2847743" cy="426302"/>
          </a:xfrm>
        </p:spPr>
        <p:txBody>
          <a:bodyPr/>
          <a:lstStyle/>
          <a:p>
            <a:r>
              <a:rPr lang="en-US" dirty="0"/>
              <a:t>Pressure-time input</a:t>
            </a:r>
          </a:p>
        </p:txBody>
      </p:sp>
      <p:sp>
        <p:nvSpPr>
          <p:cNvPr id="16" name="TextBox 15">
            <a:extLst>
              <a:ext uri="{FF2B5EF4-FFF2-40B4-BE49-F238E27FC236}">
                <a16:creationId xmlns:a16="http://schemas.microsoft.com/office/drawing/2014/main" id="{9B003435-C93D-4179-A1FE-267C0C6D1740}"/>
              </a:ext>
            </a:extLst>
          </p:cNvPr>
          <p:cNvSpPr txBox="1"/>
          <p:nvPr/>
        </p:nvSpPr>
        <p:spPr>
          <a:xfrm>
            <a:off x="4851747" y="3886793"/>
            <a:ext cx="4081769" cy="2554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nb-NO" sz="2000" dirty="0"/>
              <a:t>The FM </a:t>
            </a:r>
            <a:r>
              <a:rPr lang="nb-NO" sz="2000" dirty="0" err="1"/>
              <a:t>model</a:t>
            </a:r>
            <a:r>
              <a:rPr lang="nb-NO" sz="2000" dirty="0"/>
              <a:t> </a:t>
            </a:r>
            <a:r>
              <a:rPr lang="nb-NO" sz="2000" dirty="0" err="1"/>
              <a:t>predicts</a:t>
            </a:r>
            <a:r>
              <a:rPr lang="nb-NO" sz="2000" dirty="0"/>
              <a:t> a </a:t>
            </a:r>
            <a:r>
              <a:rPr lang="nb-NO" sz="2000" dirty="0" err="1"/>
              <a:t>maximum</a:t>
            </a:r>
            <a:r>
              <a:rPr lang="nb-NO" sz="2000" dirty="0"/>
              <a:t> </a:t>
            </a:r>
            <a:r>
              <a:rPr lang="nb-NO" sz="2000" dirty="0" err="1"/>
              <a:t>deflection</a:t>
            </a:r>
            <a:r>
              <a:rPr lang="nb-NO" sz="2000" dirty="0"/>
              <a:t> </a:t>
            </a:r>
            <a:r>
              <a:rPr lang="nb-NO" sz="2000" dirty="0" err="1"/>
              <a:t>of</a:t>
            </a:r>
            <a:r>
              <a:rPr lang="nb-NO" sz="2000" dirty="0"/>
              <a:t> 205 mm, </a:t>
            </a:r>
            <a:r>
              <a:rPr lang="nb-NO" sz="2000" dirty="0" err="1"/>
              <a:t>which</a:t>
            </a:r>
            <a:r>
              <a:rPr lang="nb-NO" sz="2000" dirty="0"/>
              <a:t> </a:t>
            </a:r>
            <a:r>
              <a:rPr lang="nb-NO" sz="2000" dirty="0" err="1"/>
              <a:t>compares</a:t>
            </a:r>
            <a:r>
              <a:rPr lang="nb-NO" sz="2000" dirty="0"/>
              <a:t> </a:t>
            </a:r>
            <a:r>
              <a:rPr lang="nb-NO" sz="2000" dirty="0" err="1"/>
              <a:t>reasonably</a:t>
            </a:r>
            <a:r>
              <a:rPr lang="nb-NO" sz="2000" dirty="0"/>
              <a:t> </a:t>
            </a:r>
            <a:r>
              <a:rPr lang="nb-NO" sz="2000" dirty="0" err="1"/>
              <a:t>well</a:t>
            </a:r>
            <a:r>
              <a:rPr lang="nb-NO" sz="2000" dirty="0"/>
              <a:t> </a:t>
            </a:r>
            <a:r>
              <a:rPr lang="nb-NO" sz="2000" dirty="0" err="1"/>
              <a:t>with</a:t>
            </a:r>
            <a:r>
              <a:rPr lang="nb-NO" sz="2000" dirty="0"/>
              <a:t> </a:t>
            </a:r>
            <a:r>
              <a:rPr lang="nb-NO" sz="2000" dirty="0" err="1"/>
              <a:t>the</a:t>
            </a:r>
            <a:r>
              <a:rPr lang="nb-NO" sz="2000" dirty="0"/>
              <a:t> </a:t>
            </a:r>
            <a:r>
              <a:rPr lang="nb-NO" sz="2000" dirty="0" err="1"/>
              <a:t>measured</a:t>
            </a:r>
            <a:r>
              <a:rPr lang="nb-NO" sz="2000" dirty="0"/>
              <a:t> </a:t>
            </a:r>
            <a:r>
              <a:rPr lang="nb-NO" sz="2000" dirty="0" err="1"/>
              <a:t>value</a:t>
            </a:r>
            <a:r>
              <a:rPr lang="nb-NO" sz="2000" dirty="0"/>
              <a:t> </a:t>
            </a:r>
            <a:r>
              <a:rPr lang="nb-NO" sz="2000" dirty="0" err="1"/>
              <a:t>of</a:t>
            </a:r>
            <a:r>
              <a:rPr lang="nb-NO" sz="2000" dirty="0"/>
              <a:t> 194 mm (Test 29)</a:t>
            </a:r>
          </a:p>
          <a:p>
            <a:pPr algn="ctr"/>
            <a:endParaRPr lang="nb-NO" sz="2000" dirty="0"/>
          </a:p>
          <a:p>
            <a:pPr algn="ctr"/>
            <a:r>
              <a:rPr lang="nb-NO" sz="2000" dirty="0"/>
              <a:t>Displacement </a:t>
            </a:r>
            <a:r>
              <a:rPr lang="nb-NO" sz="2000" dirty="0" err="1"/>
              <a:t>contours</a:t>
            </a:r>
            <a:r>
              <a:rPr lang="nb-NO" sz="2000" dirty="0"/>
              <a:t> show a </a:t>
            </a:r>
            <a:r>
              <a:rPr lang="nb-NO" sz="2000" dirty="0" err="1"/>
              <a:t>wider</a:t>
            </a:r>
            <a:r>
              <a:rPr lang="nb-NO" sz="2000" dirty="0"/>
              <a:t> </a:t>
            </a:r>
            <a:r>
              <a:rPr lang="nb-NO" sz="2000" dirty="0" err="1"/>
              <a:t>deformation</a:t>
            </a:r>
            <a:r>
              <a:rPr lang="nb-NO" sz="2000" dirty="0"/>
              <a:t> </a:t>
            </a:r>
            <a:r>
              <a:rPr lang="nb-NO" sz="2000" dirty="0" err="1"/>
              <a:t>zone</a:t>
            </a:r>
            <a:r>
              <a:rPr lang="nb-NO" sz="2000" dirty="0"/>
              <a:t> </a:t>
            </a:r>
            <a:r>
              <a:rPr lang="nb-NO" sz="2000" dirty="0" err="1"/>
              <a:t>compared</a:t>
            </a:r>
            <a:r>
              <a:rPr lang="nb-NO" sz="2000" dirty="0"/>
              <a:t> to test 21</a:t>
            </a:r>
          </a:p>
        </p:txBody>
      </p:sp>
      <p:sp>
        <p:nvSpPr>
          <p:cNvPr id="17" name="TextBox 16">
            <a:extLst>
              <a:ext uri="{FF2B5EF4-FFF2-40B4-BE49-F238E27FC236}">
                <a16:creationId xmlns:a16="http://schemas.microsoft.com/office/drawing/2014/main" id="{F7F9252E-0679-406E-B2CD-141B893B2E4B}"/>
              </a:ext>
            </a:extLst>
          </p:cNvPr>
          <p:cNvSpPr txBox="1"/>
          <p:nvPr/>
        </p:nvSpPr>
        <p:spPr>
          <a:xfrm>
            <a:off x="5535261" y="3027913"/>
            <a:ext cx="3387622" cy="461665"/>
          </a:xfrm>
          <a:prstGeom prst="rect">
            <a:avLst/>
          </a:prstGeom>
          <a:noFill/>
        </p:spPr>
        <p:txBody>
          <a:bodyPr wrap="square" rtlCol="0">
            <a:spAutoFit/>
          </a:bodyPr>
          <a:lstStyle>
            <a:lvl1pPr algn="ctr" defTabSz="584200">
              <a:defRPr sz="5000">
                <a:latin typeface="+mn-lt"/>
                <a:ea typeface="+mn-ea"/>
                <a:cs typeface="+mn-cs"/>
                <a:sym typeface="Helvetica Light"/>
              </a:defRPr>
            </a:lvl1pPr>
            <a:lvl2pPr indent="228600" algn="ctr" defTabSz="584200">
              <a:defRPr sz="5000">
                <a:latin typeface="+mn-lt"/>
                <a:ea typeface="+mn-ea"/>
                <a:cs typeface="+mn-cs"/>
                <a:sym typeface="Helvetica Light"/>
              </a:defRPr>
            </a:lvl2pPr>
            <a:lvl3pPr indent="457200" algn="ctr" defTabSz="584200">
              <a:defRPr sz="5000">
                <a:latin typeface="+mn-lt"/>
                <a:ea typeface="+mn-ea"/>
                <a:cs typeface="+mn-cs"/>
                <a:sym typeface="Helvetica Light"/>
              </a:defRPr>
            </a:lvl3pPr>
            <a:lvl4pPr indent="685800" algn="ctr" defTabSz="584200">
              <a:defRPr sz="5000">
                <a:latin typeface="+mn-lt"/>
                <a:ea typeface="+mn-ea"/>
                <a:cs typeface="+mn-cs"/>
                <a:sym typeface="Helvetica Light"/>
              </a:defRPr>
            </a:lvl4pPr>
            <a:lvl5pPr indent="914400" algn="ctr" defTabSz="584200">
              <a:defRPr sz="5000">
                <a:latin typeface="+mn-lt"/>
                <a:ea typeface="+mn-ea"/>
                <a:cs typeface="+mn-cs"/>
                <a:sym typeface="Helvetica Light"/>
              </a:defRPr>
            </a:lvl5pPr>
            <a:lvl6pPr indent="1143000" algn="ctr" defTabSz="584200">
              <a:defRPr sz="5000">
                <a:latin typeface="+mn-lt"/>
                <a:ea typeface="+mn-ea"/>
                <a:cs typeface="+mn-cs"/>
                <a:sym typeface="Helvetica Light"/>
              </a:defRPr>
            </a:lvl6pPr>
            <a:lvl7pPr indent="1371600" algn="ctr" defTabSz="584200">
              <a:defRPr sz="5000">
                <a:latin typeface="+mn-lt"/>
                <a:ea typeface="+mn-ea"/>
                <a:cs typeface="+mn-cs"/>
                <a:sym typeface="Helvetica Light"/>
              </a:defRPr>
            </a:lvl7pPr>
            <a:lvl8pPr indent="1600200" algn="ctr" defTabSz="584200">
              <a:defRPr sz="5000">
                <a:latin typeface="+mn-lt"/>
                <a:ea typeface="+mn-ea"/>
                <a:cs typeface="+mn-cs"/>
                <a:sym typeface="Helvetica Light"/>
              </a:defRPr>
            </a:lvl8pPr>
            <a:lvl9pPr indent="1828800" algn="ctr" defTabSz="584200">
              <a:defRPr sz="5000">
                <a:latin typeface="+mn-lt"/>
                <a:ea typeface="+mn-ea"/>
                <a:cs typeface="+mn-cs"/>
                <a:sym typeface="Helvetica Light"/>
              </a:defRPr>
            </a:lvl9pPr>
          </a:lstStyle>
          <a:p>
            <a:pPr algn="l"/>
            <a:r>
              <a:rPr lang="en-US" sz="1200" dirty="0">
                <a:latin typeface="Roboto light" panose="02000000000000000000" pitchFamily="2" charset="0"/>
                <a:ea typeface="Roboto light" panose="02000000000000000000" pitchFamily="2" charset="0"/>
              </a:rPr>
              <a:t>We use max displacement of the center of side wall and compare model with tests.</a:t>
            </a:r>
          </a:p>
        </p:txBody>
      </p:sp>
    </p:spTree>
    <p:extLst>
      <p:ext uri="{BB962C8B-B14F-4D97-AF65-F5344CB8AC3E}">
        <p14:creationId xmlns:p14="http://schemas.microsoft.com/office/powerpoint/2010/main" val="1648446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52682" y="5608451"/>
            <a:ext cx="8118087" cy="765220"/>
          </a:xfr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a:lstStyle/>
          <a:p>
            <a:r>
              <a:rPr lang="en-US" dirty="0"/>
              <a:t>The model predictions are consistently low compared to the tests, especially for the tests with door venting (Test 1 – 14)</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668" y="1153622"/>
            <a:ext cx="8338272" cy="3960245"/>
          </a:xfrm>
          <a:prstGeom prst="rect">
            <a:avLst/>
          </a:prstGeom>
        </p:spPr>
      </p:pic>
      <p:pic>
        <p:nvPicPr>
          <p:cNvPr id="14" name="Picture 13"/>
          <p:cNvPicPr>
            <a:picLocks noChangeAspect="1"/>
          </p:cNvPicPr>
          <p:nvPr/>
        </p:nvPicPr>
        <p:blipFill>
          <a:blip r:embed="rId3"/>
          <a:stretch>
            <a:fillRect/>
          </a:stretch>
        </p:blipFill>
        <p:spPr>
          <a:xfrm>
            <a:off x="5244852" y="789510"/>
            <a:ext cx="3454088" cy="2587651"/>
          </a:xfrm>
          <a:prstGeom prst="rect">
            <a:avLst/>
          </a:prstGeom>
        </p:spPr>
      </p:pic>
      <p:sp>
        <p:nvSpPr>
          <p:cNvPr id="2" name="Title 1"/>
          <p:cNvSpPr>
            <a:spLocks noGrp="1"/>
          </p:cNvSpPr>
          <p:nvPr>
            <p:ph type="title"/>
          </p:nvPr>
        </p:nvSpPr>
        <p:spPr>
          <a:xfrm>
            <a:off x="111511" y="115958"/>
            <a:ext cx="8943278" cy="712717"/>
          </a:xfrm>
        </p:spPr>
        <p:txBody>
          <a:bodyPr>
            <a:normAutofit/>
          </a:bodyPr>
          <a:lstStyle/>
          <a:p>
            <a:pPr algn="l"/>
            <a:r>
              <a:rPr lang="en-US" sz="4400" dirty="0"/>
              <a:t>Results: Summary of all tests</a:t>
            </a:r>
          </a:p>
        </p:txBody>
      </p:sp>
      <p:sp>
        <p:nvSpPr>
          <p:cNvPr id="5" name="Arrow: Left 4">
            <a:extLst>
              <a:ext uri="{FF2B5EF4-FFF2-40B4-BE49-F238E27FC236}">
                <a16:creationId xmlns:a16="http://schemas.microsoft.com/office/drawing/2014/main" id="{CF4D5F9A-1255-4335-B992-40E306CC6140}"/>
              </a:ext>
            </a:extLst>
          </p:cNvPr>
          <p:cNvSpPr/>
          <p:nvPr/>
        </p:nvSpPr>
        <p:spPr>
          <a:xfrm>
            <a:off x="1444977" y="4944230"/>
            <a:ext cx="2833512" cy="4945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Door venting</a:t>
            </a:r>
            <a:endParaRPr lang="nb-NO" dirty="0">
              <a:solidFill>
                <a:schemeClr val="tx1"/>
              </a:solidFill>
            </a:endParaRPr>
          </a:p>
        </p:txBody>
      </p:sp>
      <p:sp>
        <p:nvSpPr>
          <p:cNvPr id="7" name="Arrow: Right 6">
            <a:extLst>
              <a:ext uri="{FF2B5EF4-FFF2-40B4-BE49-F238E27FC236}">
                <a16:creationId xmlns:a16="http://schemas.microsoft.com/office/drawing/2014/main" id="{142F2093-09CE-4CB8-BC9D-BB87375B7677}"/>
              </a:ext>
            </a:extLst>
          </p:cNvPr>
          <p:cNvSpPr/>
          <p:nvPr/>
        </p:nvSpPr>
        <p:spPr>
          <a:xfrm>
            <a:off x="4402667" y="4944230"/>
            <a:ext cx="3567289" cy="4945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Roof venting</a:t>
            </a:r>
            <a:endParaRPr lang="nb-NO" dirty="0">
              <a:solidFill>
                <a:schemeClr val="tx1"/>
              </a:solidFill>
            </a:endParaRPr>
          </a:p>
        </p:txBody>
      </p:sp>
    </p:spTree>
    <p:extLst>
      <p:ext uri="{BB962C8B-B14F-4D97-AF65-F5344CB8AC3E}">
        <p14:creationId xmlns:p14="http://schemas.microsoft.com/office/powerpoint/2010/main" val="1950985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54D831-86C4-4305-9A4A-57F66B4E8D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707" y="3770801"/>
            <a:ext cx="4172781" cy="2781854"/>
          </a:xfrm>
          <a:prstGeom prst="rect">
            <a:avLst/>
          </a:prstGeom>
        </p:spPr>
      </p:pic>
      <p:sp>
        <p:nvSpPr>
          <p:cNvPr id="6" name="Title 3">
            <a:extLst>
              <a:ext uri="{FF2B5EF4-FFF2-40B4-BE49-F238E27FC236}">
                <a16:creationId xmlns:a16="http://schemas.microsoft.com/office/drawing/2014/main" id="{21F1B76D-70A9-4558-9253-C92C66A16090}"/>
              </a:ext>
            </a:extLst>
          </p:cNvPr>
          <p:cNvSpPr txBox="1">
            <a:spLocks/>
          </p:cNvSpPr>
          <p:nvPr/>
        </p:nvSpPr>
        <p:spPr>
          <a:xfrm>
            <a:off x="111511" y="105473"/>
            <a:ext cx="8943278" cy="732727"/>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b="1" kern="1200">
                <a:solidFill>
                  <a:srgbClr val="C54C00"/>
                </a:solidFill>
                <a:latin typeface="+mj-lt"/>
                <a:ea typeface="+mj-ea"/>
                <a:cs typeface="+mj-cs"/>
              </a:defRPr>
            </a:lvl1pPr>
          </a:lstStyle>
          <a:p>
            <a:pPr algn="l"/>
            <a:r>
              <a:rPr lang="en-US" sz="4400" dirty="0"/>
              <a:t>Perspective: Predictions from CFD data</a:t>
            </a:r>
          </a:p>
        </p:txBody>
      </p:sp>
      <p:pic>
        <p:nvPicPr>
          <p:cNvPr id="7" name="Picture 6">
            <a:extLst>
              <a:ext uri="{FF2B5EF4-FFF2-40B4-BE49-F238E27FC236}">
                <a16:creationId xmlns:a16="http://schemas.microsoft.com/office/drawing/2014/main" id="{EC16621D-0925-42F0-975C-01D3CAE84E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961" y="860201"/>
            <a:ext cx="4183527" cy="2789018"/>
          </a:xfrm>
          <a:prstGeom prst="rect">
            <a:avLst/>
          </a:prstGeom>
        </p:spPr>
      </p:pic>
      <p:sp>
        <p:nvSpPr>
          <p:cNvPr id="4" name="Rectangle 3">
            <a:extLst>
              <a:ext uri="{FF2B5EF4-FFF2-40B4-BE49-F238E27FC236}">
                <a16:creationId xmlns:a16="http://schemas.microsoft.com/office/drawing/2014/main" id="{AD57D325-BFC7-4151-A207-413F471E3823}"/>
              </a:ext>
            </a:extLst>
          </p:cNvPr>
          <p:cNvSpPr/>
          <p:nvPr/>
        </p:nvSpPr>
        <p:spPr>
          <a:xfrm>
            <a:off x="4966060" y="1086555"/>
            <a:ext cx="3732029" cy="490903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 hangingPunct="0">
              <a:spcBef>
                <a:spcPts val="300"/>
              </a:spcBef>
              <a:spcAft>
                <a:spcPts val="300"/>
              </a:spcAft>
              <a:buFont typeface="Wingdings" panose="05000000000000000000" pitchFamily="2" charset="2"/>
              <a:buChar char="Ø"/>
            </a:pPr>
            <a:r>
              <a:rPr lang="en-GB" sz="1600" dirty="0">
                <a:latin typeface="Times New Roman" panose="02020603050405020304" pitchFamily="18" charset="0"/>
                <a:ea typeface="Times New Roman" panose="02020603050405020304" pitchFamily="18" charset="0"/>
              </a:rPr>
              <a:t>CFD simulations of tests 15 and 29 with FLACS v10.5, as well as an in-house development version of FLACS (FLACS β).</a:t>
            </a:r>
          </a:p>
          <a:p>
            <a:pPr marL="285750" indent="-285750" algn="just" hangingPunct="0">
              <a:spcBef>
                <a:spcPts val="300"/>
              </a:spcBef>
              <a:spcAft>
                <a:spcPts val="300"/>
              </a:spcAft>
              <a:buFont typeface="Wingdings" panose="05000000000000000000" pitchFamily="2" charset="2"/>
              <a:buChar char="Ø"/>
            </a:pPr>
            <a:endParaRPr lang="en-GB" sz="1600" dirty="0">
              <a:latin typeface="Times New Roman" panose="02020603050405020304" pitchFamily="18" charset="0"/>
              <a:ea typeface="Times New Roman" panose="02020603050405020304" pitchFamily="18" charset="0"/>
            </a:endParaRPr>
          </a:p>
          <a:p>
            <a:pPr marL="285750" indent="-285750" algn="just" hangingPunct="0">
              <a:spcBef>
                <a:spcPts val="300"/>
              </a:spcBef>
              <a:spcAft>
                <a:spcPts val="300"/>
              </a:spcAft>
              <a:buFont typeface="Wingdings" panose="05000000000000000000" pitchFamily="2" charset="2"/>
              <a:buChar char="Ø"/>
            </a:pPr>
            <a:r>
              <a:rPr lang="en-GB" sz="1600" dirty="0">
                <a:latin typeface="Times New Roman" panose="02020603050405020304" pitchFamily="18" charset="0"/>
                <a:ea typeface="Times New Roman" panose="02020603050405020304" pitchFamily="18" charset="0"/>
              </a:rPr>
              <a:t>Both versions of FLACS tend to predict conservative values for the maximum overpressures in enclosures with obstacles (test 29) and without obstacles (test 15). FLACS β results are better compared with standard FLACS.</a:t>
            </a:r>
          </a:p>
          <a:p>
            <a:pPr marL="285750" indent="-285750" algn="just" hangingPunct="0">
              <a:spcBef>
                <a:spcPts val="300"/>
              </a:spcBef>
              <a:spcAft>
                <a:spcPts val="300"/>
              </a:spcAft>
              <a:buFont typeface="Wingdings" panose="05000000000000000000" pitchFamily="2" charset="2"/>
              <a:buChar char="Ø"/>
            </a:pPr>
            <a:endParaRPr lang="en-GB" sz="1600" dirty="0">
              <a:latin typeface="Times New Roman" panose="02020603050405020304" pitchFamily="18" charset="0"/>
              <a:ea typeface="Times New Roman" panose="02020603050405020304" pitchFamily="18" charset="0"/>
            </a:endParaRPr>
          </a:p>
          <a:p>
            <a:pPr marL="285750" indent="-285750" algn="just" hangingPunct="0">
              <a:spcBef>
                <a:spcPts val="300"/>
              </a:spcBef>
              <a:spcAft>
                <a:spcPts val="300"/>
              </a:spcAft>
              <a:buFont typeface="Wingdings" panose="05000000000000000000" pitchFamily="2" charset="2"/>
              <a:buChar char="Ø"/>
            </a:pPr>
            <a:endParaRPr lang="en-GB" sz="1600" dirty="0">
              <a:latin typeface="Times New Roman" panose="02020603050405020304" pitchFamily="18" charset="0"/>
              <a:ea typeface="Times New Roman" panose="02020603050405020304" pitchFamily="18" charset="0"/>
            </a:endParaRPr>
          </a:p>
          <a:p>
            <a:pPr marL="285750" indent="-285750" algn="just" hangingPunct="0">
              <a:spcBef>
                <a:spcPts val="300"/>
              </a:spcBef>
              <a:spcAft>
                <a:spcPts val="300"/>
              </a:spcAft>
              <a:buFont typeface="Wingdings" panose="05000000000000000000" pitchFamily="2" charset="2"/>
              <a:buChar char="Ø"/>
            </a:pPr>
            <a:r>
              <a:rPr lang="en-GB" sz="1600" dirty="0">
                <a:latin typeface="Times New Roman" panose="02020603050405020304" pitchFamily="18" charset="0"/>
                <a:ea typeface="Times New Roman" panose="02020603050405020304" pitchFamily="18" charset="0"/>
              </a:rPr>
              <a:t>As part of future work in the </a:t>
            </a:r>
            <a:r>
              <a:rPr lang="en-GB" sz="1600" dirty="0" err="1">
                <a:latin typeface="Times New Roman" panose="02020603050405020304" pitchFamily="18" charset="0"/>
                <a:ea typeface="Times New Roman" panose="02020603050405020304" pitchFamily="18" charset="0"/>
              </a:rPr>
              <a:t>HySEA</a:t>
            </a:r>
            <a:r>
              <a:rPr lang="en-GB" sz="1600" dirty="0">
                <a:latin typeface="Times New Roman" panose="02020603050405020304" pitchFamily="18" charset="0"/>
                <a:ea typeface="Times New Roman" panose="02020603050405020304" pitchFamily="18" charset="0"/>
              </a:rPr>
              <a:t> project, similar pressure-time data will be used as input to the IMPETUS </a:t>
            </a:r>
            <a:r>
              <a:rPr lang="en-GB" sz="1600" dirty="0" err="1">
                <a:latin typeface="Times New Roman" panose="02020603050405020304" pitchFamily="18" charset="0"/>
                <a:ea typeface="Times New Roman" panose="02020603050405020304" pitchFamily="18" charset="0"/>
              </a:rPr>
              <a:t>Afea</a:t>
            </a:r>
            <a:r>
              <a:rPr lang="en-GB" sz="1600" dirty="0">
                <a:latin typeface="Times New Roman" panose="02020603050405020304" pitchFamily="18" charset="0"/>
                <a:ea typeface="Times New Roman" panose="02020603050405020304" pitchFamily="18" charset="0"/>
              </a:rPr>
              <a:t> FE simulator to estimate the structural response of the container.</a:t>
            </a:r>
            <a:endParaRPr lang="nb-NO"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32455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511" y="33931"/>
            <a:ext cx="8943278" cy="928094"/>
          </a:xfrm>
        </p:spPr>
        <p:txBody>
          <a:bodyPr>
            <a:normAutofit/>
          </a:bodyPr>
          <a:lstStyle/>
          <a:p>
            <a:pPr algn="l"/>
            <a:r>
              <a:rPr lang="en-US" sz="4400" dirty="0"/>
              <a:t>Concluding Remarks</a:t>
            </a:r>
          </a:p>
        </p:txBody>
      </p:sp>
      <p:sp>
        <p:nvSpPr>
          <p:cNvPr id="7" name="Text Box 35">
            <a:extLst>
              <a:ext uri="{FF2B5EF4-FFF2-40B4-BE49-F238E27FC236}">
                <a16:creationId xmlns:a16="http://schemas.microsoft.com/office/drawing/2014/main" id="{CAF02782-2ADA-47F3-9CE2-F9879ED0E9E9}"/>
              </a:ext>
            </a:extLst>
          </p:cNvPr>
          <p:cNvSpPr txBox="1">
            <a:spLocks noChangeArrowheads="1"/>
          </p:cNvSpPr>
          <p:nvPr/>
        </p:nvSpPr>
        <p:spPr bwMode="auto">
          <a:xfrm>
            <a:off x="334809" y="962025"/>
            <a:ext cx="8522109" cy="5486097"/>
          </a:xfrm>
          <a:prstGeom prst="rect">
            <a:avLst/>
          </a:prstGeom>
          <a:noFill/>
          <a:ln w="9525">
            <a:noFill/>
            <a:miter lim="800000"/>
            <a:headEnd/>
            <a:tailEnd/>
          </a:ln>
        </p:spPr>
        <p:txBody>
          <a:bodyPr wrap="square" lIns="68558" tIns="34280" rIns="68558" bIns="34280">
            <a:spAutoFit/>
          </a:bodyPr>
          <a:lstStyle/>
          <a:p>
            <a:pPr marL="171450" indent="-171450" algn="just" defTabSz="685684">
              <a:spcBef>
                <a:spcPct val="0"/>
              </a:spcBef>
              <a:buFont typeface="Wingdings" panose="05000000000000000000" pitchFamily="2" charset="2"/>
              <a:buChar char="Ø"/>
            </a:pPr>
            <a:r>
              <a:rPr lang="en-GB" sz="1600" dirty="0">
                <a:latin typeface="Roboto Light" panose="02000000000000000000" pitchFamily="2" charset="0"/>
                <a:ea typeface="Roboto Light" panose="02000000000000000000" pitchFamily="2" charset="0"/>
              </a:rPr>
              <a:t>A 20-ft container model has been built within the </a:t>
            </a:r>
            <a:r>
              <a:rPr lang="en-GB" sz="1600" dirty="0" err="1">
                <a:latin typeface="Roboto Light" panose="02000000000000000000" pitchFamily="2" charset="0"/>
                <a:ea typeface="Roboto Light" panose="02000000000000000000" pitchFamily="2" charset="0"/>
              </a:rPr>
              <a:t>HySEA</a:t>
            </a:r>
            <a:r>
              <a:rPr lang="en-GB" sz="1600" dirty="0">
                <a:latin typeface="Roboto Light" panose="02000000000000000000" pitchFamily="2" charset="0"/>
                <a:ea typeface="Roboto Light" panose="02000000000000000000" pitchFamily="2" charset="0"/>
              </a:rPr>
              <a:t> project to predict structural response</a:t>
            </a:r>
          </a:p>
          <a:p>
            <a:pPr marL="171450" indent="-171450" algn="just" defTabSz="685684">
              <a:spcBef>
                <a:spcPct val="0"/>
              </a:spcBef>
              <a:buFont typeface="Wingdings" panose="05000000000000000000" pitchFamily="2" charset="2"/>
              <a:buChar char="Ø"/>
            </a:pPr>
            <a:endParaRPr lang="en-GB" sz="1600" dirty="0">
              <a:latin typeface="Roboto Light" panose="02000000000000000000" pitchFamily="2" charset="0"/>
              <a:ea typeface="Roboto Light" panose="02000000000000000000" pitchFamily="2" charset="0"/>
            </a:endParaRPr>
          </a:p>
          <a:p>
            <a:pPr marL="171450" indent="-171450" algn="just" defTabSz="685684">
              <a:spcBef>
                <a:spcPct val="0"/>
              </a:spcBef>
              <a:buFont typeface="Wingdings" panose="05000000000000000000" pitchFamily="2" charset="2"/>
              <a:buChar char="Ø"/>
            </a:pPr>
            <a:r>
              <a:rPr lang="en-US" sz="1600" dirty="0">
                <a:latin typeface="Roboto Light" panose="02000000000000000000" pitchFamily="2" charset="0"/>
                <a:ea typeface="Roboto Light" panose="02000000000000000000" pitchFamily="2" charset="0"/>
              </a:rPr>
              <a:t>The combined model predictions are in reasonable agreement with measurements, except for scenarios where the explosion vessels were severely damaged. The following may have contributed to some of the observed deviations:</a:t>
            </a:r>
            <a:endParaRPr lang="en-GB" sz="1600" dirty="0">
              <a:latin typeface="Roboto Light" panose="02000000000000000000" pitchFamily="2" charset="0"/>
              <a:ea typeface="Roboto Light" panose="02000000000000000000" pitchFamily="2" charset="0"/>
            </a:endParaRPr>
          </a:p>
          <a:p>
            <a:pPr marL="628650" lvl="1" indent="-171450" algn="just" defTabSz="685684">
              <a:spcBef>
                <a:spcPct val="0"/>
              </a:spcBef>
              <a:buFont typeface="Wingdings" panose="05000000000000000000" pitchFamily="2" charset="2"/>
              <a:buChar char="ü"/>
            </a:pPr>
            <a:r>
              <a:rPr lang="en-US" sz="1600" dirty="0">
                <a:latin typeface="Roboto Light" panose="02000000000000000000" pitchFamily="2" charset="0"/>
                <a:ea typeface="Roboto Light" panose="02000000000000000000" pitchFamily="2" charset="0"/>
              </a:rPr>
              <a:t>The uncertainties associated with material properties,</a:t>
            </a:r>
          </a:p>
          <a:p>
            <a:pPr marL="628650" lvl="1" indent="-171450" algn="just" defTabSz="685684">
              <a:spcBef>
                <a:spcPct val="0"/>
              </a:spcBef>
              <a:buFont typeface="Wingdings" panose="05000000000000000000" pitchFamily="2" charset="2"/>
              <a:buChar char="ü"/>
            </a:pPr>
            <a:r>
              <a:rPr lang="en-US" sz="1600" dirty="0">
                <a:latin typeface="Roboto Light" panose="02000000000000000000" pitchFamily="2" charset="0"/>
                <a:ea typeface="Roboto Light" panose="02000000000000000000" pitchFamily="2" charset="0"/>
              </a:rPr>
              <a:t>The mapping of discrete pressure data to surfaces,</a:t>
            </a:r>
          </a:p>
          <a:p>
            <a:pPr marL="628650" lvl="1" indent="-171450" algn="just" defTabSz="685684">
              <a:spcBef>
                <a:spcPct val="0"/>
              </a:spcBef>
              <a:buFont typeface="Wingdings" panose="05000000000000000000" pitchFamily="2" charset="2"/>
              <a:buChar char="ü"/>
            </a:pPr>
            <a:r>
              <a:rPr lang="en-US" sz="1600" dirty="0">
                <a:latin typeface="Roboto Light" panose="02000000000000000000" pitchFamily="2" charset="0"/>
                <a:ea typeface="Roboto Light" panose="02000000000000000000" pitchFamily="2" charset="0"/>
              </a:rPr>
              <a:t>The permanent deformation of structures,</a:t>
            </a:r>
          </a:p>
          <a:p>
            <a:pPr marL="628650" lvl="1" indent="-171450" algn="just" defTabSz="685684">
              <a:spcBef>
                <a:spcPct val="0"/>
              </a:spcBef>
              <a:buFont typeface="Wingdings" panose="05000000000000000000" pitchFamily="2" charset="2"/>
              <a:buChar char="ü"/>
            </a:pPr>
            <a:r>
              <a:rPr lang="en-US" sz="1600" dirty="0">
                <a:latin typeface="Roboto Light" panose="02000000000000000000" pitchFamily="2" charset="0"/>
                <a:ea typeface="Roboto Light" panose="02000000000000000000" pitchFamily="2" charset="0"/>
              </a:rPr>
              <a:t>Cyclic plastic deformation and reloading of the materials,</a:t>
            </a:r>
          </a:p>
          <a:p>
            <a:pPr marL="628650" lvl="1" indent="-171450" algn="just" defTabSz="685684">
              <a:spcBef>
                <a:spcPct val="0"/>
              </a:spcBef>
              <a:buFont typeface="Wingdings" panose="05000000000000000000" pitchFamily="2" charset="2"/>
              <a:buChar char="ü"/>
            </a:pPr>
            <a:r>
              <a:rPr lang="en-US" sz="1600" dirty="0">
                <a:latin typeface="Roboto Light" panose="02000000000000000000" pitchFamily="2" charset="0"/>
                <a:ea typeface="Roboto Light" panose="02000000000000000000" pitchFamily="2" charset="0"/>
              </a:rPr>
              <a:t>The formation of local buckling &amp; development of kinematic hardening of the material,</a:t>
            </a:r>
          </a:p>
          <a:p>
            <a:pPr marL="628650" lvl="1" indent="-171450" algn="just" defTabSz="685684">
              <a:spcBef>
                <a:spcPct val="0"/>
              </a:spcBef>
              <a:buFont typeface="Wingdings" panose="05000000000000000000" pitchFamily="2" charset="2"/>
              <a:buChar char="ü"/>
            </a:pPr>
            <a:r>
              <a:rPr lang="en-GB" sz="1600" dirty="0">
                <a:latin typeface="Roboto Light" panose="02000000000000000000" pitchFamily="2" charset="0"/>
                <a:ea typeface="Roboto Light" panose="02000000000000000000" pitchFamily="2" charset="0"/>
              </a:rPr>
              <a:t>That some of the pressure sensors quite quickly report zero pressure or “no signal”,</a:t>
            </a:r>
            <a:endParaRPr lang="en-US" sz="1600" dirty="0">
              <a:latin typeface="Roboto Light" panose="02000000000000000000" pitchFamily="2" charset="0"/>
              <a:ea typeface="Roboto Light" panose="02000000000000000000" pitchFamily="2" charset="0"/>
            </a:endParaRPr>
          </a:p>
          <a:p>
            <a:pPr algn="just" defTabSz="685684">
              <a:spcBef>
                <a:spcPct val="0"/>
              </a:spcBef>
            </a:pPr>
            <a:endParaRPr lang="en-US" sz="1600" dirty="0">
              <a:latin typeface="Roboto Light" panose="02000000000000000000" pitchFamily="2" charset="0"/>
              <a:ea typeface="Roboto Light" panose="02000000000000000000" pitchFamily="2" charset="0"/>
            </a:endParaRPr>
          </a:p>
          <a:p>
            <a:pPr marL="171450" indent="-171450" algn="just" defTabSz="685684">
              <a:spcBef>
                <a:spcPct val="0"/>
              </a:spcBef>
              <a:buFont typeface="Wingdings" panose="05000000000000000000" pitchFamily="2" charset="2"/>
              <a:buChar char="Ø"/>
            </a:pPr>
            <a:r>
              <a:rPr lang="en-US" sz="1600" dirty="0">
                <a:latin typeface="Roboto Light" panose="02000000000000000000" pitchFamily="2" charset="0"/>
                <a:ea typeface="Roboto Light" panose="02000000000000000000" pitchFamily="2" charset="0"/>
              </a:rPr>
              <a:t>This demonstrates that the proposed methodology is viable, provided it can be demonstrated that CFD tools are able to simulate vented hydrogen-air deflagrations in complex geometries with sufficient accuracy.</a:t>
            </a:r>
            <a:endParaRPr lang="en-GB" sz="1600" dirty="0">
              <a:latin typeface="Roboto Light" panose="02000000000000000000" pitchFamily="2" charset="0"/>
              <a:ea typeface="Roboto Light" panose="02000000000000000000" pitchFamily="2" charset="0"/>
            </a:endParaRPr>
          </a:p>
          <a:p>
            <a:pPr algn="just" defTabSz="685684">
              <a:spcBef>
                <a:spcPct val="0"/>
              </a:spcBef>
            </a:pPr>
            <a:endParaRPr lang="en-US" sz="1600" dirty="0">
              <a:latin typeface="Roboto Light" panose="02000000000000000000" pitchFamily="2" charset="0"/>
              <a:ea typeface="Roboto Light" panose="02000000000000000000" pitchFamily="2" charset="0"/>
            </a:endParaRPr>
          </a:p>
          <a:p>
            <a:pPr marL="171450" indent="-171450" algn="just" defTabSz="685684">
              <a:spcBef>
                <a:spcPct val="0"/>
              </a:spcBef>
              <a:buFont typeface="Wingdings" panose="05000000000000000000" pitchFamily="2" charset="2"/>
              <a:buChar char="Ø"/>
            </a:pPr>
            <a:r>
              <a:rPr lang="en-US" sz="1600" dirty="0">
                <a:latin typeface="Roboto Light" panose="02000000000000000000" pitchFamily="2" charset="0"/>
                <a:ea typeface="Roboto Light" panose="02000000000000000000" pitchFamily="2" charset="0"/>
              </a:rPr>
              <a:t>Future work in the </a:t>
            </a:r>
            <a:r>
              <a:rPr lang="en-US" sz="1600" dirty="0" err="1">
                <a:latin typeface="Roboto Light" panose="02000000000000000000" pitchFamily="2" charset="0"/>
                <a:ea typeface="Roboto Light" panose="02000000000000000000" pitchFamily="2" charset="0"/>
              </a:rPr>
              <a:t>HySEA</a:t>
            </a:r>
            <a:r>
              <a:rPr lang="en-US" sz="1600" dirty="0">
                <a:latin typeface="Roboto Light" panose="02000000000000000000" pitchFamily="2" charset="0"/>
                <a:ea typeface="Roboto Light" panose="02000000000000000000" pitchFamily="2" charset="0"/>
              </a:rPr>
              <a:t> project will focus on,</a:t>
            </a:r>
          </a:p>
          <a:p>
            <a:pPr marL="628650" lvl="1" indent="-171450" algn="just" defTabSz="685684">
              <a:spcBef>
                <a:spcPct val="0"/>
              </a:spcBef>
              <a:buFont typeface="Wingdings" panose="05000000000000000000" pitchFamily="2" charset="2"/>
              <a:buChar char="ü"/>
            </a:pPr>
            <a:r>
              <a:rPr lang="en-US" sz="1600" dirty="0">
                <a:latin typeface="Roboto Light" panose="02000000000000000000" pitchFamily="2" charset="0"/>
                <a:ea typeface="Roboto Light" panose="02000000000000000000" pitchFamily="2" charset="0"/>
              </a:rPr>
              <a:t>Improving and validating the models for explosions in FLACS-Hydrogen,</a:t>
            </a:r>
          </a:p>
          <a:p>
            <a:pPr marL="628650" lvl="1" indent="-171450" algn="just" defTabSz="685684">
              <a:spcBef>
                <a:spcPct val="0"/>
              </a:spcBef>
              <a:buFont typeface="Wingdings" panose="05000000000000000000" pitchFamily="2" charset="2"/>
              <a:buChar char="ü"/>
            </a:pPr>
            <a:r>
              <a:rPr lang="en-US" sz="1600" dirty="0">
                <a:latin typeface="Roboto Light" panose="02000000000000000000" pitchFamily="2" charset="0"/>
                <a:ea typeface="Roboto Light" panose="02000000000000000000" pitchFamily="2" charset="0"/>
              </a:rPr>
              <a:t>Refining the integration between the CFD tool and the FE solver.</a:t>
            </a:r>
          </a:p>
          <a:p>
            <a:pPr marL="628650" lvl="1" indent="-171450" algn="just" defTabSz="685684">
              <a:spcBef>
                <a:spcPct val="0"/>
              </a:spcBef>
              <a:buFont typeface="Wingdings" panose="05000000000000000000" pitchFamily="2" charset="2"/>
              <a:buChar char="ü"/>
            </a:pPr>
            <a:r>
              <a:rPr lang="en-US" sz="1600" dirty="0">
                <a:latin typeface="Roboto Light" panose="02000000000000000000" pitchFamily="2" charset="0"/>
                <a:ea typeface="Roboto Light" panose="02000000000000000000" pitchFamily="2" charset="0"/>
              </a:rPr>
              <a:t>Measurement of the material properties for the ISO containers to improve FE model</a:t>
            </a:r>
          </a:p>
          <a:p>
            <a:pPr marL="628650" lvl="1" indent="-171450" algn="just" defTabSz="685684">
              <a:spcBef>
                <a:spcPct val="0"/>
              </a:spcBef>
              <a:buFont typeface="Wingdings" panose="05000000000000000000" pitchFamily="2" charset="2"/>
              <a:buChar char="ü"/>
            </a:pPr>
            <a:r>
              <a:rPr lang="en-US" sz="1600" dirty="0">
                <a:latin typeface="Roboto Light" panose="02000000000000000000" pitchFamily="2" charset="0"/>
                <a:ea typeface="Roboto Light" panose="02000000000000000000" pitchFamily="2" charset="0"/>
              </a:rPr>
              <a:t>Deriving pressure-impulse (P-I) diagrams for containers.</a:t>
            </a:r>
          </a:p>
        </p:txBody>
      </p:sp>
    </p:spTree>
    <p:extLst>
      <p:ext uri="{BB962C8B-B14F-4D97-AF65-F5344CB8AC3E}">
        <p14:creationId xmlns:p14="http://schemas.microsoft.com/office/powerpoint/2010/main" val="2553351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274" y="2317361"/>
            <a:ext cx="3110425" cy="590988"/>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43" y="3908548"/>
            <a:ext cx="2061370" cy="1871179"/>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4841" y="3149722"/>
            <a:ext cx="1931311" cy="865228"/>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3472" y="4014950"/>
            <a:ext cx="1993587" cy="1993587"/>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32247" t="38035" r="32001" b="40408"/>
          <a:stretch/>
        </p:blipFill>
        <p:spPr>
          <a:xfrm>
            <a:off x="5736152" y="1895487"/>
            <a:ext cx="3007791" cy="1254235"/>
          </a:xfrm>
          <a:prstGeom prst="rect">
            <a:avLst/>
          </a:prstGeom>
        </p:spPr>
      </p:pic>
      <p:sp>
        <p:nvSpPr>
          <p:cNvPr id="15" name="Title 1"/>
          <p:cNvSpPr txBox="1">
            <a:spLocks/>
          </p:cNvSpPr>
          <p:nvPr/>
        </p:nvSpPr>
        <p:spPr>
          <a:xfrm>
            <a:off x="0" y="423194"/>
            <a:ext cx="9144000" cy="607066"/>
          </a:xfrm>
          <a:prstGeom prst="rect">
            <a:avLst/>
          </a:prstGeom>
        </p:spPr>
        <p:txBody>
          <a:bodyPr anchor="ctr"/>
          <a:lstStyle>
            <a:lvl1pPr algn="l" defTabSz="914400" rtl="0" eaLnBrk="1" latinLnBrk="0" hangingPunct="1">
              <a:lnSpc>
                <a:spcPct val="90000"/>
              </a:lnSpc>
              <a:spcBef>
                <a:spcPct val="0"/>
              </a:spcBef>
              <a:buNone/>
              <a:defRPr sz="4400" b="1" kern="1200">
                <a:solidFill>
                  <a:srgbClr val="C54C00"/>
                </a:solidFill>
                <a:latin typeface="+mj-lt"/>
                <a:ea typeface="+mj-ea"/>
                <a:cs typeface="+mj-cs"/>
              </a:defRPr>
            </a:lvl1pPr>
          </a:lstStyle>
          <a:p>
            <a:pPr algn="ctr"/>
            <a:r>
              <a:rPr lang="en-GB" dirty="0"/>
              <a:t>HySEA CONSORTIUM</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73024" y="4708390"/>
            <a:ext cx="2590308" cy="1720127"/>
          </a:xfrm>
          <a:prstGeom prst="rect">
            <a:avLst/>
          </a:prstGeom>
        </p:spPr>
      </p:pic>
    </p:spTree>
    <p:extLst>
      <p:ext uri="{BB962C8B-B14F-4D97-AF65-F5344CB8AC3E}">
        <p14:creationId xmlns:p14="http://schemas.microsoft.com/office/powerpoint/2010/main" val="2258366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0" y="181369"/>
            <a:ext cx="9144000" cy="764929"/>
          </a:xfrm>
          <a:prstGeom prst="rect">
            <a:avLst/>
          </a:prstGeom>
        </p:spPr>
        <p:txBody>
          <a:bodyPr anchor="ctr"/>
          <a:lstStyle>
            <a:lvl1pPr algn="l" defTabSz="914400" rtl="0" eaLnBrk="1" latinLnBrk="0" hangingPunct="1">
              <a:lnSpc>
                <a:spcPct val="90000"/>
              </a:lnSpc>
              <a:spcBef>
                <a:spcPct val="0"/>
              </a:spcBef>
              <a:buNone/>
              <a:defRPr sz="4400" b="1" kern="1200">
                <a:solidFill>
                  <a:srgbClr val="C54C00"/>
                </a:solidFill>
                <a:latin typeface="+mj-lt"/>
                <a:ea typeface="+mj-ea"/>
                <a:cs typeface="+mj-cs"/>
              </a:defRPr>
            </a:lvl1pPr>
          </a:lstStyle>
          <a:p>
            <a:pPr algn="ctr"/>
            <a:r>
              <a:rPr lang="en-GB" dirty="0"/>
              <a:t>ACKNOWLEDGEMENTS</a:t>
            </a:r>
          </a:p>
        </p:txBody>
      </p:sp>
      <p:sp>
        <p:nvSpPr>
          <p:cNvPr id="9" name="TextBox 8"/>
          <p:cNvSpPr txBox="1"/>
          <p:nvPr/>
        </p:nvSpPr>
        <p:spPr>
          <a:xfrm>
            <a:off x="309473" y="1178189"/>
            <a:ext cx="8418525" cy="3616375"/>
          </a:xfrm>
          <a:prstGeom prst="rect">
            <a:avLst/>
          </a:prstGeom>
          <a:noFill/>
        </p:spPr>
        <p:txBody>
          <a:bodyPr wrap="square" rtlCol="0">
            <a:spAutoFit/>
          </a:bodyPr>
          <a:lstStyle/>
          <a:p>
            <a:pPr algn="just"/>
            <a:r>
              <a:rPr lang="en-US" sz="3200" dirty="0">
                <a:solidFill>
                  <a:srgbClr val="00759A"/>
                </a:solidFill>
              </a:rPr>
              <a:t>The HySEA project received funding from the Fuel Cells and Hydrogen 2 Joint Undertaking (FCH 2 JU) under grant agreement No. 671461.</a:t>
            </a:r>
          </a:p>
          <a:p>
            <a:pPr algn="just">
              <a:spcBef>
                <a:spcPts val="600"/>
              </a:spcBef>
            </a:pPr>
            <a:r>
              <a:rPr lang="en-US" sz="3200" dirty="0">
                <a:solidFill>
                  <a:srgbClr val="00759A"/>
                </a:solidFill>
              </a:rPr>
              <a:t>This Joint Undertaking received support from the European Union’s Horizon 2020 research and innovation programme and United Kingdom, Italy, Belgium and Norway.</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1704" y="5356008"/>
            <a:ext cx="1838462" cy="122616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3727" y="4794564"/>
            <a:ext cx="1885845" cy="1885845"/>
          </a:xfrm>
          <a:prstGeom prst="rect">
            <a:avLst/>
          </a:prstGeom>
        </p:spPr>
      </p:pic>
    </p:spTree>
    <p:extLst>
      <p:ext uri="{BB962C8B-B14F-4D97-AF65-F5344CB8AC3E}">
        <p14:creationId xmlns:p14="http://schemas.microsoft.com/office/powerpoint/2010/main" val="4075206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Outline</a:t>
            </a:r>
          </a:p>
        </p:txBody>
      </p:sp>
      <p:sp>
        <p:nvSpPr>
          <p:cNvPr id="3" name="Content Placeholder 2"/>
          <p:cNvSpPr>
            <a:spLocks noGrp="1"/>
          </p:cNvSpPr>
          <p:nvPr>
            <p:ph idx="1"/>
          </p:nvPr>
        </p:nvSpPr>
        <p:spPr>
          <a:xfrm>
            <a:off x="304800" y="1397621"/>
            <a:ext cx="4391025" cy="4830901"/>
          </a:xfrm>
        </p:spPr>
        <p:txBody>
          <a:bodyPr>
            <a:normAutofit/>
          </a:bodyPr>
          <a:lstStyle/>
          <a:p>
            <a:r>
              <a:rPr lang="en-GB" dirty="0"/>
              <a:t>Introductions</a:t>
            </a:r>
          </a:p>
          <a:p>
            <a:r>
              <a:rPr lang="en-GB" dirty="0"/>
              <a:t>Experimental configuration</a:t>
            </a:r>
          </a:p>
          <a:p>
            <a:r>
              <a:rPr lang="en-GB" dirty="0"/>
              <a:t>Numerical Models</a:t>
            </a:r>
          </a:p>
          <a:p>
            <a:pPr lvl="1"/>
            <a:r>
              <a:rPr lang="en-GB" dirty="0"/>
              <a:t>CFD Model</a:t>
            </a:r>
          </a:p>
          <a:p>
            <a:pPr lvl="1"/>
            <a:r>
              <a:rPr lang="en-GB" dirty="0"/>
              <a:t>FE model </a:t>
            </a:r>
          </a:p>
          <a:p>
            <a:r>
              <a:rPr lang="en-GB" dirty="0"/>
              <a:t>Results and discussions</a:t>
            </a:r>
          </a:p>
          <a:p>
            <a:r>
              <a:rPr lang="en-GB" dirty="0"/>
              <a:t>Concluding Remarks</a:t>
            </a:r>
          </a:p>
          <a:p>
            <a:r>
              <a:rPr lang="en-GB" dirty="0"/>
              <a:t>Perspective</a:t>
            </a:r>
          </a:p>
        </p:txBody>
      </p:sp>
      <p:pic>
        <p:nvPicPr>
          <p:cNvPr id="6" name="Picture 5">
            <a:extLst>
              <a:ext uri="{FF2B5EF4-FFF2-40B4-BE49-F238E27FC236}">
                <a16:creationId xmlns:a16="http://schemas.microsoft.com/office/drawing/2014/main" id="{AAAC977D-A2C6-4FB2-9930-A013B14959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8773" y="3451628"/>
            <a:ext cx="4248150" cy="2404647"/>
          </a:xfrm>
          <a:prstGeom prst="rect">
            <a:avLst/>
          </a:prstGeom>
        </p:spPr>
      </p:pic>
      <p:pic>
        <p:nvPicPr>
          <p:cNvPr id="7" name="Picture 6">
            <a:extLst>
              <a:ext uri="{FF2B5EF4-FFF2-40B4-BE49-F238E27FC236}">
                <a16:creationId xmlns:a16="http://schemas.microsoft.com/office/drawing/2014/main" id="{525C883C-8F2C-4239-BB3D-6AC5664E8902}"/>
              </a:ext>
            </a:extLst>
          </p:cNvPr>
          <p:cNvPicPr>
            <a:picLocks noChangeAspect="1"/>
          </p:cNvPicPr>
          <p:nvPr/>
        </p:nvPicPr>
        <p:blipFill>
          <a:blip r:embed="rId3"/>
          <a:stretch>
            <a:fillRect/>
          </a:stretch>
        </p:blipFill>
        <p:spPr>
          <a:xfrm>
            <a:off x="4528018" y="121668"/>
            <a:ext cx="4134340" cy="3329960"/>
          </a:xfrm>
          <a:prstGeom prst="rect">
            <a:avLst/>
          </a:prstGeom>
        </p:spPr>
      </p:pic>
    </p:spTree>
    <p:extLst>
      <p:ext uri="{BB962C8B-B14F-4D97-AF65-F5344CB8AC3E}">
        <p14:creationId xmlns:p14="http://schemas.microsoft.com/office/powerpoint/2010/main" val="2709463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72" name="Text Box 35"/>
          <p:cNvSpPr txBox="1">
            <a:spLocks noChangeArrowheads="1"/>
          </p:cNvSpPr>
          <p:nvPr/>
        </p:nvSpPr>
        <p:spPr bwMode="auto">
          <a:xfrm>
            <a:off x="263912" y="819150"/>
            <a:ext cx="5670163" cy="5978540"/>
          </a:xfrm>
          <a:prstGeom prst="rect">
            <a:avLst/>
          </a:prstGeom>
          <a:noFill/>
          <a:ln w="9525">
            <a:noFill/>
            <a:miter lim="800000"/>
            <a:headEnd/>
            <a:tailEnd/>
          </a:ln>
        </p:spPr>
        <p:txBody>
          <a:bodyPr wrap="square" lIns="68558" tIns="34280" rIns="68558" bIns="34280">
            <a:spAutoFit/>
          </a:bodyPr>
          <a:lstStyle/>
          <a:p>
            <a:pPr marL="285750" indent="-285750" algn="just" defTabSz="685684">
              <a:spcBef>
                <a:spcPct val="0"/>
              </a:spcBef>
              <a:buFont typeface="Wingdings" panose="05000000000000000000" pitchFamily="2" charset="2"/>
              <a:buChar char="Ø"/>
            </a:pPr>
            <a:r>
              <a:rPr lang="en-GB" sz="1600" dirty="0"/>
              <a:t>It is common practice in industry to install refuelling stations, fuel cell backup systems, electrolysers and other equipment for hydrogen energy applications in containers or smaller enclosures.</a:t>
            </a:r>
          </a:p>
          <a:p>
            <a:pPr marL="285750" indent="-285750" algn="just" defTabSz="685684">
              <a:spcBef>
                <a:spcPct val="0"/>
              </a:spcBef>
              <a:buFont typeface="Wingdings" panose="05000000000000000000" pitchFamily="2" charset="2"/>
              <a:buChar char="Ø"/>
            </a:pPr>
            <a:endParaRPr lang="en-GB" sz="1600" dirty="0"/>
          </a:p>
          <a:p>
            <a:pPr marL="285750" indent="-285750" algn="just" defTabSz="685684">
              <a:spcBef>
                <a:spcPct val="0"/>
              </a:spcBef>
              <a:buFont typeface="Wingdings" panose="05000000000000000000" pitchFamily="2" charset="2"/>
              <a:buChar char="Ø"/>
            </a:pPr>
            <a:r>
              <a:rPr lang="en-GB" sz="1600" dirty="0"/>
              <a:t>Explosions and fires represent an inherent hazard in such systems.</a:t>
            </a:r>
          </a:p>
          <a:p>
            <a:pPr marL="285750" indent="-285750" algn="just" defTabSz="685684">
              <a:spcBef>
                <a:spcPct val="0"/>
              </a:spcBef>
              <a:buFont typeface="Wingdings" panose="05000000000000000000" pitchFamily="2" charset="2"/>
              <a:buChar char="Ø"/>
            </a:pPr>
            <a:endParaRPr lang="en-GB" sz="1600" dirty="0"/>
          </a:p>
          <a:p>
            <a:pPr marL="285750" indent="-285750" algn="just" defTabSz="685684">
              <a:spcBef>
                <a:spcPct val="0"/>
              </a:spcBef>
              <a:buFont typeface="Wingdings" panose="05000000000000000000" pitchFamily="2" charset="2"/>
              <a:buChar char="Ø"/>
            </a:pPr>
            <a:r>
              <a:rPr lang="en-GB" sz="1600" b="1" dirty="0"/>
              <a:t>Explosion venting is often used to reduce the risk</a:t>
            </a:r>
            <a:r>
              <a:rPr lang="en-GB" sz="1600" dirty="0"/>
              <a:t> of accidental hydrogen deflagrations to a tolerable level. </a:t>
            </a:r>
          </a:p>
          <a:p>
            <a:pPr marL="285750" indent="-285750" algn="just" defTabSz="685684">
              <a:spcBef>
                <a:spcPct val="0"/>
              </a:spcBef>
              <a:buFont typeface="Wingdings" panose="05000000000000000000" pitchFamily="2" charset="2"/>
              <a:buChar char="Ø"/>
            </a:pPr>
            <a:endParaRPr lang="en-GB" sz="1600" dirty="0"/>
          </a:p>
          <a:p>
            <a:pPr marL="285750" indent="-285750" algn="just" defTabSz="685684">
              <a:spcBef>
                <a:spcPct val="0"/>
              </a:spcBef>
              <a:buFont typeface="Wingdings" panose="05000000000000000000" pitchFamily="2" charset="2"/>
              <a:buChar char="Ø"/>
            </a:pPr>
            <a:r>
              <a:rPr lang="en-US" sz="1600" dirty="0"/>
              <a:t>The </a:t>
            </a:r>
            <a:r>
              <a:rPr lang="en-US" sz="1600" b="1" dirty="0"/>
              <a:t>design of venting devices</a:t>
            </a:r>
            <a:r>
              <a:rPr lang="en-US" sz="1600" dirty="0"/>
              <a:t> suitable for industrial applications requires a good estimation of the structural response of enclosures during vented hydrogen deflagrations</a:t>
            </a:r>
          </a:p>
          <a:p>
            <a:pPr marL="285750" indent="-285750" algn="just" defTabSz="685684">
              <a:spcBef>
                <a:spcPct val="0"/>
              </a:spcBef>
              <a:buFont typeface="Wingdings" panose="05000000000000000000" pitchFamily="2" charset="2"/>
              <a:buChar char="Ø"/>
            </a:pPr>
            <a:endParaRPr lang="en-US" sz="1600" dirty="0"/>
          </a:p>
          <a:p>
            <a:pPr marL="285750" indent="-285750" algn="just" defTabSz="685684">
              <a:spcBef>
                <a:spcPct val="0"/>
              </a:spcBef>
              <a:buFont typeface="Wingdings" panose="05000000000000000000" pitchFamily="2" charset="2"/>
              <a:buChar char="Ø"/>
            </a:pPr>
            <a:r>
              <a:rPr lang="en-US" sz="1600" dirty="0"/>
              <a:t>Here, we presents a methodology for a one-to-one coupling of explosion loads, taken from either experiments or computational fluid dynamics (CFD) simulations, to a finite element (FE) model, to </a:t>
            </a:r>
            <a:r>
              <a:rPr lang="en-GB" sz="1600" dirty="0">
                <a:ea typeface="Roboto Light" panose="02000000000000000000" pitchFamily="2" charset="0"/>
              </a:rPr>
              <a:t>investigate the structural response caused by hydrogen deflagration. </a:t>
            </a:r>
            <a:endParaRPr lang="en-US" sz="1600" dirty="0"/>
          </a:p>
          <a:p>
            <a:pPr marL="285750" indent="-285750" algn="just" defTabSz="685684">
              <a:spcBef>
                <a:spcPct val="0"/>
              </a:spcBef>
              <a:buFont typeface="Wingdings" panose="05000000000000000000" pitchFamily="2" charset="2"/>
              <a:buChar char="Ø"/>
            </a:pPr>
            <a:endParaRPr lang="en-US" sz="1600" dirty="0"/>
          </a:p>
          <a:p>
            <a:pPr marL="285750" indent="-285750" algn="just" defTabSz="685684">
              <a:spcBef>
                <a:spcPct val="0"/>
              </a:spcBef>
              <a:buFont typeface="Wingdings" panose="05000000000000000000" pitchFamily="2" charset="2"/>
              <a:buChar char="Ø"/>
            </a:pPr>
            <a:r>
              <a:rPr lang="en-US" sz="1600" dirty="0"/>
              <a:t>The coupling methodology used in this study was first proposed and demonstrated for an offshore process module by </a:t>
            </a:r>
            <a:r>
              <a:rPr lang="en-US" sz="1600" dirty="0" err="1"/>
              <a:t>Salaün</a:t>
            </a:r>
            <a:r>
              <a:rPr lang="en-US" sz="1600" dirty="0"/>
              <a:t> et al. [1].</a:t>
            </a:r>
            <a:endParaRPr lang="en-GB" sz="1600" dirty="0"/>
          </a:p>
        </p:txBody>
      </p:sp>
      <p:sp>
        <p:nvSpPr>
          <p:cNvPr id="41" name="Title 1">
            <a:extLst>
              <a:ext uri="{FF2B5EF4-FFF2-40B4-BE49-F238E27FC236}">
                <a16:creationId xmlns:a16="http://schemas.microsoft.com/office/drawing/2014/main" id="{8E3911CC-93B2-4099-AB2E-787CF3405601}"/>
              </a:ext>
            </a:extLst>
          </p:cNvPr>
          <p:cNvSpPr txBox="1">
            <a:spLocks/>
          </p:cNvSpPr>
          <p:nvPr/>
        </p:nvSpPr>
        <p:spPr>
          <a:xfrm>
            <a:off x="263912" y="106083"/>
            <a:ext cx="8616176" cy="713067"/>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b="1" kern="1200">
                <a:solidFill>
                  <a:srgbClr val="C54C00"/>
                </a:solidFill>
                <a:latin typeface="+mj-lt"/>
                <a:ea typeface="+mj-ea"/>
                <a:cs typeface="+mj-cs"/>
              </a:defRPr>
            </a:lvl1pPr>
          </a:lstStyle>
          <a:p>
            <a:pPr algn="l"/>
            <a:r>
              <a:rPr lang="en-GB" sz="4400" dirty="0"/>
              <a:t>Introduction</a:t>
            </a:r>
          </a:p>
        </p:txBody>
      </p:sp>
      <p:pic>
        <p:nvPicPr>
          <p:cNvPr id="43" name="Picture 42">
            <a:extLst>
              <a:ext uri="{FF2B5EF4-FFF2-40B4-BE49-F238E27FC236}">
                <a16:creationId xmlns:a16="http://schemas.microsoft.com/office/drawing/2014/main" id="{BAA8442F-F2B1-46F7-8282-23E850E7B8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7161" y="2810337"/>
            <a:ext cx="2881685" cy="1631165"/>
          </a:xfrm>
          <a:prstGeom prst="rect">
            <a:avLst/>
          </a:prstGeom>
        </p:spPr>
      </p:pic>
      <p:pic>
        <p:nvPicPr>
          <p:cNvPr id="45" name="Picture 44">
            <a:extLst>
              <a:ext uri="{FF2B5EF4-FFF2-40B4-BE49-F238E27FC236}">
                <a16:creationId xmlns:a16="http://schemas.microsoft.com/office/drawing/2014/main" id="{3EEA43C9-A69F-48E4-8929-17B8CE5B3135}"/>
              </a:ext>
            </a:extLst>
          </p:cNvPr>
          <p:cNvPicPr>
            <a:picLocks noChangeAspect="1"/>
          </p:cNvPicPr>
          <p:nvPr/>
        </p:nvPicPr>
        <p:blipFill>
          <a:blip r:embed="rId4"/>
          <a:stretch>
            <a:fillRect/>
          </a:stretch>
        </p:blipFill>
        <p:spPr>
          <a:xfrm>
            <a:off x="6097162" y="372140"/>
            <a:ext cx="2881685" cy="2172140"/>
          </a:xfrm>
          <a:prstGeom prst="rect">
            <a:avLst/>
          </a:prstGeom>
        </p:spPr>
      </p:pic>
      <p:sp>
        <p:nvSpPr>
          <p:cNvPr id="2" name="Rectangle 1">
            <a:extLst>
              <a:ext uri="{FF2B5EF4-FFF2-40B4-BE49-F238E27FC236}">
                <a16:creationId xmlns:a16="http://schemas.microsoft.com/office/drawing/2014/main" id="{FEAAA1F8-9CB8-4EA9-B94F-C177F36AF634}"/>
              </a:ext>
            </a:extLst>
          </p:cNvPr>
          <p:cNvSpPr/>
          <p:nvPr/>
        </p:nvSpPr>
        <p:spPr>
          <a:xfrm>
            <a:off x="6097162" y="4839778"/>
            <a:ext cx="2881685"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GB" sz="1600" dirty="0">
                <a:latin typeface="Times New Roman" panose="02020603050405020304" pitchFamily="18" charset="0"/>
                <a:ea typeface="Times New Roman" panose="02020603050405020304" pitchFamily="18" charset="0"/>
              </a:rPr>
              <a:t>This would allow researchers and engineers to estimate the structural response of enclosures during vented hydrogen deflagrations, and hence to design venting devices suitable for industrial applications. </a:t>
            </a:r>
            <a:endParaRPr lang="nb-NO" sz="1600" dirty="0"/>
          </a:p>
        </p:txBody>
      </p:sp>
    </p:spTree>
    <p:extLst>
      <p:ext uri="{BB962C8B-B14F-4D97-AF65-F5344CB8AC3E}">
        <p14:creationId xmlns:p14="http://schemas.microsoft.com/office/powerpoint/2010/main" val="474929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building, outdoor&#10;&#10;Description generated with very high confidence">
            <a:extLst>
              <a:ext uri="{FF2B5EF4-FFF2-40B4-BE49-F238E27FC236}">
                <a16:creationId xmlns:a16="http://schemas.microsoft.com/office/drawing/2014/main" id="{3D9BB8BE-A24B-4943-85AF-8BBA678B84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211" y="819150"/>
            <a:ext cx="6986051" cy="4897437"/>
          </a:xfrm>
          <a:prstGeom prst="rect">
            <a:avLst/>
          </a:prstGeom>
        </p:spPr>
      </p:pic>
      <p:sp>
        <p:nvSpPr>
          <p:cNvPr id="35" name="Title 1">
            <a:extLst>
              <a:ext uri="{FF2B5EF4-FFF2-40B4-BE49-F238E27FC236}">
                <a16:creationId xmlns:a16="http://schemas.microsoft.com/office/drawing/2014/main" id="{C3C4989C-E781-4F28-9108-609F22AE07B1}"/>
              </a:ext>
            </a:extLst>
          </p:cNvPr>
          <p:cNvSpPr>
            <a:spLocks noGrp="1"/>
          </p:cNvSpPr>
          <p:nvPr>
            <p:ph type="title"/>
          </p:nvPr>
        </p:nvSpPr>
        <p:spPr>
          <a:xfrm>
            <a:off x="0" y="106083"/>
            <a:ext cx="9144000" cy="713067"/>
          </a:xfrm>
        </p:spPr>
        <p:txBody>
          <a:bodyPr>
            <a:noAutofit/>
          </a:bodyPr>
          <a:lstStyle/>
          <a:p>
            <a:r>
              <a:rPr lang="en-GB" sz="4000" dirty="0"/>
              <a:t>Experimental setup: 20-foot ISO container</a:t>
            </a:r>
          </a:p>
        </p:txBody>
      </p:sp>
      <p:grpSp>
        <p:nvGrpSpPr>
          <p:cNvPr id="17" name="Group 16">
            <a:extLst>
              <a:ext uri="{FF2B5EF4-FFF2-40B4-BE49-F238E27FC236}">
                <a16:creationId xmlns:a16="http://schemas.microsoft.com/office/drawing/2014/main" id="{6E15C669-D322-4E09-80F4-CCA0D678B7FA}"/>
              </a:ext>
            </a:extLst>
          </p:cNvPr>
          <p:cNvGrpSpPr/>
          <p:nvPr/>
        </p:nvGrpSpPr>
        <p:grpSpPr>
          <a:xfrm>
            <a:off x="1165386" y="1458914"/>
            <a:ext cx="1745863" cy="561672"/>
            <a:chOff x="1165386" y="1458914"/>
            <a:chExt cx="1745863" cy="561672"/>
          </a:xfrm>
        </p:grpSpPr>
        <p:sp>
          <p:nvSpPr>
            <p:cNvPr id="44" name="Text Box 35">
              <a:extLst>
                <a:ext uri="{FF2B5EF4-FFF2-40B4-BE49-F238E27FC236}">
                  <a16:creationId xmlns:a16="http://schemas.microsoft.com/office/drawing/2014/main" id="{3B9F00AF-5281-4B46-8A5F-D3D00C981ABD}"/>
                </a:ext>
              </a:extLst>
            </p:cNvPr>
            <p:cNvSpPr txBox="1">
              <a:spLocks noChangeArrowheads="1"/>
            </p:cNvSpPr>
            <p:nvPr/>
          </p:nvSpPr>
          <p:spPr bwMode="auto">
            <a:xfrm>
              <a:off x="1165386" y="1458914"/>
              <a:ext cx="1339689" cy="561672"/>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68558" tIns="34280" rIns="68558" bIns="34280">
              <a:spAutoFit/>
            </a:bodyPr>
            <a:lstStyle/>
            <a:p>
              <a:pPr algn="ctr" defTabSz="685684">
                <a:spcBef>
                  <a:spcPct val="0"/>
                </a:spcBef>
              </a:pPr>
              <a:r>
                <a:rPr lang="en-GB" sz="1600" dirty="0"/>
                <a:t>displacement sensors</a:t>
              </a:r>
            </a:p>
          </p:txBody>
        </p:sp>
        <p:sp>
          <p:nvSpPr>
            <p:cNvPr id="15" name="Arrow: Bent 14">
              <a:extLst>
                <a:ext uri="{FF2B5EF4-FFF2-40B4-BE49-F238E27FC236}">
                  <a16:creationId xmlns:a16="http://schemas.microsoft.com/office/drawing/2014/main" id="{6A9B60DC-9781-4C6F-95FA-718441CB6F9D}"/>
                </a:ext>
              </a:extLst>
            </p:cNvPr>
            <p:cNvSpPr/>
            <p:nvPr/>
          </p:nvSpPr>
          <p:spPr>
            <a:xfrm rot="5400000">
              <a:off x="2581460" y="1663365"/>
              <a:ext cx="253404" cy="40617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grpSp>
      <p:sp>
        <p:nvSpPr>
          <p:cNvPr id="46" name="Text Box 35">
            <a:extLst>
              <a:ext uri="{FF2B5EF4-FFF2-40B4-BE49-F238E27FC236}">
                <a16:creationId xmlns:a16="http://schemas.microsoft.com/office/drawing/2014/main" id="{EB2B1E93-A002-45EA-A24F-6CEA36A59E35}"/>
              </a:ext>
            </a:extLst>
          </p:cNvPr>
          <p:cNvSpPr txBox="1">
            <a:spLocks noChangeArrowheads="1"/>
          </p:cNvSpPr>
          <p:nvPr/>
        </p:nvSpPr>
        <p:spPr bwMode="auto">
          <a:xfrm>
            <a:off x="5087659" y="3665359"/>
            <a:ext cx="1339689" cy="315451"/>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68558" tIns="34280" rIns="68558" bIns="34280">
            <a:spAutoFit/>
          </a:bodyPr>
          <a:lstStyle/>
          <a:p>
            <a:pPr algn="ctr" defTabSz="685684">
              <a:spcBef>
                <a:spcPct val="0"/>
              </a:spcBef>
            </a:pPr>
            <a:r>
              <a:rPr lang="en-GB" sz="1600" dirty="0"/>
              <a:t>Obstacles</a:t>
            </a:r>
          </a:p>
        </p:txBody>
      </p:sp>
      <p:cxnSp>
        <p:nvCxnSpPr>
          <p:cNvPr id="22" name="Straight Arrow Connector 21">
            <a:extLst>
              <a:ext uri="{FF2B5EF4-FFF2-40B4-BE49-F238E27FC236}">
                <a16:creationId xmlns:a16="http://schemas.microsoft.com/office/drawing/2014/main" id="{CF7BE384-B081-49C1-B7CA-21B5256DA166}"/>
              </a:ext>
            </a:extLst>
          </p:cNvPr>
          <p:cNvCxnSpPr/>
          <p:nvPr/>
        </p:nvCxnSpPr>
        <p:spPr>
          <a:xfrm>
            <a:off x="6315075" y="3965175"/>
            <a:ext cx="257175" cy="521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BCD61464-4497-4B33-AB6F-122D59B4FB3A}"/>
              </a:ext>
            </a:extLst>
          </p:cNvPr>
          <p:cNvCxnSpPr>
            <a:cxnSpLocks/>
          </p:cNvCxnSpPr>
          <p:nvPr/>
        </p:nvCxnSpPr>
        <p:spPr>
          <a:xfrm flipH="1">
            <a:off x="4964456" y="3910447"/>
            <a:ext cx="215793" cy="509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 Box 35">
            <a:extLst>
              <a:ext uri="{FF2B5EF4-FFF2-40B4-BE49-F238E27FC236}">
                <a16:creationId xmlns:a16="http://schemas.microsoft.com/office/drawing/2014/main" id="{0327E7A6-61C7-4706-8EE1-AB0E7209B8BA}"/>
              </a:ext>
            </a:extLst>
          </p:cNvPr>
          <p:cNvSpPr txBox="1">
            <a:spLocks noChangeArrowheads="1"/>
          </p:cNvSpPr>
          <p:nvPr/>
        </p:nvSpPr>
        <p:spPr bwMode="auto">
          <a:xfrm>
            <a:off x="495541" y="5628609"/>
            <a:ext cx="1339689" cy="561672"/>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68558" tIns="34280" rIns="68558" bIns="34280">
            <a:spAutoFit/>
          </a:bodyPr>
          <a:lstStyle/>
          <a:p>
            <a:pPr algn="ctr" defTabSz="685684">
              <a:spcBef>
                <a:spcPct val="0"/>
              </a:spcBef>
            </a:pPr>
            <a:r>
              <a:rPr lang="en-GB" sz="1600" dirty="0"/>
              <a:t>Ignition locations</a:t>
            </a:r>
          </a:p>
        </p:txBody>
      </p:sp>
      <p:cxnSp>
        <p:nvCxnSpPr>
          <p:cNvPr id="50" name="Straight Arrow Connector 49">
            <a:extLst>
              <a:ext uri="{FF2B5EF4-FFF2-40B4-BE49-F238E27FC236}">
                <a16:creationId xmlns:a16="http://schemas.microsoft.com/office/drawing/2014/main" id="{3D3AEAC3-09D8-47FF-8D51-CECA96FB0893}"/>
              </a:ext>
            </a:extLst>
          </p:cNvPr>
          <p:cNvCxnSpPr>
            <a:cxnSpLocks/>
          </p:cNvCxnSpPr>
          <p:nvPr/>
        </p:nvCxnSpPr>
        <p:spPr>
          <a:xfrm flipV="1">
            <a:off x="1722957" y="5495925"/>
            <a:ext cx="696393" cy="432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947CF1EE-1C99-4E17-B417-1780FCB07731}"/>
              </a:ext>
            </a:extLst>
          </p:cNvPr>
          <p:cNvCxnSpPr>
            <a:cxnSpLocks/>
          </p:cNvCxnSpPr>
          <p:nvPr/>
        </p:nvCxnSpPr>
        <p:spPr>
          <a:xfrm flipV="1">
            <a:off x="588132" y="5067300"/>
            <a:ext cx="413221" cy="8063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 Box 35">
            <a:extLst>
              <a:ext uri="{FF2B5EF4-FFF2-40B4-BE49-F238E27FC236}">
                <a16:creationId xmlns:a16="http://schemas.microsoft.com/office/drawing/2014/main" id="{CC3E5C53-A7FC-4D6A-BC9E-9CC93384BE0F}"/>
              </a:ext>
            </a:extLst>
          </p:cNvPr>
          <p:cNvSpPr txBox="1">
            <a:spLocks noChangeArrowheads="1"/>
          </p:cNvSpPr>
          <p:nvPr/>
        </p:nvSpPr>
        <p:spPr bwMode="auto">
          <a:xfrm>
            <a:off x="2212074" y="3525641"/>
            <a:ext cx="1787580" cy="315451"/>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68558" tIns="34280" rIns="68558" bIns="34280">
            <a:spAutoFit/>
          </a:bodyPr>
          <a:lstStyle/>
          <a:p>
            <a:pPr algn="ctr" defTabSz="685684">
              <a:spcBef>
                <a:spcPct val="0"/>
              </a:spcBef>
            </a:pPr>
            <a:r>
              <a:rPr lang="en-GB" sz="1600" dirty="0"/>
              <a:t>Roof/Door venting</a:t>
            </a:r>
          </a:p>
        </p:txBody>
      </p:sp>
      <p:cxnSp>
        <p:nvCxnSpPr>
          <p:cNvPr id="53" name="Straight Arrow Connector 52">
            <a:extLst>
              <a:ext uri="{FF2B5EF4-FFF2-40B4-BE49-F238E27FC236}">
                <a16:creationId xmlns:a16="http://schemas.microsoft.com/office/drawing/2014/main" id="{E83DD09C-48CC-4BE0-A721-0D7087574D44}"/>
              </a:ext>
            </a:extLst>
          </p:cNvPr>
          <p:cNvCxnSpPr>
            <a:cxnSpLocks/>
          </p:cNvCxnSpPr>
          <p:nvPr/>
        </p:nvCxnSpPr>
        <p:spPr>
          <a:xfrm flipH="1">
            <a:off x="3717357" y="3823084"/>
            <a:ext cx="197290" cy="84775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4" name="Straight Arrow Connector 53">
            <a:extLst>
              <a:ext uri="{FF2B5EF4-FFF2-40B4-BE49-F238E27FC236}">
                <a16:creationId xmlns:a16="http://schemas.microsoft.com/office/drawing/2014/main" id="{B8163C6D-717A-4259-BF3F-3EA4A13570AA}"/>
              </a:ext>
            </a:extLst>
          </p:cNvPr>
          <p:cNvCxnSpPr>
            <a:cxnSpLocks/>
          </p:cNvCxnSpPr>
          <p:nvPr/>
        </p:nvCxnSpPr>
        <p:spPr>
          <a:xfrm flipH="1">
            <a:off x="2288545" y="3682751"/>
            <a:ext cx="757011" cy="48227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1" name="Text Box 35">
            <a:extLst>
              <a:ext uri="{FF2B5EF4-FFF2-40B4-BE49-F238E27FC236}">
                <a16:creationId xmlns:a16="http://schemas.microsoft.com/office/drawing/2014/main" id="{D433C61B-EE1F-41C8-A5CF-2D860269B6F6}"/>
              </a:ext>
            </a:extLst>
          </p:cNvPr>
          <p:cNvSpPr txBox="1">
            <a:spLocks noChangeArrowheads="1"/>
          </p:cNvSpPr>
          <p:nvPr/>
        </p:nvSpPr>
        <p:spPr bwMode="auto">
          <a:xfrm>
            <a:off x="6297984" y="3228815"/>
            <a:ext cx="1339689" cy="315451"/>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68558" tIns="34280" rIns="68558" bIns="34280">
            <a:spAutoFit/>
          </a:bodyPr>
          <a:lstStyle/>
          <a:p>
            <a:pPr algn="ctr" defTabSz="685684">
              <a:spcBef>
                <a:spcPct val="0"/>
              </a:spcBef>
            </a:pPr>
            <a:r>
              <a:rPr lang="en-GB" sz="1600" dirty="0"/>
              <a:t>Obstacles</a:t>
            </a:r>
          </a:p>
        </p:txBody>
      </p:sp>
      <p:cxnSp>
        <p:nvCxnSpPr>
          <p:cNvPr id="63" name="Straight Arrow Connector 62">
            <a:extLst>
              <a:ext uri="{FF2B5EF4-FFF2-40B4-BE49-F238E27FC236}">
                <a16:creationId xmlns:a16="http://schemas.microsoft.com/office/drawing/2014/main" id="{ABB8F203-FCA3-43EF-B9C2-88D9D1942BBF}"/>
              </a:ext>
            </a:extLst>
          </p:cNvPr>
          <p:cNvCxnSpPr>
            <a:cxnSpLocks/>
          </p:cNvCxnSpPr>
          <p:nvPr/>
        </p:nvCxnSpPr>
        <p:spPr>
          <a:xfrm flipH="1" flipV="1">
            <a:off x="6003702" y="3086100"/>
            <a:ext cx="386873" cy="387803"/>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sp>
        <p:nvSpPr>
          <p:cNvPr id="2" name="TextBox 1">
            <a:extLst>
              <a:ext uri="{FF2B5EF4-FFF2-40B4-BE49-F238E27FC236}">
                <a16:creationId xmlns:a16="http://schemas.microsoft.com/office/drawing/2014/main" id="{6D07FC72-B595-4E93-BF13-C0884042CB0C}"/>
              </a:ext>
            </a:extLst>
          </p:cNvPr>
          <p:cNvSpPr txBox="1"/>
          <p:nvPr/>
        </p:nvSpPr>
        <p:spPr>
          <a:xfrm>
            <a:off x="138927" y="6320112"/>
            <a:ext cx="8866145" cy="369332"/>
          </a:xfrm>
          <a:prstGeom prst="rect">
            <a:avLst/>
          </a:prstGeom>
          <a:noFill/>
        </p:spPr>
        <p:txBody>
          <a:bodyPr wrap="none" rtlCol="0">
            <a:spAutoFit/>
          </a:bodyPr>
          <a:lstStyle/>
          <a:p>
            <a:r>
              <a:rPr lang="en-US" b="1" dirty="0"/>
              <a:t>More details on they </a:t>
            </a:r>
            <a:r>
              <a:rPr lang="en-US" b="1" dirty="0" err="1"/>
              <a:t>HySEA</a:t>
            </a:r>
            <a:r>
              <a:rPr lang="en-US" b="1" dirty="0"/>
              <a:t> phase 1 tests in ICHS Paper 223 – Vented deflagrations session </a:t>
            </a:r>
            <a:endParaRPr lang="nb-NO" b="1" dirty="0"/>
          </a:p>
        </p:txBody>
      </p:sp>
    </p:spTree>
    <p:extLst>
      <p:ext uri="{BB962C8B-B14F-4D97-AF65-F5344CB8AC3E}">
        <p14:creationId xmlns:p14="http://schemas.microsoft.com/office/powerpoint/2010/main" val="64309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2309" y="3790951"/>
            <a:ext cx="8562975" cy="3000821"/>
          </a:xfrm>
          <a:prstGeom prst="rect">
            <a:avLst/>
          </a:prstGeom>
          <a:noFill/>
        </p:spPr>
        <p:txBody>
          <a:bodyPr wrap="square" numCol="1" rtlCol="0">
            <a:spAutoFit/>
          </a:bodyPr>
          <a:lstStyle>
            <a:lvl1pPr algn="ctr" defTabSz="584200">
              <a:defRPr sz="5000">
                <a:latin typeface="+mn-lt"/>
                <a:ea typeface="+mn-ea"/>
                <a:cs typeface="+mn-cs"/>
                <a:sym typeface="Helvetica Light"/>
              </a:defRPr>
            </a:lvl1pPr>
            <a:lvl2pPr indent="228600" algn="ctr" defTabSz="584200">
              <a:defRPr sz="5000">
                <a:latin typeface="+mn-lt"/>
                <a:ea typeface="+mn-ea"/>
                <a:cs typeface="+mn-cs"/>
                <a:sym typeface="Helvetica Light"/>
              </a:defRPr>
            </a:lvl2pPr>
            <a:lvl3pPr indent="457200" algn="ctr" defTabSz="584200">
              <a:defRPr sz="5000">
                <a:latin typeface="+mn-lt"/>
                <a:ea typeface="+mn-ea"/>
                <a:cs typeface="+mn-cs"/>
                <a:sym typeface="Helvetica Light"/>
              </a:defRPr>
            </a:lvl3pPr>
            <a:lvl4pPr indent="685800" algn="ctr" defTabSz="584200">
              <a:defRPr sz="5000">
                <a:latin typeface="+mn-lt"/>
                <a:ea typeface="+mn-ea"/>
                <a:cs typeface="+mn-cs"/>
                <a:sym typeface="Helvetica Light"/>
              </a:defRPr>
            </a:lvl4pPr>
            <a:lvl5pPr indent="914400" algn="ctr" defTabSz="584200">
              <a:defRPr sz="5000">
                <a:latin typeface="+mn-lt"/>
                <a:ea typeface="+mn-ea"/>
                <a:cs typeface="+mn-cs"/>
                <a:sym typeface="Helvetica Light"/>
              </a:defRPr>
            </a:lvl5pPr>
            <a:lvl6pPr indent="1143000" algn="ctr" defTabSz="584200">
              <a:defRPr sz="5000">
                <a:latin typeface="+mn-lt"/>
                <a:ea typeface="+mn-ea"/>
                <a:cs typeface="+mn-cs"/>
                <a:sym typeface="Helvetica Light"/>
              </a:defRPr>
            </a:lvl6pPr>
            <a:lvl7pPr indent="1371600" algn="ctr" defTabSz="584200">
              <a:defRPr sz="5000">
                <a:latin typeface="+mn-lt"/>
                <a:ea typeface="+mn-ea"/>
                <a:cs typeface="+mn-cs"/>
                <a:sym typeface="Helvetica Light"/>
              </a:defRPr>
            </a:lvl7pPr>
            <a:lvl8pPr indent="1600200" algn="ctr" defTabSz="584200">
              <a:defRPr sz="5000">
                <a:latin typeface="+mn-lt"/>
                <a:ea typeface="+mn-ea"/>
                <a:cs typeface="+mn-cs"/>
                <a:sym typeface="Helvetica Light"/>
              </a:defRPr>
            </a:lvl8pPr>
            <a:lvl9pPr indent="1828800" algn="ctr" defTabSz="584200">
              <a:defRPr sz="5000">
                <a:latin typeface="+mn-lt"/>
                <a:ea typeface="+mn-ea"/>
                <a:cs typeface="+mn-cs"/>
                <a:sym typeface="Helvetica Light"/>
              </a:defRPr>
            </a:lvl9pPr>
          </a:lstStyle>
          <a:p>
            <a:pPr marL="285750" indent="-285750" algn="just">
              <a:lnSpc>
                <a:spcPct val="150000"/>
              </a:lnSpc>
              <a:buFont typeface="Wingdings" panose="05000000000000000000" pitchFamily="2" charset="2"/>
              <a:buChar char="v"/>
            </a:pPr>
            <a:r>
              <a:rPr lang="en-GB" sz="1400" dirty="0"/>
              <a:t>FLACS™ is a finite volume CFD tool widely used to simulate industrial accident dispersion, fires and explosions.</a:t>
            </a:r>
          </a:p>
          <a:p>
            <a:pPr marL="742950" lvl="1" indent="-285750" algn="just">
              <a:lnSpc>
                <a:spcPct val="150000"/>
              </a:lnSpc>
              <a:buFont typeface="Wingdings" panose="05000000000000000000" pitchFamily="2" charset="2"/>
              <a:buChar char="ü"/>
            </a:pPr>
            <a:r>
              <a:rPr lang="en-GB" sz="1400" dirty="0"/>
              <a:t>based on a </a:t>
            </a:r>
            <a:r>
              <a:rPr lang="en-GB" sz="1400" b="1" dirty="0">
                <a:effectLst>
                  <a:outerShdw blurRad="38100" dist="38100" dir="2700000" algn="tl">
                    <a:srgbClr val="000000">
                      <a:alpha val="43137"/>
                    </a:srgbClr>
                  </a:outerShdw>
                </a:effectLst>
              </a:rPr>
              <a:t>structured Cartesian mesh</a:t>
            </a:r>
          </a:p>
          <a:p>
            <a:pPr marL="742950" lvl="1" indent="-285750" algn="just">
              <a:lnSpc>
                <a:spcPct val="150000"/>
              </a:lnSpc>
              <a:buFont typeface="Wingdings" panose="05000000000000000000" pitchFamily="2" charset="2"/>
              <a:buChar char="ü"/>
            </a:pPr>
            <a:r>
              <a:rPr lang="en-GB" sz="1400" dirty="0"/>
              <a:t>belongs to the </a:t>
            </a:r>
            <a:r>
              <a:rPr lang="en-GB" sz="1400" b="1" dirty="0">
                <a:effectLst>
                  <a:outerShdw blurRad="38100" dist="38100" dir="2700000" algn="tl">
                    <a:srgbClr val="000000">
                      <a:alpha val="43137"/>
                    </a:srgbClr>
                  </a:outerShdw>
                </a:effectLst>
              </a:rPr>
              <a:t>porosity/distributed resistance (PDR) </a:t>
            </a:r>
            <a:r>
              <a:rPr lang="en-GB" sz="1400" dirty="0"/>
              <a:t>family of CFD solvers.</a:t>
            </a:r>
          </a:p>
          <a:p>
            <a:pPr marL="742950" lvl="1" indent="-285750" algn="just">
              <a:lnSpc>
                <a:spcPct val="150000"/>
              </a:lnSpc>
              <a:buFont typeface="Wingdings" panose="05000000000000000000" pitchFamily="2" charset="2"/>
              <a:buChar char="ü"/>
            </a:pPr>
            <a:r>
              <a:rPr lang="en-GB" sz="1400" dirty="0"/>
              <a:t>Uses </a:t>
            </a:r>
            <a:r>
              <a:rPr lang="en-GB" sz="1400" b="1" dirty="0">
                <a:effectLst>
                  <a:outerShdw blurRad="38100" dist="38100" dir="2700000" algn="tl">
                    <a:srgbClr val="000000">
                      <a:alpha val="43137"/>
                    </a:srgbClr>
                  </a:outerShdw>
                </a:effectLst>
              </a:rPr>
              <a:t>two-equation Reynolds-averaged </a:t>
            </a:r>
            <a:r>
              <a:rPr lang="en-GB" sz="1400" b="1" dirty="0" err="1">
                <a:effectLst>
                  <a:outerShdw blurRad="38100" dist="38100" dir="2700000" algn="tl">
                    <a:srgbClr val="000000">
                      <a:alpha val="43137"/>
                    </a:srgbClr>
                  </a:outerShdw>
                </a:effectLst>
              </a:rPr>
              <a:t>Navier</a:t>
            </a:r>
            <a:r>
              <a:rPr lang="en-GB" sz="1400" b="1" dirty="0">
                <a:effectLst>
                  <a:outerShdw blurRad="38100" dist="38100" dir="2700000" algn="tl">
                    <a:srgbClr val="000000">
                      <a:alpha val="43137"/>
                    </a:srgbClr>
                  </a:outerShdw>
                </a:effectLst>
              </a:rPr>
              <a:t> Stokes </a:t>
            </a:r>
            <a:r>
              <a:rPr lang="en-GB" sz="1400" dirty="0"/>
              <a:t>(RANS) turbulence models coupled with a premixed combustion model to simulate </a:t>
            </a:r>
            <a:r>
              <a:rPr lang="en-GB" sz="1400" b="1" dirty="0">
                <a:effectLst>
                  <a:outerShdw blurRad="38100" dist="38100" dir="2700000" algn="tl">
                    <a:srgbClr val="000000">
                      <a:alpha val="43137"/>
                    </a:srgbClr>
                  </a:outerShdw>
                </a:effectLst>
              </a:rPr>
              <a:t>turbulent reacting flows</a:t>
            </a:r>
            <a:r>
              <a:rPr lang="en-GB" sz="1400" dirty="0"/>
              <a:t>.</a:t>
            </a:r>
          </a:p>
          <a:p>
            <a:pPr marL="285750" indent="-285750" algn="just">
              <a:lnSpc>
                <a:spcPct val="150000"/>
              </a:lnSpc>
              <a:buFont typeface="Wingdings" panose="05000000000000000000" pitchFamily="2" charset="2"/>
              <a:buChar char="v"/>
            </a:pPr>
            <a:r>
              <a:rPr lang="en-US" sz="1400" dirty="0">
                <a:ea typeface="Roboto light" panose="02000000000000000000" pitchFamily="2" charset="0"/>
              </a:rPr>
              <a:t>For the 20-ft </a:t>
            </a:r>
            <a:r>
              <a:rPr lang="en-US" sz="1400" dirty="0" err="1">
                <a:ea typeface="Roboto light" panose="02000000000000000000" pitchFamily="2" charset="0"/>
              </a:rPr>
              <a:t>HySEA</a:t>
            </a:r>
            <a:r>
              <a:rPr lang="en-US" sz="1400" dirty="0">
                <a:ea typeface="Roboto light" panose="02000000000000000000" pitchFamily="2" charset="0"/>
              </a:rPr>
              <a:t> container model</a:t>
            </a:r>
          </a:p>
          <a:p>
            <a:pPr marL="742950" lvl="1" indent="-285750" algn="just">
              <a:lnSpc>
                <a:spcPct val="150000"/>
              </a:lnSpc>
              <a:buFont typeface="Wingdings" panose="05000000000000000000" pitchFamily="2" charset="2"/>
              <a:buChar char="ü"/>
            </a:pPr>
            <a:r>
              <a:rPr lang="en-GB" sz="1400" dirty="0"/>
              <a:t>The computational domain is 30m × 12.5m × 9m, mesh sizes 0.1 m and plane wave boundary conditions.</a:t>
            </a:r>
          </a:p>
          <a:p>
            <a:pPr marL="742950" lvl="1" indent="-285750" algn="just">
              <a:lnSpc>
                <a:spcPct val="150000"/>
              </a:lnSpc>
              <a:buFont typeface="Wingdings" panose="05000000000000000000" pitchFamily="2" charset="2"/>
              <a:buChar char="ü"/>
            </a:pPr>
            <a:r>
              <a:rPr lang="en-GB" sz="1400" dirty="0"/>
              <a:t>The explosion loads on the walls and roof are captured with </a:t>
            </a:r>
            <a:r>
              <a:rPr lang="en-GB" sz="1400" b="1" dirty="0"/>
              <a:t>pressure panels.</a:t>
            </a:r>
          </a:p>
          <a:p>
            <a:pPr marL="742950" lvl="1" indent="-285750" algn="just">
              <a:lnSpc>
                <a:spcPct val="150000"/>
              </a:lnSpc>
              <a:buFont typeface="Wingdings" panose="05000000000000000000" pitchFamily="2" charset="2"/>
              <a:buChar char="ü"/>
            </a:pPr>
            <a:r>
              <a:rPr lang="en-GB" sz="1400" dirty="0">
                <a:ea typeface="Roboto light" panose="02000000000000000000" pitchFamily="2" charset="0"/>
              </a:rPr>
              <a:t>The </a:t>
            </a:r>
            <a:r>
              <a:rPr lang="en-US" sz="1400" dirty="0">
                <a:ea typeface="Roboto light" panose="02000000000000000000" pitchFamily="2" charset="0"/>
              </a:rPr>
              <a:t>full scale tests of 20-ft containers subjected to internal hydrogen-air deflagration is considered.</a:t>
            </a:r>
          </a:p>
        </p:txBody>
      </p:sp>
      <p:sp>
        <p:nvSpPr>
          <p:cNvPr id="16" name="TextBox 15"/>
          <p:cNvSpPr txBox="1"/>
          <p:nvPr/>
        </p:nvSpPr>
        <p:spPr>
          <a:xfrm>
            <a:off x="2467715" y="3123305"/>
            <a:ext cx="734706" cy="259751"/>
          </a:xfrm>
          <a:prstGeom prst="rect">
            <a:avLst/>
          </a:prstGeom>
          <a:noFill/>
        </p:spPr>
        <p:txBody>
          <a:bodyPr wrap="square" rtlCol="0">
            <a:spAutoFit/>
          </a:bodyPr>
          <a:lstStyle>
            <a:lvl1pPr algn="ctr" defTabSz="584200">
              <a:defRPr sz="5000">
                <a:latin typeface="+mn-lt"/>
                <a:ea typeface="+mn-ea"/>
                <a:cs typeface="+mn-cs"/>
                <a:sym typeface="Helvetica Light"/>
              </a:defRPr>
            </a:lvl1pPr>
            <a:lvl2pPr indent="228600" algn="ctr" defTabSz="584200">
              <a:defRPr sz="5000">
                <a:latin typeface="+mn-lt"/>
                <a:ea typeface="+mn-ea"/>
                <a:cs typeface="+mn-cs"/>
                <a:sym typeface="Helvetica Light"/>
              </a:defRPr>
            </a:lvl2pPr>
            <a:lvl3pPr indent="457200" algn="ctr" defTabSz="584200">
              <a:defRPr sz="5000">
                <a:latin typeface="+mn-lt"/>
                <a:ea typeface="+mn-ea"/>
                <a:cs typeface="+mn-cs"/>
                <a:sym typeface="Helvetica Light"/>
              </a:defRPr>
            </a:lvl3pPr>
            <a:lvl4pPr indent="685800" algn="ctr" defTabSz="584200">
              <a:defRPr sz="5000">
                <a:latin typeface="+mn-lt"/>
                <a:ea typeface="+mn-ea"/>
                <a:cs typeface="+mn-cs"/>
                <a:sym typeface="Helvetica Light"/>
              </a:defRPr>
            </a:lvl4pPr>
            <a:lvl5pPr indent="914400" algn="ctr" defTabSz="584200">
              <a:defRPr sz="5000">
                <a:latin typeface="+mn-lt"/>
                <a:ea typeface="+mn-ea"/>
                <a:cs typeface="+mn-cs"/>
                <a:sym typeface="Helvetica Light"/>
              </a:defRPr>
            </a:lvl5pPr>
            <a:lvl6pPr indent="1143000" algn="ctr" defTabSz="584200">
              <a:defRPr sz="5000">
                <a:latin typeface="+mn-lt"/>
                <a:ea typeface="+mn-ea"/>
                <a:cs typeface="+mn-cs"/>
                <a:sym typeface="Helvetica Light"/>
              </a:defRPr>
            </a:lvl6pPr>
            <a:lvl7pPr indent="1371600" algn="ctr" defTabSz="584200">
              <a:defRPr sz="5000">
                <a:latin typeface="+mn-lt"/>
                <a:ea typeface="+mn-ea"/>
                <a:cs typeface="+mn-cs"/>
                <a:sym typeface="Helvetica Light"/>
              </a:defRPr>
            </a:lvl7pPr>
            <a:lvl8pPr indent="1600200" algn="ctr" defTabSz="584200">
              <a:defRPr sz="5000">
                <a:latin typeface="+mn-lt"/>
                <a:ea typeface="+mn-ea"/>
                <a:cs typeface="+mn-cs"/>
                <a:sym typeface="Helvetica Light"/>
              </a:defRPr>
            </a:lvl8pPr>
            <a:lvl9pPr indent="1828800" algn="ctr" defTabSz="584200">
              <a:defRPr sz="5000">
                <a:latin typeface="+mn-lt"/>
                <a:ea typeface="+mn-ea"/>
                <a:cs typeface="+mn-cs"/>
                <a:sym typeface="Helvetica Light"/>
              </a:defRPr>
            </a:lvl9pPr>
          </a:lstStyle>
          <a:p>
            <a:pPr algn="l"/>
            <a:r>
              <a:rPr lang="en-US" sz="1088" dirty="0">
                <a:solidFill>
                  <a:schemeClr val="bg1"/>
                </a:solidFill>
                <a:latin typeface="Roboto light" panose="02000000000000000000" pitchFamily="2" charset="0"/>
                <a:ea typeface="Roboto light" panose="02000000000000000000" pitchFamily="2" charset="0"/>
              </a:rPr>
              <a:t>Sidewall</a:t>
            </a:r>
          </a:p>
        </p:txBody>
      </p:sp>
      <p:pic>
        <p:nvPicPr>
          <p:cNvPr id="7" name="Picture 6">
            <a:extLst>
              <a:ext uri="{FF2B5EF4-FFF2-40B4-BE49-F238E27FC236}">
                <a16:creationId xmlns:a16="http://schemas.microsoft.com/office/drawing/2014/main" id="{AC68DC84-21FB-40FA-92B8-877270CE30B0}"/>
              </a:ext>
            </a:extLst>
          </p:cNvPr>
          <p:cNvPicPr/>
          <p:nvPr/>
        </p:nvPicPr>
        <p:blipFill rotWithShape="1">
          <a:blip r:embed="rId3" cstate="print">
            <a:extLst>
              <a:ext uri="{28A0092B-C50C-407E-A947-70E740481C1C}">
                <a14:useLocalDpi xmlns:a14="http://schemas.microsoft.com/office/drawing/2010/main" val="0"/>
              </a:ext>
            </a:extLst>
          </a:blip>
          <a:srcRect l="9814" t="28605" r="18456" b="10660"/>
          <a:stretch/>
        </p:blipFill>
        <p:spPr bwMode="auto">
          <a:xfrm>
            <a:off x="302309" y="762789"/>
            <a:ext cx="4540934" cy="3028162"/>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0D6E5D59-AFD3-438C-9E7F-32D896EB3E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3243" y="1858005"/>
            <a:ext cx="4048125" cy="2277070"/>
          </a:xfrm>
          <a:prstGeom prst="rect">
            <a:avLst/>
          </a:prstGeom>
        </p:spPr>
      </p:pic>
      <p:pic>
        <p:nvPicPr>
          <p:cNvPr id="8" name="Picture 7">
            <a:extLst>
              <a:ext uri="{FF2B5EF4-FFF2-40B4-BE49-F238E27FC236}">
                <a16:creationId xmlns:a16="http://schemas.microsoft.com/office/drawing/2014/main" id="{5974CD10-DD69-415E-9801-763FAACD7B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8184" y="574630"/>
            <a:ext cx="3467100" cy="1950244"/>
          </a:xfrm>
          <a:prstGeom prst="rect">
            <a:avLst/>
          </a:prstGeom>
        </p:spPr>
      </p:pic>
      <p:sp>
        <p:nvSpPr>
          <p:cNvPr id="2" name="Title 1"/>
          <p:cNvSpPr>
            <a:spLocks noGrp="1"/>
          </p:cNvSpPr>
          <p:nvPr>
            <p:ph type="title"/>
          </p:nvPr>
        </p:nvSpPr>
        <p:spPr>
          <a:xfrm>
            <a:off x="111511" y="67144"/>
            <a:ext cx="7222739" cy="839414"/>
          </a:xfrm>
        </p:spPr>
        <p:txBody>
          <a:bodyPr>
            <a:normAutofit/>
          </a:bodyPr>
          <a:lstStyle/>
          <a:p>
            <a:pPr algn="l"/>
            <a:r>
              <a:rPr lang="en-US" sz="4400" dirty="0"/>
              <a:t>CFD model: FLACS Solver</a:t>
            </a:r>
          </a:p>
        </p:txBody>
      </p:sp>
    </p:spTree>
    <p:extLst>
      <p:ext uri="{BB962C8B-B14F-4D97-AF65-F5344CB8AC3E}">
        <p14:creationId xmlns:p14="http://schemas.microsoft.com/office/powerpoint/2010/main" val="628738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11" y="67144"/>
            <a:ext cx="8943278" cy="839414"/>
          </a:xfrm>
        </p:spPr>
        <p:txBody>
          <a:bodyPr>
            <a:normAutofit/>
          </a:bodyPr>
          <a:lstStyle/>
          <a:p>
            <a:pPr algn="l"/>
            <a:r>
              <a:rPr lang="en-US" sz="4400" dirty="0"/>
              <a:t>FE model: IMPETUS </a:t>
            </a:r>
            <a:r>
              <a:rPr lang="en-US" sz="4400" dirty="0" err="1"/>
              <a:t>Afea</a:t>
            </a:r>
            <a:r>
              <a:rPr lang="en-US" sz="4400" dirty="0"/>
              <a:t> solver</a:t>
            </a:r>
          </a:p>
        </p:txBody>
      </p:sp>
      <p:sp>
        <p:nvSpPr>
          <p:cNvPr id="6" name="TextBox 5"/>
          <p:cNvSpPr txBox="1"/>
          <p:nvPr/>
        </p:nvSpPr>
        <p:spPr>
          <a:xfrm>
            <a:off x="239750" y="1138146"/>
            <a:ext cx="7056400" cy="5594096"/>
          </a:xfrm>
          <a:prstGeom prst="rect">
            <a:avLst/>
          </a:prstGeom>
          <a:noFill/>
        </p:spPr>
        <p:txBody>
          <a:bodyPr wrap="square" numCol="1" rtlCol="0">
            <a:spAutoFit/>
          </a:bodyPr>
          <a:lstStyle>
            <a:lvl1pPr algn="ctr" defTabSz="584200">
              <a:defRPr sz="5000">
                <a:latin typeface="+mn-lt"/>
                <a:ea typeface="+mn-ea"/>
                <a:cs typeface="+mn-cs"/>
                <a:sym typeface="Helvetica Light"/>
              </a:defRPr>
            </a:lvl1pPr>
            <a:lvl2pPr indent="228600" algn="ctr" defTabSz="584200">
              <a:defRPr sz="5000">
                <a:latin typeface="+mn-lt"/>
                <a:ea typeface="+mn-ea"/>
                <a:cs typeface="+mn-cs"/>
                <a:sym typeface="Helvetica Light"/>
              </a:defRPr>
            </a:lvl2pPr>
            <a:lvl3pPr indent="457200" algn="ctr" defTabSz="584200">
              <a:defRPr sz="5000">
                <a:latin typeface="+mn-lt"/>
                <a:ea typeface="+mn-ea"/>
                <a:cs typeface="+mn-cs"/>
                <a:sym typeface="Helvetica Light"/>
              </a:defRPr>
            </a:lvl3pPr>
            <a:lvl4pPr indent="685800" algn="ctr" defTabSz="584200">
              <a:defRPr sz="5000">
                <a:latin typeface="+mn-lt"/>
                <a:ea typeface="+mn-ea"/>
                <a:cs typeface="+mn-cs"/>
                <a:sym typeface="Helvetica Light"/>
              </a:defRPr>
            </a:lvl4pPr>
            <a:lvl5pPr indent="914400" algn="ctr" defTabSz="584200">
              <a:defRPr sz="5000">
                <a:latin typeface="+mn-lt"/>
                <a:ea typeface="+mn-ea"/>
                <a:cs typeface="+mn-cs"/>
                <a:sym typeface="Helvetica Light"/>
              </a:defRPr>
            </a:lvl5pPr>
            <a:lvl6pPr indent="1143000" algn="ctr" defTabSz="584200">
              <a:defRPr sz="5000">
                <a:latin typeface="+mn-lt"/>
                <a:ea typeface="+mn-ea"/>
                <a:cs typeface="+mn-cs"/>
                <a:sym typeface="Helvetica Light"/>
              </a:defRPr>
            </a:lvl6pPr>
            <a:lvl7pPr indent="1371600" algn="ctr" defTabSz="584200">
              <a:defRPr sz="5000">
                <a:latin typeface="+mn-lt"/>
                <a:ea typeface="+mn-ea"/>
                <a:cs typeface="+mn-cs"/>
                <a:sym typeface="Helvetica Light"/>
              </a:defRPr>
            </a:lvl7pPr>
            <a:lvl8pPr indent="1600200" algn="ctr" defTabSz="584200">
              <a:defRPr sz="5000">
                <a:latin typeface="+mn-lt"/>
                <a:ea typeface="+mn-ea"/>
                <a:cs typeface="+mn-cs"/>
                <a:sym typeface="Helvetica Light"/>
              </a:defRPr>
            </a:lvl8pPr>
            <a:lvl9pPr indent="1828800" algn="ctr" defTabSz="584200">
              <a:defRPr sz="5000">
                <a:latin typeface="+mn-lt"/>
                <a:ea typeface="+mn-ea"/>
                <a:cs typeface="+mn-cs"/>
                <a:sym typeface="Helvetica Light"/>
              </a:defRPr>
            </a:lvl9pPr>
          </a:lstStyle>
          <a:p>
            <a:pPr marL="285750" indent="-285750" algn="l">
              <a:lnSpc>
                <a:spcPct val="150000"/>
              </a:lnSpc>
              <a:buFont typeface="Wingdings" panose="05000000000000000000" pitchFamily="2" charset="2"/>
              <a:buChar char="v"/>
            </a:pPr>
            <a:r>
              <a:rPr lang="en-GB" sz="1600" dirty="0"/>
              <a:t>The IMPETUS </a:t>
            </a:r>
            <a:r>
              <a:rPr lang="en-GB" sz="1600" dirty="0" err="1"/>
              <a:t>Afea</a:t>
            </a:r>
            <a:r>
              <a:rPr lang="en-GB" sz="1600" dirty="0"/>
              <a:t> Solver is a system for non-linear explicit finite element analysis (NLFEA). </a:t>
            </a:r>
          </a:p>
          <a:p>
            <a:pPr marL="742950" lvl="1" indent="-285750" algn="l">
              <a:lnSpc>
                <a:spcPct val="150000"/>
              </a:lnSpc>
              <a:buFont typeface="Wingdings" panose="05000000000000000000" pitchFamily="2" charset="2"/>
              <a:buChar char="ü"/>
            </a:pPr>
            <a:r>
              <a:rPr lang="en-GB" sz="1600" dirty="0"/>
              <a:t>developed to predict large deformations of components exposed to extreme loads.</a:t>
            </a:r>
          </a:p>
          <a:p>
            <a:pPr marL="742950" lvl="1" indent="-285750" algn="l">
              <a:lnSpc>
                <a:spcPct val="150000"/>
              </a:lnSpc>
              <a:buFont typeface="Wingdings" panose="05000000000000000000" pitchFamily="2" charset="2"/>
              <a:buChar char="ü"/>
            </a:pPr>
            <a:r>
              <a:rPr lang="en-GB" sz="1600" dirty="0"/>
              <a:t>higher-order solid element technology and explicit time integration</a:t>
            </a:r>
          </a:p>
          <a:p>
            <a:pPr marL="742950" lvl="1" indent="-285750" algn="l">
              <a:lnSpc>
                <a:spcPct val="150000"/>
              </a:lnSpc>
              <a:buFont typeface="Wingdings" panose="05000000000000000000" pitchFamily="2" charset="2"/>
              <a:buChar char="ü"/>
            </a:pPr>
            <a:r>
              <a:rPr lang="en-US" sz="1600" dirty="0"/>
              <a:t>GPU adaptation for enhanced computational speed</a:t>
            </a:r>
            <a:endParaRPr lang="en-GB" sz="1600" dirty="0"/>
          </a:p>
          <a:p>
            <a:pPr marL="742950" lvl="1" indent="-285750" algn="l">
              <a:lnSpc>
                <a:spcPct val="150000"/>
              </a:lnSpc>
              <a:buFont typeface="Wingdings" panose="05000000000000000000" pitchFamily="2" charset="2"/>
              <a:buChar char="ü"/>
            </a:pPr>
            <a:r>
              <a:rPr lang="en-GB" sz="1600" dirty="0"/>
              <a:t>The formulation is purely </a:t>
            </a:r>
            <a:r>
              <a:rPr lang="en-GB" sz="1600" dirty="0" err="1"/>
              <a:t>Lagrangian</a:t>
            </a:r>
            <a:r>
              <a:rPr lang="en-GB" sz="1600" dirty="0"/>
              <a:t>. </a:t>
            </a:r>
          </a:p>
          <a:p>
            <a:pPr marL="285750" indent="-285750" algn="l">
              <a:lnSpc>
                <a:spcPct val="150000"/>
              </a:lnSpc>
              <a:buFont typeface="Wingdings" panose="05000000000000000000" pitchFamily="2" charset="2"/>
              <a:buChar char="v"/>
            </a:pPr>
            <a:r>
              <a:rPr lang="en-US" sz="1600" dirty="0">
                <a:ea typeface="Roboto light" panose="02000000000000000000" pitchFamily="2" charset="0"/>
              </a:rPr>
              <a:t>For the 20-ft </a:t>
            </a:r>
            <a:r>
              <a:rPr lang="en-US" sz="1600" dirty="0" err="1">
                <a:ea typeface="Roboto light" panose="02000000000000000000" pitchFamily="2" charset="0"/>
              </a:rPr>
              <a:t>HySEA</a:t>
            </a:r>
            <a:r>
              <a:rPr lang="en-US" sz="1600" dirty="0">
                <a:ea typeface="Roboto light" panose="02000000000000000000" pitchFamily="2" charset="0"/>
              </a:rPr>
              <a:t> container model</a:t>
            </a:r>
          </a:p>
          <a:p>
            <a:pPr marL="742950" lvl="1" indent="-285750" algn="l">
              <a:lnSpc>
                <a:spcPct val="150000"/>
              </a:lnSpc>
              <a:buFont typeface="Wingdings" panose="05000000000000000000" pitchFamily="2" charset="2"/>
              <a:buChar char="ü"/>
            </a:pPr>
            <a:r>
              <a:rPr lang="en-US" sz="1600" dirty="0">
                <a:ea typeface="Roboto light" panose="02000000000000000000" pitchFamily="2" charset="0"/>
              </a:rPr>
              <a:t>Half a model is used due to symmetry.</a:t>
            </a:r>
          </a:p>
          <a:p>
            <a:pPr marL="742950" lvl="1" indent="-285750" algn="l">
              <a:lnSpc>
                <a:spcPct val="150000"/>
              </a:lnSpc>
              <a:buFont typeface="Wingdings" panose="05000000000000000000" pitchFamily="2" charset="2"/>
              <a:buChar char="ü"/>
            </a:pPr>
            <a:r>
              <a:rPr lang="en-US" sz="1600" dirty="0">
                <a:ea typeface="Roboto light" panose="02000000000000000000" pitchFamily="2" charset="0"/>
              </a:rPr>
              <a:t>the corner posts are clamped.</a:t>
            </a:r>
          </a:p>
          <a:p>
            <a:pPr marL="742950" lvl="1" indent="-285750" algn="l">
              <a:lnSpc>
                <a:spcPct val="150000"/>
              </a:lnSpc>
              <a:buFont typeface="Wingdings" panose="05000000000000000000" pitchFamily="2" charset="2"/>
              <a:buChar char="ü"/>
            </a:pPr>
            <a:r>
              <a:rPr lang="en-US" sz="1600" dirty="0">
                <a:ea typeface="Roboto light" panose="02000000000000000000" pitchFamily="2" charset="0"/>
              </a:rPr>
              <a:t>Open doors.</a:t>
            </a:r>
          </a:p>
          <a:p>
            <a:pPr marL="742950" lvl="1" indent="-285750" algn="l">
              <a:lnSpc>
                <a:spcPct val="150000"/>
              </a:lnSpc>
              <a:buFont typeface="Wingdings" panose="05000000000000000000" pitchFamily="2" charset="2"/>
              <a:buChar char="ü"/>
            </a:pPr>
            <a:r>
              <a:rPr lang="en-GB" sz="1600" dirty="0">
                <a:latin typeface="Times New Roman" panose="02020603050405020304" pitchFamily="18" charset="0"/>
                <a:ea typeface="Times New Roman" panose="02020603050405020304" pitchFamily="18" charset="0"/>
              </a:rPr>
              <a:t>The model consists of quadratic hexa-elements</a:t>
            </a:r>
            <a:r>
              <a:rPr lang="en-US" sz="1600" dirty="0">
                <a:ea typeface="Roboto light" panose="02000000000000000000" pitchFamily="2" charset="0"/>
              </a:rPr>
              <a:t>.</a:t>
            </a:r>
          </a:p>
          <a:p>
            <a:pPr marL="742950" lvl="1" indent="-285750" algn="l">
              <a:lnSpc>
                <a:spcPct val="150000"/>
              </a:lnSpc>
              <a:buFont typeface="Wingdings" panose="05000000000000000000" pitchFamily="2" charset="2"/>
              <a:buChar char="ü"/>
            </a:pPr>
            <a:r>
              <a:rPr lang="en-US" sz="1600" dirty="0">
                <a:ea typeface="Roboto light" panose="02000000000000000000" pitchFamily="2" charset="0"/>
              </a:rPr>
              <a:t>The corrugated panels were 2 mm thick. </a:t>
            </a:r>
          </a:p>
          <a:p>
            <a:pPr marL="742950" lvl="1" indent="-285750" algn="l">
              <a:lnSpc>
                <a:spcPct val="150000"/>
              </a:lnSpc>
              <a:buFont typeface="Wingdings" panose="05000000000000000000" pitchFamily="2" charset="2"/>
              <a:buChar char="ü"/>
            </a:pPr>
            <a:r>
              <a:rPr lang="en-US" sz="1600" dirty="0">
                <a:ea typeface="Roboto light" panose="02000000000000000000" pitchFamily="2" charset="0"/>
              </a:rPr>
              <a:t>The steel parts of the container are modelled as 335 steel using a model from IMPETUS material library</a:t>
            </a:r>
          </a:p>
        </p:txBody>
      </p:sp>
      <p:pic>
        <p:nvPicPr>
          <p:cNvPr id="21" name="Picture 20">
            <a:extLst>
              <a:ext uri="{FF2B5EF4-FFF2-40B4-BE49-F238E27FC236}">
                <a16:creationId xmlns:a16="http://schemas.microsoft.com/office/drawing/2014/main" id="{7F0658CF-24B0-4E6A-A259-39DFBEE52208}"/>
              </a:ext>
            </a:extLst>
          </p:cNvPr>
          <p:cNvPicPr>
            <a:picLocks noChangeAspect="1"/>
          </p:cNvPicPr>
          <p:nvPr/>
        </p:nvPicPr>
        <p:blipFill>
          <a:blip r:embed="rId3"/>
          <a:stretch>
            <a:fillRect/>
          </a:stretch>
        </p:blipFill>
        <p:spPr>
          <a:xfrm>
            <a:off x="7571583" y="2197254"/>
            <a:ext cx="1112920" cy="1405794"/>
          </a:xfrm>
          <a:prstGeom prst="rect">
            <a:avLst/>
          </a:prstGeom>
        </p:spPr>
      </p:pic>
      <p:pic>
        <p:nvPicPr>
          <p:cNvPr id="20" name="Picture 19">
            <a:extLst>
              <a:ext uri="{FF2B5EF4-FFF2-40B4-BE49-F238E27FC236}">
                <a16:creationId xmlns:a16="http://schemas.microsoft.com/office/drawing/2014/main" id="{85666B60-B00A-4DF7-80D6-BA477BE7FED6}"/>
              </a:ext>
            </a:extLst>
          </p:cNvPr>
          <p:cNvPicPr>
            <a:picLocks noChangeAspect="1"/>
          </p:cNvPicPr>
          <p:nvPr/>
        </p:nvPicPr>
        <p:blipFill>
          <a:blip r:embed="rId4"/>
          <a:stretch>
            <a:fillRect/>
          </a:stretch>
        </p:blipFill>
        <p:spPr>
          <a:xfrm>
            <a:off x="7683418" y="797103"/>
            <a:ext cx="889250" cy="1371940"/>
          </a:xfrm>
          <a:prstGeom prst="rect">
            <a:avLst/>
          </a:prstGeom>
        </p:spPr>
      </p:pic>
      <p:pic>
        <p:nvPicPr>
          <p:cNvPr id="23" name="Picture 22" descr="A close up of a device&#10;&#10;Description generated with high confidence">
            <a:extLst>
              <a:ext uri="{FF2B5EF4-FFF2-40B4-BE49-F238E27FC236}">
                <a16:creationId xmlns:a16="http://schemas.microsoft.com/office/drawing/2014/main" id="{9F8CEDD7-B164-4B0D-BC50-C22BC33E86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1098" y="3787884"/>
            <a:ext cx="3725113" cy="2272675"/>
          </a:xfrm>
          <a:prstGeom prst="rect">
            <a:avLst/>
          </a:prstGeom>
        </p:spPr>
      </p:pic>
    </p:spTree>
    <p:extLst>
      <p:ext uri="{BB962C8B-B14F-4D97-AF65-F5344CB8AC3E}">
        <p14:creationId xmlns:p14="http://schemas.microsoft.com/office/powerpoint/2010/main" val="4153714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64" y="153374"/>
            <a:ext cx="8943278" cy="662369"/>
          </a:xfrm>
        </p:spPr>
        <p:txBody>
          <a:bodyPr>
            <a:noAutofit/>
          </a:bodyPr>
          <a:lstStyle/>
          <a:p>
            <a:pPr algn="l"/>
            <a:r>
              <a:rPr lang="en-US" sz="4400" dirty="0"/>
              <a:t>CFD/FE model</a:t>
            </a:r>
          </a:p>
        </p:txBody>
      </p:sp>
      <p:sp>
        <p:nvSpPr>
          <p:cNvPr id="16" name="TextBox 15"/>
          <p:cNvSpPr txBox="1"/>
          <p:nvPr/>
        </p:nvSpPr>
        <p:spPr>
          <a:xfrm>
            <a:off x="2467715" y="3248846"/>
            <a:ext cx="734706" cy="259751"/>
          </a:xfrm>
          <a:prstGeom prst="rect">
            <a:avLst/>
          </a:prstGeom>
          <a:noFill/>
        </p:spPr>
        <p:txBody>
          <a:bodyPr wrap="square" rtlCol="0">
            <a:spAutoFit/>
          </a:bodyPr>
          <a:lstStyle>
            <a:lvl1pPr algn="ctr" defTabSz="584200">
              <a:defRPr sz="5000">
                <a:latin typeface="+mn-lt"/>
                <a:ea typeface="+mn-ea"/>
                <a:cs typeface="+mn-cs"/>
                <a:sym typeface="Helvetica Light"/>
              </a:defRPr>
            </a:lvl1pPr>
            <a:lvl2pPr indent="228600" algn="ctr" defTabSz="584200">
              <a:defRPr sz="5000">
                <a:latin typeface="+mn-lt"/>
                <a:ea typeface="+mn-ea"/>
                <a:cs typeface="+mn-cs"/>
                <a:sym typeface="Helvetica Light"/>
              </a:defRPr>
            </a:lvl2pPr>
            <a:lvl3pPr indent="457200" algn="ctr" defTabSz="584200">
              <a:defRPr sz="5000">
                <a:latin typeface="+mn-lt"/>
                <a:ea typeface="+mn-ea"/>
                <a:cs typeface="+mn-cs"/>
                <a:sym typeface="Helvetica Light"/>
              </a:defRPr>
            </a:lvl3pPr>
            <a:lvl4pPr indent="685800" algn="ctr" defTabSz="584200">
              <a:defRPr sz="5000">
                <a:latin typeface="+mn-lt"/>
                <a:ea typeface="+mn-ea"/>
                <a:cs typeface="+mn-cs"/>
                <a:sym typeface="Helvetica Light"/>
              </a:defRPr>
            </a:lvl4pPr>
            <a:lvl5pPr indent="914400" algn="ctr" defTabSz="584200">
              <a:defRPr sz="5000">
                <a:latin typeface="+mn-lt"/>
                <a:ea typeface="+mn-ea"/>
                <a:cs typeface="+mn-cs"/>
                <a:sym typeface="Helvetica Light"/>
              </a:defRPr>
            </a:lvl5pPr>
            <a:lvl6pPr indent="1143000" algn="ctr" defTabSz="584200">
              <a:defRPr sz="5000">
                <a:latin typeface="+mn-lt"/>
                <a:ea typeface="+mn-ea"/>
                <a:cs typeface="+mn-cs"/>
                <a:sym typeface="Helvetica Light"/>
              </a:defRPr>
            </a:lvl6pPr>
            <a:lvl7pPr indent="1371600" algn="ctr" defTabSz="584200">
              <a:defRPr sz="5000">
                <a:latin typeface="+mn-lt"/>
                <a:ea typeface="+mn-ea"/>
                <a:cs typeface="+mn-cs"/>
                <a:sym typeface="Helvetica Light"/>
              </a:defRPr>
            </a:lvl7pPr>
            <a:lvl8pPr indent="1600200" algn="ctr" defTabSz="584200">
              <a:defRPr sz="5000">
                <a:latin typeface="+mn-lt"/>
                <a:ea typeface="+mn-ea"/>
                <a:cs typeface="+mn-cs"/>
                <a:sym typeface="Helvetica Light"/>
              </a:defRPr>
            </a:lvl8pPr>
            <a:lvl9pPr indent="1828800" algn="ctr" defTabSz="584200">
              <a:defRPr sz="5000">
                <a:latin typeface="+mn-lt"/>
                <a:ea typeface="+mn-ea"/>
                <a:cs typeface="+mn-cs"/>
                <a:sym typeface="Helvetica Light"/>
              </a:defRPr>
            </a:lvl9pPr>
          </a:lstStyle>
          <a:p>
            <a:pPr algn="l"/>
            <a:r>
              <a:rPr lang="en-US" sz="1088" dirty="0">
                <a:solidFill>
                  <a:schemeClr val="bg1"/>
                </a:solidFill>
                <a:latin typeface="Roboto light" panose="02000000000000000000" pitchFamily="2" charset="0"/>
                <a:ea typeface="Roboto light" panose="02000000000000000000" pitchFamily="2" charset="0"/>
              </a:rPr>
              <a:t>Sidewall</a:t>
            </a:r>
          </a:p>
        </p:txBody>
      </p:sp>
      <p:pic>
        <p:nvPicPr>
          <p:cNvPr id="10" name="Picture 9">
            <a:extLst>
              <a:ext uri="{FF2B5EF4-FFF2-40B4-BE49-F238E27FC236}">
                <a16:creationId xmlns:a16="http://schemas.microsoft.com/office/drawing/2014/main" id="{8CB72234-E441-48FC-A872-A1B3AF8C23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850" y="969117"/>
            <a:ext cx="7086365" cy="2936304"/>
          </a:xfrm>
          <a:prstGeom prst="rect">
            <a:avLst/>
          </a:prstGeom>
        </p:spPr>
      </p:pic>
      <p:pic>
        <p:nvPicPr>
          <p:cNvPr id="7" name="Picture 6">
            <a:extLst>
              <a:ext uri="{FF2B5EF4-FFF2-40B4-BE49-F238E27FC236}">
                <a16:creationId xmlns:a16="http://schemas.microsoft.com/office/drawing/2014/main" id="{865A5EA8-A514-4629-BAB1-99D8C11BBE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7609" y="0"/>
            <a:ext cx="1956391" cy="1188655"/>
          </a:xfrm>
          <a:prstGeom prst="rect">
            <a:avLst/>
          </a:prstGeom>
        </p:spPr>
      </p:pic>
      <p:pic>
        <p:nvPicPr>
          <p:cNvPr id="17" name="Picture 16" descr="A screenshot of a cell phone&#10;&#10;Description generated with high confidence">
            <a:extLst>
              <a:ext uri="{FF2B5EF4-FFF2-40B4-BE49-F238E27FC236}">
                <a16:creationId xmlns:a16="http://schemas.microsoft.com/office/drawing/2014/main" id="{9E5C4D9A-975E-45C3-BB1E-1A70BA5F84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7078" y="3824922"/>
            <a:ext cx="3790545" cy="3033078"/>
          </a:xfrm>
          <a:prstGeom prst="rect">
            <a:avLst/>
          </a:prstGeom>
        </p:spPr>
      </p:pic>
      <p:sp>
        <p:nvSpPr>
          <p:cNvPr id="14" name="Rectangle 13">
            <a:extLst>
              <a:ext uri="{FF2B5EF4-FFF2-40B4-BE49-F238E27FC236}">
                <a16:creationId xmlns:a16="http://schemas.microsoft.com/office/drawing/2014/main" id="{29D30F7E-0DB4-4AA1-A3EF-B9C4061AB7FA}"/>
              </a:ext>
            </a:extLst>
          </p:cNvPr>
          <p:cNvSpPr/>
          <p:nvPr/>
        </p:nvSpPr>
        <p:spPr>
          <a:xfrm>
            <a:off x="334897" y="3864031"/>
            <a:ext cx="4630507" cy="280076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
              <a:buFont typeface="Wingdings" panose="05000000000000000000" pitchFamily="2" charset="2"/>
              <a:buChar char="Ø"/>
            </a:pPr>
            <a:r>
              <a:rPr lang="en-GB" sz="1600" dirty="0">
                <a:latin typeface="Times New Roman" panose="02020603050405020304" pitchFamily="18" charset="0"/>
                <a:ea typeface="Times New Roman" panose="02020603050405020304" pitchFamily="18" charset="0"/>
              </a:rPr>
              <a:t>The FE models applies the full spatial mapping of transient overpressures from measurements or  FLACS simulations, captured by displacement sensors (side walls) or pressure panels (</a:t>
            </a:r>
            <a:r>
              <a:rPr lang="en-US" sz="1600" dirty="0">
                <a:ea typeface="Roboto light" panose="02000000000000000000" pitchFamily="2" charset="0"/>
              </a:rPr>
              <a:t>back-wall, side-wall, floor and roof</a:t>
            </a:r>
            <a:r>
              <a:rPr lang="en-GB" sz="1600" dirty="0">
                <a:latin typeface="Times New Roman" panose="02020603050405020304" pitchFamily="18" charset="0"/>
                <a:ea typeface="Times New Roman" panose="02020603050405020304" pitchFamily="18" charset="0"/>
              </a:rPr>
              <a:t>).</a:t>
            </a:r>
          </a:p>
          <a:p>
            <a:pPr marL="285750" indent="-285750" algn="just">
              <a:buFont typeface="Wingdings" panose="05000000000000000000" pitchFamily="2" charset="2"/>
              <a:buChar char="Ø"/>
            </a:pPr>
            <a:endParaRPr lang="en-GB" sz="1600" dirty="0">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Ø"/>
            </a:pPr>
            <a:r>
              <a:rPr lang="en-GB" sz="1600" dirty="0">
                <a:latin typeface="Times New Roman" panose="02020603050405020304" pitchFamily="18" charset="0"/>
                <a:ea typeface="Times New Roman" panose="02020603050405020304" pitchFamily="18" charset="0"/>
              </a:rPr>
              <a:t>Data from the eight internal pressure sensors are averaged in pairs.</a:t>
            </a:r>
          </a:p>
          <a:p>
            <a:pPr marL="285750" indent="-285750" algn="just">
              <a:buFont typeface="Wingdings" panose="05000000000000000000" pitchFamily="2" charset="2"/>
              <a:buChar char="Ø"/>
            </a:pPr>
            <a:endParaRPr lang="en-GB" sz="1600" dirty="0">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Ø"/>
            </a:pPr>
            <a:r>
              <a:rPr lang="en-GB" sz="1600" dirty="0">
                <a:latin typeface="Times New Roman" panose="02020603050405020304" pitchFamily="18" charset="0"/>
                <a:ea typeface="Times New Roman" panose="02020603050405020304" pitchFamily="18" charset="0"/>
              </a:rPr>
              <a:t>The methodology entails a one-to-one CFD-NLFEA job solution scheme.</a:t>
            </a:r>
            <a:endParaRPr lang="nb-NO" sz="1600" dirty="0"/>
          </a:p>
        </p:txBody>
      </p:sp>
    </p:spTree>
    <p:extLst>
      <p:ext uri="{BB962C8B-B14F-4D97-AF65-F5344CB8AC3E}">
        <p14:creationId xmlns:p14="http://schemas.microsoft.com/office/powerpoint/2010/main" val="4038028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1a: Venting through the doors</a:t>
            </a:r>
          </a:p>
        </p:txBody>
      </p:sp>
      <p:graphicFrame>
        <p:nvGraphicFramePr>
          <p:cNvPr id="8" name="Table 7"/>
          <p:cNvGraphicFramePr>
            <a:graphicFrameLocks noGrp="1"/>
          </p:cNvGraphicFramePr>
          <p:nvPr>
            <p:extLst>
              <p:ext uri="{D42A27DB-BD31-4B8C-83A1-F6EECF244321}">
                <p14:modId xmlns:p14="http://schemas.microsoft.com/office/powerpoint/2010/main" val="3948689690"/>
              </p:ext>
            </p:extLst>
          </p:nvPr>
        </p:nvGraphicFramePr>
        <p:xfrm>
          <a:off x="304800" y="1397622"/>
          <a:ext cx="8521145" cy="4777895"/>
        </p:xfrm>
        <a:graphic>
          <a:graphicData uri="http://schemas.openxmlformats.org/drawingml/2006/table">
            <a:tbl>
              <a:tblPr firstRow="1" firstCol="1" bandRow="1"/>
              <a:tblGrid>
                <a:gridCol w="2796209">
                  <a:extLst>
                    <a:ext uri="{9D8B030D-6E8A-4147-A177-3AD203B41FA5}">
                      <a16:colId xmlns:a16="http://schemas.microsoft.com/office/drawing/2014/main" val="467504484"/>
                    </a:ext>
                  </a:extLst>
                </a:gridCol>
                <a:gridCol w="861391">
                  <a:extLst>
                    <a:ext uri="{9D8B030D-6E8A-4147-A177-3AD203B41FA5}">
                      <a16:colId xmlns:a16="http://schemas.microsoft.com/office/drawing/2014/main" val="710230265"/>
                    </a:ext>
                  </a:extLst>
                </a:gridCol>
                <a:gridCol w="954157">
                  <a:extLst>
                    <a:ext uri="{9D8B030D-6E8A-4147-A177-3AD203B41FA5}">
                      <a16:colId xmlns:a16="http://schemas.microsoft.com/office/drawing/2014/main" val="3030913478"/>
                    </a:ext>
                  </a:extLst>
                </a:gridCol>
                <a:gridCol w="742121">
                  <a:extLst>
                    <a:ext uri="{9D8B030D-6E8A-4147-A177-3AD203B41FA5}">
                      <a16:colId xmlns:a16="http://schemas.microsoft.com/office/drawing/2014/main" val="3523878430"/>
                    </a:ext>
                  </a:extLst>
                </a:gridCol>
                <a:gridCol w="1643270">
                  <a:extLst>
                    <a:ext uri="{9D8B030D-6E8A-4147-A177-3AD203B41FA5}">
                      <a16:colId xmlns:a16="http://schemas.microsoft.com/office/drawing/2014/main" val="2159099493"/>
                    </a:ext>
                  </a:extLst>
                </a:gridCol>
                <a:gridCol w="1523997">
                  <a:extLst>
                    <a:ext uri="{9D8B030D-6E8A-4147-A177-3AD203B41FA5}">
                      <a16:colId xmlns:a16="http://schemas.microsoft.com/office/drawing/2014/main" val="1891221449"/>
                    </a:ext>
                  </a:extLst>
                </a:gridCol>
              </a:tblGrid>
              <a:tr h="673642">
                <a:tc>
                  <a:txBody>
                    <a:bodyPr/>
                    <a:lstStyle/>
                    <a:p>
                      <a:pPr>
                        <a:spcBef>
                          <a:spcPts val="300"/>
                        </a:spcBef>
                        <a:spcAft>
                          <a:spcPts val="300"/>
                        </a:spcAft>
                      </a:pPr>
                      <a:r>
                        <a:rPr lang="en-GB" sz="2000" dirty="0">
                          <a:effectLst/>
                          <a:latin typeface="Times New Roman" panose="02020603050405020304" pitchFamily="18" charset="0"/>
                          <a:ea typeface="PMingLiU;新細明體"/>
                        </a:rPr>
                        <a:t>Configuration</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Bef>
                          <a:spcPts val="300"/>
                        </a:spcBef>
                        <a:spcAft>
                          <a:spcPts val="300"/>
                        </a:spcAft>
                      </a:pPr>
                      <a:r>
                        <a:rPr lang="en-GB" sz="2000" dirty="0">
                          <a:effectLst/>
                          <a:latin typeface="Times New Roman" panose="02020603050405020304" pitchFamily="18" charset="0"/>
                          <a:ea typeface="PMingLiU;新細明體"/>
                        </a:rPr>
                        <a:t>Test</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Bef>
                          <a:spcPts val="300"/>
                        </a:spcBef>
                        <a:spcAft>
                          <a:spcPts val="300"/>
                        </a:spcAft>
                      </a:pPr>
                      <a:r>
                        <a:rPr lang="en-GB" sz="2000" i="1" dirty="0">
                          <a:effectLst/>
                          <a:latin typeface="Times New Roman" panose="02020603050405020304" pitchFamily="18" charset="0"/>
                          <a:ea typeface="PMingLiU;新細明體"/>
                        </a:rPr>
                        <a:t>A</a:t>
                      </a:r>
                      <a:r>
                        <a:rPr lang="en-GB" sz="2000" baseline="-25000" dirty="0">
                          <a:effectLst/>
                          <a:latin typeface="Times New Roman" panose="02020603050405020304" pitchFamily="18" charset="0"/>
                          <a:ea typeface="PMingLiU;新細明體"/>
                        </a:rPr>
                        <a:t>v </a:t>
                      </a:r>
                      <a:r>
                        <a:rPr lang="en-GB" sz="2000" dirty="0">
                          <a:effectLst/>
                          <a:latin typeface="Times New Roman" panose="02020603050405020304" pitchFamily="18" charset="0"/>
                          <a:ea typeface="PMingLiU;新細明體"/>
                        </a:rPr>
                        <a:t>(m</a:t>
                      </a:r>
                      <a:r>
                        <a:rPr lang="en-GB" sz="2000" baseline="30000" dirty="0">
                          <a:effectLst/>
                          <a:latin typeface="Times New Roman" panose="02020603050405020304" pitchFamily="18" charset="0"/>
                          <a:ea typeface="PMingLiU;新細明體"/>
                        </a:rPr>
                        <a:t>2</a:t>
                      </a:r>
                      <a:r>
                        <a:rPr lang="en-GB" sz="2000" dirty="0">
                          <a:effectLst/>
                          <a:latin typeface="Times New Roman" panose="02020603050405020304" pitchFamily="18" charset="0"/>
                          <a:ea typeface="PMingLiU;新細明體"/>
                        </a:rPr>
                        <a:t>)</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Bef>
                          <a:spcPts val="300"/>
                        </a:spcBef>
                        <a:spcAft>
                          <a:spcPts val="300"/>
                        </a:spcAft>
                      </a:pPr>
                      <a:r>
                        <a:rPr lang="en-GB" sz="2000" dirty="0">
                          <a:effectLst/>
                          <a:latin typeface="Times New Roman" panose="02020603050405020304" pitchFamily="18" charset="0"/>
                          <a:ea typeface="PMingLiU;新細明體"/>
                        </a:rPr>
                        <a:t>[H</a:t>
                      </a:r>
                      <a:r>
                        <a:rPr lang="en-GB" sz="2000" baseline="-25000" dirty="0">
                          <a:effectLst/>
                          <a:latin typeface="Times New Roman" panose="02020603050405020304" pitchFamily="18" charset="0"/>
                          <a:ea typeface="PMingLiU;新細明體"/>
                        </a:rPr>
                        <a:t>2</a:t>
                      </a:r>
                      <a:r>
                        <a:rPr lang="en-GB" sz="2000" dirty="0">
                          <a:effectLst/>
                          <a:latin typeface="Times New Roman" panose="02020603050405020304" pitchFamily="18" charset="0"/>
                          <a:ea typeface="PMingLiU;新細明體"/>
                        </a:rPr>
                        <a:t>]</a:t>
                      </a:r>
                      <a:endParaRPr lang="nb-NO" sz="2000" dirty="0">
                        <a:effectLst/>
                        <a:latin typeface="Times New Roman" panose="02020603050405020304" pitchFamily="18" charset="0"/>
                        <a:ea typeface="PMingLiU;新細明體"/>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Bef>
                          <a:spcPts val="300"/>
                        </a:spcBef>
                        <a:spcAft>
                          <a:spcPts val="300"/>
                        </a:spcAft>
                      </a:pPr>
                      <a:r>
                        <a:rPr lang="en-GB" sz="2000" i="1" dirty="0" err="1">
                          <a:effectLst/>
                          <a:latin typeface="Times New Roman" panose="02020603050405020304" pitchFamily="18" charset="0"/>
                          <a:ea typeface="PMingLiU;新細明體"/>
                        </a:rPr>
                        <a:t>P</a:t>
                      </a:r>
                      <a:r>
                        <a:rPr lang="en-GB" sz="2000" baseline="-25000" dirty="0" err="1">
                          <a:effectLst/>
                          <a:latin typeface="Times New Roman" panose="02020603050405020304" pitchFamily="18" charset="0"/>
                          <a:ea typeface="PMingLiU;新細明體"/>
                        </a:rPr>
                        <a:t>red</a:t>
                      </a:r>
                      <a:r>
                        <a:rPr lang="en-GB" sz="2000" baseline="-25000" dirty="0">
                          <a:effectLst/>
                          <a:latin typeface="Times New Roman" panose="02020603050405020304" pitchFamily="18" charset="0"/>
                          <a:ea typeface="PMingLiU;新細明體"/>
                        </a:rPr>
                        <a:t>, </a:t>
                      </a:r>
                      <a:r>
                        <a:rPr lang="en-GB" sz="2000" baseline="-25000" dirty="0" err="1">
                          <a:effectLst/>
                          <a:latin typeface="Times New Roman" panose="02020603050405020304" pitchFamily="18" charset="0"/>
                          <a:ea typeface="PMingLiU;新細明體"/>
                        </a:rPr>
                        <a:t>av</a:t>
                      </a:r>
                      <a:r>
                        <a:rPr lang="en-GB" sz="2000" dirty="0">
                          <a:effectLst/>
                          <a:latin typeface="Times New Roman" panose="02020603050405020304" pitchFamily="18" charset="0"/>
                          <a:ea typeface="PMingLiU;新細明體"/>
                        </a:rPr>
                        <a:t> (bar)</a:t>
                      </a:r>
                      <a:endParaRPr lang="nb-NO" sz="2000" dirty="0">
                        <a:effectLst/>
                        <a:latin typeface="Times New Roman" panose="02020603050405020304" pitchFamily="18" charset="0"/>
                        <a:ea typeface="PMingLiU;新細明體"/>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Bef>
                          <a:spcPts val="300"/>
                        </a:spcBef>
                        <a:spcAft>
                          <a:spcPts val="300"/>
                        </a:spcAft>
                      </a:pPr>
                      <a:r>
                        <a:rPr lang="en-GB" sz="2000" i="1" dirty="0" err="1">
                          <a:effectLst/>
                          <a:latin typeface="Times New Roman" panose="02020603050405020304" pitchFamily="18" charset="0"/>
                          <a:ea typeface="PMingLiU;新細明體"/>
                        </a:rPr>
                        <a:t>P</a:t>
                      </a:r>
                      <a:r>
                        <a:rPr lang="en-GB" sz="2000" baseline="-25000" dirty="0" err="1">
                          <a:effectLst/>
                          <a:latin typeface="Times New Roman" panose="02020603050405020304" pitchFamily="18" charset="0"/>
                          <a:ea typeface="PMingLiU;新細明體"/>
                        </a:rPr>
                        <a:t>red</a:t>
                      </a:r>
                      <a:r>
                        <a:rPr lang="en-GB" sz="2000" baseline="-25000" dirty="0">
                          <a:effectLst/>
                          <a:latin typeface="Times New Roman" panose="02020603050405020304" pitchFamily="18" charset="0"/>
                          <a:ea typeface="PMingLiU;新細明體"/>
                        </a:rPr>
                        <a:t>, ma</a:t>
                      </a:r>
                      <a:r>
                        <a:rPr lang="en-GB" sz="2000" i="1" baseline="-25000" dirty="0">
                          <a:effectLst/>
                          <a:latin typeface="Times New Roman" panose="02020603050405020304" pitchFamily="18" charset="0"/>
                          <a:ea typeface="PMingLiU;新細明體"/>
                        </a:rPr>
                        <a:t>x</a:t>
                      </a:r>
                      <a:r>
                        <a:rPr lang="en-GB" sz="2000" dirty="0">
                          <a:effectLst/>
                          <a:latin typeface="Times New Roman" panose="02020603050405020304" pitchFamily="18" charset="0"/>
                          <a:ea typeface="PMingLiU;新細明體"/>
                        </a:rPr>
                        <a:t> (bar)</a:t>
                      </a:r>
                      <a:endParaRPr lang="nb-NO" sz="2000" dirty="0">
                        <a:effectLst/>
                        <a:latin typeface="Times New Roman" panose="02020603050405020304" pitchFamily="18" charset="0"/>
                        <a:ea typeface="PMingLiU;新細明體"/>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40989619"/>
                  </a:ext>
                </a:extLst>
              </a:tr>
              <a:tr h="273617">
                <a:tc rowSpan="3">
                  <a:txBody>
                    <a:bodyPr/>
                    <a:lstStyle/>
                    <a:p>
                      <a:pPr>
                        <a:spcAft>
                          <a:spcPts val="0"/>
                        </a:spcAft>
                      </a:pPr>
                      <a:r>
                        <a:rPr lang="en-GB" sz="1600" dirty="0">
                          <a:effectLst/>
                          <a:latin typeface="Times New Roman" panose="02020603050405020304" pitchFamily="18" charset="0"/>
                          <a:ea typeface="PMingLiU;新細明體"/>
                        </a:rPr>
                        <a:t>Frame only, doors open</a:t>
                      </a:r>
                      <a:endParaRPr lang="nb-NO" sz="24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1600" dirty="0">
                          <a:effectLst/>
                          <a:latin typeface="Times New Roman" panose="02020603050405020304" pitchFamily="18" charset="0"/>
                          <a:ea typeface="PMingLiU;新細明體"/>
                        </a:rPr>
                        <a:t>01</a:t>
                      </a:r>
                      <a:endParaRPr lang="nb-NO" sz="24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9">
                  <a:txBody>
                    <a:bodyPr/>
                    <a:lstStyle/>
                    <a:p>
                      <a:pPr algn="ctr">
                        <a:spcAft>
                          <a:spcPts val="0"/>
                        </a:spcAft>
                      </a:pPr>
                      <a:r>
                        <a:rPr lang="nb-NO" sz="1600" dirty="0">
                          <a:effectLst/>
                          <a:latin typeface="Times New Roman" panose="02020603050405020304" pitchFamily="18" charset="0"/>
                          <a:ea typeface="PMingLiU;新細明體"/>
                        </a:rPr>
                        <a:t>5.64</a:t>
                      </a:r>
                      <a:endParaRPr lang="nb-NO" sz="24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6">
                  <a:txBody>
                    <a:bodyPr/>
                    <a:lstStyle/>
                    <a:p>
                      <a:pPr algn="ctr">
                        <a:spcAft>
                          <a:spcPts val="0"/>
                        </a:spcAft>
                      </a:pPr>
                      <a:r>
                        <a:rPr lang="nb-NO" sz="1600" dirty="0">
                          <a:effectLst/>
                          <a:latin typeface="Times New Roman" panose="02020603050405020304" pitchFamily="18" charset="0"/>
                          <a:ea typeface="PMingLiU;新細明體"/>
                        </a:rPr>
                        <a:t>15</a:t>
                      </a:r>
                      <a:endParaRPr lang="nb-NO" sz="24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1600" dirty="0">
                          <a:effectLst/>
                          <a:latin typeface="Times New Roman" panose="02020603050405020304" pitchFamily="18" charset="0"/>
                          <a:ea typeface="PMingLiU;新細明體"/>
                        </a:rPr>
                        <a:t>0.018</a:t>
                      </a:r>
                      <a:endParaRPr lang="nb-NO" sz="24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1600" dirty="0">
                          <a:effectLst/>
                          <a:latin typeface="Times New Roman" panose="02020603050405020304" pitchFamily="18" charset="0"/>
                          <a:ea typeface="PMingLiU;新細明體"/>
                        </a:rPr>
                        <a:t>0.025</a:t>
                      </a:r>
                      <a:endParaRPr lang="nb-NO" sz="24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74950748"/>
                  </a:ext>
                </a:extLst>
              </a:tr>
              <a:tr h="273617">
                <a:tc vMerge="1">
                  <a:txBody>
                    <a:bodyPr/>
                    <a:lstStyle/>
                    <a:p>
                      <a:endParaRPr lang="en-GB"/>
                    </a:p>
                  </a:txBody>
                  <a:tcPr/>
                </a:tc>
                <a:tc>
                  <a:txBody>
                    <a:bodyPr/>
                    <a:lstStyle/>
                    <a:p>
                      <a:pPr algn="ctr">
                        <a:spcAft>
                          <a:spcPts val="0"/>
                        </a:spcAft>
                      </a:pPr>
                      <a:r>
                        <a:rPr lang="en-GB" sz="1600" dirty="0">
                          <a:effectLst/>
                          <a:latin typeface="Times New Roman" panose="02020603050405020304" pitchFamily="18" charset="0"/>
                          <a:ea typeface="PMingLiU;新細明體"/>
                        </a:rPr>
                        <a:t>02</a:t>
                      </a:r>
                      <a:endParaRPr lang="nb-NO" sz="24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nb-NO" sz="2400" dirty="0">
                        <a:effectLst/>
                        <a:latin typeface="Times New Roman" panose="02020603050405020304" pitchFamily="18" charset="0"/>
                        <a:ea typeface="PMingLiU;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nb-NO" sz="24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effectLst/>
                          <a:latin typeface="Times New Roman" panose="02020603050405020304" pitchFamily="18" charset="0"/>
                          <a:ea typeface="PMingLiU;新細明體"/>
                        </a:rPr>
                        <a:t>0.015</a:t>
                      </a:r>
                      <a:endParaRPr lang="nb-NO" sz="24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panose="02020603050405020304" pitchFamily="18" charset="0"/>
                          <a:ea typeface="PMingLiU;新細明體"/>
                        </a:rPr>
                        <a:t>0.029</a:t>
                      </a:r>
                      <a:endParaRPr lang="nb-NO" sz="24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7576662"/>
                  </a:ext>
                </a:extLst>
              </a:tr>
              <a:tr h="273617">
                <a:tc vMerge="1">
                  <a:txBody>
                    <a:bodyPr/>
                    <a:lstStyle/>
                    <a:p>
                      <a:endParaRPr lang="en-GB"/>
                    </a:p>
                  </a:txBody>
                  <a:tcPr/>
                </a:tc>
                <a:tc>
                  <a:txBody>
                    <a:bodyPr/>
                    <a:lstStyle/>
                    <a:p>
                      <a:pPr algn="ctr">
                        <a:spcAft>
                          <a:spcPts val="0"/>
                        </a:spcAft>
                      </a:pPr>
                      <a:r>
                        <a:rPr lang="en-GB" sz="1600">
                          <a:effectLst/>
                          <a:latin typeface="Times New Roman" panose="02020603050405020304" pitchFamily="18" charset="0"/>
                          <a:ea typeface="PMingLiU;新細明體"/>
                        </a:rPr>
                        <a:t>05</a:t>
                      </a:r>
                      <a:endParaRPr lang="nb-NO" sz="24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nb-NO" sz="2400" dirty="0">
                        <a:effectLst/>
                        <a:latin typeface="Times New Roman" panose="02020603050405020304" pitchFamily="18" charset="0"/>
                        <a:ea typeface="PMingLiU;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nb-NO" sz="24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panose="02020603050405020304" pitchFamily="18" charset="0"/>
                          <a:ea typeface="PMingLiU;新細明體"/>
                        </a:rPr>
                        <a:t>0.025</a:t>
                      </a:r>
                      <a:endParaRPr lang="nb-NO" sz="24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panose="02020603050405020304" pitchFamily="18" charset="0"/>
                          <a:ea typeface="PMingLiU;新細明體"/>
                        </a:rPr>
                        <a:t>0.046</a:t>
                      </a:r>
                      <a:endParaRPr lang="nb-NO" sz="24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517469"/>
                  </a:ext>
                </a:extLst>
              </a:tr>
              <a:tr h="273617">
                <a:tc rowSpan="6">
                  <a:txBody>
                    <a:bodyPr/>
                    <a:lstStyle/>
                    <a:p>
                      <a:pPr>
                        <a:spcAft>
                          <a:spcPts val="0"/>
                        </a:spcAft>
                      </a:pPr>
                      <a:r>
                        <a:rPr lang="en-GB" sz="1600" dirty="0">
                          <a:effectLst/>
                          <a:latin typeface="Times New Roman" panose="02020603050405020304" pitchFamily="18" charset="0"/>
                          <a:ea typeface="PMingLiU;新細明體"/>
                        </a:rPr>
                        <a:t>Bottle basket (1), doors open</a:t>
                      </a:r>
                      <a:endParaRPr lang="nb-NO" sz="24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1600" dirty="0">
                          <a:effectLst/>
                          <a:latin typeface="Times New Roman" panose="02020603050405020304" pitchFamily="18" charset="0"/>
                          <a:ea typeface="PMingLiU;新細明體"/>
                        </a:rPr>
                        <a:t>03</a:t>
                      </a:r>
                      <a:endParaRPr lang="nb-NO" sz="24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vMerge="1">
                  <a:txBody>
                    <a:bodyPr/>
                    <a:lstStyle/>
                    <a:p>
                      <a:pPr algn="ctr">
                        <a:spcAft>
                          <a:spcPts val="0"/>
                        </a:spcAft>
                      </a:pPr>
                      <a:endParaRPr lang="nb-NO" sz="2400" dirty="0">
                        <a:effectLst/>
                        <a:latin typeface="Times New Roman" panose="02020603050405020304" pitchFamily="18" charset="0"/>
                        <a:ea typeface="PMingLiU;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nb-NO" sz="24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effectLst/>
                          <a:latin typeface="Times New Roman" panose="02020603050405020304" pitchFamily="18" charset="0"/>
                          <a:ea typeface="PMingLiU;新細明體"/>
                        </a:rPr>
                        <a:t>0.038</a:t>
                      </a:r>
                      <a:endParaRPr lang="nb-NO" sz="24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1600" dirty="0">
                          <a:effectLst/>
                          <a:latin typeface="Times New Roman" panose="02020603050405020304" pitchFamily="18" charset="0"/>
                          <a:ea typeface="PMingLiU;新細明體"/>
                        </a:rPr>
                        <a:t>0.072</a:t>
                      </a:r>
                      <a:endParaRPr lang="nb-NO" sz="24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748628543"/>
                  </a:ext>
                </a:extLst>
              </a:tr>
              <a:tr h="273617">
                <a:tc vMerge="1">
                  <a:txBody>
                    <a:bodyPr/>
                    <a:lstStyle/>
                    <a:p>
                      <a:endParaRPr lang="en-GB"/>
                    </a:p>
                  </a:txBody>
                  <a:tcPr/>
                </a:tc>
                <a:tc>
                  <a:txBody>
                    <a:bodyPr/>
                    <a:lstStyle/>
                    <a:p>
                      <a:pPr algn="ctr">
                        <a:spcAft>
                          <a:spcPts val="0"/>
                        </a:spcAft>
                      </a:pPr>
                      <a:r>
                        <a:rPr lang="en-GB" sz="1600" dirty="0">
                          <a:effectLst/>
                          <a:latin typeface="Times New Roman" panose="02020603050405020304" pitchFamily="18" charset="0"/>
                          <a:ea typeface="PMingLiU;新細明體"/>
                        </a:rPr>
                        <a:t>04</a:t>
                      </a:r>
                      <a:endParaRPr lang="nb-NO" sz="24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nb-NO" sz="2400" dirty="0">
                        <a:effectLst/>
                        <a:latin typeface="Times New Roman" panose="02020603050405020304" pitchFamily="18" charset="0"/>
                        <a:ea typeface="PMingLiU;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nb-NO" sz="24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effectLst/>
                          <a:latin typeface="Times New Roman" panose="02020603050405020304" pitchFamily="18" charset="0"/>
                          <a:ea typeface="PMingLiU;新細明體"/>
                        </a:rPr>
                        <a:t>0.035</a:t>
                      </a:r>
                      <a:endParaRPr lang="nb-NO" sz="24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panose="02020603050405020304" pitchFamily="18" charset="0"/>
                          <a:ea typeface="PMingLiU;新細明體"/>
                        </a:rPr>
                        <a:t>0.054</a:t>
                      </a:r>
                      <a:endParaRPr lang="nb-NO" sz="24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39030"/>
                  </a:ext>
                </a:extLst>
              </a:tr>
              <a:tr h="273617">
                <a:tc vMerge="1">
                  <a:txBody>
                    <a:bodyPr/>
                    <a:lstStyle/>
                    <a:p>
                      <a:endParaRPr lang="en-GB"/>
                    </a:p>
                  </a:txBody>
                  <a:tcPr/>
                </a:tc>
                <a:tc>
                  <a:txBody>
                    <a:bodyPr/>
                    <a:lstStyle/>
                    <a:p>
                      <a:pPr algn="ctr">
                        <a:spcAft>
                          <a:spcPts val="0"/>
                        </a:spcAft>
                      </a:pPr>
                      <a:r>
                        <a:rPr lang="en-GB" sz="1600">
                          <a:effectLst/>
                          <a:latin typeface="Times New Roman" panose="02020603050405020304" pitchFamily="18" charset="0"/>
                          <a:ea typeface="PMingLiU;新細明體"/>
                        </a:rPr>
                        <a:t>06</a:t>
                      </a:r>
                      <a:endParaRPr lang="nb-NO" sz="24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nb-NO" sz="2400" dirty="0">
                        <a:effectLst/>
                        <a:latin typeface="Times New Roman" panose="02020603050405020304" pitchFamily="18" charset="0"/>
                        <a:ea typeface="PMingLiU;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nb-NO" sz="24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panose="02020603050405020304" pitchFamily="18" charset="0"/>
                          <a:ea typeface="PMingLiU;新細明體"/>
                        </a:rPr>
                        <a:t>0.031</a:t>
                      </a:r>
                      <a:endParaRPr lang="nb-NO" sz="24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panose="02020603050405020304" pitchFamily="18" charset="0"/>
                          <a:ea typeface="PMingLiU;新細明體"/>
                        </a:rPr>
                        <a:t>0.046</a:t>
                      </a:r>
                      <a:endParaRPr lang="nb-NO" sz="24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2261489"/>
                  </a:ext>
                </a:extLst>
              </a:tr>
              <a:tr h="273617">
                <a:tc vMerge="1">
                  <a:txBody>
                    <a:bodyPr/>
                    <a:lstStyle/>
                    <a:p>
                      <a:endParaRPr lang="en-GB"/>
                    </a:p>
                  </a:txBody>
                  <a:tcPr/>
                </a:tc>
                <a:tc>
                  <a:txBody>
                    <a:bodyPr/>
                    <a:lstStyle/>
                    <a:p>
                      <a:pPr algn="ctr">
                        <a:spcAft>
                          <a:spcPts val="0"/>
                        </a:spcAft>
                      </a:pPr>
                      <a:r>
                        <a:rPr lang="en-GB" sz="1600">
                          <a:effectLst/>
                          <a:latin typeface="Times New Roman" panose="02020603050405020304" pitchFamily="18" charset="0"/>
                          <a:ea typeface="PMingLiU;新細明體"/>
                        </a:rPr>
                        <a:t>10</a:t>
                      </a:r>
                      <a:endParaRPr lang="nb-NO" sz="24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nb-NO" sz="2400" dirty="0">
                        <a:effectLst/>
                        <a:latin typeface="Times New Roman" panose="02020603050405020304" pitchFamily="18" charset="0"/>
                        <a:ea typeface="PMingLiU;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panose="02020603050405020304" pitchFamily="18" charset="0"/>
                          <a:ea typeface="PMingLiU;新細明體"/>
                        </a:rPr>
                        <a:t>18</a:t>
                      </a:r>
                      <a:endParaRPr lang="nb-NO" sz="24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panose="02020603050405020304" pitchFamily="18" charset="0"/>
                          <a:ea typeface="PMingLiU;新細明體"/>
                        </a:rPr>
                        <a:t>0.100</a:t>
                      </a:r>
                      <a:endParaRPr lang="nb-NO" sz="24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panose="02020603050405020304" pitchFamily="18" charset="0"/>
                          <a:ea typeface="PMingLiU;新細明體"/>
                        </a:rPr>
                        <a:t>0.124</a:t>
                      </a:r>
                      <a:endParaRPr lang="nb-NO" sz="24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4660872"/>
                  </a:ext>
                </a:extLst>
              </a:tr>
              <a:tr h="273617">
                <a:tc vMerge="1">
                  <a:txBody>
                    <a:bodyPr/>
                    <a:lstStyle/>
                    <a:p>
                      <a:endParaRPr lang="en-GB"/>
                    </a:p>
                  </a:txBody>
                  <a:tcPr/>
                </a:tc>
                <a:tc>
                  <a:txBody>
                    <a:bodyPr/>
                    <a:lstStyle/>
                    <a:p>
                      <a:pPr algn="ctr">
                        <a:spcAft>
                          <a:spcPts val="0"/>
                        </a:spcAft>
                      </a:pPr>
                      <a:r>
                        <a:rPr lang="en-GB" sz="1600">
                          <a:effectLst/>
                          <a:latin typeface="Times New Roman" panose="02020603050405020304" pitchFamily="18" charset="0"/>
                          <a:ea typeface="PMingLiU;新細明體"/>
                        </a:rPr>
                        <a:t>07</a:t>
                      </a:r>
                      <a:endParaRPr lang="nb-NO" sz="24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nb-NO" sz="2400" dirty="0">
                        <a:effectLst/>
                        <a:latin typeface="Times New Roman" panose="02020603050405020304" pitchFamily="18" charset="0"/>
                        <a:ea typeface="PMingLiU;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panose="02020603050405020304" pitchFamily="18" charset="0"/>
                          <a:ea typeface="PMingLiU;新細明體"/>
                        </a:rPr>
                        <a:t>21</a:t>
                      </a:r>
                      <a:endParaRPr lang="nb-NO" sz="24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panose="02020603050405020304" pitchFamily="18" charset="0"/>
                          <a:ea typeface="PMingLiU;新細明體"/>
                        </a:rPr>
                        <a:t>0.147</a:t>
                      </a:r>
                      <a:endParaRPr lang="nb-NO" sz="24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panose="02020603050405020304" pitchFamily="18" charset="0"/>
                          <a:ea typeface="PMingLiU;新細明體"/>
                        </a:rPr>
                        <a:t>0.184</a:t>
                      </a:r>
                      <a:endParaRPr lang="nb-NO" sz="24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6853616"/>
                  </a:ext>
                </a:extLst>
              </a:tr>
              <a:tr h="273617">
                <a:tc vMerge="1">
                  <a:txBody>
                    <a:bodyPr/>
                    <a:lstStyle/>
                    <a:p>
                      <a:endParaRPr lang="en-GB"/>
                    </a:p>
                  </a:txBody>
                  <a:tcPr/>
                </a:tc>
                <a:tc>
                  <a:txBody>
                    <a:bodyPr/>
                    <a:lstStyle/>
                    <a:p>
                      <a:pPr algn="ctr">
                        <a:spcAft>
                          <a:spcPts val="0"/>
                        </a:spcAft>
                      </a:pPr>
                      <a:r>
                        <a:rPr lang="en-GB" sz="1600">
                          <a:effectLst/>
                          <a:latin typeface="Times New Roman" panose="02020603050405020304" pitchFamily="18" charset="0"/>
                          <a:ea typeface="PMingLiU;新細明體"/>
                        </a:rPr>
                        <a:t>08</a:t>
                      </a:r>
                      <a:endParaRPr lang="nb-NO" sz="24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nb-NO" sz="2400" dirty="0">
                        <a:effectLst/>
                        <a:latin typeface="Times New Roman" panose="02020603050405020304" pitchFamily="18" charset="0"/>
                        <a:ea typeface="PMingLiU;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effectLst/>
                          <a:latin typeface="Times New Roman" panose="02020603050405020304" pitchFamily="18" charset="0"/>
                          <a:ea typeface="PMingLiU;新細明體"/>
                        </a:rPr>
                        <a:t>24</a:t>
                      </a:r>
                      <a:endParaRPr lang="nb-NO" sz="24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panose="02020603050405020304" pitchFamily="18" charset="0"/>
                          <a:ea typeface="PMingLiU;新細明體"/>
                        </a:rPr>
                        <a:t>0.407</a:t>
                      </a:r>
                      <a:endParaRPr lang="nb-NO" sz="24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panose="02020603050405020304" pitchFamily="18" charset="0"/>
                          <a:ea typeface="PMingLiU;新細明體"/>
                        </a:rPr>
                        <a:t>0.457</a:t>
                      </a:r>
                      <a:endParaRPr lang="nb-NO" sz="24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3137892"/>
                  </a:ext>
                </a:extLst>
              </a:tr>
              <a:tr h="273617">
                <a:tc>
                  <a:txBody>
                    <a:bodyPr/>
                    <a:lstStyle/>
                    <a:p>
                      <a:pPr>
                        <a:spcAft>
                          <a:spcPts val="0"/>
                        </a:spcAft>
                      </a:pPr>
                      <a:r>
                        <a:rPr lang="en-GB" sz="1600">
                          <a:effectLst/>
                          <a:latin typeface="Times New Roman" panose="02020603050405020304" pitchFamily="18" charset="0"/>
                          <a:ea typeface="PMingLiU;新細明體"/>
                        </a:rPr>
                        <a:t>Bottle basket (1), doors closed</a:t>
                      </a:r>
                      <a:endParaRPr lang="nb-NO" sz="24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b="1" dirty="0">
                          <a:effectLst/>
                          <a:latin typeface="Times New Roman" panose="02020603050405020304" pitchFamily="18" charset="0"/>
                          <a:ea typeface="PMingLiU;新細明體"/>
                        </a:rPr>
                        <a:t>09*</a:t>
                      </a:r>
                      <a:endParaRPr lang="nb-NO" sz="24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effectLst/>
                          <a:latin typeface="Times New Roman" panose="02020603050405020304" pitchFamily="18" charset="0"/>
                          <a:ea typeface="PMingLiU;新細明體"/>
                        </a:rPr>
                        <a:t>5.64*</a:t>
                      </a:r>
                      <a:endParaRPr lang="nb-NO" sz="2400" dirty="0">
                        <a:effectLst/>
                        <a:latin typeface="Times New Roman" panose="02020603050405020304" pitchFamily="18" charset="0"/>
                        <a:ea typeface="PMingLiU;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effectLst/>
                          <a:latin typeface="Times New Roman" panose="02020603050405020304" pitchFamily="18" charset="0"/>
                          <a:ea typeface="PMingLiU;新細明體"/>
                        </a:rPr>
                        <a:t>24</a:t>
                      </a:r>
                      <a:endParaRPr lang="nb-NO" sz="24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b="1" dirty="0">
                          <a:effectLst/>
                          <a:latin typeface="Times New Roman" panose="02020603050405020304" pitchFamily="18" charset="0"/>
                          <a:ea typeface="PMingLiU;新細明體"/>
                        </a:rPr>
                        <a:t>1.228</a:t>
                      </a:r>
                      <a:endParaRPr lang="nb-NO" sz="2400" b="1"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b="1" dirty="0">
                          <a:effectLst/>
                          <a:latin typeface="Times New Roman" panose="02020603050405020304" pitchFamily="18" charset="0"/>
                          <a:ea typeface="PMingLiU;新細明體"/>
                        </a:rPr>
                        <a:t>1.368</a:t>
                      </a:r>
                      <a:endParaRPr lang="nb-NO" sz="2400" b="1"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1961607"/>
                  </a:ext>
                </a:extLst>
              </a:tr>
              <a:tr h="273617">
                <a:tc rowSpan="3">
                  <a:txBody>
                    <a:bodyPr/>
                    <a:lstStyle/>
                    <a:p>
                      <a:pPr>
                        <a:spcAft>
                          <a:spcPts val="0"/>
                        </a:spcAft>
                      </a:pPr>
                      <a:r>
                        <a:rPr lang="en-GB" sz="1600">
                          <a:effectLst/>
                          <a:latin typeface="Times New Roman" panose="02020603050405020304" pitchFamily="18" charset="0"/>
                          <a:ea typeface="PMingLiU;新細明體"/>
                        </a:rPr>
                        <a:t> </a:t>
                      </a:r>
                      <a:endParaRPr lang="nb-NO" sz="2400">
                        <a:effectLst/>
                        <a:latin typeface="Times New Roman" panose="02020603050405020304" pitchFamily="18" charset="0"/>
                        <a:ea typeface="PMingLiU;新細明體"/>
                      </a:endParaRPr>
                    </a:p>
                    <a:p>
                      <a:pPr>
                        <a:spcAft>
                          <a:spcPts val="0"/>
                        </a:spcAft>
                      </a:pPr>
                      <a:r>
                        <a:rPr lang="en-GB" sz="1600">
                          <a:effectLst/>
                          <a:latin typeface="Times New Roman" panose="02020603050405020304" pitchFamily="18" charset="0"/>
                          <a:ea typeface="PMingLiU;新細明體"/>
                        </a:rPr>
                        <a:t>Pipe rack (1), doors open</a:t>
                      </a:r>
                      <a:endParaRPr lang="nb-NO" sz="24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panose="02020603050405020304" pitchFamily="18" charset="0"/>
                          <a:ea typeface="PMingLiU;新細明體"/>
                        </a:rPr>
                        <a:t>11</a:t>
                      </a:r>
                      <a:endParaRPr lang="nb-NO" sz="24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spcAft>
                          <a:spcPts val="0"/>
                        </a:spcAft>
                      </a:pPr>
                      <a:r>
                        <a:rPr lang="nb-NO" sz="1600" dirty="0">
                          <a:effectLst/>
                          <a:latin typeface="Times New Roman" panose="02020603050405020304" pitchFamily="18" charset="0"/>
                          <a:ea typeface="PMingLiU;新細明體"/>
                        </a:rPr>
                        <a:t>5.64</a:t>
                      </a:r>
                      <a:endParaRPr lang="nb-NO" sz="24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panose="02020603050405020304" pitchFamily="18" charset="0"/>
                          <a:ea typeface="PMingLiU;新細明體"/>
                        </a:rPr>
                        <a:t>15</a:t>
                      </a:r>
                      <a:endParaRPr lang="nb-NO" sz="24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panose="02020603050405020304" pitchFamily="18" charset="0"/>
                          <a:ea typeface="PMingLiU;新細明體"/>
                        </a:rPr>
                        <a:t>0.037</a:t>
                      </a:r>
                      <a:endParaRPr lang="nb-NO" sz="24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effectLst/>
                          <a:latin typeface="Times New Roman" panose="02020603050405020304" pitchFamily="18" charset="0"/>
                          <a:ea typeface="PMingLiU;新細明體"/>
                        </a:rPr>
                        <a:t>0.049</a:t>
                      </a:r>
                      <a:endParaRPr lang="nb-NO" sz="24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462819"/>
                  </a:ext>
                </a:extLst>
              </a:tr>
              <a:tr h="273617">
                <a:tc vMerge="1">
                  <a:txBody>
                    <a:bodyPr/>
                    <a:lstStyle/>
                    <a:p>
                      <a:endParaRPr lang="en-GB"/>
                    </a:p>
                  </a:txBody>
                  <a:tcPr/>
                </a:tc>
                <a:tc>
                  <a:txBody>
                    <a:bodyPr/>
                    <a:lstStyle/>
                    <a:p>
                      <a:pPr algn="ctr">
                        <a:spcAft>
                          <a:spcPts val="0"/>
                        </a:spcAft>
                      </a:pPr>
                      <a:r>
                        <a:rPr lang="en-GB" sz="1600">
                          <a:effectLst/>
                          <a:latin typeface="Times New Roman" panose="02020603050405020304" pitchFamily="18" charset="0"/>
                          <a:ea typeface="PMingLiU;新細明體"/>
                        </a:rPr>
                        <a:t>12</a:t>
                      </a:r>
                      <a:endParaRPr lang="nb-NO" sz="24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nb-NO" sz="2400" dirty="0">
                        <a:effectLst/>
                        <a:latin typeface="Times New Roman" panose="02020603050405020304" pitchFamily="18" charset="0"/>
                        <a:ea typeface="PMingLiU;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panose="02020603050405020304" pitchFamily="18" charset="0"/>
                          <a:ea typeface="PMingLiU;新細明體"/>
                        </a:rPr>
                        <a:t>18</a:t>
                      </a:r>
                      <a:endParaRPr lang="nb-NO" sz="24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panose="02020603050405020304" pitchFamily="18" charset="0"/>
                          <a:ea typeface="PMingLiU;新細明體"/>
                        </a:rPr>
                        <a:t>0.092</a:t>
                      </a:r>
                      <a:endParaRPr lang="nb-NO" sz="24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panose="02020603050405020304" pitchFamily="18" charset="0"/>
                          <a:ea typeface="PMingLiU;新細明體"/>
                        </a:rPr>
                        <a:t>0.110</a:t>
                      </a:r>
                      <a:endParaRPr lang="nb-NO" sz="24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9233762"/>
                  </a:ext>
                </a:extLst>
              </a:tr>
              <a:tr h="273617">
                <a:tc vMerge="1">
                  <a:txBody>
                    <a:bodyPr/>
                    <a:lstStyle/>
                    <a:p>
                      <a:endParaRPr lang="en-GB"/>
                    </a:p>
                  </a:txBody>
                  <a:tcPr/>
                </a:tc>
                <a:tc>
                  <a:txBody>
                    <a:bodyPr/>
                    <a:lstStyle/>
                    <a:p>
                      <a:pPr algn="ctr">
                        <a:spcAft>
                          <a:spcPts val="0"/>
                        </a:spcAft>
                      </a:pPr>
                      <a:r>
                        <a:rPr lang="en-GB" sz="1600" dirty="0">
                          <a:effectLst/>
                          <a:latin typeface="Times New Roman" panose="02020603050405020304" pitchFamily="18" charset="0"/>
                          <a:ea typeface="PMingLiU;新細明體"/>
                        </a:rPr>
                        <a:t>13</a:t>
                      </a:r>
                      <a:endParaRPr lang="nb-NO" sz="24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nb-NO" sz="2400" dirty="0">
                        <a:effectLst/>
                        <a:latin typeface="Times New Roman" panose="02020603050405020304" pitchFamily="18" charset="0"/>
                        <a:ea typeface="PMingLiU;新細明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effectLst/>
                          <a:latin typeface="Times New Roman" panose="02020603050405020304" pitchFamily="18" charset="0"/>
                          <a:ea typeface="PMingLiU;新細明體"/>
                        </a:rPr>
                        <a:t>21</a:t>
                      </a:r>
                      <a:endParaRPr lang="nb-NO" sz="24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panose="02020603050405020304" pitchFamily="18" charset="0"/>
                          <a:ea typeface="PMingLiU;新細明體"/>
                        </a:rPr>
                        <a:t>0.238</a:t>
                      </a:r>
                      <a:endParaRPr lang="nb-NO" sz="24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panose="02020603050405020304" pitchFamily="18" charset="0"/>
                          <a:ea typeface="PMingLiU;新細明體"/>
                        </a:rPr>
                        <a:t>0.269</a:t>
                      </a:r>
                      <a:endParaRPr lang="nb-NO" sz="24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0719074"/>
                  </a:ext>
                </a:extLst>
              </a:tr>
              <a:tr h="547232">
                <a:tc>
                  <a:txBody>
                    <a:bodyPr/>
                    <a:lstStyle/>
                    <a:p>
                      <a:pPr>
                        <a:spcAft>
                          <a:spcPts val="0"/>
                        </a:spcAft>
                      </a:pPr>
                      <a:r>
                        <a:rPr lang="en-GB" sz="1600">
                          <a:effectLst/>
                          <a:latin typeface="Times New Roman" panose="02020603050405020304" pitchFamily="18" charset="0"/>
                          <a:ea typeface="PMingLiU;新細明體"/>
                        </a:rPr>
                        <a:t>Pipe rack (1), bottle basket (3), doors open</a:t>
                      </a:r>
                      <a:endParaRPr lang="nb-NO" sz="24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b="1" dirty="0">
                          <a:effectLst/>
                          <a:latin typeface="Times New Roman" panose="02020603050405020304" pitchFamily="18" charset="0"/>
                          <a:ea typeface="PMingLiU;新細明體"/>
                        </a:rPr>
                        <a:t>14*</a:t>
                      </a:r>
                      <a:endParaRPr lang="nb-NO" sz="24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nb-NO" sz="24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panose="02020603050405020304" pitchFamily="18" charset="0"/>
                          <a:ea typeface="PMingLiU;新細明體"/>
                        </a:rPr>
                        <a:t>21</a:t>
                      </a:r>
                      <a:endParaRPr lang="nb-NO" sz="24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b="1" dirty="0">
                          <a:effectLst/>
                          <a:latin typeface="Times New Roman" panose="02020603050405020304" pitchFamily="18" charset="0"/>
                          <a:ea typeface="PMingLiU;新細明體"/>
                        </a:rPr>
                        <a:t>0.604</a:t>
                      </a:r>
                      <a:endParaRPr lang="nb-NO" sz="2400" b="1"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b="1" dirty="0">
                          <a:effectLst/>
                          <a:latin typeface="Times New Roman" panose="02020603050405020304" pitchFamily="18" charset="0"/>
                          <a:ea typeface="PMingLiU;新細明體"/>
                        </a:rPr>
                        <a:t>0.636</a:t>
                      </a:r>
                      <a:endParaRPr lang="nb-NO" sz="2400" b="1"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3397992"/>
                  </a:ext>
                </a:extLst>
              </a:tr>
            </a:tbl>
          </a:graphicData>
        </a:graphic>
      </p:graphicFrame>
    </p:spTree>
    <p:extLst>
      <p:ext uri="{BB962C8B-B14F-4D97-AF65-F5344CB8AC3E}">
        <p14:creationId xmlns:p14="http://schemas.microsoft.com/office/powerpoint/2010/main" val="2316950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6441"/>
            <a:ext cx="8616176" cy="1055650"/>
          </a:xfrm>
        </p:spPr>
        <p:txBody>
          <a:bodyPr>
            <a:normAutofit/>
          </a:bodyPr>
          <a:lstStyle/>
          <a:p>
            <a:r>
              <a:rPr lang="en-GB" sz="4400" dirty="0"/>
              <a:t>1b: Venting through the roof</a:t>
            </a:r>
          </a:p>
        </p:txBody>
      </p:sp>
      <p:graphicFrame>
        <p:nvGraphicFramePr>
          <p:cNvPr id="6" name="Table 5"/>
          <p:cNvGraphicFramePr>
            <a:graphicFrameLocks noGrp="1"/>
          </p:cNvGraphicFramePr>
          <p:nvPr>
            <p:extLst>
              <p:ext uri="{D42A27DB-BD31-4B8C-83A1-F6EECF244321}">
                <p14:modId xmlns:p14="http://schemas.microsoft.com/office/powerpoint/2010/main" val="2261769581"/>
              </p:ext>
            </p:extLst>
          </p:nvPr>
        </p:nvGraphicFramePr>
        <p:xfrm>
          <a:off x="304800" y="1212091"/>
          <a:ext cx="8494644" cy="4983550"/>
        </p:xfrm>
        <a:graphic>
          <a:graphicData uri="http://schemas.openxmlformats.org/drawingml/2006/table">
            <a:tbl>
              <a:tblPr firstRow="1" firstCol="1" bandRow="1"/>
              <a:tblGrid>
                <a:gridCol w="2385391">
                  <a:extLst>
                    <a:ext uri="{9D8B030D-6E8A-4147-A177-3AD203B41FA5}">
                      <a16:colId xmlns:a16="http://schemas.microsoft.com/office/drawing/2014/main" val="1415624700"/>
                    </a:ext>
                  </a:extLst>
                </a:gridCol>
                <a:gridCol w="914400">
                  <a:extLst>
                    <a:ext uri="{9D8B030D-6E8A-4147-A177-3AD203B41FA5}">
                      <a16:colId xmlns:a16="http://schemas.microsoft.com/office/drawing/2014/main" val="1506017520"/>
                    </a:ext>
                  </a:extLst>
                </a:gridCol>
                <a:gridCol w="1020418">
                  <a:extLst>
                    <a:ext uri="{9D8B030D-6E8A-4147-A177-3AD203B41FA5}">
                      <a16:colId xmlns:a16="http://schemas.microsoft.com/office/drawing/2014/main" val="744028125"/>
                    </a:ext>
                  </a:extLst>
                </a:gridCol>
                <a:gridCol w="1364974">
                  <a:extLst>
                    <a:ext uri="{9D8B030D-6E8A-4147-A177-3AD203B41FA5}">
                      <a16:colId xmlns:a16="http://schemas.microsoft.com/office/drawing/2014/main" val="2498771437"/>
                    </a:ext>
                  </a:extLst>
                </a:gridCol>
                <a:gridCol w="1444487">
                  <a:extLst>
                    <a:ext uri="{9D8B030D-6E8A-4147-A177-3AD203B41FA5}">
                      <a16:colId xmlns:a16="http://schemas.microsoft.com/office/drawing/2014/main" val="3524131531"/>
                    </a:ext>
                  </a:extLst>
                </a:gridCol>
                <a:gridCol w="1364974">
                  <a:extLst>
                    <a:ext uri="{9D8B030D-6E8A-4147-A177-3AD203B41FA5}">
                      <a16:colId xmlns:a16="http://schemas.microsoft.com/office/drawing/2014/main" val="4048799853"/>
                    </a:ext>
                  </a:extLst>
                </a:gridCol>
              </a:tblGrid>
              <a:tr h="446475">
                <a:tc>
                  <a:txBody>
                    <a:bodyPr/>
                    <a:lstStyle/>
                    <a:p>
                      <a:pPr>
                        <a:spcBef>
                          <a:spcPts val="300"/>
                        </a:spcBef>
                        <a:spcAft>
                          <a:spcPts val="300"/>
                        </a:spcAft>
                        <a:tabLst>
                          <a:tab pos="252095" algn="l"/>
                        </a:tabLst>
                      </a:pPr>
                      <a:r>
                        <a:rPr lang="en-GB" sz="1600" dirty="0">
                          <a:effectLst/>
                          <a:latin typeface="Times New Roman" panose="02020603050405020304" pitchFamily="18" charset="0"/>
                          <a:ea typeface="PMingLiU;新細明體"/>
                        </a:rPr>
                        <a:t>Configuration</a:t>
                      </a:r>
                      <a:endParaRPr lang="nb-NO" sz="18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Bef>
                          <a:spcPts val="300"/>
                        </a:spcBef>
                        <a:spcAft>
                          <a:spcPts val="300"/>
                        </a:spcAft>
                        <a:tabLst>
                          <a:tab pos="252095" algn="l"/>
                        </a:tabLst>
                      </a:pPr>
                      <a:r>
                        <a:rPr lang="en-GB" sz="1600" dirty="0">
                          <a:effectLst/>
                          <a:latin typeface="Times New Roman" panose="02020603050405020304" pitchFamily="18" charset="0"/>
                          <a:ea typeface="PMingLiU;新細明體"/>
                        </a:rPr>
                        <a:t>Test</a:t>
                      </a:r>
                      <a:endParaRPr lang="nb-NO" sz="18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Bef>
                          <a:spcPts val="300"/>
                        </a:spcBef>
                        <a:spcAft>
                          <a:spcPts val="300"/>
                        </a:spcAft>
                        <a:tabLst>
                          <a:tab pos="252095" algn="l"/>
                        </a:tabLst>
                      </a:pPr>
                      <a:r>
                        <a:rPr lang="en-GB" sz="1600" i="1" dirty="0">
                          <a:effectLst/>
                          <a:latin typeface="Times New Roman" panose="02020603050405020304" pitchFamily="18" charset="0"/>
                          <a:ea typeface="PMingLiU;新細明體"/>
                        </a:rPr>
                        <a:t>A</a:t>
                      </a:r>
                      <a:r>
                        <a:rPr lang="en-GB" sz="1600" baseline="-25000" dirty="0">
                          <a:effectLst/>
                          <a:latin typeface="Times New Roman" panose="02020603050405020304" pitchFamily="18" charset="0"/>
                          <a:ea typeface="PMingLiU;新細明體"/>
                        </a:rPr>
                        <a:t>v</a:t>
                      </a:r>
                      <a:r>
                        <a:rPr lang="en-GB" sz="1600" dirty="0">
                          <a:effectLst/>
                          <a:latin typeface="Times New Roman" panose="02020603050405020304" pitchFamily="18" charset="0"/>
                          <a:ea typeface="PMingLiU;新細明體"/>
                        </a:rPr>
                        <a:t> (m</a:t>
                      </a:r>
                      <a:r>
                        <a:rPr lang="en-GB" sz="1600" baseline="30000" dirty="0">
                          <a:effectLst/>
                          <a:latin typeface="Times New Roman" panose="02020603050405020304" pitchFamily="18" charset="0"/>
                          <a:ea typeface="PMingLiU;新細明體"/>
                        </a:rPr>
                        <a:t>2</a:t>
                      </a:r>
                      <a:r>
                        <a:rPr lang="en-GB" sz="1600" dirty="0">
                          <a:effectLst/>
                          <a:latin typeface="Times New Roman" panose="02020603050405020304" pitchFamily="18" charset="0"/>
                          <a:ea typeface="PMingLiU;新細明體"/>
                        </a:rPr>
                        <a:t>)</a:t>
                      </a:r>
                      <a:endParaRPr lang="nb-NO" sz="18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Bef>
                          <a:spcPts val="300"/>
                        </a:spcBef>
                        <a:spcAft>
                          <a:spcPts val="300"/>
                        </a:spcAft>
                        <a:tabLst>
                          <a:tab pos="252095" algn="l"/>
                        </a:tabLst>
                      </a:pPr>
                      <a:r>
                        <a:rPr lang="en-GB" sz="1600" dirty="0">
                          <a:effectLst/>
                          <a:latin typeface="Times New Roman" panose="02020603050405020304" pitchFamily="18" charset="0"/>
                          <a:ea typeface="PMingLiU;新細明體"/>
                        </a:rPr>
                        <a:t>[H</a:t>
                      </a:r>
                      <a:r>
                        <a:rPr lang="en-GB" sz="1600" baseline="-25000" dirty="0">
                          <a:effectLst/>
                          <a:latin typeface="Times New Roman" panose="02020603050405020304" pitchFamily="18" charset="0"/>
                          <a:ea typeface="PMingLiU;新細明體"/>
                        </a:rPr>
                        <a:t>2</a:t>
                      </a:r>
                      <a:r>
                        <a:rPr lang="en-GB" sz="1600" dirty="0">
                          <a:effectLst/>
                          <a:latin typeface="Times New Roman" panose="02020603050405020304" pitchFamily="18" charset="0"/>
                          <a:ea typeface="PMingLiU;新細明體"/>
                        </a:rPr>
                        <a:t>] (vol.%)</a:t>
                      </a:r>
                      <a:endParaRPr lang="nb-NO" sz="18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Bef>
                          <a:spcPts val="300"/>
                        </a:spcBef>
                        <a:spcAft>
                          <a:spcPts val="300"/>
                        </a:spcAft>
                      </a:pPr>
                      <a:r>
                        <a:rPr lang="en-GB" sz="1600" i="1" dirty="0" err="1">
                          <a:effectLst/>
                          <a:latin typeface="Times New Roman" panose="02020603050405020304" pitchFamily="18" charset="0"/>
                          <a:ea typeface="PMingLiU;新細明體"/>
                        </a:rPr>
                        <a:t>P</a:t>
                      </a:r>
                      <a:r>
                        <a:rPr lang="en-GB" sz="1600" baseline="-25000" dirty="0" err="1">
                          <a:effectLst/>
                          <a:latin typeface="Times New Roman" panose="02020603050405020304" pitchFamily="18" charset="0"/>
                          <a:ea typeface="PMingLiU;新細明體"/>
                        </a:rPr>
                        <a:t>red</a:t>
                      </a:r>
                      <a:r>
                        <a:rPr lang="en-GB" sz="1600" baseline="-25000" dirty="0">
                          <a:effectLst/>
                          <a:latin typeface="Times New Roman" panose="02020603050405020304" pitchFamily="18" charset="0"/>
                          <a:ea typeface="PMingLiU;新細明體"/>
                        </a:rPr>
                        <a:t>, </a:t>
                      </a:r>
                      <a:r>
                        <a:rPr lang="en-GB" sz="1600" baseline="-25000" dirty="0" err="1">
                          <a:effectLst/>
                          <a:latin typeface="Times New Roman" panose="02020603050405020304" pitchFamily="18" charset="0"/>
                          <a:ea typeface="PMingLiU;新細明體"/>
                        </a:rPr>
                        <a:t>av</a:t>
                      </a:r>
                      <a:r>
                        <a:rPr lang="en-GB" sz="1600" dirty="0">
                          <a:effectLst/>
                          <a:latin typeface="Times New Roman" panose="02020603050405020304" pitchFamily="18" charset="0"/>
                          <a:ea typeface="PMingLiU;新細明體"/>
                        </a:rPr>
                        <a:t> (bar)</a:t>
                      </a:r>
                      <a:endParaRPr lang="nb-NO" sz="18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Bef>
                          <a:spcPts val="300"/>
                        </a:spcBef>
                        <a:spcAft>
                          <a:spcPts val="300"/>
                        </a:spcAft>
                      </a:pPr>
                      <a:r>
                        <a:rPr lang="en-GB" sz="1600" i="1" dirty="0" err="1">
                          <a:effectLst/>
                          <a:latin typeface="Times New Roman" panose="02020603050405020304" pitchFamily="18" charset="0"/>
                          <a:ea typeface="PMingLiU;新細明體"/>
                        </a:rPr>
                        <a:t>P</a:t>
                      </a:r>
                      <a:r>
                        <a:rPr lang="en-GB" sz="1600" baseline="-25000" dirty="0" err="1">
                          <a:effectLst/>
                          <a:latin typeface="Times New Roman" panose="02020603050405020304" pitchFamily="18" charset="0"/>
                          <a:ea typeface="PMingLiU;新細明體"/>
                        </a:rPr>
                        <a:t>red</a:t>
                      </a:r>
                      <a:r>
                        <a:rPr lang="en-GB" sz="1600" baseline="-25000" dirty="0">
                          <a:effectLst/>
                          <a:latin typeface="Times New Roman" panose="02020603050405020304" pitchFamily="18" charset="0"/>
                          <a:ea typeface="PMingLiU;新細明體"/>
                        </a:rPr>
                        <a:t>, max</a:t>
                      </a:r>
                      <a:r>
                        <a:rPr lang="en-GB" sz="1600" dirty="0">
                          <a:effectLst/>
                          <a:latin typeface="Times New Roman" panose="02020603050405020304" pitchFamily="18" charset="0"/>
                          <a:ea typeface="PMingLiU;新細明體"/>
                        </a:rPr>
                        <a:t> (bar)</a:t>
                      </a:r>
                      <a:endParaRPr lang="nb-NO" sz="18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12484532"/>
                  </a:ext>
                </a:extLst>
              </a:tr>
              <a:tr h="223703">
                <a:tc rowSpan="3">
                  <a:txBody>
                    <a:bodyPr/>
                    <a:lstStyle/>
                    <a:p>
                      <a:pPr>
                        <a:spcBef>
                          <a:spcPts val="600"/>
                        </a:spcBef>
                        <a:spcAft>
                          <a:spcPts val="600"/>
                        </a:spcAft>
                        <a:tabLst>
                          <a:tab pos="252095" algn="l"/>
                        </a:tabLst>
                      </a:pPr>
                      <a:r>
                        <a:rPr lang="en-GB" sz="1800" dirty="0">
                          <a:effectLst/>
                          <a:latin typeface="Times New Roman" panose="02020603050405020304" pitchFamily="18" charset="0"/>
                          <a:ea typeface="PMingLiU;新細明體"/>
                        </a:rPr>
                        <a:t>Frame only, open</a:t>
                      </a:r>
                      <a:endParaRPr lang="nb-NO" sz="28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2095" algn="l"/>
                        </a:tabLst>
                      </a:pPr>
                      <a:r>
                        <a:rPr lang="ru-RU" sz="1400" b="1" dirty="0">
                          <a:effectLst/>
                          <a:latin typeface="Times New Roman" panose="02020603050405020304" pitchFamily="18" charset="0"/>
                          <a:ea typeface="PMingLiU;新細明體"/>
                        </a:rPr>
                        <a:t>25</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2095" algn="l"/>
                        </a:tabLst>
                      </a:pPr>
                      <a:r>
                        <a:rPr lang="ru-RU" sz="1400">
                          <a:effectLst/>
                          <a:latin typeface="Times New Roman" panose="02020603050405020304" pitchFamily="18" charset="0"/>
                          <a:ea typeface="PMingLiU;新細明體"/>
                        </a:rPr>
                        <a:t>4</a:t>
                      </a:r>
                      <a:endParaRPr lang="nb-NO" sz="20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tabLst>
                          <a:tab pos="252095" algn="l"/>
                        </a:tabLst>
                      </a:pPr>
                      <a:r>
                        <a:rPr lang="nb-NO" sz="1600" dirty="0">
                          <a:effectLst/>
                          <a:latin typeface="Times New Roman" panose="02020603050405020304" pitchFamily="18" charset="0"/>
                          <a:ea typeface="PMingLiU;新細明體"/>
                        </a:rPr>
                        <a:t>21</a:t>
                      </a:r>
                      <a:endParaRPr lang="nb-NO" sz="24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tabLst>
                          <a:tab pos="252095" algn="l"/>
                        </a:tabLst>
                      </a:pPr>
                      <a:r>
                        <a:rPr lang="ru-RU" sz="1400" dirty="0">
                          <a:effectLst/>
                          <a:latin typeface="Times New Roman" panose="02020603050405020304" pitchFamily="18" charset="0"/>
                          <a:ea typeface="PMingLiU;新細明體"/>
                        </a:rPr>
                        <a:t>0.155</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2095" algn="l"/>
                        </a:tabLst>
                      </a:pPr>
                      <a:r>
                        <a:rPr lang="ru-RU" sz="1400">
                          <a:effectLst/>
                          <a:latin typeface="Times New Roman" panose="02020603050405020304" pitchFamily="18" charset="0"/>
                          <a:ea typeface="PMingLiU;新細明體"/>
                        </a:rPr>
                        <a:t>0.180</a:t>
                      </a:r>
                      <a:endParaRPr lang="nb-NO" sz="20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2211218"/>
                  </a:ext>
                </a:extLst>
              </a:tr>
              <a:tr h="234889">
                <a:tc vMerge="1">
                  <a:txBody>
                    <a:bodyPr/>
                    <a:lstStyle/>
                    <a:p>
                      <a:endParaRPr lang="en-GB"/>
                    </a:p>
                  </a:txBody>
                  <a:tcPr/>
                </a:tc>
                <a:tc>
                  <a:txBody>
                    <a:bodyPr/>
                    <a:lstStyle/>
                    <a:p>
                      <a:pPr algn="ctr">
                        <a:spcAft>
                          <a:spcPts val="0"/>
                        </a:spcAft>
                        <a:tabLst>
                          <a:tab pos="252095" algn="l"/>
                        </a:tabLst>
                      </a:pPr>
                      <a:r>
                        <a:rPr lang="ru-RU" sz="1400" b="1" dirty="0">
                          <a:effectLst/>
                          <a:latin typeface="Times New Roman" panose="02020603050405020304" pitchFamily="18" charset="0"/>
                          <a:ea typeface="PMingLiU;新細明體"/>
                        </a:rPr>
                        <a:t>21</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tabLst>
                          <a:tab pos="252095" algn="l"/>
                        </a:tabLst>
                      </a:pPr>
                      <a:r>
                        <a:rPr lang="ru-RU" sz="1400" dirty="0">
                          <a:effectLst/>
                          <a:latin typeface="Times New Roman" panose="02020603050405020304" pitchFamily="18" charset="0"/>
                          <a:ea typeface="PMingLiU;新細明體"/>
                        </a:rPr>
                        <a:t>6</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vMerge="1">
                  <a:txBody>
                    <a:bodyPr/>
                    <a:lstStyle/>
                    <a:p>
                      <a:endParaRPr lang="en-GB"/>
                    </a:p>
                  </a:txBody>
                  <a:tcPr/>
                </a:tc>
                <a:tc>
                  <a:txBody>
                    <a:bodyPr/>
                    <a:lstStyle/>
                    <a:p>
                      <a:pPr algn="ctr">
                        <a:spcAft>
                          <a:spcPts val="0"/>
                        </a:spcAft>
                        <a:tabLst>
                          <a:tab pos="252095" algn="l"/>
                        </a:tabLst>
                      </a:pPr>
                      <a:r>
                        <a:rPr lang="ru-RU" sz="1400" dirty="0">
                          <a:effectLst/>
                          <a:latin typeface="Times New Roman" panose="02020603050405020304" pitchFamily="18" charset="0"/>
                          <a:ea typeface="PMingLiU;新細明體"/>
                        </a:rPr>
                        <a:t>0.092</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tabLst>
                          <a:tab pos="252095" algn="l"/>
                        </a:tabLst>
                      </a:pPr>
                      <a:r>
                        <a:rPr lang="ru-RU" sz="1400" dirty="0">
                          <a:effectLst/>
                          <a:latin typeface="Times New Roman" panose="02020603050405020304" pitchFamily="18" charset="0"/>
                          <a:ea typeface="PMingLiU;新細明體"/>
                        </a:rPr>
                        <a:t>0.122</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789630230"/>
                  </a:ext>
                </a:extLst>
              </a:tr>
              <a:tr h="223703">
                <a:tc vMerge="1">
                  <a:txBody>
                    <a:bodyPr/>
                    <a:lstStyle/>
                    <a:p>
                      <a:endParaRPr lang="en-GB"/>
                    </a:p>
                  </a:txBody>
                  <a:tcPr/>
                </a:tc>
                <a:tc>
                  <a:txBody>
                    <a:bodyPr/>
                    <a:lstStyle/>
                    <a:p>
                      <a:pPr algn="ctr">
                        <a:spcAft>
                          <a:spcPts val="0"/>
                        </a:spcAft>
                        <a:tabLst>
                          <a:tab pos="252095" algn="l"/>
                        </a:tabLst>
                      </a:pPr>
                      <a:r>
                        <a:rPr lang="ru-RU" sz="1400" b="1" dirty="0">
                          <a:effectLst/>
                          <a:latin typeface="Times New Roman" panose="02020603050405020304" pitchFamily="18" charset="0"/>
                          <a:ea typeface="PMingLiU;新細明體"/>
                        </a:rPr>
                        <a:t>16</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2095" algn="l"/>
                        </a:tabLst>
                      </a:pPr>
                      <a:r>
                        <a:rPr lang="ru-RU" sz="1400">
                          <a:effectLst/>
                          <a:latin typeface="Times New Roman" panose="02020603050405020304" pitchFamily="18" charset="0"/>
                          <a:ea typeface="PMingLiU;新細明體"/>
                        </a:rPr>
                        <a:t>8</a:t>
                      </a:r>
                      <a:endParaRPr lang="nb-NO" sz="20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a:spcAft>
                          <a:spcPts val="0"/>
                        </a:spcAft>
                        <a:tabLst>
                          <a:tab pos="252095" algn="l"/>
                        </a:tabLst>
                      </a:pPr>
                      <a:r>
                        <a:rPr lang="ru-RU" sz="1400">
                          <a:effectLst/>
                          <a:latin typeface="Times New Roman" panose="02020603050405020304" pitchFamily="18" charset="0"/>
                          <a:ea typeface="PMingLiU;新細明體"/>
                        </a:rPr>
                        <a:t>0.130</a:t>
                      </a:r>
                      <a:endParaRPr lang="nb-NO" sz="20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2095" algn="l"/>
                        </a:tabLst>
                      </a:pPr>
                      <a:r>
                        <a:rPr lang="ru-RU" sz="1400" dirty="0">
                          <a:effectLst/>
                          <a:latin typeface="Times New Roman" panose="02020603050405020304" pitchFamily="18" charset="0"/>
                          <a:ea typeface="PMingLiU;新細明體"/>
                        </a:rPr>
                        <a:t>0.214</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0222635"/>
                  </a:ext>
                </a:extLst>
              </a:tr>
              <a:tr h="223703">
                <a:tc rowSpan="7">
                  <a:txBody>
                    <a:bodyPr/>
                    <a:lstStyle/>
                    <a:p>
                      <a:pPr>
                        <a:spcBef>
                          <a:spcPts val="600"/>
                        </a:spcBef>
                        <a:spcAft>
                          <a:spcPts val="600"/>
                        </a:spcAft>
                        <a:tabLst>
                          <a:tab pos="252095" algn="l"/>
                        </a:tabLst>
                      </a:pPr>
                      <a:r>
                        <a:rPr lang="en-GB" sz="1800">
                          <a:effectLst/>
                          <a:latin typeface="Times New Roman" panose="02020603050405020304" pitchFamily="18" charset="0"/>
                          <a:ea typeface="PMingLiU;新細明體"/>
                        </a:rPr>
                        <a:t>Pipe rack (2), open</a:t>
                      </a:r>
                      <a:endParaRPr lang="nb-NO" sz="28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2095" algn="l"/>
                        </a:tabLst>
                      </a:pPr>
                      <a:r>
                        <a:rPr lang="ru-RU" sz="1400" b="1" dirty="0">
                          <a:effectLst/>
                          <a:latin typeface="Times New Roman" panose="02020603050405020304" pitchFamily="18" charset="0"/>
                          <a:ea typeface="PMingLiU;新細明體"/>
                        </a:rPr>
                        <a:t>24</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2095" algn="l"/>
                        </a:tabLst>
                      </a:pPr>
                      <a:r>
                        <a:rPr lang="ru-RU" sz="1400">
                          <a:effectLst/>
                          <a:latin typeface="Times New Roman" panose="02020603050405020304" pitchFamily="18" charset="0"/>
                          <a:ea typeface="PMingLiU;新細明體"/>
                        </a:rPr>
                        <a:t>4</a:t>
                      </a:r>
                      <a:endParaRPr lang="nb-NO" sz="20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tabLst>
                          <a:tab pos="252095" algn="l"/>
                        </a:tabLst>
                      </a:pPr>
                      <a:r>
                        <a:rPr lang="nb-NO" sz="1600" dirty="0">
                          <a:effectLst/>
                          <a:latin typeface="Times New Roman" panose="02020603050405020304" pitchFamily="18" charset="0"/>
                          <a:ea typeface="PMingLiU;新細明體"/>
                        </a:rPr>
                        <a:t>21</a:t>
                      </a:r>
                      <a:endParaRPr lang="nb-NO" sz="24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2095" algn="l"/>
                        </a:tabLst>
                      </a:pPr>
                      <a:r>
                        <a:rPr lang="ru-RU" sz="1400">
                          <a:effectLst/>
                          <a:latin typeface="Times New Roman" panose="02020603050405020304" pitchFamily="18" charset="0"/>
                          <a:ea typeface="PMingLiU;新細明體"/>
                        </a:rPr>
                        <a:t>0.151</a:t>
                      </a:r>
                      <a:endParaRPr lang="nb-NO" sz="20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2095" algn="l"/>
                        </a:tabLst>
                      </a:pPr>
                      <a:r>
                        <a:rPr lang="ru-RU" sz="1400" dirty="0">
                          <a:effectLst/>
                          <a:latin typeface="Times New Roman" panose="02020603050405020304" pitchFamily="18" charset="0"/>
                          <a:ea typeface="PMingLiU;新細明體"/>
                        </a:rPr>
                        <a:t>0.170</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2546458"/>
                  </a:ext>
                </a:extLst>
              </a:tr>
              <a:tr h="223703">
                <a:tc vMerge="1">
                  <a:txBody>
                    <a:bodyPr/>
                    <a:lstStyle/>
                    <a:p>
                      <a:endParaRPr lang="en-GB"/>
                    </a:p>
                  </a:txBody>
                  <a:tcPr/>
                </a:tc>
                <a:tc>
                  <a:txBody>
                    <a:bodyPr/>
                    <a:lstStyle/>
                    <a:p>
                      <a:pPr algn="ctr">
                        <a:spcAft>
                          <a:spcPts val="0"/>
                        </a:spcAft>
                        <a:tabLst>
                          <a:tab pos="252095" algn="l"/>
                        </a:tabLst>
                      </a:pPr>
                      <a:r>
                        <a:rPr lang="ru-RU" sz="1400" b="1" dirty="0">
                          <a:effectLst/>
                          <a:latin typeface="Times New Roman" panose="02020603050405020304" pitchFamily="18" charset="0"/>
                          <a:ea typeface="PMingLiU;新細明體"/>
                        </a:rPr>
                        <a:t>22</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2095" algn="l"/>
                        </a:tabLst>
                      </a:pPr>
                      <a:r>
                        <a:rPr lang="ru-RU" sz="1400">
                          <a:effectLst/>
                          <a:latin typeface="Times New Roman" panose="02020603050405020304" pitchFamily="18" charset="0"/>
                          <a:ea typeface="PMingLiU;新細明體"/>
                        </a:rPr>
                        <a:t>6</a:t>
                      </a:r>
                      <a:endParaRPr lang="nb-NO" sz="20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a:spcAft>
                          <a:spcPts val="0"/>
                        </a:spcAft>
                        <a:tabLst>
                          <a:tab pos="252095" algn="l"/>
                        </a:tabLst>
                      </a:pPr>
                      <a:r>
                        <a:rPr lang="ru-RU" sz="1400">
                          <a:effectLst/>
                          <a:latin typeface="Times New Roman" panose="02020603050405020304" pitchFamily="18" charset="0"/>
                          <a:ea typeface="PMingLiU;新細明體"/>
                        </a:rPr>
                        <a:t>0.129</a:t>
                      </a:r>
                      <a:endParaRPr lang="nb-NO" sz="20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2095" algn="l"/>
                        </a:tabLst>
                      </a:pPr>
                      <a:r>
                        <a:rPr lang="ru-RU" sz="1400" dirty="0">
                          <a:effectLst/>
                          <a:latin typeface="Times New Roman" panose="02020603050405020304" pitchFamily="18" charset="0"/>
                          <a:ea typeface="PMingLiU;新細明體"/>
                        </a:rPr>
                        <a:t>0.164</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1869740"/>
                  </a:ext>
                </a:extLst>
              </a:tr>
              <a:tr h="223703">
                <a:tc vMerge="1">
                  <a:txBody>
                    <a:bodyPr/>
                    <a:lstStyle/>
                    <a:p>
                      <a:endParaRPr lang="en-GB"/>
                    </a:p>
                  </a:txBody>
                  <a:tcPr/>
                </a:tc>
                <a:tc>
                  <a:txBody>
                    <a:bodyPr/>
                    <a:lstStyle/>
                    <a:p>
                      <a:pPr algn="ctr">
                        <a:spcAft>
                          <a:spcPts val="0"/>
                        </a:spcAft>
                        <a:tabLst>
                          <a:tab pos="252095" algn="l"/>
                        </a:tabLst>
                      </a:pPr>
                      <a:r>
                        <a:rPr lang="ru-RU" sz="1400" b="1" dirty="0">
                          <a:effectLst/>
                          <a:latin typeface="Times New Roman" panose="02020603050405020304" pitchFamily="18" charset="0"/>
                          <a:ea typeface="PMingLiU;新細明體"/>
                        </a:rPr>
                        <a:t>17</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2095" algn="l"/>
                        </a:tabLst>
                      </a:pPr>
                      <a:r>
                        <a:rPr lang="ru-RU" sz="1400" dirty="0">
                          <a:effectLst/>
                          <a:latin typeface="Times New Roman" panose="02020603050405020304" pitchFamily="18" charset="0"/>
                          <a:ea typeface="PMingLiU;新細明體"/>
                        </a:rPr>
                        <a:t>8</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a:spcAft>
                          <a:spcPts val="0"/>
                        </a:spcAft>
                        <a:tabLst>
                          <a:tab pos="252095" algn="l"/>
                        </a:tabLst>
                      </a:pPr>
                      <a:r>
                        <a:rPr lang="ru-RU" sz="1400">
                          <a:effectLst/>
                          <a:latin typeface="Times New Roman" panose="02020603050405020304" pitchFamily="18" charset="0"/>
                          <a:ea typeface="PMingLiU;新細明體"/>
                        </a:rPr>
                        <a:t>0.124</a:t>
                      </a:r>
                      <a:endParaRPr lang="nb-NO" sz="20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2095" algn="l"/>
                        </a:tabLst>
                      </a:pPr>
                      <a:r>
                        <a:rPr lang="ru-RU" sz="1400" dirty="0">
                          <a:effectLst/>
                          <a:latin typeface="Times New Roman" panose="02020603050405020304" pitchFamily="18" charset="0"/>
                          <a:ea typeface="PMingLiU;新細明體"/>
                        </a:rPr>
                        <a:t>0.132</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5363638"/>
                  </a:ext>
                </a:extLst>
              </a:tr>
              <a:tr h="223703">
                <a:tc vMerge="1">
                  <a:txBody>
                    <a:bodyPr/>
                    <a:lstStyle/>
                    <a:p>
                      <a:endParaRPr lang="en-GB"/>
                    </a:p>
                  </a:txBody>
                  <a:tcPr/>
                </a:tc>
                <a:tc>
                  <a:txBody>
                    <a:bodyPr/>
                    <a:lstStyle/>
                    <a:p>
                      <a:pPr algn="ctr">
                        <a:spcAft>
                          <a:spcPts val="0"/>
                        </a:spcAft>
                        <a:tabLst>
                          <a:tab pos="252095" algn="l"/>
                        </a:tabLst>
                      </a:pPr>
                      <a:r>
                        <a:rPr lang="ru-RU" sz="1400" b="1" dirty="0">
                          <a:effectLst/>
                          <a:latin typeface="Times New Roman" panose="02020603050405020304" pitchFamily="18" charset="0"/>
                          <a:ea typeface="PMingLiU;新細明體"/>
                        </a:rPr>
                        <a:t>29</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tabLst>
                          <a:tab pos="252095" algn="l"/>
                        </a:tabLst>
                      </a:pPr>
                      <a:r>
                        <a:rPr lang="ru-RU" sz="1400" dirty="0">
                          <a:effectLst/>
                          <a:latin typeface="Times New Roman" panose="02020603050405020304" pitchFamily="18" charset="0"/>
                          <a:ea typeface="PMingLiU;新細明體"/>
                        </a:rPr>
                        <a:t>4</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3">
                  <a:txBody>
                    <a:bodyPr/>
                    <a:lstStyle/>
                    <a:p>
                      <a:pPr algn="ctr">
                        <a:spcAft>
                          <a:spcPts val="0"/>
                        </a:spcAft>
                        <a:tabLst>
                          <a:tab pos="252095" algn="l"/>
                        </a:tabLst>
                      </a:pPr>
                      <a:r>
                        <a:rPr lang="nb-NO" sz="1600" dirty="0">
                          <a:effectLst/>
                          <a:latin typeface="Times New Roman" panose="02020603050405020304" pitchFamily="18" charset="0"/>
                          <a:ea typeface="PMingLiU;新細明體"/>
                        </a:rPr>
                        <a:t>24</a:t>
                      </a:r>
                      <a:endParaRPr lang="nb-NO" sz="24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tabLst>
                          <a:tab pos="252095" algn="l"/>
                        </a:tabLst>
                      </a:pPr>
                      <a:r>
                        <a:rPr lang="ru-RU" sz="1400" dirty="0">
                          <a:effectLst/>
                          <a:latin typeface="Times New Roman" panose="02020603050405020304" pitchFamily="18" charset="0"/>
                          <a:ea typeface="PMingLiU;新細明體"/>
                        </a:rPr>
                        <a:t>0.261</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tabLst>
                          <a:tab pos="252095" algn="l"/>
                        </a:tabLst>
                      </a:pPr>
                      <a:r>
                        <a:rPr lang="ru-RU" sz="1400" dirty="0">
                          <a:effectLst/>
                          <a:latin typeface="Times New Roman" panose="02020603050405020304" pitchFamily="18" charset="0"/>
                          <a:ea typeface="PMingLiU;新細明體"/>
                        </a:rPr>
                        <a:t>0.336</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254382416"/>
                  </a:ext>
                </a:extLst>
              </a:tr>
              <a:tr h="223703">
                <a:tc vMerge="1">
                  <a:txBody>
                    <a:bodyPr/>
                    <a:lstStyle/>
                    <a:p>
                      <a:endParaRPr lang="en-GB"/>
                    </a:p>
                  </a:txBody>
                  <a:tcPr/>
                </a:tc>
                <a:tc>
                  <a:txBody>
                    <a:bodyPr/>
                    <a:lstStyle/>
                    <a:p>
                      <a:pPr algn="ctr">
                        <a:spcAft>
                          <a:spcPts val="0"/>
                        </a:spcAft>
                        <a:tabLst>
                          <a:tab pos="252095" algn="l"/>
                        </a:tabLst>
                      </a:pPr>
                      <a:r>
                        <a:rPr lang="ru-RU" sz="1400" b="1" dirty="0">
                          <a:effectLst/>
                          <a:latin typeface="Times New Roman" panose="02020603050405020304" pitchFamily="18" charset="0"/>
                          <a:ea typeface="PMingLiU;新細明體"/>
                        </a:rPr>
                        <a:t>23</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2095" algn="l"/>
                        </a:tabLst>
                      </a:pPr>
                      <a:r>
                        <a:rPr lang="ru-RU" sz="1400">
                          <a:effectLst/>
                          <a:latin typeface="Times New Roman" panose="02020603050405020304" pitchFamily="18" charset="0"/>
                          <a:ea typeface="PMingLiU;新細明體"/>
                        </a:rPr>
                        <a:t>6</a:t>
                      </a:r>
                      <a:endParaRPr lang="nb-NO" sz="20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a:spcAft>
                          <a:spcPts val="0"/>
                        </a:spcAft>
                        <a:tabLst>
                          <a:tab pos="252095" algn="l"/>
                        </a:tabLst>
                      </a:pPr>
                      <a:r>
                        <a:rPr lang="ru-RU" sz="1400">
                          <a:effectLst/>
                          <a:latin typeface="Times New Roman" panose="02020603050405020304" pitchFamily="18" charset="0"/>
                          <a:ea typeface="PMingLiU;新細明體"/>
                        </a:rPr>
                        <a:t>0.182</a:t>
                      </a:r>
                      <a:endParaRPr lang="nb-NO" sz="20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2095" algn="l"/>
                        </a:tabLst>
                      </a:pPr>
                      <a:r>
                        <a:rPr lang="ru-RU" sz="1400" dirty="0">
                          <a:effectLst/>
                          <a:latin typeface="Times New Roman" panose="02020603050405020304" pitchFamily="18" charset="0"/>
                          <a:ea typeface="PMingLiU;新細明體"/>
                        </a:rPr>
                        <a:t>0.216</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7027690"/>
                  </a:ext>
                </a:extLst>
              </a:tr>
              <a:tr h="255395">
                <a:tc vMerge="1">
                  <a:txBody>
                    <a:bodyPr/>
                    <a:lstStyle/>
                    <a:p>
                      <a:endParaRPr lang="en-GB"/>
                    </a:p>
                  </a:txBody>
                  <a:tcPr/>
                </a:tc>
                <a:tc>
                  <a:txBody>
                    <a:bodyPr/>
                    <a:lstStyle/>
                    <a:p>
                      <a:pPr algn="ctr">
                        <a:spcAft>
                          <a:spcPts val="0"/>
                        </a:spcAft>
                        <a:tabLst>
                          <a:tab pos="252095" algn="l"/>
                        </a:tabLst>
                      </a:pPr>
                      <a:r>
                        <a:rPr lang="ru-RU" sz="1400" b="1" dirty="0">
                          <a:effectLst/>
                          <a:latin typeface="Times New Roman" panose="02020603050405020304" pitchFamily="18" charset="0"/>
                          <a:ea typeface="PMingLiU;新細明體"/>
                        </a:rPr>
                        <a:t>19</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2095" algn="l"/>
                        </a:tabLst>
                      </a:pPr>
                      <a:r>
                        <a:rPr lang="ru-RU" sz="1400" dirty="0">
                          <a:effectLst/>
                          <a:latin typeface="Times New Roman" panose="02020603050405020304" pitchFamily="18" charset="0"/>
                          <a:ea typeface="PMingLiU;新細明體"/>
                        </a:rPr>
                        <a:t>8</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a:spcAft>
                          <a:spcPts val="0"/>
                        </a:spcAft>
                        <a:tabLst>
                          <a:tab pos="252095" algn="l"/>
                        </a:tabLst>
                      </a:pPr>
                      <a:r>
                        <a:rPr lang="ru-RU" sz="1400">
                          <a:effectLst/>
                          <a:latin typeface="Times New Roman" panose="02020603050405020304" pitchFamily="18" charset="0"/>
                          <a:ea typeface="PMingLiU;新細明體"/>
                        </a:rPr>
                        <a:t>0.167</a:t>
                      </a:r>
                      <a:endParaRPr lang="nb-NO" sz="20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2095" algn="l"/>
                        </a:tabLst>
                      </a:pPr>
                      <a:r>
                        <a:rPr lang="ru-RU" sz="1400" dirty="0">
                          <a:effectLst/>
                          <a:latin typeface="Times New Roman" panose="02020603050405020304" pitchFamily="18" charset="0"/>
                          <a:ea typeface="PMingLiU;新細明體"/>
                        </a:rPr>
                        <a:t>0.213</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6407016"/>
                  </a:ext>
                </a:extLst>
              </a:tr>
              <a:tr h="223703">
                <a:tc vMerge="1">
                  <a:txBody>
                    <a:bodyPr/>
                    <a:lstStyle/>
                    <a:p>
                      <a:endParaRPr lang="en-GB"/>
                    </a:p>
                  </a:txBody>
                  <a:tcPr/>
                </a:tc>
                <a:tc>
                  <a:txBody>
                    <a:bodyPr/>
                    <a:lstStyle/>
                    <a:p>
                      <a:pPr algn="ctr">
                        <a:spcAft>
                          <a:spcPts val="0"/>
                        </a:spcAft>
                        <a:tabLst>
                          <a:tab pos="252095" algn="l"/>
                        </a:tabLst>
                      </a:pPr>
                      <a:r>
                        <a:rPr lang="nb-NO" sz="1400" b="1" dirty="0">
                          <a:effectLst/>
                          <a:latin typeface="Times New Roman" panose="02020603050405020304" pitchFamily="18" charset="0"/>
                          <a:ea typeface="PMingLiU;新細明體"/>
                        </a:rPr>
                        <a:t>34*</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tabLst>
                          <a:tab pos="252095" algn="l"/>
                        </a:tabLst>
                      </a:pPr>
                      <a:r>
                        <a:rPr lang="nb-NO" sz="1400" dirty="0">
                          <a:effectLst/>
                          <a:latin typeface="Times New Roman" panose="02020603050405020304" pitchFamily="18" charset="0"/>
                          <a:ea typeface="PMingLiU;新細明體"/>
                        </a:rPr>
                        <a:t>8</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2095" algn="l"/>
                        </a:tabLst>
                      </a:pPr>
                      <a:r>
                        <a:rPr lang="nb-NO" sz="1600" dirty="0">
                          <a:effectLst/>
                          <a:latin typeface="Times New Roman" panose="02020603050405020304" pitchFamily="18" charset="0"/>
                          <a:ea typeface="PMingLiU;新細明體"/>
                        </a:rPr>
                        <a:t>42</a:t>
                      </a:r>
                      <a:endParaRPr lang="nb-NO" sz="24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a:effectLst/>
                          <a:latin typeface="Times New Roman" panose="02020603050405020304" pitchFamily="18" charset="0"/>
                          <a:ea typeface="PMingLiU;新細明體"/>
                        </a:rPr>
                        <a:t>0.806</a:t>
                      </a:r>
                      <a:endParaRPr lang="nb-NO" sz="2000" b="1"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a:effectLst/>
                          <a:latin typeface="Times New Roman" panose="02020603050405020304" pitchFamily="18" charset="0"/>
                          <a:ea typeface="PMingLiU;新細明體"/>
                        </a:rPr>
                        <a:t>1.095</a:t>
                      </a:r>
                      <a:endParaRPr lang="nb-NO" sz="2000" b="1"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1270419"/>
                  </a:ext>
                </a:extLst>
              </a:tr>
              <a:tr h="223703">
                <a:tc rowSpan="3">
                  <a:txBody>
                    <a:bodyPr/>
                    <a:lstStyle/>
                    <a:p>
                      <a:pPr>
                        <a:spcBef>
                          <a:spcPts val="600"/>
                        </a:spcBef>
                        <a:spcAft>
                          <a:spcPts val="600"/>
                        </a:spcAft>
                        <a:tabLst>
                          <a:tab pos="252095" algn="l"/>
                        </a:tabLst>
                      </a:pPr>
                      <a:r>
                        <a:rPr lang="en-GB" sz="1800">
                          <a:effectLst/>
                          <a:latin typeface="Times New Roman" panose="02020603050405020304" pitchFamily="18" charset="0"/>
                          <a:ea typeface="PMingLiU;新細明體"/>
                        </a:rPr>
                        <a:t>Frame only, panels</a:t>
                      </a:r>
                      <a:endParaRPr lang="nb-NO" sz="28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2095" algn="l"/>
                        </a:tabLst>
                      </a:pPr>
                      <a:r>
                        <a:rPr lang="ru-RU" sz="1400" b="1" dirty="0">
                          <a:effectLst/>
                          <a:latin typeface="Times New Roman" panose="02020603050405020304" pitchFamily="18" charset="0"/>
                          <a:ea typeface="PMingLiU;新細明體"/>
                        </a:rPr>
                        <a:t>32</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2095" algn="l"/>
                        </a:tabLst>
                      </a:pPr>
                      <a:r>
                        <a:rPr lang="ru-RU" sz="1400" dirty="0">
                          <a:effectLst/>
                          <a:latin typeface="Times New Roman" panose="02020603050405020304" pitchFamily="18" charset="0"/>
                          <a:ea typeface="PMingLiU;新細明體"/>
                        </a:rPr>
                        <a:t>4</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tabLst>
                          <a:tab pos="252095" algn="l"/>
                        </a:tabLst>
                      </a:pPr>
                      <a:r>
                        <a:rPr lang="ru-RU" sz="1600" dirty="0">
                          <a:effectLst/>
                          <a:latin typeface="Times New Roman" panose="02020603050405020304" pitchFamily="18" charset="0"/>
                          <a:ea typeface="PMingLiU;新細明體"/>
                        </a:rPr>
                        <a:t>21</a:t>
                      </a:r>
                      <a:endParaRPr lang="nb-NO" sz="24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2095" algn="l"/>
                        </a:tabLst>
                      </a:pPr>
                      <a:r>
                        <a:rPr lang="ru-RU" sz="1400">
                          <a:effectLst/>
                          <a:latin typeface="Times New Roman" panose="02020603050405020304" pitchFamily="18" charset="0"/>
                          <a:ea typeface="PMingLiU;新細明體"/>
                        </a:rPr>
                        <a:t>0.201</a:t>
                      </a:r>
                      <a:endParaRPr lang="nb-NO" sz="20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2095" algn="l"/>
                        </a:tabLst>
                      </a:pPr>
                      <a:r>
                        <a:rPr lang="ru-RU" sz="1400" dirty="0">
                          <a:effectLst/>
                          <a:latin typeface="Times New Roman" panose="02020603050405020304" pitchFamily="18" charset="0"/>
                          <a:ea typeface="PMingLiU;新細明體"/>
                        </a:rPr>
                        <a:t>0.241</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2235968"/>
                  </a:ext>
                </a:extLst>
              </a:tr>
              <a:tr h="223703">
                <a:tc vMerge="1">
                  <a:txBody>
                    <a:bodyPr/>
                    <a:lstStyle/>
                    <a:p>
                      <a:endParaRPr lang="en-GB"/>
                    </a:p>
                  </a:txBody>
                  <a:tcPr/>
                </a:tc>
                <a:tc>
                  <a:txBody>
                    <a:bodyPr/>
                    <a:lstStyle/>
                    <a:p>
                      <a:pPr algn="ctr">
                        <a:spcAft>
                          <a:spcPts val="0"/>
                        </a:spcAft>
                        <a:tabLst>
                          <a:tab pos="252095" algn="l"/>
                        </a:tabLst>
                      </a:pPr>
                      <a:r>
                        <a:rPr lang="ru-RU" sz="1400" b="1" dirty="0">
                          <a:effectLst/>
                          <a:latin typeface="Times New Roman" panose="02020603050405020304" pitchFamily="18" charset="0"/>
                          <a:ea typeface="PMingLiU;新細明體"/>
                        </a:rPr>
                        <a:t>26</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2095" algn="l"/>
                        </a:tabLst>
                      </a:pPr>
                      <a:r>
                        <a:rPr lang="ru-RU" sz="1400" dirty="0">
                          <a:effectLst/>
                          <a:latin typeface="Times New Roman" panose="02020603050405020304" pitchFamily="18" charset="0"/>
                          <a:ea typeface="PMingLiU;新細明體"/>
                        </a:rPr>
                        <a:t>6</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a:spcAft>
                          <a:spcPts val="0"/>
                        </a:spcAft>
                        <a:tabLst>
                          <a:tab pos="252095" algn="l"/>
                        </a:tabLst>
                      </a:pPr>
                      <a:r>
                        <a:rPr lang="ru-RU" sz="1400">
                          <a:effectLst/>
                          <a:latin typeface="Times New Roman" panose="02020603050405020304" pitchFamily="18" charset="0"/>
                          <a:ea typeface="PMingLiU;新細明體"/>
                        </a:rPr>
                        <a:t>0.221</a:t>
                      </a:r>
                      <a:endParaRPr lang="nb-NO" sz="20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2095" algn="l"/>
                        </a:tabLst>
                      </a:pPr>
                      <a:r>
                        <a:rPr lang="ru-RU" sz="1400" dirty="0">
                          <a:effectLst/>
                          <a:latin typeface="Times New Roman" panose="02020603050405020304" pitchFamily="18" charset="0"/>
                          <a:ea typeface="PMingLiU;新細明體"/>
                        </a:rPr>
                        <a:t>0.274</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414874"/>
                  </a:ext>
                </a:extLst>
              </a:tr>
              <a:tr h="223703">
                <a:tc vMerge="1">
                  <a:txBody>
                    <a:bodyPr/>
                    <a:lstStyle/>
                    <a:p>
                      <a:endParaRPr lang="en-GB"/>
                    </a:p>
                  </a:txBody>
                  <a:tcPr/>
                </a:tc>
                <a:tc>
                  <a:txBody>
                    <a:bodyPr/>
                    <a:lstStyle/>
                    <a:p>
                      <a:pPr algn="ctr">
                        <a:spcAft>
                          <a:spcPts val="0"/>
                        </a:spcAft>
                        <a:tabLst>
                          <a:tab pos="252095" algn="l"/>
                        </a:tabLst>
                      </a:pPr>
                      <a:r>
                        <a:rPr lang="ru-RU" sz="1400" b="1" dirty="0">
                          <a:effectLst/>
                          <a:latin typeface="Times New Roman" panose="02020603050405020304" pitchFamily="18" charset="0"/>
                          <a:ea typeface="PMingLiU;新細明體"/>
                        </a:rPr>
                        <a:t>15</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2095" algn="l"/>
                        </a:tabLst>
                      </a:pPr>
                      <a:r>
                        <a:rPr lang="ru-RU" sz="1400" dirty="0">
                          <a:effectLst/>
                          <a:latin typeface="Times New Roman" panose="02020603050405020304" pitchFamily="18" charset="0"/>
                          <a:ea typeface="PMingLiU;新細明體"/>
                        </a:rPr>
                        <a:t>8</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a:spcAft>
                          <a:spcPts val="0"/>
                        </a:spcAft>
                        <a:tabLst>
                          <a:tab pos="252095" algn="l"/>
                        </a:tabLst>
                      </a:pPr>
                      <a:r>
                        <a:rPr lang="ru-RU" sz="1400">
                          <a:effectLst/>
                          <a:latin typeface="Times New Roman" panose="02020603050405020304" pitchFamily="18" charset="0"/>
                          <a:ea typeface="PMingLiU;新細明體"/>
                        </a:rPr>
                        <a:t>0.161</a:t>
                      </a:r>
                      <a:endParaRPr lang="nb-NO" sz="20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2095" algn="l"/>
                        </a:tabLst>
                      </a:pPr>
                      <a:r>
                        <a:rPr lang="ru-RU" sz="1400" dirty="0">
                          <a:effectLst/>
                          <a:latin typeface="Times New Roman" panose="02020603050405020304" pitchFamily="18" charset="0"/>
                          <a:ea typeface="PMingLiU;新細明體"/>
                        </a:rPr>
                        <a:t>0.176</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479075"/>
                  </a:ext>
                </a:extLst>
              </a:tr>
              <a:tr h="223703">
                <a:tc rowSpan="7">
                  <a:txBody>
                    <a:bodyPr/>
                    <a:lstStyle/>
                    <a:p>
                      <a:pPr>
                        <a:spcBef>
                          <a:spcPts val="600"/>
                        </a:spcBef>
                        <a:spcAft>
                          <a:spcPts val="600"/>
                        </a:spcAft>
                        <a:tabLst>
                          <a:tab pos="252095" algn="l"/>
                        </a:tabLst>
                      </a:pPr>
                      <a:r>
                        <a:rPr lang="en-GB" sz="1800" dirty="0">
                          <a:effectLst/>
                          <a:latin typeface="Times New Roman" panose="02020603050405020304" pitchFamily="18" charset="0"/>
                          <a:ea typeface="PMingLiU;新細明體"/>
                        </a:rPr>
                        <a:t>Pipe rack (2), panels</a:t>
                      </a:r>
                      <a:endParaRPr lang="nb-NO" sz="28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2095" algn="l"/>
                        </a:tabLst>
                      </a:pPr>
                      <a:r>
                        <a:rPr lang="ru-RU" sz="1400" b="1" dirty="0">
                          <a:effectLst/>
                          <a:latin typeface="Times New Roman" panose="02020603050405020304" pitchFamily="18" charset="0"/>
                          <a:ea typeface="PMingLiU;新細明體"/>
                        </a:rPr>
                        <a:t>33</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2095" algn="l"/>
                        </a:tabLst>
                      </a:pPr>
                      <a:r>
                        <a:rPr lang="ru-RU" sz="1400" dirty="0">
                          <a:effectLst/>
                          <a:latin typeface="Times New Roman" panose="02020603050405020304" pitchFamily="18" charset="0"/>
                          <a:ea typeface="PMingLiU;新細明體"/>
                        </a:rPr>
                        <a:t>4</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spcAft>
                          <a:spcPts val="0"/>
                        </a:spcAft>
                        <a:tabLst>
                          <a:tab pos="252095" algn="l"/>
                        </a:tabLst>
                      </a:pPr>
                      <a:r>
                        <a:rPr lang="nb-NO" sz="1600" dirty="0">
                          <a:effectLst/>
                          <a:latin typeface="Times New Roman" panose="02020603050405020304" pitchFamily="18" charset="0"/>
                          <a:ea typeface="PMingLiU;新細明體"/>
                        </a:rPr>
                        <a:t>21</a:t>
                      </a:r>
                      <a:endParaRPr lang="nb-NO" sz="24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2095" algn="l"/>
                        </a:tabLst>
                      </a:pPr>
                      <a:r>
                        <a:rPr lang="ru-RU" sz="1400">
                          <a:effectLst/>
                          <a:latin typeface="Times New Roman" panose="02020603050405020304" pitchFamily="18" charset="0"/>
                          <a:ea typeface="PMingLiU;新細明體"/>
                        </a:rPr>
                        <a:t>0.245</a:t>
                      </a:r>
                      <a:endParaRPr lang="nb-NO" sz="20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2095" algn="l"/>
                        </a:tabLst>
                      </a:pPr>
                      <a:r>
                        <a:rPr lang="ru-RU" sz="1400" dirty="0">
                          <a:effectLst/>
                          <a:latin typeface="Times New Roman" panose="02020603050405020304" pitchFamily="18" charset="0"/>
                          <a:ea typeface="PMingLiU;新細明體"/>
                        </a:rPr>
                        <a:t>0.277</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6776359"/>
                  </a:ext>
                </a:extLst>
              </a:tr>
              <a:tr h="223703">
                <a:tc vMerge="1">
                  <a:txBody>
                    <a:bodyPr/>
                    <a:lstStyle/>
                    <a:p>
                      <a:endParaRPr lang="en-GB"/>
                    </a:p>
                  </a:txBody>
                  <a:tcPr/>
                </a:tc>
                <a:tc>
                  <a:txBody>
                    <a:bodyPr/>
                    <a:lstStyle/>
                    <a:p>
                      <a:pPr algn="ctr">
                        <a:spcAft>
                          <a:spcPts val="0"/>
                        </a:spcAft>
                        <a:tabLst>
                          <a:tab pos="252095" algn="l"/>
                        </a:tabLst>
                      </a:pPr>
                      <a:r>
                        <a:rPr lang="ru-RU" sz="1400" b="1" dirty="0">
                          <a:effectLst/>
                          <a:latin typeface="Times New Roman" panose="02020603050405020304" pitchFamily="18" charset="0"/>
                          <a:ea typeface="PMingLiU;新細明體"/>
                        </a:rPr>
                        <a:t>31</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tabLst>
                          <a:tab pos="252095" algn="l"/>
                        </a:tabLst>
                      </a:pPr>
                      <a:r>
                        <a:rPr lang="nb-NO" sz="1400" dirty="0">
                          <a:effectLst/>
                          <a:latin typeface="Times New Roman" panose="02020603050405020304" pitchFamily="18" charset="0"/>
                          <a:ea typeface="PMingLiU;新細明體"/>
                        </a:rPr>
                        <a:t>6</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a:spcAft>
                          <a:spcPts val="0"/>
                        </a:spcAft>
                        <a:tabLst>
                          <a:tab pos="252095" algn="l"/>
                        </a:tabLst>
                      </a:pPr>
                      <a:r>
                        <a:rPr lang="ru-RU" sz="1400" dirty="0">
                          <a:effectLst/>
                          <a:latin typeface="Times New Roman" panose="02020603050405020304" pitchFamily="18" charset="0"/>
                          <a:ea typeface="PMingLiU;新細明體"/>
                        </a:rPr>
                        <a:t>0.235</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2095" algn="l"/>
                        </a:tabLst>
                      </a:pPr>
                      <a:r>
                        <a:rPr lang="ru-RU" sz="1400" dirty="0">
                          <a:effectLst/>
                          <a:latin typeface="Times New Roman" panose="02020603050405020304" pitchFamily="18" charset="0"/>
                          <a:ea typeface="PMingLiU;新細明體"/>
                        </a:rPr>
                        <a:t>0.266</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8569386"/>
                  </a:ext>
                </a:extLst>
              </a:tr>
              <a:tr h="223703">
                <a:tc vMerge="1">
                  <a:txBody>
                    <a:bodyPr/>
                    <a:lstStyle/>
                    <a:p>
                      <a:endParaRPr lang="en-GB"/>
                    </a:p>
                  </a:txBody>
                  <a:tcPr/>
                </a:tc>
                <a:tc>
                  <a:txBody>
                    <a:bodyPr/>
                    <a:lstStyle/>
                    <a:p>
                      <a:pPr algn="ctr">
                        <a:spcAft>
                          <a:spcPts val="0"/>
                        </a:spcAft>
                        <a:tabLst>
                          <a:tab pos="252095" algn="l"/>
                        </a:tabLst>
                      </a:pPr>
                      <a:r>
                        <a:rPr lang="ru-RU" sz="1400" b="1" dirty="0">
                          <a:effectLst/>
                          <a:latin typeface="Times New Roman" panose="02020603050405020304" pitchFamily="18" charset="0"/>
                          <a:ea typeface="PMingLiU;新細明體"/>
                        </a:rPr>
                        <a:t>27</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a:txBody>
                    <a:bodyPr/>
                    <a:lstStyle/>
                    <a:p>
                      <a:pPr algn="ctr">
                        <a:spcAft>
                          <a:spcPts val="0"/>
                        </a:spcAft>
                        <a:tabLst>
                          <a:tab pos="252095" algn="l"/>
                        </a:tabLst>
                      </a:pPr>
                      <a:r>
                        <a:rPr lang="ru-RU" sz="1400">
                          <a:effectLst/>
                          <a:latin typeface="Times New Roman" panose="02020603050405020304" pitchFamily="18" charset="0"/>
                          <a:ea typeface="PMingLiU;新細明體"/>
                        </a:rPr>
                        <a:t>0.264</a:t>
                      </a:r>
                      <a:endParaRPr lang="nb-NO" sz="20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2095" algn="l"/>
                        </a:tabLst>
                      </a:pPr>
                      <a:r>
                        <a:rPr lang="ru-RU" sz="1400" dirty="0">
                          <a:effectLst/>
                          <a:latin typeface="Times New Roman" panose="02020603050405020304" pitchFamily="18" charset="0"/>
                          <a:ea typeface="PMingLiU;新細明體"/>
                        </a:rPr>
                        <a:t>0.322</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8942894"/>
                  </a:ext>
                </a:extLst>
              </a:tr>
              <a:tr h="223703">
                <a:tc vMerge="1">
                  <a:txBody>
                    <a:bodyPr/>
                    <a:lstStyle/>
                    <a:p>
                      <a:endParaRPr lang="en-GB"/>
                    </a:p>
                  </a:txBody>
                  <a:tcPr/>
                </a:tc>
                <a:tc>
                  <a:txBody>
                    <a:bodyPr/>
                    <a:lstStyle/>
                    <a:p>
                      <a:pPr algn="ctr">
                        <a:spcAft>
                          <a:spcPts val="0"/>
                        </a:spcAft>
                        <a:tabLst>
                          <a:tab pos="252095" algn="l"/>
                        </a:tabLst>
                      </a:pPr>
                      <a:r>
                        <a:rPr lang="ru-RU" sz="1400" b="1" dirty="0">
                          <a:effectLst/>
                          <a:latin typeface="Times New Roman" panose="02020603050405020304" pitchFamily="18" charset="0"/>
                          <a:ea typeface="PMingLiU;新細明體"/>
                        </a:rPr>
                        <a:t>30</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tabLst>
                          <a:tab pos="252095" algn="l"/>
                        </a:tabLst>
                      </a:pPr>
                      <a:r>
                        <a:rPr lang="nb-NO" sz="1400" dirty="0">
                          <a:effectLst/>
                          <a:latin typeface="Times New Roman" panose="02020603050405020304" pitchFamily="18" charset="0"/>
                          <a:ea typeface="PMingLiU;新細明體"/>
                        </a:rPr>
                        <a:t>8</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a:spcAft>
                          <a:spcPts val="0"/>
                        </a:spcAft>
                        <a:tabLst>
                          <a:tab pos="252095" algn="l"/>
                        </a:tabLst>
                      </a:pPr>
                      <a:r>
                        <a:rPr lang="ru-RU" sz="1400" dirty="0">
                          <a:effectLst/>
                          <a:latin typeface="Times New Roman" panose="02020603050405020304" pitchFamily="18" charset="0"/>
                          <a:ea typeface="PMingLiU;新細明體"/>
                        </a:rPr>
                        <a:t>0.199</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2095" algn="l"/>
                        </a:tabLst>
                      </a:pPr>
                      <a:r>
                        <a:rPr lang="ru-RU" sz="1400" dirty="0">
                          <a:effectLst/>
                          <a:latin typeface="Times New Roman" panose="02020603050405020304" pitchFamily="18" charset="0"/>
                          <a:ea typeface="PMingLiU;新細明體"/>
                        </a:rPr>
                        <a:t>0.229</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4660237"/>
                  </a:ext>
                </a:extLst>
              </a:tr>
              <a:tr h="223703">
                <a:tc vMerge="1">
                  <a:txBody>
                    <a:bodyPr/>
                    <a:lstStyle/>
                    <a:p>
                      <a:endParaRPr lang="en-GB"/>
                    </a:p>
                  </a:txBody>
                  <a:tcPr/>
                </a:tc>
                <a:tc>
                  <a:txBody>
                    <a:bodyPr/>
                    <a:lstStyle/>
                    <a:p>
                      <a:pPr algn="ctr">
                        <a:spcAft>
                          <a:spcPts val="0"/>
                        </a:spcAft>
                        <a:tabLst>
                          <a:tab pos="252095" algn="l"/>
                        </a:tabLst>
                      </a:pPr>
                      <a:r>
                        <a:rPr lang="ru-RU" sz="1400" b="1" dirty="0">
                          <a:effectLst/>
                          <a:latin typeface="Times New Roman" panose="02020603050405020304" pitchFamily="18" charset="0"/>
                          <a:ea typeface="PMingLiU;新細明體"/>
                        </a:rPr>
                        <a:t>18</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a:txBody>
                    <a:bodyPr/>
                    <a:lstStyle/>
                    <a:p>
                      <a:pPr algn="ctr">
                        <a:spcAft>
                          <a:spcPts val="0"/>
                        </a:spcAft>
                        <a:tabLst>
                          <a:tab pos="252095" algn="l"/>
                        </a:tabLst>
                      </a:pPr>
                      <a:r>
                        <a:rPr lang="ru-RU" sz="1400">
                          <a:effectLst/>
                          <a:latin typeface="Times New Roman" panose="02020603050405020304" pitchFamily="18" charset="0"/>
                          <a:ea typeface="PMingLiU;新細明體"/>
                        </a:rPr>
                        <a:t>0.225</a:t>
                      </a:r>
                      <a:endParaRPr lang="nb-NO" sz="200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2095" algn="l"/>
                        </a:tabLst>
                      </a:pPr>
                      <a:r>
                        <a:rPr lang="ru-RU" sz="1400" dirty="0">
                          <a:effectLst/>
                          <a:latin typeface="Times New Roman" panose="02020603050405020304" pitchFamily="18" charset="0"/>
                          <a:ea typeface="PMingLiU;新細明體"/>
                        </a:rPr>
                        <a:t>0.247</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4397491"/>
                  </a:ext>
                </a:extLst>
              </a:tr>
              <a:tr h="223703">
                <a:tc vMerge="1">
                  <a:txBody>
                    <a:bodyPr/>
                    <a:lstStyle/>
                    <a:p>
                      <a:endParaRPr lang="en-GB"/>
                    </a:p>
                  </a:txBody>
                  <a:tcPr/>
                </a:tc>
                <a:tc>
                  <a:txBody>
                    <a:bodyPr/>
                    <a:lstStyle/>
                    <a:p>
                      <a:pPr algn="ctr">
                        <a:spcAft>
                          <a:spcPts val="0"/>
                        </a:spcAft>
                        <a:tabLst>
                          <a:tab pos="252095" algn="l"/>
                        </a:tabLst>
                      </a:pPr>
                      <a:r>
                        <a:rPr lang="ru-RU" sz="1400" b="1" dirty="0">
                          <a:effectLst/>
                          <a:latin typeface="Times New Roman" panose="02020603050405020304" pitchFamily="18" charset="0"/>
                          <a:ea typeface="PMingLiU;新細明體"/>
                        </a:rPr>
                        <a:t>28</a:t>
                      </a:r>
                      <a:r>
                        <a:rPr lang="nb-NO" sz="1400" b="1" dirty="0">
                          <a:effectLst/>
                          <a:latin typeface="Times New Roman" panose="02020603050405020304" pitchFamily="18" charset="0"/>
                          <a:ea typeface="PMingLiU;新細明體"/>
                        </a:rPr>
                        <a:t>*</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tabLst>
                          <a:tab pos="252095" algn="l"/>
                        </a:tabLst>
                      </a:pPr>
                      <a:r>
                        <a:rPr lang="ru-RU" sz="1400" dirty="0">
                          <a:effectLst/>
                          <a:latin typeface="Times New Roman" panose="02020603050405020304" pitchFamily="18" charset="0"/>
                          <a:ea typeface="PMingLiU;新細明體"/>
                        </a:rPr>
                        <a:t>6</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tabLst>
                          <a:tab pos="252095" algn="l"/>
                        </a:tabLst>
                      </a:pPr>
                      <a:r>
                        <a:rPr lang="nb-NO" sz="1600" dirty="0">
                          <a:effectLst/>
                          <a:latin typeface="Times New Roman" panose="02020603050405020304" pitchFamily="18" charset="0"/>
                          <a:ea typeface="PMingLiU;新細明體"/>
                        </a:rPr>
                        <a:t>24</a:t>
                      </a:r>
                      <a:endParaRPr lang="nb-NO" sz="24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2095" algn="l"/>
                        </a:tabLst>
                      </a:pPr>
                      <a:r>
                        <a:rPr lang="ru-RU" sz="1400" b="1" dirty="0">
                          <a:effectLst/>
                          <a:latin typeface="Times New Roman" panose="02020603050405020304" pitchFamily="18" charset="0"/>
                          <a:ea typeface="PMingLiU;新細明體"/>
                        </a:rPr>
                        <a:t>0.442</a:t>
                      </a:r>
                      <a:endParaRPr lang="nb-NO" sz="2000" b="1"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2095" algn="l"/>
                        </a:tabLst>
                      </a:pPr>
                      <a:r>
                        <a:rPr lang="ru-RU" sz="1400" b="1" dirty="0">
                          <a:effectLst/>
                          <a:latin typeface="Times New Roman" panose="02020603050405020304" pitchFamily="18" charset="0"/>
                          <a:ea typeface="PMingLiU;新細明體"/>
                        </a:rPr>
                        <a:t>0.763</a:t>
                      </a:r>
                      <a:endParaRPr lang="nb-NO" sz="2000" b="1"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7836839"/>
                  </a:ext>
                </a:extLst>
              </a:tr>
              <a:tr h="223703">
                <a:tc vMerge="1">
                  <a:txBody>
                    <a:bodyPr/>
                    <a:lstStyle/>
                    <a:p>
                      <a:endParaRPr lang="en-GB"/>
                    </a:p>
                  </a:txBody>
                  <a:tcPr/>
                </a:tc>
                <a:tc>
                  <a:txBody>
                    <a:bodyPr/>
                    <a:lstStyle/>
                    <a:p>
                      <a:pPr algn="ctr">
                        <a:spcAft>
                          <a:spcPts val="0"/>
                        </a:spcAft>
                        <a:tabLst>
                          <a:tab pos="252095" algn="l"/>
                        </a:tabLst>
                      </a:pPr>
                      <a:r>
                        <a:rPr lang="ru-RU" sz="1400" b="1" dirty="0">
                          <a:effectLst/>
                          <a:latin typeface="Times New Roman" panose="02020603050405020304" pitchFamily="18" charset="0"/>
                          <a:ea typeface="PMingLiU;新細明體"/>
                        </a:rPr>
                        <a:t>20</a:t>
                      </a:r>
                      <a:r>
                        <a:rPr lang="nb-NO" sz="1400" b="1" dirty="0">
                          <a:effectLst/>
                          <a:latin typeface="Times New Roman" panose="02020603050405020304" pitchFamily="18" charset="0"/>
                          <a:ea typeface="PMingLiU;新細明體"/>
                        </a:rPr>
                        <a:t>*</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tabLst>
                          <a:tab pos="252095" algn="l"/>
                        </a:tabLst>
                      </a:pPr>
                      <a:r>
                        <a:rPr lang="ru-RU" sz="1400" dirty="0">
                          <a:effectLst/>
                          <a:latin typeface="Times New Roman" panose="02020603050405020304" pitchFamily="18" charset="0"/>
                          <a:ea typeface="PMingLiU;新細明體"/>
                        </a:rPr>
                        <a:t>8</a:t>
                      </a:r>
                      <a:endParaRPr lang="nb-NO" sz="2000"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a:spcAft>
                          <a:spcPts val="0"/>
                        </a:spcAft>
                        <a:tabLst>
                          <a:tab pos="252095" algn="l"/>
                        </a:tabLst>
                      </a:pPr>
                      <a:r>
                        <a:rPr lang="ru-RU" sz="1400" b="1">
                          <a:effectLst/>
                          <a:latin typeface="Times New Roman" panose="02020603050405020304" pitchFamily="18" charset="0"/>
                          <a:ea typeface="PMingLiU;新細明體"/>
                        </a:rPr>
                        <a:t>0.311</a:t>
                      </a:r>
                      <a:endParaRPr lang="nb-NO" sz="2000" b="1">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2095" algn="l"/>
                        </a:tabLst>
                      </a:pPr>
                      <a:r>
                        <a:rPr lang="ru-RU" sz="1400" b="1" dirty="0">
                          <a:effectLst/>
                          <a:latin typeface="Times New Roman" panose="02020603050405020304" pitchFamily="18" charset="0"/>
                          <a:ea typeface="PMingLiU;新細明體"/>
                        </a:rPr>
                        <a:t>0.366</a:t>
                      </a:r>
                      <a:endParaRPr lang="nb-NO" sz="2000" b="1" dirty="0">
                        <a:effectLst/>
                        <a:latin typeface="Times New Roman" panose="02020603050405020304" pitchFamily="18" charset="0"/>
                        <a:ea typeface="PMingLiU;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9950678"/>
                  </a:ext>
                </a:extLst>
              </a:tr>
            </a:tbl>
          </a:graphicData>
        </a:graphic>
      </p:graphicFrame>
    </p:spTree>
    <p:extLst>
      <p:ext uri="{BB962C8B-B14F-4D97-AF65-F5344CB8AC3E}">
        <p14:creationId xmlns:p14="http://schemas.microsoft.com/office/powerpoint/2010/main" val="30259565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9786</TotalTime>
  <Words>1701</Words>
  <Application>Microsoft Office PowerPoint</Application>
  <PresentationFormat>On-screen Show (4:3)</PresentationFormat>
  <Paragraphs>322</Paragraphs>
  <Slides>19</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Calibri</vt:lpstr>
      <vt:lpstr>Calibri Light</vt:lpstr>
      <vt:lpstr>Helvetica Light</vt:lpstr>
      <vt:lpstr>PMingLiU;新細明體</vt:lpstr>
      <vt:lpstr>Roboto light</vt:lpstr>
      <vt:lpstr>Roboto light</vt:lpstr>
      <vt:lpstr>Times New Roman</vt:lpstr>
      <vt:lpstr>Verdana</vt:lpstr>
      <vt:lpstr>Wingdings</vt:lpstr>
      <vt:lpstr>Office Theme</vt:lpstr>
      <vt:lpstr>PowerPoint Presentation</vt:lpstr>
      <vt:lpstr>Outline</vt:lpstr>
      <vt:lpstr>PowerPoint Presentation</vt:lpstr>
      <vt:lpstr>Experimental setup: 20-foot ISO container</vt:lpstr>
      <vt:lpstr>CFD model: FLACS Solver</vt:lpstr>
      <vt:lpstr>FE model: IMPETUS Afea solver</vt:lpstr>
      <vt:lpstr>CFD/FE model</vt:lpstr>
      <vt:lpstr>1a: Venting through the doors</vt:lpstr>
      <vt:lpstr>1b: Venting through the roof</vt:lpstr>
      <vt:lpstr>Results: Test with no obstacle</vt:lpstr>
      <vt:lpstr>PowerPoint Presentation</vt:lpstr>
      <vt:lpstr>Results: Test 1 (5.64 m2 door venting, 15 vol. % H2 – empty)</vt:lpstr>
      <vt:lpstr>Results: Test 21 (6 m2 roof venting, 21 vol. % H2 – empty)</vt:lpstr>
      <vt:lpstr>PowerPoint Presentation</vt:lpstr>
      <vt:lpstr>Results: Summary of all tests</vt:lpstr>
      <vt:lpstr>PowerPoint Presentation</vt:lpstr>
      <vt:lpstr>Concluding Remarks</vt:lpstr>
      <vt:lpstr>PowerPoint Presentation</vt:lpstr>
      <vt:lpstr>PowerPoint Presentation</vt:lpstr>
    </vt:vector>
  </TitlesOfParts>
  <Company>Christian Michelsen Research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Skjold, Trygve</dc:creator>
  <cp:lastModifiedBy>Lakshmipathy, Sunil</cp:lastModifiedBy>
  <cp:revision>160</cp:revision>
  <dcterms:created xsi:type="dcterms:W3CDTF">2015-10-01T17:17:03Z</dcterms:created>
  <dcterms:modified xsi:type="dcterms:W3CDTF">2017-09-10T23:14:42Z</dcterms:modified>
</cp:coreProperties>
</file>