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  <p:sldMasterId id="2147483777" r:id="rId2"/>
    <p:sldMasterId id="2147483790" r:id="rId3"/>
    <p:sldMasterId id="2147483804" r:id="rId4"/>
    <p:sldMasterId id="2147483816" r:id="rId5"/>
  </p:sldMasterIdLst>
  <p:notesMasterIdLst>
    <p:notesMasterId r:id="rId23"/>
  </p:notesMasterIdLst>
  <p:sldIdLst>
    <p:sldId id="376" r:id="rId6"/>
    <p:sldId id="411" r:id="rId7"/>
    <p:sldId id="405" r:id="rId8"/>
    <p:sldId id="395" r:id="rId9"/>
    <p:sldId id="407" r:id="rId10"/>
    <p:sldId id="379" r:id="rId11"/>
    <p:sldId id="392" r:id="rId12"/>
    <p:sldId id="393" r:id="rId13"/>
    <p:sldId id="394" r:id="rId14"/>
    <p:sldId id="396" r:id="rId15"/>
    <p:sldId id="397" r:id="rId16"/>
    <p:sldId id="408" r:id="rId17"/>
    <p:sldId id="403" r:id="rId18"/>
    <p:sldId id="404" r:id="rId19"/>
    <p:sldId id="399" r:id="rId20"/>
    <p:sldId id="409" r:id="rId21"/>
    <p:sldId id="410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ill, Laura (FELLOW)" initials="HL(" lastIdx="2" clrIdx="0"/>
  <p:cmAuthor id="1" name="James Jr, Charles" initials="JJ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6" autoAdjust="0"/>
  </p:normalViewPr>
  <p:slideViewPr>
    <p:cSldViewPr>
      <p:cViewPr varScale="1">
        <p:scale>
          <a:sx n="66" d="100"/>
          <a:sy n="66" d="100"/>
        </p:scale>
        <p:origin x="-127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723C17C1-6C6A-4D1C-9596-1410CAFDA701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DC4DD4D9-2FA7-431F-9F8F-33E2AC54C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7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DD4D9-2FA7-431F-9F8F-33E2AC54CE5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3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62530A-1345-4E43-9C25-3616D4F348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5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DD4D9-2FA7-431F-9F8F-33E2AC54CE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DD4D9-2FA7-431F-9F8F-33E2AC54CE5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DD4D9-2FA7-431F-9F8F-33E2AC54CE5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0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3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8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RE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REL Logo2010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600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1663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image2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9575"/>
            <a:ext cx="19018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5400000">
            <a:off x="-2111375" y="2111375"/>
            <a:ext cx="6858000" cy="263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-550863" y="547688"/>
            <a:ext cx="4956175" cy="3854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image3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679575"/>
            <a:ext cx="2203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image4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676400"/>
            <a:ext cx="12715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image5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9575"/>
            <a:ext cx="2286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43200" y="838200"/>
            <a:ext cx="6248400" cy="120531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4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657600" y="3200400"/>
            <a:ext cx="4648200" cy="304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1800"/>
              </a:spcAft>
              <a:buNone/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24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685450"/>
            <a:ext cx="457200" cy="153888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52F19B7-D418-4022-ADCB-81F2774CA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638800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1463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16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1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6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8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1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9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29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1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15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25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REL_ppt_bann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7643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2111247" y="2111247"/>
            <a:ext cx="6858002" cy="263550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rot="5400000" flipH="1" flipV="1">
            <a:off x="-550737" y="547235"/>
            <a:ext cx="4956502" cy="385502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857959" y="304800"/>
            <a:ext cx="6248400" cy="762000"/>
          </a:xfrm>
        </p:spPr>
        <p:txBody>
          <a:bodyPr>
            <a:noAutofit/>
          </a:bodyPr>
          <a:lstStyle>
            <a:lvl1pPr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3810000"/>
            <a:ext cx="4648200" cy="2438400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 </a:t>
            </a:r>
          </a:p>
        </p:txBody>
      </p:sp>
    </p:spTree>
    <p:extLst>
      <p:ext uri="{BB962C8B-B14F-4D97-AF65-F5344CB8AC3E}">
        <p14:creationId xmlns:p14="http://schemas.microsoft.com/office/powerpoint/2010/main" val="180328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35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00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4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6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62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37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37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11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93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96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7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73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0CA8E-BCCE-465D-AA42-62B60CC47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9839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1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61708" y="3564061"/>
            <a:ext cx="5139372" cy="8808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sz="3200" b="1">
                <a:latin typeface="+mj-lt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761708" y="4522268"/>
            <a:ext cx="5139372" cy="682929"/>
          </a:xfrm>
        </p:spPr>
        <p:txBody>
          <a:bodyPr>
            <a:noAutofit/>
          </a:bodyPr>
          <a:lstStyle>
            <a:lvl1pPr>
              <a:buNone/>
              <a:defRPr sz="20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768155" y="6097518"/>
            <a:ext cx="5144986" cy="243016"/>
          </a:xfrm>
        </p:spPr>
        <p:txBody>
          <a:bodyPr>
            <a:noAutofit/>
          </a:bodyPr>
          <a:lstStyle>
            <a:lvl1pPr>
              <a:buNone/>
              <a:defRPr sz="11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Publication No.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767322" y="5261812"/>
            <a:ext cx="5139372" cy="682929"/>
          </a:xfrm>
        </p:spPr>
        <p:txBody>
          <a:bodyPr>
            <a:noAutofit/>
          </a:bodyPr>
          <a:lstStyle>
            <a:lvl1pPr>
              <a:buNone/>
              <a:defRPr sz="14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5771419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24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>
                <a:solidFill>
                  <a:srgbClr val="353A3E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600">
                <a:solidFill>
                  <a:srgbClr val="353A3E"/>
                </a:solidFill>
              </a:defRPr>
            </a:lvl2pPr>
            <a:lvl3pPr>
              <a:buFont typeface="Calibri" pitchFamily="34" charset="0"/>
              <a:buChar char="–"/>
              <a:defRPr>
                <a:solidFill>
                  <a:srgbClr val="353A3E"/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rgbClr val="353A3E"/>
                </a:solidFill>
              </a:defRPr>
            </a:lvl4pPr>
            <a:lvl5pPr>
              <a:defRPr>
                <a:solidFill>
                  <a:srgbClr val="353A3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5569"/>
            <a:ext cx="8229600" cy="56692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white-lgo-NREL-logotyp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328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92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67200"/>
          </a:xfrm>
        </p:spPr>
        <p:txBody>
          <a:bodyPr/>
          <a:lstStyle>
            <a:lvl1pPr>
              <a:defRPr sz="2000" b="0" baseline="0">
                <a:solidFill>
                  <a:srgbClr val="353A3E"/>
                </a:solidFill>
                <a:latin typeface="Calibri"/>
                <a:cs typeface="Calibri"/>
              </a:defRPr>
            </a:lvl1pPr>
            <a:lvl2pPr>
              <a:buSzPct val="80000"/>
              <a:buFont typeface="Courier New" pitchFamily="49" charset="0"/>
              <a:buChar char="o"/>
              <a:defRPr lang="en-US" sz="2000" kern="1200" dirty="0" smtClean="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353A3E"/>
                </a:solidFill>
                <a:latin typeface="Calibri"/>
                <a:cs typeface="Calibri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353A3E"/>
                </a:solidFill>
                <a:latin typeface="Calibri"/>
                <a:cs typeface="Calibri"/>
              </a:defRPr>
            </a:lvl4pPr>
            <a:lvl5pPr>
              <a:defRPr sz="1400">
                <a:solidFill>
                  <a:srgbClr val="353A3E"/>
                </a:solidFill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67200"/>
          </a:xfrm>
        </p:spPr>
        <p:txBody>
          <a:bodyPr/>
          <a:lstStyle>
            <a:lvl1pPr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  <a:lvl2pPr>
              <a:buSzPct val="80000"/>
              <a:buFont typeface="Courier New" pitchFamily="49" charset="0"/>
              <a:buChar char="o"/>
              <a:defRPr sz="2000">
                <a:solidFill>
                  <a:srgbClr val="353A3E"/>
                </a:solidFill>
                <a:latin typeface="Calibri"/>
                <a:cs typeface="Calibri"/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353A3E"/>
                </a:solidFill>
                <a:latin typeface="Calibri"/>
                <a:cs typeface="Calibri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353A3E"/>
                </a:solidFill>
                <a:latin typeface="Calibri"/>
                <a:cs typeface="Calibri"/>
              </a:defRPr>
            </a:lvl4pPr>
            <a:lvl5pPr>
              <a:defRPr sz="1400">
                <a:solidFill>
                  <a:srgbClr val="353A3E"/>
                </a:solidFill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295400"/>
            <a:ext cx="4038600" cy="457200"/>
          </a:xfrm>
        </p:spPr>
        <p:txBody>
          <a:bodyPr>
            <a:noAutofit/>
          </a:bodyPr>
          <a:lstStyle>
            <a:lvl1pPr>
              <a:buNone/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1295400"/>
            <a:ext cx="4038600" cy="457200"/>
          </a:xfrm>
        </p:spPr>
        <p:txBody>
          <a:bodyPr>
            <a:noAutofit/>
          </a:bodyPr>
          <a:lstStyle>
            <a:lvl1pPr>
              <a:buNone/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cs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65170" y="6655741"/>
            <a:ext cx="31290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cs typeface="Calibri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3" name="Picture 12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9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26 at 5.18.34 P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69437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0"/>
            <a:ext cx="8229600" cy="56356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Transition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68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7607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5569"/>
            <a:ext cx="8229600" cy="56692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58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4111"/>
            <a:ext cx="4203323" cy="68721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4979" y="309457"/>
            <a:ext cx="3855195" cy="1618198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44475" y="2030806"/>
            <a:ext cx="3855699" cy="45386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9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6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buFont typeface="Calibri" pitchFamily="34" charset="0"/>
              <a:buChar char="–"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566928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867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0"/>
            <a:ext cx="8229600" cy="563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858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2590800"/>
            <a:ext cx="8229600" cy="609600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57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3900" y="993658"/>
            <a:ext cx="5102225" cy="870181"/>
          </a:xfrm>
        </p:spPr>
        <p:txBody>
          <a:bodyPr/>
          <a:lstStyle>
            <a:lvl1pPr algn="ctr">
              <a:defRPr>
                <a:solidFill>
                  <a:srgbClr val="353A3E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7" name="Picture 6" descr="ppt-blue-bk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64297"/>
            <a:ext cx="914400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7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REL Logo2010whit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600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5400000">
            <a:off x="-2111375" y="2111375"/>
            <a:ext cx="6858000" cy="263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-550863" y="547688"/>
            <a:ext cx="4956175" cy="3854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743200" y="3584448"/>
            <a:ext cx="6248400" cy="762000"/>
          </a:xfrm>
        </p:spPr>
        <p:txBody>
          <a:bodyPr>
            <a:noAutofit/>
          </a:bodyPr>
          <a:lstStyle>
            <a:lvl1pPr>
              <a:buNone/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877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1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61708" y="3564061"/>
            <a:ext cx="5139372" cy="8808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sz="3200" b="1">
                <a:latin typeface="+mj-lt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761708" y="4522268"/>
            <a:ext cx="5139372" cy="682929"/>
          </a:xfrm>
        </p:spPr>
        <p:txBody>
          <a:bodyPr>
            <a:noAutofit/>
          </a:bodyPr>
          <a:lstStyle>
            <a:lvl1pPr>
              <a:buNone/>
              <a:defRPr sz="20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768155" y="6097518"/>
            <a:ext cx="5144986" cy="243016"/>
          </a:xfrm>
        </p:spPr>
        <p:txBody>
          <a:bodyPr>
            <a:noAutofit/>
          </a:bodyPr>
          <a:lstStyle>
            <a:lvl1pPr>
              <a:buNone/>
              <a:defRPr sz="11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Publication No.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767322" y="5261812"/>
            <a:ext cx="5139372" cy="682929"/>
          </a:xfrm>
        </p:spPr>
        <p:txBody>
          <a:bodyPr>
            <a:noAutofit/>
          </a:bodyPr>
          <a:lstStyle>
            <a:lvl1pPr>
              <a:buNone/>
              <a:defRPr sz="1400" b="0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7034779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5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24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>
                <a:solidFill>
                  <a:srgbClr val="353A3E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600">
                <a:solidFill>
                  <a:srgbClr val="353A3E"/>
                </a:solidFill>
              </a:defRPr>
            </a:lvl2pPr>
            <a:lvl3pPr>
              <a:buFont typeface="Calibri" pitchFamily="34" charset="0"/>
              <a:buChar char="–"/>
              <a:defRPr>
                <a:solidFill>
                  <a:srgbClr val="353A3E"/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rgbClr val="353A3E"/>
                </a:solidFill>
              </a:defRPr>
            </a:lvl4pPr>
            <a:lvl5pPr>
              <a:defRPr>
                <a:solidFill>
                  <a:srgbClr val="353A3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5569"/>
            <a:ext cx="8229600" cy="56692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white-lgo-NREL-logotyp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97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67200"/>
          </a:xfrm>
        </p:spPr>
        <p:txBody>
          <a:bodyPr/>
          <a:lstStyle>
            <a:lvl1pPr>
              <a:defRPr sz="2000" b="0" baseline="0">
                <a:solidFill>
                  <a:srgbClr val="353A3E"/>
                </a:solidFill>
                <a:latin typeface="Calibri"/>
                <a:cs typeface="Calibri"/>
              </a:defRPr>
            </a:lvl1pPr>
            <a:lvl2pPr>
              <a:buSzPct val="80000"/>
              <a:buFont typeface="Courier New" pitchFamily="49" charset="0"/>
              <a:buChar char="o"/>
              <a:defRPr lang="en-US" sz="2000" kern="1200" dirty="0" smtClean="0">
                <a:solidFill>
                  <a:srgbClr val="353A3E"/>
                </a:solidFill>
                <a:latin typeface="Calibri"/>
                <a:ea typeface="+mn-ea"/>
                <a:cs typeface="Calibri"/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353A3E"/>
                </a:solidFill>
                <a:latin typeface="Calibri"/>
                <a:cs typeface="Calibri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353A3E"/>
                </a:solidFill>
                <a:latin typeface="Calibri"/>
                <a:cs typeface="Calibri"/>
              </a:defRPr>
            </a:lvl4pPr>
            <a:lvl5pPr>
              <a:defRPr sz="1400">
                <a:solidFill>
                  <a:srgbClr val="353A3E"/>
                </a:solidFill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67200"/>
          </a:xfrm>
        </p:spPr>
        <p:txBody>
          <a:bodyPr/>
          <a:lstStyle>
            <a:lvl1pPr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  <a:lvl2pPr>
              <a:buSzPct val="80000"/>
              <a:buFont typeface="Courier New" pitchFamily="49" charset="0"/>
              <a:buChar char="o"/>
              <a:defRPr sz="2000">
                <a:solidFill>
                  <a:srgbClr val="353A3E"/>
                </a:solidFill>
                <a:latin typeface="Calibri"/>
                <a:cs typeface="Calibri"/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353A3E"/>
                </a:solidFill>
                <a:latin typeface="Calibri"/>
                <a:cs typeface="Calibri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353A3E"/>
                </a:solidFill>
                <a:latin typeface="Calibri"/>
                <a:cs typeface="Calibri"/>
              </a:defRPr>
            </a:lvl4pPr>
            <a:lvl5pPr>
              <a:defRPr sz="1400">
                <a:solidFill>
                  <a:srgbClr val="353A3E"/>
                </a:solidFill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295400"/>
            <a:ext cx="4038600" cy="457200"/>
          </a:xfrm>
        </p:spPr>
        <p:txBody>
          <a:bodyPr>
            <a:noAutofit/>
          </a:bodyPr>
          <a:lstStyle>
            <a:lvl1pPr>
              <a:buNone/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1295400"/>
            <a:ext cx="4038600" cy="457200"/>
          </a:xfrm>
        </p:spPr>
        <p:txBody>
          <a:bodyPr>
            <a:noAutofit/>
          </a:bodyPr>
          <a:lstStyle>
            <a:lvl1pPr>
              <a:buNone/>
              <a:defRPr sz="2000" b="0">
                <a:solidFill>
                  <a:srgbClr val="353A3E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cs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65170" y="6655741"/>
            <a:ext cx="31290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cs typeface="Calibri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3" name="Picture 12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26 at 5.18.34 P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69437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0"/>
            <a:ext cx="8229600" cy="56356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Transition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84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7607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5569"/>
            <a:ext cx="8229600" cy="56692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56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4111"/>
            <a:ext cx="4203323" cy="68721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4979" y="309457"/>
            <a:ext cx="3855195" cy="1618198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44475" y="2030806"/>
            <a:ext cx="3855699" cy="45386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62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-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6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buFont typeface="Calibri" pitchFamily="34" charset="0"/>
              <a:buChar char="–"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566928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76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0"/>
            <a:ext cx="8229600" cy="563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858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2590800"/>
            <a:ext cx="8229600" cy="609600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60444"/>
            <a:ext cx="9144000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9C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white-lgo-NREL-logotyp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20002"/>
            <a:ext cx="2927604" cy="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7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452346" y="6655741"/>
            <a:ext cx="32573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EACFCF3-982C-4B40-877B-11AE90AD0EA1}" type="slidenum">
              <a:rPr lang="en-US" sz="850" smtClean="0">
                <a:solidFill>
                  <a:srgbClr val="FFFFFF"/>
                </a:solidFill>
                <a:latin typeface="Arial"/>
              </a:rPr>
              <a:pPr algn="r"/>
              <a:t>‹#›</a:t>
            </a:fld>
            <a:endParaRPr lang="en-US" sz="85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252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3900" y="993658"/>
            <a:ext cx="5102225" cy="870181"/>
          </a:xfrm>
        </p:spPr>
        <p:txBody>
          <a:bodyPr/>
          <a:lstStyle>
            <a:lvl1pPr algn="ctr">
              <a:defRPr>
                <a:solidFill>
                  <a:srgbClr val="353A3E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7" name="Picture 6" descr="ppt-blue-bk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64297"/>
            <a:ext cx="914400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7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REL Logo2010whit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600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5400000">
            <a:off x="-2111375" y="2111375"/>
            <a:ext cx="6858000" cy="263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-550863" y="547688"/>
            <a:ext cx="4956175" cy="3854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743200" y="3584448"/>
            <a:ext cx="6248400" cy="762000"/>
          </a:xfrm>
        </p:spPr>
        <p:txBody>
          <a:bodyPr>
            <a:noAutofit/>
          </a:bodyPr>
          <a:lstStyle>
            <a:lvl1pPr>
              <a:buNone/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607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4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2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7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4EDCD-3A0A-49B2-9A3D-E942E4696E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FDBA-3C24-425A-BC10-F582DA6FCD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1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7" r:id="rId12"/>
    <p:sldLayoutId id="21474838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359C6-4604-450B-B9A6-00E770A80C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A13E-9B57-41F8-9C68-F9F05ADD70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238AC-3CD3-41A3-99C5-8B41C9A94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4AF9-A4EE-4774-91EB-9F1E497AB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3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6944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00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6944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78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3014" y="0"/>
            <a:ext cx="8522997" cy="1295400"/>
          </a:xfrm>
          <a:solidFill>
            <a:schemeClr val="bg1"/>
          </a:solidFill>
        </p:spPr>
        <p:txBody>
          <a:bodyPr lIns="0" tIns="91440" rIns="0" bIns="0" anchor="t" anchorCtr="0"/>
          <a:lstStyle/>
          <a:p>
            <a:pPr algn="ctr" hangingPunct="0"/>
            <a:r>
              <a:rPr lang="en-US" sz="2800" b="1" dirty="0" smtClean="0"/>
              <a:t>Hydrogen </a:t>
            </a:r>
            <a:r>
              <a:rPr lang="en-US" sz="2800" b="1" dirty="0"/>
              <a:t>Safety Sensor </a:t>
            </a:r>
            <a:endParaRPr lang="en-US" sz="2800" b="1" dirty="0" smtClean="0"/>
          </a:p>
          <a:p>
            <a:pPr algn="ctr" hangingPunct="0"/>
            <a:r>
              <a:rPr lang="en-US" sz="2800" b="1" dirty="0" smtClean="0"/>
              <a:t>Performance </a:t>
            </a:r>
            <a:r>
              <a:rPr lang="en-US" sz="2800" b="1" dirty="0"/>
              <a:t>and Use Gap Analysis</a:t>
            </a:r>
          </a:p>
          <a:p>
            <a:pPr marL="0" indent="0" algn="ctr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</a:pP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05000" y="2286000"/>
            <a:ext cx="6934200" cy="35814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b="1" dirty="0">
                <a:solidFill>
                  <a:schemeClr val="tx1"/>
                </a:solidFill>
              </a:rPr>
              <a:t>W. Buttner</a:t>
            </a:r>
            <a:r>
              <a:rPr lang="en-US" sz="2000" b="1" baseline="30000" dirty="0">
                <a:solidFill>
                  <a:schemeClr val="tx1"/>
                </a:solidFill>
              </a:rPr>
              <a:t>1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E. Weidner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R. Burgess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</a:rPr>
              <a:t>, H</a:t>
            </a:r>
            <a:r>
              <a:rPr lang="en-US" sz="2000" b="1" dirty="0">
                <a:solidFill>
                  <a:schemeClr val="tx1"/>
                </a:solidFill>
              </a:rPr>
              <a:t>. Wright</a:t>
            </a:r>
            <a:r>
              <a:rPr lang="en-US" sz="2000" b="1" baseline="30000" dirty="0">
                <a:solidFill>
                  <a:schemeClr val="tx1"/>
                </a:solidFill>
              </a:rPr>
              <a:t>1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,*</a:t>
            </a:r>
            <a:r>
              <a:rPr lang="en-US" sz="2000" b="1" dirty="0" smtClean="0">
                <a:solidFill>
                  <a:schemeClr val="tx1"/>
                </a:solidFill>
              </a:rPr>
              <a:t>, R. Rivkin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</a:rPr>
              <a:t>,  </a:t>
            </a:r>
            <a:r>
              <a:rPr lang="en-US" sz="2000" b="1" dirty="0" smtClean="0">
                <a:solidFill>
                  <a:schemeClr val="tx1"/>
                </a:solidFill>
              </a:rPr>
              <a:t>R. Ortez-Cebolla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C. Bonato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P. Moretto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L. Hill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3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W. James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3</a:t>
            </a:r>
            <a:endParaRPr lang="en-US" sz="2000" b="1" baseline="-250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700" b="1" baseline="30000" dirty="0" smtClean="0">
                <a:solidFill>
                  <a:schemeClr val="tx1"/>
                </a:solidFill>
              </a:rPr>
              <a:t>		</a:t>
            </a:r>
            <a:r>
              <a:rPr lang="en-US" sz="1600" b="1" baseline="30000" dirty="0" smtClean="0">
                <a:solidFill>
                  <a:schemeClr val="tx1"/>
                </a:solidFill>
              </a:rPr>
              <a:t>1 </a:t>
            </a:r>
            <a:r>
              <a:rPr lang="en-US" sz="1600" b="1" dirty="0" smtClean="0">
                <a:solidFill>
                  <a:schemeClr val="tx1"/>
                </a:solidFill>
              </a:rPr>
              <a:t>National Renewable Energy Laboratory, Golden, CO, USA</a:t>
            </a:r>
          </a:p>
          <a:p>
            <a:pPr>
              <a:spcAft>
                <a:spcPts val="0"/>
              </a:spcAft>
            </a:pPr>
            <a:r>
              <a:rPr lang="en-US" sz="1600" b="1" baseline="30000" dirty="0" smtClean="0">
                <a:solidFill>
                  <a:schemeClr val="tx1"/>
                </a:solidFill>
              </a:rPr>
              <a:t>		2 </a:t>
            </a:r>
            <a:r>
              <a:rPr lang="en-US" sz="1600" b="1" dirty="0">
                <a:solidFill>
                  <a:schemeClr val="tx1"/>
                </a:solidFill>
              </a:rPr>
              <a:t>Joint Research Centre, </a:t>
            </a:r>
            <a:r>
              <a:rPr lang="en-US" sz="1600" b="1" dirty="0" err="1">
                <a:solidFill>
                  <a:schemeClr val="tx1"/>
                </a:solidFill>
              </a:rPr>
              <a:t>Petten</a:t>
            </a:r>
            <a:r>
              <a:rPr lang="en-US" sz="1600" b="1" dirty="0">
                <a:solidFill>
                  <a:schemeClr val="tx1"/>
                </a:solidFill>
              </a:rPr>
              <a:t>, NL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600" b="1" baseline="30000" dirty="0" smtClean="0">
                <a:solidFill>
                  <a:schemeClr val="tx1"/>
                </a:solidFill>
              </a:rPr>
              <a:t>		3 </a:t>
            </a:r>
            <a:r>
              <a:rPr lang="en-US" sz="1600" b="1" dirty="0" smtClean="0">
                <a:solidFill>
                  <a:schemeClr val="tx1"/>
                </a:solidFill>
              </a:rPr>
              <a:t>Department of Energy, EERE, Washington, DC, USA</a:t>
            </a:r>
          </a:p>
          <a:p>
            <a:pPr>
              <a:spcAft>
                <a:spcPts val="0"/>
              </a:spcAft>
            </a:pPr>
            <a:r>
              <a:rPr lang="en-US" sz="1600" b="1" baseline="30000" dirty="0" smtClean="0">
                <a:solidFill>
                  <a:schemeClr val="tx1"/>
                </a:solidFill>
              </a:rPr>
              <a:t>		* </a:t>
            </a:r>
            <a:r>
              <a:rPr lang="en-US" sz="1600" b="1" dirty="0" smtClean="0">
                <a:solidFill>
                  <a:schemeClr val="tx1"/>
                </a:solidFill>
              </a:rPr>
              <a:t>Intern, Colorado School of Mines, Golden, CO, USA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Presented </a:t>
            </a:r>
            <a:r>
              <a:rPr lang="en-US" sz="1800" b="1" dirty="0">
                <a:solidFill>
                  <a:schemeClr val="tx1"/>
                </a:solidFill>
              </a:rPr>
              <a:t>to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International Conference on Hydrogen Safety</a:t>
            </a:r>
            <a:endParaRPr lang="en-US" sz="1800" b="1" dirty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 Hamburg, Germany</a:t>
            </a:r>
            <a:endParaRPr lang="en-US" sz="1800" b="1" dirty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chemeClr val="tx1"/>
                </a:solidFill>
              </a:rPr>
              <a:t>September 11-13, 2017</a:t>
            </a:r>
            <a:endParaRPr lang="en-US" sz="1800" b="1" dirty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NREL logo in blue and gray type"/>
          <p:cNvPicPr>
            <a:picLocks noChangeAspect="1" noChangeArrowheads="1"/>
          </p:cNvPicPr>
          <p:nvPr/>
        </p:nvPicPr>
        <p:blipFill>
          <a:blip r:embed="rId3" cstate="print"/>
          <a:srcRect l="7578" t="12511" r="8804" b="14146"/>
          <a:stretch>
            <a:fillRect/>
          </a:stretch>
        </p:blipFill>
        <p:spPr bwMode="auto">
          <a:xfrm>
            <a:off x="0" y="6217920"/>
            <a:ext cx="2144211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lidesJRC_bannerLogoJR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17920"/>
            <a:ext cx="13557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2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85800"/>
            <a:ext cx="86868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Metrological Metrics</a:t>
            </a:r>
            <a:r>
              <a:rPr lang="en-US" sz="2200" dirty="0" smtClean="0"/>
              <a:t>:</a:t>
            </a:r>
            <a:r>
              <a:rPr lang="en-US" sz="2400" dirty="0" smtClean="0"/>
              <a:t> </a:t>
            </a:r>
            <a:r>
              <a:rPr lang="en-GB" sz="2000" dirty="0" smtClean="0"/>
              <a:t>Accuracy</a:t>
            </a:r>
            <a:r>
              <a:rPr lang="en-GB" sz="2000" dirty="0"/>
              <a:t>, Baseline, Cross-sensitivity (Selectivity), Drift, Environmental Effect, Final Indication, Hysteresis, Limit of Quantification, Lower Detection Limit, Linear Range/Measuring range, Noise, Operation Range (T, P, RH), Poison, Uncertainty, Response/Recovery time, Reversibility, Resolution, Saturation, Sensitivity</a:t>
            </a:r>
            <a:endParaRPr lang="en-US" sz="2000" dirty="0" smtClean="0"/>
          </a:p>
          <a:p>
            <a:pPr marL="0" indent="0">
              <a:buNone/>
            </a:pPr>
            <a:r>
              <a:rPr lang="en-US" sz="2200" b="1" dirty="0" smtClean="0"/>
              <a:t>Deployment Metrics</a:t>
            </a:r>
            <a:r>
              <a:rPr lang="en-US" sz="2200" dirty="0" smtClean="0"/>
              <a:t>:</a:t>
            </a:r>
            <a:r>
              <a:rPr lang="en-US" sz="2400" dirty="0" smtClean="0"/>
              <a:t>  </a:t>
            </a:r>
            <a:r>
              <a:rPr lang="en-US" sz="2000" dirty="0"/>
              <a:t>C</a:t>
            </a:r>
            <a:r>
              <a:rPr lang="en-US" sz="2000" dirty="0" smtClean="0"/>
              <a:t>apital Cost, Alarm </a:t>
            </a:r>
            <a:r>
              <a:rPr lang="en-US" sz="2000" dirty="0"/>
              <a:t>Set Points, Capital Costs, Control Circuitry, Electronic Interface, Installation Cost, Commercial Maturity, Placement, Physical Size, Pneumatic Design, Power Requirements, </a:t>
            </a:r>
            <a:r>
              <a:rPr lang="en-US" sz="2000" dirty="0" smtClean="0"/>
              <a:t>RCS, </a:t>
            </a:r>
            <a:r>
              <a:rPr lang="en-US" sz="2000" dirty="0"/>
              <a:t>Shelf </a:t>
            </a:r>
            <a:r>
              <a:rPr lang="en-US" sz="2000" dirty="0" smtClean="0"/>
              <a:t>Life, Perception of Performance</a:t>
            </a:r>
            <a:endParaRPr lang="en-US" sz="2000" dirty="0"/>
          </a:p>
          <a:p>
            <a:pPr marL="0" indent="0">
              <a:buNone/>
            </a:pPr>
            <a:r>
              <a:rPr lang="en-US" sz="2200" b="1" dirty="0" smtClean="0"/>
              <a:t>Operational Metrics</a:t>
            </a:r>
            <a:r>
              <a:rPr lang="en-US" sz="2200" dirty="0" smtClean="0"/>
              <a:t>:</a:t>
            </a:r>
            <a:r>
              <a:rPr lang="en-US" sz="2400" dirty="0" smtClean="0"/>
              <a:t>  </a:t>
            </a:r>
            <a:r>
              <a:rPr lang="en-US" sz="2000" dirty="0"/>
              <a:t>M</a:t>
            </a:r>
            <a:r>
              <a:rPr lang="en-US" sz="2000" dirty="0" smtClean="0"/>
              <a:t>aintenance Cost, Calibration Requirements, Maintenance Cost, Consumables</a:t>
            </a:r>
            <a:r>
              <a:rPr lang="en-US" sz="2000" dirty="0"/>
              <a:t>, Device to Device Repeatability, </a:t>
            </a:r>
            <a:r>
              <a:rPr lang="en-US" sz="2000" dirty="0" smtClean="0"/>
              <a:t>Matric </a:t>
            </a:r>
            <a:r>
              <a:rPr lang="en-US" sz="2000" dirty="0"/>
              <a:t>Effects, Mechanical Stability, Minimum Analyte Volume, Operation Lifetime, Orientation Effect, Warm-up Time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Performance Metrics / Specifications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5" y="4724400"/>
            <a:ext cx="1374775" cy="205740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" y="6096000"/>
            <a:ext cx="1040104" cy="7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172200"/>
            <a:ext cx="208026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Workshop Topics and Discussion Points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1843278"/>
            <a:ext cx="6248400" cy="4709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Participants from a cross-section of stakeholders</a:t>
            </a:r>
          </a:p>
          <a:p>
            <a:r>
              <a:rPr lang="en-US" sz="1800" dirty="0" smtClean="0"/>
              <a:t>End-Users—Automotive and Infrastructure some Special Applications (Research, Nuclear)</a:t>
            </a:r>
          </a:p>
          <a:p>
            <a:r>
              <a:rPr lang="en-US" sz="1800" dirty="0" smtClean="0"/>
              <a:t>Manufacturers and Developers</a:t>
            </a:r>
          </a:p>
          <a:p>
            <a:r>
              <a:rPr lang="en-US" sz="1800" dirty="0" smtClean="0"/>
              <a:t>Sensor Experts (NREL, JRC, BAM Sensor Test Facilities)</a:t>
            </a:r>
          </a:p>
          <a:p>
            <a:pPr marL="0" indent="0">
              <a:buNone/>
            </a:pPr>
            <a:r>
              <a:rPr lang="en-US" sz="2000" dirty="0" smtClean="0"/>
              <a:t>Topical Discussion</a:t>
            </a:r>
          </a:p>
          <a:p>
            <a:pPr marL="228600" indent="-228600"/>
            <a:r>
              <a:rPr lang="en-US" sz="1800" dirty="0" smtClean="0"/>
              <a:t>Overview of Hydrogen Sensor Test Facilities  at NREL, JRC, BAM</a:t>
            </a:r>
          </a:p>
          <a:p>
            <a:pPr marL="228600" indent="-228600"/>
            <a:r>
              <a:rPr lang="en-US" sz="1800" dirty="0" smtClean="0"/>
              <a:t>End-User Experience and expectations for H2 Sensors / Manufacturer’s Perspective</a:t>
            </a:r>
          </a:p>
          <a:p>
            <a:pPr marL="228600" indent="-228600"/>
            <a:r>
              <a:rPr lang="en-US" sz="1800" dirty="0" smtClean="0"/>
              <a:t>Sensor Analytical Performance Requirements</a:t>
            </a:r>
          </a:p>
          <a:p>
            <a:pPr marL="228600" indent="-228600"/>
            <a:r>
              <a:rPr lang="en-US" sz="1800" dirty="0" smtClean="0"/>
              <a:t>Sensor Deployment Considerations</a:t>
            </a:r>
          </a:p>
          <a:p>
            <a:pPr marL="228600" indent="-228600"/>
            <a:r>
              <a:rPr lang="en-US" sz="1800" dirty="0" smtClean="0"/>
              <a:t>Sensor Lifetime</a:t>
            </a:r>
          </a:p>
          <a:p>
            <a:pPr marL="228600" indent="-228600"/>
            <a:r>
              <a:rPr lang="en-US" sz="1800" dirty="0" smtClean="0"/>
              <a:t>Gap Identification / </a:t>
            </a:r>
            <a:r>
              <a:rPr lang="en-US" sz="1800" dirty="0" err="1" smtClean="0"/>
              <a:t>Priortization</a:t>
            </a:r>
            <a:r>
              <a:rPr lang="en-US" sz="1800" dirty="0" smtClean="0"/>
              <a:t> </a:t>
            </a:r>
          </a:p>
          <a:p>
            <a:pPr marL="228600" indent="-228600"/>
            <a:r>
              <a:rPr lang="en-US" sz="1800" dirty="0" smtClean="0"/>
              <a:t>Strategies for moving forward</a:t>
            </a:r>
          </a:p>
          <a:p>
            <a:pPr marL="0" indent="0">
              <a:buNone/>
            </a:pPr>
            <a:endParaRPr lang="en-US" sz="1800" dirty="0" smtClean="0"/>
          </a:p>
          <a:p>
            <a:pPr marL="628650" lvl="1" indent="-228600"/>
            <a:endParaRPr lang="en-US" sz="1400" dirty="0" smtClean="0"/>
          </a:p>
          <a:p>
            <a:pPr marL="400050" lvl="1" indent="0">
              <a:buNone/>
            </a:pP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3222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66800" y="902082"/>
            <a:ext cx="6144855" cy="850518"/>
            <a:chOff x="1447800" y="749681"/>
            <a:chExt cx="6144855" cy="85051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27"/>
            <a:stretch/>
          </p:blipFill>
          <p:spPr bwMode="auto">
            <a:xfrm>
              <a:off x="1549627" y="749681"/>
              <a:ext cx="6022975" cy="684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447800" y="928034"/>
              <a:ext cx="152400" cy="672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40255" y="928035"/>
              <a:ext cx="152400" cy="506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9264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Outcomes of the Workshop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85869"/>
            <a:ext cx="4876800" cy="4709922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Summary Report (under review)</a:t>
            </a:r>
          </a:p>
          <a:p>
            <a:pPr marL="228600" indent="-228600"/>
            <a:r>
              <a:rPr lang="en-US" sz="1800" dirty="0" smtClean="0"/>
              <a:t>Synopsis of participant feed back</a:t>
            </a:r>
          </a:p>
          <a:p>
            <a:pPr marL="228600" indent="-228600"/>
            <a:r>
              <a:rPr lang="en-US" sz="1800" dirty="0" smtClean="0"/>
              <a:t>Detailed Identification of Sensor Gaps</a:t>
            </a:r>
          </a:p>
          <a:p>
            <a:pPr marL="628650" lvl="1" indent="-228600"/>
            <a:r>
              <a:rPr lang="en-US" sz="1600" dirty="0" smtClean="0"/>
              <a:t>End-user and Supplier perspective</a:t>
            </a:r>
          </a:p>
          <a:p>
            <a:pPr marL="628650" lvl="1" indent="-228600"/>
            <a:r>
              <a:rPr lang="en-US" sz="1600" dirty="0" smtClean="0"/>
              <a:t>Short-list of Priority Gaps</a:t>
            </a:r>
          </a:p>
          <a:p>
            <a:pPr marL="228600" indent="-228600"/>
            <a:r>
              <a:rPr lang="en-US" sz="2000" dirty="0" smtClean="0"/>
              <a:t>On-going Activity in Sensor Laboratories</a:t>
            </a:r>
          </a:p>
          <a:p>
            <a:pPr marL="228600" indent="-228600"/>
            <a:r>
              <a:rPr lang="en-US" sz="2000" dirty="0" smtClean="0"/>
              <a:t>Proposed Future Activity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953000" y="5782227"/>
            <a:ext cx="410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Draft</a:t>
            </a:r>
            <a:r>
              <a:rPr lang="en-US" dirty="0" smtClean="0"/>
              <a:t> Summary Report is under review</a:t>
            </a:r>
          </a:p>
          <a:p>
            <a:pPr algn="ctr"/>
            <a:r>
              <a:rPr lang="en-US" dirty="0" smtClean="0"/>
              <a:t>For Publication as a JRC Report (pending)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18725"/>
            <a:ext cx="3657600" cy="469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9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428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Priority / Critical Gaps—End-User Perspective</a:t>
            </a:r>
            <a:br>
              <a:rPr lang="en-US" sz="2800" dirty="0" smtClean="0"/>
            </a:br>
            <a:endParaRPr lang="en-US" sz="2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5257800"/>
            <a:ext cx="8229600" cy="537991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1800" dirty="0" smtClean="0"/>
              <a:t>Other Gaps were identified for each category</a:t>
            </a:r>
          </a:p>
          <a:p>
            <a:pPr marL="228600" indent="-228600"/>
            <a:r>
              <a:rPr lang="en-US" sz="1800" dirty="0" smtClean="0"/>
              <a:t>Different Barriers may be critical for special/alternative applications (Power to Gas, Process Control, GTR</a:t>
            </a:r>
            <a:r>
              <a:rPr lang="en-US" sz="1800" dirty="0"/>
              <a:t>,</a:t>
            </a:r>
            <a:r>
              <a:rPr lang="en-US" sz="1800" dirty="0" smtClean="0"/>
              <a:t> Research Tools) and industries (Nuclear, Aerospace)</a:t>
            </a:r>
          </a:p>
          <a:p>
            <a:pPr marL="400050" lvl="1" indent="0">
              <a:buNone/>
            </a:pP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04541"/>
            <a:ext cx="8686800" cy="407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729734"/>
            <a:ext cx="714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Gaps for H2 Sensors in </a:t>
            </a:r>
            <a:r>
              <a:rPr lang="en-US" dirty="0" err="1" smtClean="0"/>
              <a:t>Infrastructuere</a:t>
            </a:r>
            <a:r>
              <a:rPr lang="en-US" dirty="0" smtClean="0"/>
              <a:t> and Automotive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93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Priority / Critical Gaps—Manufacturer Perspective</a:t>
            </a:r>
            <a:endParaRPr lang="en-US" sz="3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9"/>
          <a:stretch/>
        </p:blipFill>
        <p:spPr bwMode="auto">
          <a:xfrm>
            <a:off x="685800" y="1219200"/>
            <a:ext cx="7338728" cy="169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860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Path Forward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Current and Proposed RD&amp;D and Support Activity at NREL and JRC</a:t>
            </a:r>
          </a:p>
          <a:p>
            <a:pPr lvl="0"/>
            <a:r>
              <a:rPr lang="en-GB" sz="1800" dirty="0"/>
              <a:t>Sensor </a:t>
            </a:r>
            <a:r>
              <a:rPr lang="en-GB" sz="1800" dirty="0" smtClean="0"/>
              <a:t>lifetime Investigations</a:t>
            </a:r>
            <a:endParaRPr lang="en-US" sz="1800" dirty="0"/>
          </a:p>
          <a:p>
            <a:pPr lvl="1"/>
            <a:r>
              <a:rPr lang="en-GB" sz="1600" dirty="0"/>
              <a:t>Impact of chemical and </a:t>
            </a:r>
            <a:r>
              <a:rPr lang="en-GB" sz="1600" dirty="0" smtClean="0"/>
              <a:t>(some) physical </a:t>
            </a:r>
            <a:r>
              <a:rPr lang="en-GB" sz="1600" dirty="0"/>
              <a:t>stressors on </a:t>
            </a:r>
            <a:r>
              <a:rPr lang="en-GB" sz="1600" dirty="0" smtClean="0"/>
              <a:t>lifetime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GB" sz="1800" dirty="0"/>
              <a:t> </a:t>
            </a:r>
            <a:r>
              <a:rPr lang="en-GB" sz="1800" dirty="0" smtClean="0"/>
              <a:t>Selectivity </a:t>
            </a:r>
            <a:r>
              <a:rPr lang="en-GB" sz="1800" dirty="0"/>
              <a:t>(</a:t>
            </a:r>
            <a:r>
              <a:rPr lang="en-GB" sz="1800" dirty="0" smtClean="0"/>
              <a:t>robustness </a:t>
            </a:r>
            <a:r>
              <a:rPr lang="en-GB" sz="1800" dirty="0"/>
              <a:t>against chemical and physical interference)</a:t>
            </a:r>
            <a:endParaRPr lang="en-US" sz="1800" dirty="0"/>
          </a:p>
          <a:p>
            <a:r>
              <a:rPr lang="en-GB" sz="1800" dirty="0" smtClean="0"/>
              <a:t>CDO/SDO </a:t>
            </a:r>
            <a:r>
              <a:rPr lang="en-GB" sz="1800" dirty="0" smtClean="0"/>
              <a:t>and Outreach Activity</a:t>
            </a:r>
            <a:endParaRPr lang="en-GB" sz="1800" dirty="0" smtClean="0"/>
          </a:p>
          <a:p>
            <a:pPr lvl="1"/>
            <a:r>
              <a:rPr lang="en-GB" sz="1600" dirty="0" smtClean="0"/>
              <a:t>Pre-Normative </a:t>
            </a:r>
            <a:r>
              <a:rPr lang="en-GB" sz="1600" dirty="0" smtClean="0"/>
              <a:t>Research, Document Development, Expert Advice</a:t>
            </a:r>
            <a:endParaRPr lang="en-GB" sz="1800" dirty="0" smtClean="0"/>
          </a:p>
          <a:p>
            <a:r>
              <a:rPr lang="en-GB" sz="1800" dirty="0" smtClean="0"/>
              <a:t>Hydrogen Wide </a:t>
            </a:r>
            <a:r>
              <a:rPr lang="en-GB" sz="1800" dirty="0"/>
              <a:t>Area </a:t>
            </a:r>
            <a:r>
              <a:rPr lang="en-GB" sz="1800" dirty="0" smtClean="0"/>
              <a:t>Monitoring</a:t>
            </a:r>
            <a:endParaRPr lang="en-US" sz="1800" dirty="0"/>
          </a:p>
          <a:p>
            <a:pPr lvl="1"/>
            <a:r>
              <a:rPr lang="en-GB" sz="1600" dirty="0" smtClean="0"/>
              <a:t>Support of H2@Scale</a:t>
            </a:r>
            <a:endParaRPr lang="en-US" sz="1600" dirty="0" smtClean="0"/>
          </a:p>
          <a:p>
            <a:pPr lvl="1"/>
            <a:r>
              <a:rPr lang="en-GB" sz="1600" dirty="0" smtClean="0"/>
              <a:t>Review </a:t>
            </a:r>
            <a:r>
              <a:rPr lang="en-GB" sz="1600" dirty="0"/>
              <a:t>strategies </a:t>
            </a:r>
            <a:r>
              <a:rPr lang="en-GB" sz="1600" dirty="0" smtClean="0"/>
              <a:t>for implementation</a:t>
            </a:r>
          </a:p>
          <a:p>
            <a:r>
              <a:rPr lang="en-GB" sz="1800" dirty="0" smtClean="0"/>
              <a:t>Sensor Use and Placement</a:t>
            </a:r>
            <a:endParaRPr lang="en-GB" sz="1400" dirty="0" smtClean="0"/>
          </a:p>
          <a:p>
            <a:r>
              <a:rPr lang="en-GB" sz="1800" dirty="0" smtClean="0"/>
              <a:t>Support Specialized </a:t>
            </a:r>
            <a:r>
              <a:rPr lang="en-GB" sz="1800" dirty="0" smtClean="0"/>
              <a:t>Applications </a:t>
            </a:r>
            <a:r>
              <a:rPr lang="en-GB" sz="1800" dirty="0" smtClean="0"/>
              <a:t>(Power to Gas, GTR)</a:t>
            </a:r>
          </a:p>
          <a:p>
            <a:r>
              <a:rPr lang="en-GB" sz="1800" dirty="0" smtClean="0"/>
              <a:t>Continued interactions with stakeholders</a:t>
            </a:r>
            <a:r>
              <a:rPr lang="en-US" sz="1800" dirty="0" smtClean="0"/>
              <a:t> </a:t>
            </a:r>
          </a:p>
          <a:p>
            <a:pPr lvl="1"/>
            <a:r>
              <a:rPr lang="en-US" sz="1600" dirty="0" smtClean="0"/>
              <a:t>Guidance Document to FCH-JU, DOE</a:t>
            </a:r>
          </a:p>
          <a:p>
            <a:pPr lvl="1"/>
            <a:r>
              <a:rPr lang="en-US" sz="1600" dirty="0" smtClean="0"/>
              <a:t>Formalized partnerships</a:t>
            </a:r>
          </a:p>
          <a:p>
            <a:pPr lvl="1"/>
            <a:r>
              <a:rPr lang="en-US" sz="1600" dirty="0" smtClean="0"/>
              <a:t>Workshops, topical WEBINARS</a:t>
            </a:r>
            <a:endParaRPr lang="en-US" sz="16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" y="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11" y="22860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4820920"/>
            <a:ext cx="3657600" cy="1808480"/>
          </a:xfrm>
          <a:prstGeom prst="rect">
            <a:avLst/>
          </a:prstGeom>
          <a:ln>
            <a:solidFill>
              <a:srgbClr val="000C14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47302" y="4495800"/>
            <a:ext cx="28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Indoor Hydrogen 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Limitations on Path Forward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219200"/>
            <a:ext cx="5791200" cy="3733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What </a:t>
            </a:r>
            <a:r>
              <a:rPr lang="en-US" sz="2400" b="1" dirty="0" smtClean="0"/>
              <a:t>may be challenging to address </a:t>
            </a:r>
            <a:endParaRPr lang="en-US" sz="24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/>
              <a:t>(</a:t>
            </a:r>
            <a:r>
              <a:rPr lang="en-US" sz="2400" b="1" dirty="0"/>
              <a:t>without </a:t>
            </a:r>
            <a:r>
              <a:rPr lang="en-US" sz="2400" b="1" dirty="0" smtClean="0"/>
              <a:t>stakeholder feedback and support</a:t>
            </a:r>
            <a:r>
              <a:rPr lang="en-US" sz="2400" b="1" dirty="0"/>
              <a:t>)</a:t>
            </a:r>
          </a:p>
          <a:p>
            <a:pPr marL="0" indent="0">
              <a:buNone/>
            </a:pPr>
            <a:r>
              <a:rPr lang="en-US" sz="2000" dirty="0"/>
              <a:t>Long Term Stability </a:t>
            </a:r>
          </a:p>
          <a:p>
            <a:pPr marL="228600" indent="-228600"/>
            <a:r>
              <a:rPr lang="en-US" sz="1800" dirty="0"/>
              <a:t>Mode of Failure, End of life indication</a:t>
            </a:r>
            <a:r>
              <a:rPr lang="en-US" sz="1800" dirty="0" smtClean="0"/>
              <a:t>, </a:t>
            </a:r>
            <a:r>
              <a:rPr lang="en-US" sz="1800" dirty="0" err="1" smtClean="0"/>
              <a:t>Autocal</a:t>
            </a:r>
            <a:endParaRPr lang="en-US" sz="1800" dirty="0"/>
          </a:p>
          <a:p>
            <a:pPr marL="228600" indent="-228600"/>
            <a:r>
              <a:rPr lang="en-US" sz="1800" dirty="0"/>
              <a:t>Validated ALT</a:t>
            </a:r>
          </a:p>
          <a:p>
            <a:pPr marL="228600" indent="-228600"/>
            <a:r>
              <a:rPr lang="en-US" sz="1800" dirty="0"/>
              <a:t>Some Physical Stress Testing</a:t>
            </a:r>
          </a:p>
          <a:p>
            <a:pPr marL="0" indent="0">
              <a:buNone/>
            </a:pPr>
            <a:r>
              <a:rPr lang="en-US" sz="2000" dirty="0"/>
              <a:t>Certification </a:t>
            </a:r>
            <a:r>
              <a:rPr lang="en-US" sz="2000" dirty="0" smtClean="0"/>
              <a:t>(required use of national standards)</a:t>
            </a:r>
            <a:endParaRPr lang="en-US" sz="2400" dirty="0"/>
          </a:p>
          <a:p>
            <a:pPr marL="228600" indent="-228600"/>
            <a:r>
              <a:rPr lang="en-US" sz="1800" dirty="0"/>
              <a:t>Can guide but not impose requirements</a:t>
            </a:r>
          </a:p>
          <a:p>
            <a:pPr marL="0" indent="0">
              <a:buNone/>
            </a:pPr>
            <a:r>
              <a:rPr lang="en-US" sz="2000" dirty="0"/>
              <a:t>Market Sustainability and Cost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" y="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11" y="22860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67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969"/>
            <a:ext cx="8229600" cy="792162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7315200" cy="414496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200" dirty="0" smtClean="0"/>
              <a:t>The </a:t>
            </a:r>
            <a:r>
              <a:rPr lang="en-US" sz="2200" dirty="0"/>
              <a:t>NREL-JRC partnership is performed under the auspices of a DOE-JRC agreement “Collaboration Arrangement for Research and Development in Energy-Related Fields” DOE-JRC (signed June 2, 2016)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The NREL Sensor Laboratory is supported by DOE-EERE Fuel Cell Technologies Office, SCS Sub-Program                                          Will James, Program Manager    Laura Hill, Project Manager </a:t>
            </a:r>
            <a:endParaRPr lang="en-US" sz="2200" dirty="0"/>
          </a:p>
          <a:p>
            <a:pPr>
              <a:spcBef>
                <a:spcPts val="1200"/>
              </a:spcBef>
            </a:pPr>
            <a:r>
              <a:rPr lang="en-US" sz="2200" dirty="0" smtClean="0"/>
              <a:t>The Colorado School of Mines Interns (past and present)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144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7" descr="New_DOE_Logo_Color_042808.png"/>
          <p:cNvPicPr>
            <a:picLocks noChangeAspect="1" noChangeArrowheads="1"/>
          </p:cNvPicPr>
          <p:nvPr/>
        </p:nvPicPr>
        <p:blipFill>
          <a:blip r:embed="rId2" cstate="print"/>
          <a:srcRect r="73669"/>
          <a:stretch>
            <a:fillRect/>
          </a:stretch>
        </p:blipFill>
        <p:spPr bwMode="auto">
          <a:xfrm>
            <a:off x="7924800" y="2286000"/>
            <a:ext cx="85344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43070" y="4719697"/>
            <a:ext cx="438653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</a:rPr>
              <a:t>November 2016)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The NREL Sensor Laboratory and Friends</a:t>
            </a:r>
          </a:p>
          <a:p>
            <a:pPr algn="ctr"/>
            <a:r>
              <a:rPr lang="en-US" sz="1700" dirty="0" smtClean="0">
                <a:solidFill>
                  <a:prstClr val="black"/>
                </a:solidFill>
              </a:rPr>
              <a:t>(L to R): Kara Schmidt</a:t>
            </a:r>
            <a:r>
              <a:rPr lang="en-US" sz="1700" baseline="30000" dirty="0" smtClean="0">
                <a:solidFill>
                  <a:prstClr val="black"/>
                </a:solidFill>
              </a:rPr>
              <a:t>1</a:t>
            </a:r>
            <a:r>
              <a:rPr lang="en-US" sz="1700" dirty="0" smtClean="0">
                <a:solidFill>
                  <a:prstClr val="black"/>
                </a:solidFill>
              </a:rPr>
              <a:t>, Kevin Hartmann</a:t>
            </a:r>
            <a:r>
              <a:rPr lang="en-US" sz="1700" baseline="30000" dirty="0" smtClean="0">
                <a:solidFill>
                  <a:prstClr val="black"/>
                </a:solidFill>
              </a:rPr>
              <a:t>1</a:t>
            </a:r>
            <a:r>
              <a:rPr lang="en-US" sz="1700" dirty="0" smtClean="0">
                <a:solidFill>
                  <a:prstClr val="black"/>
                </a:solidFill>
              </a:rPr>
              <a:t>, Bill Buttner</a:t>
            </a:r>
            <a:r>
              <a:rPr lang="en-US" sz="1700" baseline="30000" dirty="0" smtClean="0">
                <a:solidFill>
                  <a:prstClr val="black"/>
                </a:solidFill>
              </a:rPr>
              <a:t>2</a:t>
            </a:r>
            <a:r>
              <a:rPr lang="en-US" sz="1700" dirty="0" smtClean="0">
                <a:solidFill>
                  <a:prstClr val="black"/>
                </a:solidFill>
              </a:rPr>
              <a:t>, Eveline Weidner</a:t>
            </a:r>
            <a:r>
              <a:rPr lang="en-US" sz="1700" baseline="30000" dirty="0" smtClean="0">
                <a:solidFill>
                  <a:prstClr val="black"/>
                </a:solidFill>
              </a:rPr>
              <a:t>3</a:t>
            </a:r>
            <a:r>
              <a:rPr lang="en-US" sz="1700" dirty="0" smtClean="0">
                <a:solidFill>
                  <a:prstClr val="black"/>
                </a:solidFill>
              </a:rPr>
              <a:t>, Hannah Wright</a:t>
            </a:r>
            <a:r>
              <a:rPr lang="en-US" sz="1700" baseline="30000" dirty="0">
                <a:solidFill>
                  <a:prstClr val="black"/>
                </a:solidFill>
              </a:rPr>
              <a:t>1</a:t>
            </a:r>
            <a:r>
              <a:rPr lang="en-US" sz="1700" dirty="0" smtClean="0">
                <a:solidFill>
                  <a:prstClr val="black"/>
                </a:solidFill>
              </a:rPr>
              <a:t> 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baseline="30000" dirty="0" smtClean="0">
                <a:solidFill>
                  <a:prstClr val="black"/>
                </a:solidFill>
              </a:rPr>
              <a:t>1</a:t>
            </a:r>
            <a:r>
              <a:rPr lang="en-US" sz="1400" dirty="0" smtClean="0">
                <a:solidFill>
                  <a:prstClr val="black"/>
                </a:solidFill>
              </a:rPr>
              <a:t> NREL intern, Colorado School of Mines</a:t>
            </a:r>
          </a:p>
          <a:p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Director, NREL Hydrogen Sensor Laboratory</a:t>
            </a:r>
          </a:p>
          <a:p>
            <a:r>
              <a:rPr lang="en-US" sz="1400" baseline="30000" dirty="0" smtClean="0">
                <a:solidFill>
                  <a:prstClr val="black"/>
                </a:solidFill>
              </a:rPr>
              <a:t>3 </a:t>
            </a:r>
            <a:r>
              <a:rPr lang="en-US" sz="1400" dirty="0">
                <a:solidFill>
                  <a:prstClr val="black"/>
                </a:solidFill>
              </a:rPr>
              <a:t>Director, </a:t>
            </a:r>
            <a:r>
              <a:rPr lang="en-US" sz="1400" dirty="0" smtClean="0">
                <a:solidFill>
                  <a:prstClr val="black"/>
                </a:solidFill>
              </a:rPr>
              <a:t>JRC Sensor Test Facility (</a:t>
            </a:r>
            <a:r>
              <a:rPr lang="en-US" sz="1400" dirty="0" err="1" smtClean="0">
                <a:solidFill>
                  <a:prstClr val="black"/>
                </a:solidFill>
              </a:rPr>
              <a:t>SenTeF</a:t>
            </a:r>
            <a:r>
              <a:rPr lang="en-US" sz="1400" dirty="0" smtClean="0">
                <a:solidFill>
                  <a:prstClr val="black"/>
                </a:solidFill>
              </a:rPr>
              <a:t>)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wbuttner\Pictures\!I Phone 2016-11-25\100APPLE\IMG_07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0" y="4706997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05" y="3276600"/>
            <a:ext cx="724395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14" y="112776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9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Clarify “What is a sensor”?</a:t>
            </a:r>
          </a:p>
          <a:p>
            <a:r>
              <a:rPr lang="en-US" dirty="0" smtClean="0"/>
              <a:t>Overview of the NREL and JRC Sensor Laboratories</a:t>
            </a:r>
          </a:p>
          <a:p>
            <a:r>
              <a:rPr lang="en-US" dirty="0" smtClean="0"/>
              <a:t>Recent Improvements in sensor performance</a:t>
            </a:r>
          </a:p>
          <a:p>
            <a:r>
              <a:rPr lang="en-US" dirty="0" smtClean="0"/>
              <a:t>Gaps in Sensor Performance</a:t>
            </a:r>
          </a:p>
          <a:p>
            <a:r>
              <a:rPr lang="en-US" dirty="0" smtClean="0"/>
              <a:t>On-going and Proposed Research activity of the sensor laboratories (addressing the gaps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“Gaps” in addressing the gaps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Talk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9C1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25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is a sensor?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8135" y="4885212"/>
            <a:ext cx="8760081" cy="1788866"/>
            <a:chOff x="88135" y="4885212"/>
            <a:chExt cx="8760081" cy="1788866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0" r="20422"/>
            <a:stretch/>
          </p:blipFill>
          <p:spPr>
            <a:xfrm rot="16200000">
              <a:off x="799186" y="4486159"/>
              <a:ext cx="1180639" cy="2057400"/>
            </a:xfrm>
            <a:prstGeom prst="rect">
              <a:avLst/>
            </a:prstGeom>
          </p:spPr>
        </p:pic>
        <p:pic>
          <p:nvPicPr>
            <p:cNvPr id="15" name="Picture 2" descr="C:\Users\wbuttner\AppData\Local\Microsoft\Windows\Temporary Internet Files\Content.Outlook\YZZ38UFJ\IMG_044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9" t="29483" r="21537" b="15755"/>
            <a:stretch/>
          </p:blipFill>
          <p:spPr bwMode="auto">
            <a:xfrm>
              <a:off x="3347076" y="4907245"/>
              <a:ext cx="1687736" cy="1234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135" y="6149247"/>
              <a:ext cx="2588964" cy="523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0079C1"/>
                  </a:solidFill>
                </a:rPr>
                <a:t>Sensing Element (&lt;$100)</a:t>
              </a:r>
            </a:p>
            <a:p>
              <a:pPr algn="ctr"/>
              <a:r>
                <a:rPr lang="en-US" sz="1700" dirty="0" smtClean="0">
                  <a:solidFill>
                    <a:srgbClr val="0079C1"/>
                  </a:solidFill>
                </a:rPr>
                <a:t>(analog signal)</a:t>
              </a:r>
              <a:endParaRPr lang="en-US" sz="1700" dirty="0">
                <a:solidFill>
                  <a:srgbClr val="0079C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98185" y="6149246"/>
              <a:ext cx="1967975" cy="5232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0079C1"/>
                  </a:solidFill>
                </a:rPr>
                <a:t>Sensor ($100 to $500)</a:t>
              </a:r>
            </a:p>
            <a:p>
              <a:pPr algn="ctr"/>
              <a:r>
                <a:rPr lang="en-US" sz="1700" dirty="0" smtClean="0">
                  <a:solidFill>
                    <a:srgbClr val="0079C1"/>
                  </a:solidFill>
                </a:rPr>
                <a:t>(vol% H2)</a:t>
              </a:r>
              <a:endParaRPr lang="en-US" sz="1700" dirty="0">
                <a:solidFill>
                  <a:srgbClr val="0079C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54611" y="6135469"/>
              <a:ext cx="1693605" cy="5386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0079C1"/>
                  </a:solidFill>
                </a:rPr>
                <a:t>Analyzer (&gt;$500)</a:t>
              </a:r>
            </a:p>
            <a:p>
              <a:pPr algn="ctr"/>
              <a:r>
                <a:rPr lang="en-US" sz="1700" dirty="0" smtClean="0">
                  <a:solidFill>
                    <a:srgbClr val="0079C1"/>
                  </a:solidFill>
                </a:rPr>
                <a:t>(Control Functions)</a:t>
              </a:r>
              <a:endParaRPr lang="en-US" sz="1700" dirty="0">
                <a:solidFill>
                  <a:srgbClr val="0079C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77947" y="5533755"/>
              <a:ext cx="435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9C1"/>
                  </a:solidFill>
                </a:rPr>
                <a:t>vs.</a:t>
              </a:r>
              <a:endParaRPr lang="en-US" dirty="0">
                <a:solidFill>
                  <a:srgbClr val="0079C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19311" y="5522996"/>
              <a:ext cx="435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9C1"/>
                  </a:solidFill>
                </a:rPr>
                <a:t>vs.</a:t>
              </a:r>
              <a:endParaRPr lang="en-US" dirty="0">
                <a:solidFill>
                  <a:srgbClr val="0079C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382" y="4885212"/>
              <a:ext cx="1311275" cy="146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09263" y="4142341"/>
            <a:ext cx="7705763" cy="621709"/>
          </a:xfrm>
          <a:prstGeom prst="rect">
            <a:avLst/>
          </a:prstGeom>
          <a:solidFill>
            <a:schemeClr val="tx1">
              <a:lumMod val="60000"/>
              <a:lumOff val="40000"/>
              <a:alpha val="48000"/>
            </a:schemeClr>
          </a:solidFill>
          <a:ln w="19050">
            <a:solidFill>
              <a:srgbClr val="000C14"/>
            </a:solidFill>
          </a:ln>
        </p:spPr>
        <p:txBody>
          <a:bodyPr wrap="none" tIns="18288" bIns="18288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C14"/>
                </a:solidFill>
              </a:rPr>
              <a:t>Every sensor platform is good, but none will work for every application.</a:t>
            </a:r>
          </a:p>
          <a:p>
            <a:pPr algn="ctr"/>
            <a:r>
              <a:rPr lang="en-US" b="1" dirty="0" smtClean="0">
                <a:solidFill>
                  <a:srgbClr val="000C14"/>
                </a:solidFill>
              </a:rPr>
              <a:t>The Sensing Element will control (and limit) Sensor and Analyzer performance.</a:t>
            </a:r>
            <a:endParaRPr lang="en-US" b="1" dirty="0">
              <a:solidFill>
                <a:srgbClr val="000C14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0" y="662497"/>
            <a:ext cx="8412480" cy="329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6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3770090"/>
            <a:ext cx="8642684" cy="2362200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200" dirty="0" smtClean="0"/>
              <a:t>Similar  missions, with on-going collaboration since 2008</a:t>
            </a:r>
          </a:p>
          <a:p>
            <a:pPr marL="457200" lvl="1" indent="-228600"/>
            <a:r>
              <a:rPr lang="en-US" sz="2000" dirty="0" smtClean="0"/>
              <a:t>Research </a:t>
            </a:r>
            <a:r>
              <a:rPr lang="en-US" sz="2000" dirty="0"/>
              <a:t>Activity guided by the needs of the Hydrogen </a:t>
            </a:r>
            <a:r>
              <a:rPr lang="en-US" sz="2000" dirty="0" smtClean="0"/>
              <a:t>Community</a:t>
            </a:r>
          </a:p>
          <a:p>
            <a:pPr marL="457200" lvl="1" indent="-228600"/>
            <a:r>
              <a:rPr lang="en-US" sz="2000" dirty="0" smtClean="0"/>
              <a:t>Outcome includes numerous papers (ICHS) and common representation in other venues (SDOs/CDOs, safety committees)</a:t>
            </a:r>
          </a:p>
          <a:p>
            <a:pPr marL="457200" lvl="1" indent="-228600"/>
            <a:r>
              <a:rPr lang="en-US" sz="2000" dirty="0" smtClean="0"/>
              <a:t>Currently formalized under a DOE-JRC Agreement</a:t>
            </a:r>
          </a:p>
          <a:p>
            <a:pPr marL="228600" indent="-228600"/>
            <a:r>
              <a:rPr lang="en-US" sz="2200" dirty="0" smtClean="0"/>
              <a:t>Approach: Direct Interaction with the Stakeholders 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NREL and JRC Sensor Test Facilities Collaboration</a:t>
            </a:r>
            <a:endParaRPr lang="en-US" dirty="0"/>
          </a:p>
        </p:txBody>
      </p:sp>
      <p:pic>
        <p:nvPicPr>
          <p:cNvPr id="3075" name="Picture 3" descr="NREL Sensor Lab PIX 18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2"/>
          <a:stretch>
            <a:fillRect/>
          </a:stretch>
        </p:blipFill>
        <p:spPr bwMode="auto">
          <a:xfrm>
            <a:off x="4242457" y="990600"/>
            <a:ext cx="2339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JRC H2 Sensor Test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32" y="985837"/>
            <a:ext cx="21177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SlidesJRC_bannerLogoJR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2" y="1905000"/>
            <a:ext cx="13557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NREL logo in blue and gray type"/>
          <p:cNvPicPr>
            <a:picLocks noChangeAspect="1" noChangeArrowheads="1"/>
          </p:cNvPicPr>
          <p:nvPr/>
        </p:nvPicPr>
        <p:blipFill>
          <a:blip r:embed="rId5" cstate="print"/>
          <a:srcRect l="7578" t="12511" r="8804" b="14146"/>
          <a:stretch>
            <a:fillRect/>
          </a:stretch>
        </p:blipFill>
        <p:spPr bwMode="auto">
          <a:xfrm>
            <a:off x="6771189" y="1831658"/>
            <a:ext cx="2144211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854" y="6132290"/>
            <a:ext cx="8837805" cy="406265"/>
          </a:xfrm>
          <a:prstGeom prst="rect">
            <a:avLst/>
          </a:prstGeom>
          <a:solidFill>
            <a:schemeClr val="tx1">
              <a:lumMod val="60000"/>
              <a:lumOff val="40000"/>
              <a:alpha val="48000"/>
            </a:schemeClr>
          </a:solidFill>
          <a:ln w="19050">
            <a:solidFill>
              <a:srgbClr val="000C14"/>
            </a:solidFill>
          </a:ln>
        </p:spPr>
        <p:txBody>
          <a:bodyPr wrap="none" tIns="18288" bIns="18288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Sensor </a:t>
            </a:r>
            <a:r>
              <a:rPr lang="en-US" sz="2400" b="1" dirty="0">
                <a:solidFill>
                  <a:srgbClr val="000000"/>
                </a:solidFill>
              </a:rPr>
              <a:t>Test Facilities are a resource to the hydrogen community</a:t>
            </a:r>
          </a:p>
        </p:txBody>
      </p:sp>
    </p:spTree>
    <p:extLst>
      <p:ext uri="{BB962C8B-B14F-4D97-AF65-F5344CB8AC3E}">
        <p14:creationId xmlns:p14="http://schemas.microsoft.com/office/powerpoint/2010/main" val="482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374" y="2869488"/>
            <a:ext cx="6346696" cy="33544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altLang="en-US" b="1" dirty="0" smtClean="0">
                <a:solidFill>
                  <a:srgbClr val="000C14"/>
                </a:solidFill>
              </a:rPr>
              <a:t>Hydrogen Sensor Workshops</a:t>
            </a:r>
          </a:p>
          <a:p>
            <a:pPr>
              <a:spcBef>
                <a:spcPts val="800"/>
              </a:spcBef>
            </a:pPr>
            <a:r>
              <a:rPr lang="en-US" altLang="en-US" sz="2600" dirty="0" smtClean="0">
                <a:solidFill>
                  <a:srgbClr val="000C14"/>
                </a:solidFill>
              </a:rPr>
              <a:t>Jointly organized: NREL-JRC Sensor Labs</a:t>
            </a:r>
          </a:p>
          <a:p>
            <a:pPr>
              <a:spcBef>
                <a:spcPts val="800"/>
              </a:spcBef>
            </a:pPr>
            <a:r>
              <a:rPr lang="en-US" altLang="en-US" sz="2600" dirty="0" smtClean="0">
                <a:solidFill>
                  <a:srgbClr val="000C14"/>
                </a:solidFill>
              </a:rPr>
              <a:t>Bring together stakeholders in H2 community </a:t>
            </a:r>
          </a:p>
          <a:p>
            <a:pPr lvl="1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Sensor manufacturers; infrastructure and  vehicle; site safety</a:t>
            </a:r>
            <a:endParaRPr lang="en-US" altLang="en-US" sz="2500" dirty="0">
              <a:solidFill>
                <a:srgbClr val="000C14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The </a:t>
            </a:r>
            <a:r>
              <a:rPr lang="en-US" altLang="en-US" sz="2500" dirty="0">
                <a:solidFill>
                  <a:srgbClr val="000C14"/>
                </a:solidFill>
              </a:rPr>
              <a:t>Sensor Laboratories are a resource to the H</a:t>
            </a:r>
            <a:r>
              <a:rPr lang="en-US" altLang="en-US" sz="2500" baseline="-25000" dirty="0">
                <a:solidFill>
                  <a:srgbClr val="000C14"/>
                </a:solidFill>
              </a:rPr>
              <a:t>2</a:t>
            </a:r>
            <a:r>
              <a:rPr lang="en-US" altLang="en-US" sz="2500" dirty="0">
                <a:solidFill>
                  <a:srgbClr val="000C14"/>
                </a:solidFill>
              </a:rPr>
              <a:t> community</a:t>
            </a:r>
            <a:endParaRPr lang="en-US" altLang="en-US" sz="2500" dirty="0" smtClean="0">
              <a:solidFill>
                <a:srgbClr val="000C14"/>
              </a:solidFill>
            </a:endParaRPr>
          </a:p>
          <a:p>
            <a:pPr>
              <a:spcBef>
                <a:spcPts val="800"/>
              </a:spcBef>
            </a:pPr>
            <a:r>
              <a:rPr lang="en-US" altLang="en-US" sz="2600" dirty="0" smtClean="0">
                <a:solidFill>
                  <a:srgbClr val="000C14"/>
                </a:solidFill>
              </a:rPr>
              <a:t>Gap analysis: </a:t>
            </a:r>
            <a:r>
              <a:rPr lang="en-US" altLang="en-US" sz="2600" dirty="0">
                <a:solidFill>
                  <a:srgbClr val="000C14"/>
                </a:solidFill>
              </a:rPr>
              <a:t>n</a:t>
            </a:r>
            <a:r>
              <a:rPr lang="en-US" altLang="en-US" sz="2600" dirty="0" smtClean="0">
                <a:solidFill>
                  <a:srgbClr val="000C14"/>
                </a:solidFill>
              </a:rPr>
              <a:t>eeds vs. capability</a:t>
            </a:r>
            <a:endParaRPr lang="en-US" altLang="en-US" sz="2600" dirty="0">
              <a:solidFill>
                <a:srgbClr val="000C14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Role of Sensor Test Labs in support of the H2 community</a:t>
            </a:r>
          </a:p>
          <a:p>
            <a:pPr lvl="1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Guidance document on proposed research direction</a:t>
            </a:r>
          </a:p>
          <a:p>
            <a:pPr lvl="1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Summary Report </a:t>
            </a:r>
          </a:p>
          <a:p>
            <a:pPr>
              <a:spcBef>
                <a:spcPts val="800"/>
              </a:spcBef>
            </a:pPr>
            <a:r>
              <a:rPr lang="en-US" altLang="en-US" sz="2600" dirty="0">
                <a:solidFill>
                  <a:srgbClr val="000C14"/>
                </a:solidFill>
              </a:rPr>
              <a:t>S</a:t>
            </a:r>
            <a:r>
              <a:rPr lang="en-US" altLang="en-US" sz="2600" dirty="0" smtClean="0">
                <a:solidFill>
                  <a:srgbClr val="000C14"/>
                </a:solidFill>
              </a:rPr>
              <a:t>eparate venues planned (for international input)</a:t>
            </a:r>
          </a:p>
          <a:p>
            <a:pPr lvl="1" defTabSz="457200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EC:</a:t>
            </a:r>
            <a:r>
              <a:rPr lang="en-US" altLang="en-US" sz="2500" dirty="0">
                <a:solidFill>
                  <a:srgbClr val="000C14"/>
                </a:solidFill>
              </a:rPr>
              <a:t>	</a:t>
            </a:r>
            <a:r>
              <a:rPr lang="en-US" altLang="en-US" sz="2500" dirty="0" smtClean="0">
                <a:solidFill>
                  <a:srgbClr val="000C14"/>
                </a:solidFill>
              </a:rPr>
              <a:t>May 10, 2017 in Brussels (with the FCH JU)</a:t>
            </a:r>
          </a:p>
          <a:p>
            <a:pPr lvl="1" defTabSz="457200">
              <a:spcBef>
                <a:spcPts val="800"/>
              </a:spcBef>
            </a:pPr>
            <a:r>
              <a:rPr lang="en-US" altLang="en-US" sz="2500" dirty="0" smtClean="0">
                <a:solidFill>
                  <a:srgbClr val="000C14"/>
                </a:solidFill>
              </a:rPr>
              <a:t>U.S.:	Proposed Technical Forums:  Fall 2017 (NREL)</a:t>
            </a:r>
          </a:p>
          <a:p>
            <a:endParaRPr lang="en-US" altLang="en-US" sz="2600" dirty="0">
              <a:solidFill>
                <a:srgbClr val="000C14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27" y="749680"/>
            <a:ext cx="602297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" y="95569"/>
            <a:ext cx="8941793" cy="566928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Hydrogen Sensor Workshop</a:t>
            </a:r>
            <a:br>
              <a:rPr lang="en-US" dirty="0" smtClean="0"/>
            </a:br>
            <a:r>
              <a:rPr lang="en-US" sz="2600" dirty="0" smtClean="0"/>
              <a:t>Direct Interaction with Stakeholders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" y="857633"/>
            <a:ext cx="770681" cy="731520"/>
          </a:xfrm>
          <a:prstGeom prst="rect">
            <a:avLst/>
          </a:prstGeom>
        </p:spPr>
      </p:pic>
      <p:pic>
        <p:nvPicPr>
          <p:cNvPr id="7" name="Picture 8" descr="Resultado de imagen de DOE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05" y="883920"/>
            <a:ext cx="64403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9C1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Hydrogen Sensor Gaps</a:t>
            </a:r>
            <a:endParaRPr lang="en-US" sz="3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5486400"/>
            <a:ext cx="60960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Short </a:t>
            </a:r>
            <a:r>
              <a:rPr lang="en-US" sz="2000" b="1" dirty="0"/>
              <a:t>list of critical </a:t>
            </a:r>
            <a:r>
              <a:rPr lang="en-US" sz="2000" b="1" dirty="0" smtClean="0"/>
              <a:t>sensor performance targets (gaps)</a:t>
            </a:r>
          </a:p>
          <a:p>
            <a:pPr marL="228600" indent="-228600"/>
            <a:r>
              <a:rPr lang="en-US" sz="2000" dirty="0"/>
              <a:t>DOE Multi-Year Project Plan (2007, reiterated in 2012</a:t>
            </a:r>
            <a:r>
              <a:rPr lang="en-US" sz="2000" dirty="0" smtClean="0"/>
              <a:t>)</a:t>
            </a:r>
          </a:p>
          <a:p>
            <a:pPr marL="228600" indent="-228600"/>
            <a:r>
              <a:rPr lang="en-US" sz="2000" dirty="0" smtClean="0"/>
              <a:t>Other Gap Analyses Developed by JRC/BAM, NREL </a:t>
            </a:r>
            <a:endParaRPr lang="en-US" sz="2000" dirty="0"/>
          </a:p>
          <a:p>
            <a:pPr marL="228600" indent="-228600"/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1772" y="6858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3094"/>
            <a:ext cx="7772400" cy="47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New_DOE_Logo_Color_042808.png"/>
          <p:cNvPicPr>
            <a:picLocks noChangeAspect="1" noChangeArrowheads="1"/>
          </p:cNvPicPr>
          <p:nvPr/>
        </p:nvPicPr>
        <p:blipFill>
          <a:blip r:embed="rId3" cstate="print"/>
          <a:srcRect r="73669"/>
          <a:stretch>
            <a:fillRect/>
          </a:stretch>
        </p:blipFill>
        <p:spPr bwMode="auto">
          <a:xfrm>
            <a:off x="8001000" y="5867400"/>
            <a:ext cx="85344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281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046" y="0"/>
            <a:ext cx="8229600" cy="4873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79C1"/>
                </a:solidFill>
              </a:rPr>
              <a:t>Recent Advances in H2 Sensor Performance</a:t>
            </a:r>
            <a:endParaRPr lang="en-US" sz="3200" b="1" dirty="0">
              <a:solidFill>
                <a:srgbClr val="0079C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685800"/>
            <a:ext cx="4803770" cy="2514600"/>
          </a:xfrm>
        </p:spPr>
        <p:txBody>
          <a:bodyPr/>
          <a:lstStyle/>
          <a:p>
            <a:pPr marL="0" indent="0" defTabSz="320040">
              <a:buNone/>
            </a:pPr>
            <a:r>
              <a:rPr lang="en-US" sz="2000" b="1" dirty="0" smtClean="0">
                <a:solidFill>
                  <a:srgbClr val="0079C1"/>
                </a:solidFill>
              </a:rPr>
              <a:t>A:	Fast Sensors are available </a:t>
            </a:r>
            <a:endParaRPr lang="en-US" sz="2000" b="1" dirty="0">
              <a:solidFill>
                <a:srgbClr val="0079C1"/>
              </a:solidFill>
            </a:endParaRPr>
          </a:p>
          <a:p>
            <a:pPr marL="548640" indent="-228600" defTabSz="320040"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0079C1"/>
                </a:solidFill>
              </a:rPr>
              <a:t>RT &lt; 1 sec (actual RT </a:t>
            </a:r>
            <a:r>
              <a:rPr lang="en-US" sz="1700" b="1" dirty="0" smtClean="0">
                <a:solidFill>
                  <a:srgbClr val="0079C1"/>
                </a:solidFill>
                <a:latin typeface="Calibri"/>
              </a:rPr>
              <a:t>≈ 250 ms)</a:t>
            </a:r>
            <a:endParaRPr lang="en-US" sz="1700" b="1" dirty="0" smtClean="0">
              <a:solidFill>
                <a:srgbClr val="0079C1"/>
              </a:solidFill>
            </a:endParaRPr>
          </a:p>
          <a:p>
            <a:pPr marL="0" indent="0" defTabSz="320040">
              <a:buNone/>
            </a:pPr>
            <a:r>
              <a:rPr lang="en-US" sz="2000" b="1" dirty="0" smtClean="0">
                <a:solidFill>
                  <a:srgbClr val="0079C1"/>
                </a:solidFill>
              </a:rPr>
              <a:t>B:	Sensor Lifetime/Long-term stability</a:t>
            </a:r>
            <a:endParaRPr lang="en-US" sz="2000" b="1" dirty="0">
              <a:solidFill>
                <a:srgbClr val="0079C1"/>
              </a:solidFill>
            </a:endParaRP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Nearly 5 years (in the lab)</a:t>
            </a: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Poor performance often manifests early </a:t>
            </a:r>
          </a:p>
          <a:p>
            <a:pPr marL="0" indent="0" defTabSz="320040">
              <a:buNone/>
            </a:pPr>
            <a:r>
              <a:rPr lang="en-US" sz="2000" b="1" dirty="0" smtClean="0">
                <a:solidFill>
                  <a:srgbClr val="0079C1"/>
                </a:solidFill>
              </a:rPr>
              <a:t>C:	Robustness to (some</a:t>
            </a:r>
            <a:r>
              <a:rPr lang="en-US" sz="2000" b="1" dirty="0">
                <a:solidFill>
                  <a:srgbClr val="0079C1"/>
                </a:solidFill>
              </a:rPr>
              <a:t>) </a:t>
            </a:r>
            <a:r>
              <a:rPr lang="en-US" sz="2000" b="1" dirty="0" smtClean="0">
                <a:solidFill>
                  <a:srgbClr val="0079C1"/>
                </a:solidFill>
              </a:rPr>
              <a:t>poisons</a:t>
            </a:r>
            <a:endParaRPr lang="en-US" sz="2000" b="1" dirty="0">
              <a:solidFill>
                <a:srgbClr val="0079C1"/>
              </a:solidFill>
            </a:endParaRP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Based on ISO 26142</a:t>
            </a: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Some MOX, CGS, TC passed</a:t>
            </a: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Some MOX, EC failed</a:t>
            </a:r>
          </a:p>
          <a:p>
            <a:pPr marL="0" indent="0" defTabSz="320040">
              <a:buNone/>
            </a:pPr>
            <a:r>
              <a:rPr lang="en-US" sz="2000" b="1" dirty="0" smtClean="0">
                <a:solidFill>
                  <a:srgbClr val="0079C1"/>
                </a:solidFill>
              </a:rPr>
              <a:t>D:	Improved Selectivity</a:t>
            </a:r>
          </a:p>
          <a:p>
            <a:pPr marL="548640" indent="-228600" defTabSz="320040"/>
            <a:r>
              <a:rPr lang="en-US" sz="1700" b="1" dirty="0" smtClean="0">
                <a:solidFill>
                  <a:srgbClr val="0079C1"/>
                </a:solidFill>
              </a:rPr>
              <a:t>CGS H2 sensor available with no CH4 interference</a:t>
            </a:r>
          </a:p>
          <a:p>
            <a:pPr marL="0" indent="-228600"/>
            <a:endParaRPr lang="en-US" sz="2000" b="1" dirty="0">
              <a:solidFill>
                <a:srgbClr val="0079C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7" y="4645152"/>
            <a:ext cx="3270993" cy="198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400" y="590514"/>
            <a:ext cx="3329677" cy="6035040"/>
            <a:chOff x="152400" y="590514"/>
            <a:chExt cx="3329677" cy="6035040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152400" y="590514"/>
              <a:ext cx="3329677" cy="6035040"/>
              <a:chOff x="5257800" y="152400"/>
              <a:chExt cx="3657600" cy="662940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152400"/>
                <a:ext cx="3657600" cy="2198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2438400"/>
                <a:ext cx="3657600" cy="2114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4606537"/>
                <a:ext cx="3657600" cy="2175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52400" y="611935"/>
              <a:ext cx="100990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00" b="1" dirty="0" smtClean="0"/>
                <a:t>A</a:t>
              </a:r>
              <a:endParaRPr lang="en-US" sz="13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1351" y="2671562"/>
              <a:ext cx="92974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00" b="1" dirty="0"/>
                <a:t>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355" y="4645315"/>
              <a:ext cx="88166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00" b="1" dirty="0" smtClean="0"/>
                <a:t>C</a:t>
              </a:r>
              <a:endParaRPr lang="en-US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2542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046" y="0"/>
            <a:ext cx="8229600" cy="4873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79C1"/>
                </a:solidFill>
              </a:rPr>
              <a:t>Advances in H2 Sensor Performance Not Universal</a:t>
            </a:r>
            <a:endParaRPr lang="en-US" sz="3000" b="1" dirty="0">
              <a:solidFill>
                <a:srgbClr val="0079C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14800" y="685800"/>
            <a:ext cx="4730740" cy="2514600"/>
          </a:xfrm>
        </p:spPr>
        <p:txBody>
          <a:bodyPr/>
          <a:lstStyle/>
          <a:p>
            <a:pPr marL="0" indent="-228600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Fast Sensors are available, but… </a:t>
            </a:r>
          </a:p>
          <a:p>
            <a:pPr marL="457200" lvl="1" indent="-228600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&lt; 1 s RT pertains only to a few models</a:t>
            </a:r>
          </a:p>
          <a:p>
            <a:pPr marL="457200" lvl="1" indent="-228600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Most RT &gt; 5 - 10 s </a:t>
            </a:r>
          </a:p>
          <a:p>
            <a:pPr marL="457200" lvl="1" indent="-228600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Slow RT may corrupt transie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nts</a:t>
            </a:r>
          </a:p>
          <a:p>
            <a:pPr marL="228600" lvl="1" indent="0">
              <a:buNone/>
            </a:pP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-228600"/>
            <a:endParaRPr lang="en-US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>
              <a:spcBef>
                <a:spcPts val="1200"/>
              </a:spcBef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Sensor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Lifetime/Long-term stability</a:t>
            </a: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Time consuming to validate (esp. in field) </a:t>
            </a: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An Issue: One sensor (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●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) very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expensive</a:t>
            </a:r>
          </a:p>
          <a:p>
            <a:pPr marL="400050" lvl="1" indent="-228600">
              <a:lnSpc>
                <a:spcPts val="1920"/>
              </a:lnSpc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-228600">
              <a:lnSpc>
                <a:spcPts val="1920"/>
              </a:lnSpc>
            </a:pP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>
              <a:lnSpc>
                <a:spcPts val="1920"/>
              </a:lnSpc>
            </a:pP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>
              <a:lnSpc>
                <a:spcPts val="1920"/>
              </a:lnSpc>
            </a:pP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>
              <a:lnSpc>
                <a:spcPts val="1920"/>
              </a:lnSpc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Manufacturer’s Concerns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An Issue: One sensor (</a:t>
            </a:r>
            <a:r>
              <a:rPr lang="en-US" sz="2600" b="1" dirty="0">
                <a:solidFill>
                  <a:srgbClr val="C00000"/>
                </a:solidFill>
              </a:rPr>
              <a:t>▪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) has been discontinued (market did not justify product line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Impact end-user  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>
              <a:spcBef>
                <a:spcPts val="1200"/>
              </a:spcBef>
            </a:pP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-228600">
              <a:lnSpc>
                <a:spcPts val="1920"/>
              </a:lnSpc>
            </a:pP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-228600">
              <a:lnSpc>
                <a:spcPts val="1920"/>
              </a:lnSpc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-228600">
              <a:lnSpc>
                <a:spcPts val="1920"/>
              </a:lnSpc>
            </a:pP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-228600"/>
            <a:endParaRPr lang="en-US" sz="2000" b="1" dirty="0">
              <a:solidFill>
                <a:srgbClr val="0079C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42899" y="609600"/>
            <a:ext cx="3367778" cy="4038600"/>
            <a:chOff x="5280923" y="609600"/>
            <a:chExt cx="3367778" cy="4038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024" y="2723591"/>
              <a:ext cx="3329677" cy="1924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923" y="609600"/>
              <a:ext cx="3328416" cy="1981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" y="6160168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53000"/>
            <a:ext cx="3405163" cy="461665"/>
          </a:xfrm>
          <a:prstGeom prst="rect">
            <a:avLst/>
          </a:prstGeom>
          <a:solidFill>
            <a:schemeClr val="bg1">
              <a:lumMod val="65000"/>
              <a:alpha val="3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MARKET SUSTAINABILITY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88877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046" y="0"/>
            <a:ext cx="8229600" cy="4873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0079C1"/>
                </a:solidFill>
              </a:rPr>
              <a:t>Advances in H2 Sensor Performance not Universal</a:t>
            </a:r>
            <a:endParaRPr lang="en-US" sz="3000" b="1" dirty="0">
              <a:solidFill>
                <a:srgbClr val="0079C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5638800"/>
            <a:ext cx="5565770" cy="1143000"/>
          </a:xfrm>
        </p:spPr>
        <p:txBody>
          <a:bodyPr/>
          <a:lstStyle/>
          <a:p>
            <a:pPr marL="0" indent="-228600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Sensor Lifetime/Long-term stability</a:t>
            </a: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Lab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Environment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≠ Field Environment</a:t>
            </a:r>
          </a:p>
          <a:p>
            <a:pPr marL="400050" lvl="1" indent="-228600">
              <a:lnSpc>
                <a:spcPts val="1920"/>
              </a:lnSpc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Time consuming to validate (esp. in field environment)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229600" cy="4995152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" y="6217920"/>
            <a:ext cx="92161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02" y="6347460"/>
            <a:ext cx="1440180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0877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REL 2016">
  <a:themeElements>
    <a:clrScheme name="Custom 2">
      <a:dk1>
        <a:srgbClr val="FFFFFF"/>
      </a:dk1>
      <a:lt1>
        <a:srgbClr val="0079C1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NREL 2016">
  <a:themeElements>
    <a:clrScheme name="Custom 2">
      <a:dk1>
        <a:srgbClr val="FFFFFF"/>
      </a:dk1>
      <a:lt1>
        <a:srgbClr val="0079C1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5">
    <a:dk1>
      <a:srgbClr val="FFFFFF"/>
    </a:dk1>
    <a:lt1>
      <a:srgbClr val="0079C1"/>
    </a:lt1>
    <a:dk2>
      <a:srgbClr val="FFC425"/>
    </a:dk2>
    <a:lt2>
      <a:srgbClr val="8DC63F"/>
    </a:lt2>
    <a:accent1>
      <a:srgbClr val="0079C1"/>
    </a:accent1>
    <a:accent2>
      <a:srgbClr val="00A4E4"/>
    </a:accent2>
    <a:accent3>
      <a:srgbClr val="F6A01A"/>
    </a:accent3>
    <a:accent4>
      <a:srgbClr val="5E9732"/>
    </a:accent4>
    <a:accent5>
      <a:srgbClr val="933C06"/>
    </a:accent5>
    <a:accent6>
      <a:srgbClr val="6A737B"/>
    </a:accent6>
    <a:hlink>
      <a:srgbClr val="0079C1"/>
    </a:hlink>
    <a:folHlink>
      <a:srgbClr val="00A4E4"/>
    </a:folHlink>
  </a:clrScheme>
</a:themeOverride>
</file>

<file path=ppt/theme/themeOverride2.xml><?xml version="1.0" encoding="utf-8"?>
<a:themeOverride xmlns:a="http://schemas.openxmlformats.org/drawingml/2006/main">
  <a:clrScheme name="Custom 5">
    <a:dk1>
      <a:srgbClr val="FFFFFF"/>
    </a:dk1>
    <a:lt1>
      <a:srgbClr val="0079C1"/>
    </a:lt1>
    <a:dk2>
      <a:srgbClr val="FFC425"/>
    </a:dk2>
    <a:lt2>
      <a:srgbClr val="8DC63F"/>
    </a:lt2>
    <a:accent1>
      <a:srgbClr val="0079C1"/>
    </a:accent1>
    <a:accent2>
      <a:srgbClr val="00A4E4"/>
    </a:accent2>
    <a:accent3>
      <a:srgbClr val="F6A01A"/>
    </a:accent3>
    <a:accent4>
      <a:srgbClr val="5E9732"/>
    </a:accent4>
    <a:accent5>
      <a:srgbClr val="933C06"/>
    </a:accent5>
    <a:accent6>
      <a:srgbClr val="6A737B"/>
    </a:accent6>
    <a:hlink>
      <a:srgbClr val="0079C1"/>
    </a:hlink>
    <a:folHlink>
      <a:srgbClr val="00A4E4"/>
    </a:folHlink>
  </a:clrScheme>
</a:themeOverride>
</file>

<file path=ppt/theme/themeOverride3.xml><?xml version="1.0" encoding="utf-8"?>
<a:themeOverride xmlns:a="http://schemas.openxmlformats.org/drawingml/2006/main">
  <a:clrScheme name="Custom 5">
    <a:dk1>
      <a:srgbClr val="FFFFFF"/>
    </a:dk1>
    <a:lt1>
      <a:srgbClr val="0079C1"/>
    </a:lt1>
    <a:dk2>
      <a:srgbClr val="FFC425"/>
    </a:dk2>
    <a:lt2>
      <a:srgbClr val="8DC63F"/>
    </a:lt2>
    <a:accent1>
      <a:srgbClr val="0079C1"/>
    </a:accent1>
    <a:accent2>
      <a:srgbClr val="00A4E4"/>
    </a:accent2>
    <a:accent3>
      <a:srgbClr val="F6A01A"/>
    </a:accent3>
    <a:accent4>
      <a:srgbClr val="5E9732"/>
    </a:accent4>
    <a:accent5>
      <a:srgbClr val="933C06"/>
    </a:accent5>
    <a:accent6>
      <a:srgbClr val="6A737B"/>
    </a:accent6>
    <a:hlink>
      <a:srgbClr val="0079C1"/>
    </a:hlink>
    <a:folHlink>
      <a:srgbClr val="00A4E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10829</TotalTime>
  <Words>996</Words>
  <Application>Microsoft Office PowerPoint</Application>
  <PresentationFormat>On-screen Show (4:3)</PresentationFormat>
  <Paragraphs>170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1_Office Theme</vt:lpstr>
      <vt:lpstr>3_Office Theme</vt:lpstr>
      <vt:lpstr>4_Office Theme</vt:lpstr>
      <vt:lpstr>NREL 2016</vt:lpstr>
      <vt:lpstr>1_NREL 2016</vt:lpstr>
      <vt:lpstr>PowerPoint Presentation</vt:lpstr>
      <vt:lpstr>Overview of Talk</vt:lpstr>
      <vt:lpstr>What is a sensor?</vt:lpstr>
      <vt:lpstr>The NREL and JRC Sensor Test Facilities Collaboration</vt:lpstr>
      <vt:lpstr>Hydrogen Sensor Workshop Direct Interaction with Stakeholders</vt:lpstr>
      <vt:lpstr>Hydrogen Sensor Gaps</vt:lpstr>
      <vt:lpstr>Recent Advances in H2 Sensor Performance</vt:lpstr>
      <vt:lpstr>Advances in H2 Sensor Performance Not Universal</vt:lpstr>
      <vt:lpstr>Advances in H2 Sensor Performance not Universal</vt:lpstr>
      <vt:lpstr>Sensor Performance Metrics / Specifications</vt:lpstr>
      <vt:lpstr>Workshop Topics and Discussion Points</vt:lpstr>
      <vt:lpstr>Outcomes of the Workshop</vt:lpstr>
      <vt:lpstr>Priority / Critical Gaps—End-User Perspective </vt:lpstr>
      <vt:lpstr>Priority / Critical Gaps—Manufacturer Perspective</vt:lpstr>
      <vt:lpstr>Path Forward</vt:lpstr>
      <vt:lpstr>Limitations on Path Forward</vt:lpstr>
      <vt:lpstr>Acknowledgements</vt:lpstr>
    </vt:vector>
  </TitlesOfParts>
  <Company>NREL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NREL</dc:creator>
  <cp:lastModifiedBy>NREL</cp:lastModifiedBy>
  <cp:revision>666</cp:revision>
  <cp:lastPrinted>2016-09-08T13:28:18Z</cp:lastPrinted>
  <dcterms:created xsi:type="dcterms:W3CDTF">2014-11-08T17:56:10Z</dcterms:created>
  <dcterms:modified xsi:type="dcterms:W3CDTF">2017-09-13T06:01:01Z</dcterms:modified>
</cp:coreProperties>
</file>