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5" r:id="rId2"/>
    <p:sldMasterId id="2147483660" r:id="rId3"/>
  </p:sldMasterIdLst>
  <p:notesMasterIdLst>
    <p:notesMasterId r:id="rId25"/>
  </p:notesMasterIdLst>
  <p:handoutMasterIdLst>
    <p:handoutMasterId r:id="rId26"/>
  </p:handoutMasterIdLst>
  <p:sldIdLst>
    <p:sldId id="347" r:id="rId4"/>
    <p:sldId id="341" r:id="rId5"/>
    <p:sldId id="333" r:id="rId6"/>
    <p:sldId id="306" r:id="rId7"/>
    <p:sldId id="335" r:id="rId8"/>
    <p:sldId id="336" r:id="rId9"/>
    <p:sldId id="337" r:id="rId10"/>
    <p:sldId id="338" r:id="rId11"/>
    <p:sldId id="331" r:id="rId12"/>
    <p:sldId id="307" r:id="rId13"/>
    <p:sldId id="308" r:id="rId14"/>
    <p:sldId id="309" r:id="rId15"/>
    <p:sldId id="310" r:id="rId16"/>
    <p:sldId id="311" r:id="rId17"/>
    <p:sldId id="312" r:id="rId18"/>
    <p:sldId id="334" r:id="rId19"/>
    <p:sldId id="329" r:id="rId20"/>
    <p:sldId id="327" r:id="rId21"/>
    <p:sldId id="344" r:id="rId22"/>
    <p:sldId id="348" r:id="rId23"/>
    <p:sldId id="293" r:id="rId24"/>
  </p:sldIdLst>
  <p:sldSz cx="9144000" cy="5143500" type="screen16x9"/>
  <p:notesSz cx="67818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smas" initials="e" lastIdx="39" clrIdx="0"/>
  <p:cmAuthor id="1" name="Windows User" initials="WU" lastIdx="7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6433" autoAdjust="0"/>
  </p:normalViewPr>
  <p:slideViewPr>
    <p:cSldViewPr showGuides="1">
      <p:cViewPr varScale="1">
        <p:scale>
          <a:sx n="104" d="100"/>
          <a:sy n="104" d="100"/>
        </p:scale>
        <p:origin x="32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2-21T14:32:32.731" idx="28">
    <p:pos x="5962" y="205"/>
    <p:text>Give reference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819A2C5-D425-418A-813C-D2056631D7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946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387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6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720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16390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391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4F9E15A-2DDD-48A4-81E6-2EDEC1199F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1094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F9E15A-2DDD-48A4-81E6-2EDEC1199FAA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014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0538"/>
            <a:ext cx="9144000" cy="501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504" y="3507854"/>
            <a:ext cx="7056784" cy="72008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7504" y="4299942"/>
            <a:ext cx="6400800" cy="545424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5351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DA786-226B-42DD-93E8-A1CF609743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299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48C52-FFFD-49F6-B265-F7E72DF156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537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71450"/>
            <a:ext cx="1943100" cy="3943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71450"/>
            <a:ext cx="5676900" cy="3943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5EEF6-EF9C-46E6-8B5F-3F5CA92D3B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089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2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13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58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980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951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77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72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0538"/>
            <a:ext cx="9141366" cy="4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1520" y="2895786"/>
            <a:ext cx="7056784" cy="972108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9432" y="3898534"/>
            <a:ext cx="6400800" cy="995474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87238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947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33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134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84978-FF33-4943-AA93-CA0F6CF7212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574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4D4E8-1442-4A26-862E-F7A1A3386CB3}" type="datetimeFigureOut">
              <a:rPr lang="en-GB"/>
              <a:pPr>
                <a:defRPr/>
              </a:pPr>
              <a:t>12/09/2017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AA0D-06A5-4A03-86AF-FCD31649C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48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0FB6-9916-4744-A588-88582159FB2B}" type="datetimeFigureOut">
              <a:rPr lang="en-GB"/>
              <a:pPr>
                <a:defRPr/>
              </a:pPr>
              <a:t>12/09/2017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FE55-7890-4B92-8DAC-E9A4D1B545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45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634" y="-20538"/>
            <a:ext cx="9152000" cy="409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1923679"/>
            <a:ext cx="7772400" cy="2403053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2E35-467A-4B59-82DC-CA561B91D6DD}" type="datetimeFigureOut">
              <a:rPr lang="en-GB"/>
              <a:pPr>
                <a:defRPr/>
              </a:pPr>
              <a:t>12/09/2017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0FB9F-F625-4E59-ABB6-F6A9692E42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63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47B15-667E-4BCF-8B3A-A77556EB54EA}" type="datetimeFigureOut">
              <a:rPr lang="en-GB"/>
              <a:pPr>
                <a:defRPr/>
              </a:pPr>
              <a:t>12/09/2017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6B6B-B495-4202-9733-F50C9C7FB7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3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AC0FC-96BA-4D10-9D73-BF78231C6B28}" type="datetimeFigureOut">
              <a:rPr lang="en-GB"/>
              <a:pPr>
                <a:defRPr/>
              </a:pPr>
              <a:t>12/09/2017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AD48-89ED-4225-9717-C63FF82E12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77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9EE57-8035-41DD-9C26-3C6F5DAA7CFD}" type="datetimeFigureOut">
              <a:rPr lang="en-GB"/>
              <a:pPr>
                <a:defRPr/>
              </a:pPr>
              <a:t>12/09/2017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80DCE-CC63-41F3-B3BF-2DC7C1BD5F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91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D8804-937B-40C3-8369-0CF62D082B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878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DAF2E-DC61-4E6E-94AB-B60AED80656E}" type="datetimeFigureOut">
              <a:rPr lang="en-GB"/>
              <a:pPr>
                <a:defRPr/>
              </a:pPr>
              <a:t>12/09/2017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1BE9-486E-45C4-86CB-5A5F3C395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544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98C3-4A5E-46F2-8CA9-97065EF60EB5}" type="datetimeFigureOut">
              <a:rPr lang="en-GB"/>
              <a:pPr>
                <a:defRPr/>
              </a:pPr>
              <a:t>12/09/2017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7412-71D6-44C2-A9F5-635BC27635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544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8D83-690E-44A6-9615-6E3773D09219}" type="datetimeFigureOut">
              <a:rPr lang="en-GB"/>
              <a:pPr>
                <a:defRPr/>
              </a:pPr>
              <a:t>12/09/2017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33AE-E9D9-464A-AA2D-6B972A04F9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33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4E77-4970-41AE-8E37-D8248A576885}" type="datetimeFigureOut">
              <a:rPr lang="en-GB"/>
              <a:pPr>
                <a:defRPr/>
              </a:pPr>
              <a:t>12/09/2017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CED2-2637-4A41-9192-F691BFD70E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336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04DF-1EF5-402B-A3AD-220EAF3DB805}" type="datetimeFigureOut">
              <a:rPr lang="en-GB"/>
              <a:pPr>
                <a:defRPr/>
              </a:pPr>
              <a:t>12/09/2017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84ABD-F176-4BF4-91E7-E32687AA68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87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634" y="-20538"/>
            <a:ext cx="9152000" cy="409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63236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8B94E-925D-4A32-90AE-A4FAA5B806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471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287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6B3E9-7FF0-4902-80F9-E8997D5A0E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5283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03937-7804-4435-8F73-564F70BF04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697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CFF8C-A83F-461F-AEDD-249687053B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708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D0086-8934-43DE-AB7F-FE2D8ACF74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9062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78CB3-4A42-4C7D-9227-6531CAA8D3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4163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29614"/>
            <a:ext cx="9139568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1450"/>
            <a:ext cx="77724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287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417195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417195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17195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B2FC1F5-3F11-4F4C-98D3-E04A951B33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7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634" y="-20538"/>
            <a:ext cx="9152000" cy="409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364350"/>
            <a:ext cx="705678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84978-FF33-4943-AA93-CA0F6CF7212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35110-1EFC-4265-8B99-12D554FCC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91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FADD070-3693-41F0-BADB-35FB541A71E6}" type="datetimeFigureOut">
              <a:rPr lang="en-GB"/>
              <a:pPr>
                <a:defRPr/>
              </a:pPr>
              <a:t>12/09/2017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91FB2FD-B962-4662-80C0-9F11CBA062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7.tiff"/><Relationship Id="rId7" Type="http://schemas.openxmlformats.org/officeDocument/2006/relationships/image" Target="../media/image31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28.tiff"/><Relationship Id="rId9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Engineering Models for Vented Lean Hydrogen Deflagrations</a:t>
            </a: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095" y="3507854"/>
            <a:ext cx="7772400" cy="1125140"/>
          </a:xfrm>
        </p:spPr>
        <p:txBody>
          <a:bodyPr/>
          <a:lstStyle/>
          <a:p>
            <a:pPr algn="ctr"/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Anubhav Sinha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Vendra Chandra and Jennifer X. Wen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Warwick FIRE, School of Engineering </a:t>
            </a:r>
          </a:p>
          <a:p>
            <a:pPr algn="ctr"/>
            <a:r>
              <a:rPr lang="en-US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Warwick, UK</a:t>
            </a: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Engineering_models\2-ICHS\00-ENwithKG\INERIS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4" t="9135" r="11266" b="5186"/>
          <a:stretch/>
        </p:blipFill>
        <p:spPr bwMode="auto">
          <a:xfrm>
            <a:off x="3232543" y="1939827"/>
            <a:ext cx="2347569" cy="19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Engineering_models\2-ICHS\00-ENwithKG\FM_Global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3" t="7820" r="10983" b="4815"/>
          <a:stretch/>
        </p:blipFill>
        <p:spPr bwMode="auto">
          <a:xfrm>
            <a:off x="487887" y="1923678"/>
            <a:ext cx="2355921" cy="196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94442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EN14994 Model (2007)</a:t>
            </a:r>
            <a:r>
              <a:rPr lang="en-GB" sz="3400" b="1" baseline="30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GB" sz="3400" b="1" baseline="30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100" y="691392"/>
            <a:ext cx="7815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Mixture composition is accounted for the factor KG (for compact enclosures)</a:t>
            </a:r>
            <a:endParaRPr lang="en-GB" sz="1600" dirty="0"/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For a given </a:t>
            </a:r>
            <a:r>
              <a:rPr lang="en-GB" sz="1600" dirty="0" smtClean="0"/>
              <a:t>geometry and comparable fuel concentration, vent area is dominant factor</a:t>
            </a:r>
            <a:endParaRPr lang="en-GB" sz="1600" dirty="0"/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Data points are clustered as </a:t>
            </a:r>
            <a:r>
              <a:rPr lang="en-GB" sz="1600" dirty="0" smtClean="0"/>
              <a:t>it gives similar prediction </a:t>
            </a:r>
            <a:r>
              <a:rPr lang="en-GB" sz="1600" dirty="0"/>
              <a:t>for </a:t>
            </a:r>
            <a:r>
              <a:rPr lang="en-GB" sz="1600" dirty="0" smtClean="0"/>
              <a:t>fixed vent </a:t>
            </a:r>
            <a:r>
              <a:rPr lang="en-GB" sz="1600" dirty="0"/>
              <a:t>size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688" y="3902010"/>
            <a:ext cx="3177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Predictions for </a:t>
            </a:r>
            <a:r>
              <a:rPr lang="en-GB" sz="1050" dirty="0" err="1"/>
              <a:t>Bauwens</a:t>
            </a:r>
            <a:r>
              <a:rPr lang="en-GB" sz="1050" dirty="0"/>
              <a:t> et al. (2012) </a:t>
            </a:r>
            <a:r>
              <a:rPr lang="en-GB" sz="1050" dirty="0" smtClean="0"/>
              <a:t>experiments</a:t>
            </a:r>
            <a:r>
              <a:rPr lang="en-GB" sz="1050" baseline="30000" dirty="0" smtClean="0"/>
              <a:t>3</a:t>
            </a:r>
            <a:endParaRPr lang="en-GB" sz="105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273454" y="3902010"/>
            <a:ext cx="3177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Predictions for </a:t>
            </a:r>
            <a:r>
              <a:rPr lang="en-GB" sz="1050" dirty="0" err="1"/>
              <a:t>Daubech</a:t>
            </a:r>
            <a:r>
              <a:rPr lang="en-GB" sz="1050" dirty="0"/>
              <a:t> et al. (</a:t>
            </a:r>
            <a:r>
              <a:rPr lang="en-GB" sz="1050" dirty="0" smtClean="0"/>
              <a:t>2011) experiments</a:t>
            </a:r>
            <a:r>
              <a:rPr lang="en-GB" sz="1050" baseline="30000" dirty="0"/>
              <a:t>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8797" r="11361" b="4467"/>
          <a:stretch/>
        </p:blipFill>
        <p:spPr>
          <a:xfrm>
            <a:off x="6243014" y="1903824"/>
            <a:ext cx="2366331" cy="19518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44208" y="3902010"/>
            <a:ext cx="2597089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Predictions for Kumar (2009) </a:t>
            </a:r>
            <a:r>
              <a:rPr lang="en-GB" sz="1050" dirty="0" smtClean="0"/>
              <a:t>experiments</a:t>
            </a:r>
            <a:r>
              <a:rPr lang="en-GB" sz="1050" baseline="30000" dirty="0" smtClean="0"/>
              <a:t>6</a:t>
            </a:r>
            <a:endParaRPr lang="en-GB" sz="1050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44817" y="1814429"/>
            <a:ext cx="615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Volume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2754" y="1793829"/>
            <a:ext cx="820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Vent area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512754" y="1994968"/>
            <a:ext cx="1875670" cy="157845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3528" y="415592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marL="171450" indent="-171450">
              <a:buFontTx/>
              <a:buChar char="-"/>
              <a:defRPr sz="1000"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Cubical enclosure - </a:t>
            </a:r>
            <a:r>
              <a:rPr lang="en-US" dirty="0"/>
              <a:t>63.7 </a:t>
            </a:r>
            <a:r>
              <a:rPr lang="en-GB" dirty="0"/>
              <a:t>m</a:t>
            </a:r>
            <a:r>
              <a:rPr lang="en-GB" baseline="30000" dirty="0"/>
              <a:t>3</a:t>
            </a:r>
            <a:endParaRPr lang="en-GB" dirty="0"/>
          </a:p>
          <a:p>
            <a:r>
              <a:rPr lang="en-GB" dirty="0" smtClean="0"/>
              <a:t>Includes </a:t>
            </a:r>
            <a:r>
              <a:rPr lang="en-GB" dirty="0"/>
              <a:t>cases </a:t>
            </a:r>
            <a:r>
              <a:rPr lang="en-GB" b="1" u="sng" dirty="0"/>
              <a:t>with obstacles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7863" y="4155925"/>
            <a:ext cx="280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000" dirty="0" smtClean="0">
                <a:solidFill>
                  <a:srgbClr val="0070C0"/>
                </a:solidFill>
              </a:rPr>
              <a:t>Two </a:t>
            </a:r>
            <a:r>
              <a:rPr lang="en-GB" sz="1000" dirty="0">
                <a:solidFill>
                  <a:srgbClr val="0070C0"/>
                </a:solidFill>
              </a:rPr>
              <a:t>cylindrical </a:t>
            </a:r>
            <a:r>
              <a:rPr lang="en-GB" sz="1000" dirty="0" smtClean="0">
                <a:solidFill>
                  <a:srgbClr val="0070C0"/>
                </a:solidFill>
              </a:rPr>
              <a:t>enclosures - 1 </a:t>
            </a:r>
            <a:r>
              <a:rPr lang="en-GB" sz="1000" dirty="0">
                <a:solidFill>
                  <a:srgbClr val="0070C0"/>
                </a:solidFill>
              </a:rPr>
              <a:t>m</a:t>
            </a:r>
            <a:r>
              <a:rPr lang="en-GB" sz="1000" baseline="30000" dirty="0">
                <a:solidFill>
                  <a:srgbClr val="0070C0"/>
                </a:solidFill>
              </a:rPr>
              <a:t>3</a:t>
            </a:r>
            <a:r>
              <a:rPr lang="en-GB" sz="1000" dirty="0">
                <a:solidFill>
                  <a:srgbClr val="0070C0"/>
                </a:solidFill>
              </a:rPr>
              <a:t> and 10.5 </a:t>
            </a:r>
            <a:r>
              <a:rPr lang="en-GB" sz="1000" dirty="0" smtClean="0">
                <a:solidFill>
                  <a:srgbClr val="0070C0"/>
                </a:solidFill>
              </a:rPr>
              <a:t>m</a:t>
            </a:r>
            <a:r>
              <a:rPr lang="en-GB" sz="1000" baseline="30000" dirty="0">
                <a:solidFill>
                  <a:srgbClr val="0070C0"/>
                </a:solidFill>
              </a:rPr>
              <a:t>3</a:t>
            </a:r>
            <a:endParaRPr lang="en-GB" sz="1000" dirty="0" smtClean="0">
              <a:solidFill>
                <a:srgbClr val="0070C0"/>
              </a:solidFill>
            </a:endParaRPr>
          </a:p>
          <a:p>
            <a:pPr marL="171450" indent="-171450">
              <a:buFontTx/>
              <a:buChar char="-"/>
            </a:pPr>
            <a:r>
              <a:rPr lang="en-GB" sz="1000" b="1" u="sng" dirty="0" smtClean="0">
                <a:solidFill>
                  <a:srgbClr val="0070C0"/>
                </a:solidFill>
              </a:rPr>
              <a:t>No </a:t>
            </a:r>
            <a:r>
              <a:rPr lang="en-GB" sz="1000" b="1" u="sng" dirty="0">
                <a:solidFill>
                  <a:srgbClr val="0070C0"/>
                </a:solidFill>
              </a:rPr>
              <a:t>obstacles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89169" y="1633331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Line shows y = x</a:t>
            </a:r>
            <a:endParaRPr lang="en-GB" sz="1000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728689" y="1756440"/>
            <a:ext cx="320960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48569" y="415592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000" dirty="0">
                <a:solidFill>
                  <a:srgbClr val="0070C0"/>
                </a:solidFill>
              </a:rPr>
              <a:t>Cubical enclosure - </a:t>
            </a:r>
            <a:r>
              <a:rPr lang="en-US" sz="1000" dirty="0">
                <a:solidFill>
                  <a:srgbClr val="0070C0"/>
                </a:solidFill>
              </a:rPr>
              <a:t>120 m</a:t>
            </a:r>
            <a:r>
              <a:rPr lang="en-US" sz="1000" baseline="30000" dirty="0">
                <a:solidFill>
                  <a:srgbClr val="0070C0"/>
                </a:solidFill>
              </a:rPr>
              <a:t>3</a:t>
            </a:r>
            <a:endParaRPr lang="en-GB" sz="1000" dirty="0">
              <a:solidFill>
                <a:srgbClr val="0070C0"/>
              </a:solidFill>
            </a:endParaRPr>
          </a:p>
          <a:p>
            <a:pPr marL="171450" indent="-171450">
              <a:buFontTx/>
              <a:buChar char="-"/>
            </a:pPr>
            <a:r>
              <a:rPr lang="en-GB" sz="1000" b="1" u="sng" dirty="0">
                <a:solidFill>
                  <a:srgbClr val="0070C0"/>
                </a:solidFill>
              </a:rPr>
              <a:t>No obstacles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55576" y="2045261"/>
            <a:ext cx="1875670" cy="157845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31248" y="3104406"/>
            <a:ext cx="820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Vent area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3491880" y="2045260"/>
            <a:ext cx="1875670" cy="157845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6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3581279"/>
            <a:ext cx="298782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050"/>
            </a:lvl1pPr>
          </a:lstStyle>
          <a:p>
            <a:r>
              <a:rPr lang="en-GB" dirty="0"/>
              <a:t>Predictions for </a:t>
            </a:r>
            <a:r>
              <a:rPr lang="en-GB" dirty="0" err="1"/>
              <a:t>Bauwens</a:t>
            </a:r>
            <a:r>
              <a:rPr lang="en-GB" dirty="0"/>
              <a:t> et al. (2012) </a:t>
            </a:r>
            <a:r>
              <a:rPr lang="en-GB" dirty="0" smtClean="0"/>
              <a:t>experiments</a:t>
            </a:r>
            <a:r>
              <a:rPr lang="en-GB" baseline="30000" dirty="0" smtClean="0"/>
              <a:t>3</a:t>
            </a:r>
            <a:endParaRPr lang="en-GB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296945" y="756501"/>
            <a:ext cx="8475154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Over-prediction for </a:t>
            </a:r>
            <a:r>
              <a:rPr lang="en-GB" sz="1400" dirty="0" smtClean="0"/>
              <a:t>most data points (conservative estimate) for various experimental results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75966" y="1575544"/>
            <a:ext cx="2363743" cy="1983854"/>
            <a:chOff x="106050" y="2067694"/>
            <a:chExt cx="2954679" cy="24798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9" t="7571" r="10911" b="4271"/>
            <a:stretch/>
          </p:blipFill>
          <p:spPr>
            <a:xfrm>
              <a:off x="106050" y="2067694"/>
              <a:ext cx="2954679" cy="2479817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462778" y="2362348"/>
              <a:ext cx="2241223" cy="1831157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79512" y="94442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NFPA 68 </a:t>
            </a:r>
            <a:r>
              <a:rPr lang="en-GB" sz="3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Model (</a:t>
            </a:r>
            <a:r>
              <a:rPr lang="en-GB" sz="3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2013)</a:t>
            </a:r>
            <a:r>
              <a:rPr lang="en-GB" sz="3400" b="1" baseline="30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endParaRPr lang="en-GB" sz="3400" b="1" baseline="30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5966" y="3928359"/>
            <a:ext cx="2390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marL="171450" indent="-171450">
              <a:buFontTx/>
              <a:buChar char="-"/>
              <a:defRPr sz="1000"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Cubical enclosure - </a:t>
            </a:r>
            <a:r>
              <a:rPr lang="en-US" dirty="0"/>
              <a:t>63.7 m</a:t>
            </a:r>
            <a:r>
              <a:rPr lang="en-GB" baseline="30000" dirty="0"/>
              <a:t>3</a:t>
            </a:r>
          </a:p>
          <a:p>
            <a:r>
              <a:rPr lang="en-GB" dirty="0" smtClean="0"/>
              <a:t>Includes </a:t>
            </a:r>
            <a:r>
              <a:rPr lang="en-GB" dirty="0"/>
              <a:t>cases </a:t>
            </a:r>
            <a:r>
              <a:rPr lang="en-GB" b="1" u="sng" dirty="0"/>
              <a:t>with obstacles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561348" y="1811267"/>
            <a:ext cx="1792978" cy="146492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:\Engineering_models\00-ICDERS\plots\NFPA_Daubech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8581" r="11436" b="4835"/>
          <a:stretch/>
        </p:blipFill>
        <p:spPr bwMode="auto">
          <a:xfrm>
            <a:off x="3419872" y="1582780"/>
            <a:ext cx="2435333" cy="201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/>
          <p:cNvCxnSpPr/>
          <p:nvPr/>
        </p:nvCxnSpPr>
        <p:spPr>
          <a:xfrm flipV="1">
            <a:off x="3741049" y="1818504"/>
            <a:ext cx="1767055" cy="14979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E:\Engineering_models\00-ICDERS\plots\NFPA_Kumar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t="8259" r="10426" b="4250"/>
          <a:stretch/>
        </p:blipFill>
        <p:spPr bwMode="auto">
          <a:xfrm>
            <a:off x="6516216" y="1616813"/>
            <a:ext cx="2471433" cy="203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 flipV="1">
            <a:off x="6804248" y="1818504"/>
            <a:ext cx="1792978" cy="154800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01454" y="3617253"/>
            <a:ext cx="27777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Predictions for Kumar (</a:t>
            </a:r>
            <a:r>
              <a:rPr lang="en-GB" sz="1050" dirty="0" smtClean="0"/>
              <a:t>2006) experiments</a:t>
            </a:r>
            <a:r>
              <a:rPr lang="en-GB" sz="1050" baseline="30000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84154" y="3608389"/>
            <a:ext cx="3177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Predictions for </a:t>
            </a:r>
            <a:r>
              <a:rPr lang="en-GB" sz="1050" dirty="0" err="1"/>
              <a:t>Daubech</a:t>
            </a:r>
            <a:r>
              <a:rPr lang="en-GB" sz="1050" dirty="0"/>
              <a:t> et al. (</a:t>
            </a:r>
            <a:r>
              <a:rPr lang="en-GB" sz="1050" dirty="0" smtClean="0"/>
              <a:t>2011) experiments</a:t>
            </a:r>
            <a:r>
              <a:rPr lang="en-GB" sz="1050" baseline="30000" dirty="0"/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51742" y="3928359"/>
            <a:ext cx="280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000" dirty="0" smtClean="0">
                <a:solidFill>
                  <a:srgbClr val="0070C0"/>
                </a:solidFill>
              </a:rPr>
              <a:t>Two </a:t>
            </a:r>
            <a:r>
              <a:rPr lang="en-GB" sz="1000" dirty="0">
                <a:solidFill>
                  <a:srgbClr val="0070C0"/>
                </a:solidFill>
              </a:rPr>
              <a:t>cylindrical </a:t>
            </a:r>
            <a:r>
              <a:rPr lang="en-GB" sz="1000" dirty="0" smtClean="0">
                <a:solidFill>
                  <a:srgbClr val="0070C0"/>
                </a:solidFill>
              </a:rPr>
              <a:t>enclosure - 1 </a:t>
            </a:r>
            <a:r>
              <a:rPr lang="en-GB" sz="1000" dirty="0">
                <a:solidFill>
                  <a:srgbClr val="0070C0"/>
                </a:solidFill>
              </a:rPr>
              <a:t>m</a:t>
            </a:r>
            <a:r>
              <a:rPr lang="en-GB" sz="1000" baseline="30000" dirty="0">
                <a:solidFill>
                  <a:srgbClr val="0070C0"/>
                </a:solidFill>
              </a:rPr>
              <a:t>3</a:t>
            </a:r>
            <a:r>
              <a:rPr lang="en-GB" sz="1000" dirty="0">
                <a:solidFill>
                  <a:srgbClr val="0070C0"/>
                </a:solidFill>
              </a:rPr>
              <a:t> and 10.5 </a:t>
            </a:r>
            <a:r>
              <a:rPr lang="en-GB" sz="1000" dirty="0" smtClean="0">
                <a:solidFill>
                  <a:srgbClr val="0070C0"/>
                </a:solidFill>
              </a:rPr>
              <a:t>m</a:t>
            </a:r>
            <a:r>
              <a:rPr lang="en-GB" sz="1000" baseline="30000" dirty="0">
                <a:solidFill>
                  <a:srgbClr val="0070C0"/>
                </a:solidFill>
              </a:rPr>
              <a:t>3</a:t>
            </a:r>
            <a:endParaRPr lang="en-GB" sz="1000" dirty="0" smtClean="0">
              <a:solidFill>
                <a:srgbClr val="0070C0"/>
              </a:solidFill>
            </a:endParaRPr>
          </a:p>
          <a:p>
            <a:pPr marL="171450" indent="-171450">
              <a:buFontTx/>
              <a:buChar char="-"/>
            </a:pPr>
            <a:r>
              <a:rPr lang="en-GB" sz="1000" b="1" u="sng" dirty="0" smtClean="0">
                <a:solidFill>
                  <a:srgbClr val="0070C0"/>
                </a:solidFill>
              </a:rPr>
              <a:t>No </a:t>
            </a:r>
            <a:r>
              <a:rPr lang="en-GB" sz="1000" b="1" u="sng" dirty="0">
                <a:solidFill>
                  <a:srgbClr val="0070C0"/>
                </a:solidFill>
              </a:rPr>
              <a:t>obstacles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95588" y="3947502"/>
            <a:ext cx="2520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000" dirty="0">
                <a:solidFill>
                  <a:srgbClr val="0070C0"/>
                </a:solidFill>
              </a:rPr>
              <a:t>Cubical enclosure - </a:t>
            </a:r>
            <a:r>
              <a:rPr lang="en-US" sz="1000" dirty="0">
                <a:solidFill>
                  <a:srgbClr val="0070C0"/>
                </a:solidFill>
              </a:rPr>
              <a:t>120 </a:t>
            </a:r>
            <a:r>
              <a:rPr lang="en-US" sz="1000" dirty="0" smtClean="0">
                <a:solidFill>
                  <a:srgbClr val="0070C0"/>
                </a:solidFill>
              </a:rPr>
              <a:t>m</a:t>
            </a:r>
            <a:r>
              <a:rPr lang="en-US" sz="1000" baseline="30000" dirty="0" smtClean="0">
                <a:solidFill>
                  <a:srgbClr val="0070C0"/>
                </a:solidFill>
              </a:rPr>
              <a:t>3 </a:t>
            </a:r>
            <a:r>
              <a:rPr lang="en-US" sz="1000" dirty="0" smtClean="0">
                <a:solidFill>
                  <a:srgbClr val="0070C0"/>
                </a:solidFill>
              </a:rPr>
              <a:t>– (L/D = 2.5)</a:t>
            </a:r>
            <a:endParaRPr lang="en-GB" sz="1000" dirty="0">
              <a:solidFill>
                <a:srgbClr val="0070C0"/>
              </a:solidFill>
            </a:endParaRPr>
          </a:p>
          <a:p>
            <a:pPr marL="171450" indent="-171450">
              <a:buFontTx/>
              <a:buChar char="-"/>
            </a:pPr>
            <a:r>
              <a:rPr lang="en-GB" sz="1000" b="1" u="sng" dirty="0" smtClean="0">
                <a:solidFill>
                  <a:srgbClr val="0070C0"/>
                </a:solidFill>
              </a:rPr>
              <a:t>No obstacles</a:t>
            </a:r>
            <a:endParaRPr lang="en-GB" sz="1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Engineering_models\ICDERS\plots\Bauwens_FM data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7671" r="10607" b="4007"/>
          <a:stretch/>
        </p:blipFill>
        <p:spPr bwMode="auto">
          <a:xfrm>
            <a:off x="249534" y="1841067"/>
            <a:ext cx="2400300" cy="198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Engineering_models\ICDERS\plots\Kumar_Bauwens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" t="8158" r="10102"/>
          <a:stretch/>
        </p:blipFill>
        <p:spPr bwMode="auto">
          <a:xfrm>
            <a:off x="6425455" y="1851671"/>
            <a:ext cx="2395017" cy="206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Engineering_models\2-ICHS\plots_Bauwens\Daubech_p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9227" r="11530" b="4297"/>
          <a:stretch/>
        </p:blipFill>
        <p:spPr bwMode="auto">
          <a:xfrm>
            <a:off x="3272245" y="1851671"/>
            <a:ext cx="2390539" cy="19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1534" y="3838039"/>
            <a:ext cx="3177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Predictions for </a:t>
            </a:r>
            <a:r>
              <a:rPr lang="en-GB" sz="1050" dirty="0" err="1"/>
              <a:t>Bauwens</a:t>
            </a:r>
            <a:r>
              <a:rPr lang="en-GB" sz="1050" dirty="0"/>
              <a:t> et al. (2012) </a:t>
            </a:r>
            <a:r>
              <a:rPr lang="en-GB" sz="1050" dirty="0" smtClean="0"/>
              <a:t>experiments</a:t>
            </a:r>
            <a:r>
              <a:rPr lang="en-GB" sz="1050" baseline="30000" dirty="0" smtClean="0"/>
              <a:t>3</a:t>
            </a:r>
            <a:endParaRPr lang="en-GB" sz="1050" baseline="300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94766" y="1973057"/>
            <a:ext cx="1881183" cy="154312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591795" y="1995686"/>
            <a:ext cx="1840691" cy="153998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61523" y="3862305"/>
            <a:ext cx="27777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Predictions for </a:t>
            </a:r>
            <a:r>
              <a:rPr lang="en-GB" sz="1050" dirty="0" smtClean="0"/>
              <a:t>Kumar’s experiments</a:t>
            </a:r>
            <a:r>
              <a:rPr lang="en-GB" sz="1050" baseline="30000" dirty="0" smtClean="0"/>
              <a:t>5,6</a:t>
            </a:r>
            <a:endParaRPr lang="en-GB" sz="105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166233" y="3838039"/>
            <a:ext cx="3177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Predictions for </a:t>
            </a:r>
            <a:r>
              <a:rPr lang="en-GB" sz="1050" dirty="0" err="1"/>
              <a:t>Daubech</a:t>
            </a:r>
            <a:r>
              <a:rPr lang="en-GB" sz="1050" dirty="0"/>
              <a:t> et al. (</a:t>
            </a:r>
            <a:r>
              <a:rPr lang="en-GB" sz="1050" dirty="0" smtClean="0"/>
              <a:t>2011) experiments</a:t>
            </a:r>
            <a:r>
              <a:rPr lang="en-GB" sz="1050" baseline="30000" dirty="0" smtClean="0"/>
              <a:t>7</a:t>
            </a:r>
            <a:endParaRPr lang="en-GB" sz="105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771550"/>
            <a:ext cx="8632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Accounts for several </a:t>
            </a:r>
            <a:r>
              <a:rPr lang="en-GB" sz="1200" dirty="0"/>
              <a:t>physical aspects- calculates multiple peak pressures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Under-prediction for Kumar’s experiments – cases with high initial turbulence and high L/D (2.5</a:t>
            </a:r>
            <a:r>
              <a:rPr lang="en-GB" sz="1200" dirty="0" smtClean="0"/>
              <a:t>)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Some experiments of </a:t>
            </a:r>
            <a:r>
              <a:rPr lang="en-GB" sz="1200" dirty="0" err="1" smtClean="0"/>
              <a:t>Daubech</a:t>
            </a:r>
            <a:r>
              <a:rPr lang="en-GB" sz="1200" dirty="0" smtClean="0"/>
              <a:t> et al. (2011) also show high over-prediction (L/D=3.3)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94442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Bauwens</a:t>
            </a:r>
            <a:r>
              <a:rPr lang="en-GB" sz="3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et al. Model (2012)</a:t>
            </a:r>
            <a:r>
              <a:rPr lang="en-GB" sz="3400" b="1" baseline="30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endParaRPr lang="en-GB" sz="3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534" y="414581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marL="171450" indent="-171450">
              <a:buFontTx/>
              <a:buChar char="-"/>
              <a:defRPr sz="1000"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Cubical enclosure - </a:t>
            </a:r>
            <a:r>
              <a:rPr lang="en-US" dirty="0"/>
              <a:t>63.7 m</a:t>
            </a:r>
            <a:r>
              <a:rPr lang="en-GB" baseline="30000" dirty="0"/>
              <a:t>3</a:t>
            </a:r>
          </a:p>
          <a:p>
            <a:r>
              <a:rPr lang="en-GB" dirty="0" smtClean="0"/>
              <a:t>Includes </a:t>
            </a:r>
            <a:r>
              <a:rPr lang="en-GB" dirty="0"/>
              <a:t>cases </a:t>
            </a:r>
            <a:r>
              <a:rPr lang="en-GB" b="1" u="sng" dirty="0"/>
              <a:t>with obstacles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7863" y="4145812"/>
            <a:ext cx="280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000" dirty="0" smtClean="0">
                <a:solidFill>
                  <a:srgbClr val="0070C0"/>
                </a:solidFill>
              </a:rPr>
              <a:t>Two </a:t>
            </a:r>
            <a:r>
              <a:rPr lang="en-GB" sz="1000" dirty="0">
                <a:solidFill>
                  <a:srgbClr val="0070C0"/>
                </a:solidFill>
              </a:rPr>
              <a:t>cylindrical </a:t>
            </a:r>
            <a:r>
              <a:rPr lang="en-GB" sz="1000" dirty="0" smtClean="0">
                <a:solidFill>
                  <a:srgbClr val="0070C0"/>
                </a:solidFill>
              </a:rPr>
              <a:t>enclosure - 1 </a:t>
            </a:r>
            <a:r>
              <a:rPr lang="en-GB" sz="1000" dirty="0">
                <a:solidFill>
                  <a:srgbClr val="0070C0"/>
                </a:solidFill>
              </a:rPr>
              <a:t>m</a:t>
            </a:r>
            <a:r>
              <a:rPr lang="en-GB" sz="1000" baseline="30000" dirty="0">
                <a:solidFill>
                  <a:srgbClr val="0070C0"/>
                </a:solidFill>
              </a:rPr>
              <a:t>3</a:t>
            </a:r>
            <a:r>
              <a:rPr lang="en-GB" sz="1000" dirty="0">
                <a:solidFill>
                  <a:srgbClr val="0070C0"/>
                </a:solidFill>
              </a:rPr>
              <a:t> and 10.5 </a:t>
            </a:r>
            <a:r>
              <a:rPr lang="en-GB" sz="1000" dirty="0" smtClean="0">
                <a:solidFill>
                  <a:srgbClr val="0070C0"/>
                </a:solidFill>
              </a:rPr>
              <a:t>m</a:t>
            </a:r>
            <a:r>
              <a:rPr lang="en-GB" sz="1000" baseline="30000" dirty="0">
                <a:solidFill>
                  <a:srgbClr val="0070C0"/>
                </a:solidFill>
              </a:rPr>
              <a:t>3</a:t>
            </a:r>
            <a:endParaRPr lang="en-GB" sz="1000" dirty="0" smtClean="0">
              <a:solidFill>
                <a:srgbClr val="0070C0"/>
              </a:solidFill>
            </a:endParaRPr>
          </a:p>
          <a:p>
            <a:pPr marL="171450" indent="-171450">
              <a:buFontTx/>
              <a:buChar char="-"/>
            </a:pPr>
            <a:r>
              <a:rPr lang="en-GB" sz="1000" b="1" u="sng" dirty="0" smtClean="0">
                <a:solidFill>
                  <a:srgbClr val="0070C0"/>
                </a:solidFill>
              </a:rPr>
              <a:t>No </a:t>
            </a:r>
            <a:r>
              <a:rPr lang="en-GB" sz="1000" b="1" u="sng" dirty="0">
                <a:solidFill>
                  <a:srgbClr val="0070C0"/>
                </a:solidFill>
              </a:rPr>
              <a:t>obstacles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16216" y="4145812"/>
            <a:ext cx="2520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000" dirty="0">
                <a:solidFill>
                  <a:srgbClr val="0070C0"/>
                </a:solidFill>
              </a:rPr>
              <a:t>Cubical enclosure - </a:t>
            </a:r>
            <a:r>
              <a:rPr lang="en-US" sz="1000" dirty="0">
                <a:solidFill>
                  <a:srgbClr val="0070C0"/>
                </a:solidFill>
              </a:rPr>
              <a:t>120 </a:t>
            </a:r>
            <a:r>
              <a:rPr lang="en-US" sz="1000" dirty="0" smtClean="0">
                <a:solidFill>
                  <a:srgbClr val="0070C0"/>
                </a:solidFill>
              </a:rPr>
              <a:t>m</a:t>
            </a:r>
            <a:r>
              <a:rPr lang="en-US" sz="1000" baseline="30000" dirty="0" smtClean="0">
                <a:solidFill>
                  <a:srgbClr val="0070C0"/>
                </a:solidFill>
              </a:rPr>
              <a:t>3 </a:t>
            </a:r>
            <a:r>
              <a:rPr lang="en-US" sz="1000" dirty="0" smtClean="0">
                <a:solidFill>
                  <a:srgbClr val="0070C0"/>
                </a:solidFill>
              </a:rPr>
              <a:t>– (L/D = 2.5)</a:t>
            </a:r>
            <a:endParaRPr lang="en-GB" sz="1000" dirty="0">
              <a:solidFill>
                <a:srgbClr val="0070C0"/>
              </a:solidFill>
            </a:endParaRPr>
          </a:p>
          <a:p>
            <a:pPr marL="171450" indent="-171450">
              <a:buFontTx/>
              <a:buChar char="-"/>
            </a:pPr>
            <a:r>
              <a:rPr lang="en-GB" sz="1000" b="1" u="sng" dirty="0" smtClean="0">
                <a:solidFill>
                  <a:srgbClr val="0070C0"/>
                </a:solidFill>
              </a:rPr>
              <a:t>No obstacles</a:t>
            </a:r>
            <a:endParaRPr lang="en-GB" sz="1000" b="1" u="sng" dirty="0">
              <a:solidFill>
                <a:srgbClr val="0070C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713003" y="1953635"/>
            <a:ext cx="1902314" cy="15820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9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9" y="1579451"/>
            <a:ext cx="2292688" cy="1925237"/>
          </a:xfrm>
          <a:prstGeom prst="rect">
            <a:avLst/>
          </a:prstGeom>
          <a:noFill/>
        </p:spPr>
      </p:pic>
      <p:pic>
        <p:nvPicPr>
          <p:cNvPr id="14" name="Picture 5" descr="E:\Engineering_models\2-ICHS\plots_Bauwens\Daubech_h2_conc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t="9227" r="12308" b="4297"/>
          <a:stretch/>
        </p:blipFill>
        <p:spPr bwMode="auto">
          <a:xfrm>
            <a:off x="3131840" y="1585747"/>
            <a:ext cx="2337335" cy="194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0490" y="3651870"/>
            <a:ext cx="3177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Predictions for </a:t>
            </a:r>
            <a:r>
              <a:rPr lang="en-GB" sz="1050" dirty="0" err="1"/>
              <a:t>Daubech</a:t>
            </a:r>
            <a:r>
              <a:rPr lang="en-GB" sz="1050" dirty="0"/>
              <a:t> et al. (</a:t>
            </a:r>
            <a:r>
              <a:rPr lang="en-GB" sz="1050" dirty="0" smtClean="0"/>
              <a:t>2011) experiments</a:t>
            </a:r>
            <a:r>
              <a:rPr lang="en-GB" sz="1050" baseline="30000" dirty="0"/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651870"/>
            <a:ext cx="3177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Predictions for </a:t>
            </a:r>
            <a:r>
              <a:rPr lang="en-GB" sz="1050" dirty="0" err="1"/>
              <a:t>Bauwens</a:t>
            </a:r>
            <a:r>
              <a:rPr lang="en-GB" sz="1050" dirty="0"/>
              <a:t> et al. (2012) </a:t>
            </a:r>
            <a:r>
              <a:rPr lang="en-GB" sz="1050" dirty="0" smtClean="0"/>
              <a:t>experiments</a:t>
            </a:r>
            <a:r>
              <a:rPr lang="en-GB" sz="1050" baseline="30000" dirty="0" smtClean="0"/>
              <a:t>3</a:t>
            </a:r>
            <a:endParaRPr lang="en-GB" sz="1050" baseline="30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63208" y="2427734"/>
            <a:ext cx="201406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23254" y="2715766"/>
            <a:ext cx="203522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3675" y="694392"/>
            <a:ext cx="8523527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Over-predicts </a:t>
            </a:r>
            <a:r>
              <a:rPr lang="en-GB" sz="1600" dirty="0"/>
              <a:t>for larger enclosure used by </a:t>
            </a:r>
            <a:r>
              <a:rPr lang="en-GB" sz="1600" dirty="0" err="1"/>
              <a:t>Daubech</a:t>
            </a:r>
            <a:r>
              <a:rPr lang="en-GB" sz="1600" dirty="0"/>
              <a:t> et al. (L/D=3.3) – for higher H</a:t>
            </a:r>
            <a:r>
              <a:rPr lang="en-GB" sz="1600" baseline="-25000" dirty="0"/>
              <a:t>2</a:t>
            </a:r>
            <a:r>
              <a:rPr lang="en-GB" sz="1600" dirty="0"/>
              <a:t> concentrations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94442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Bauwens</a:t>
            </a:r>
            <a:r>
              <a:rPr lang="en-GB" sz="3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et al. Model (2012)</a:t>
            </a:r>
            <a:r>
              <a:rPr lang="en-GB" sz="3400" b="1" baseline="30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endParaRPr lang="en-GB" sz="3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881" y="392252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marL="171450" indent="-171450">
              <a:buFontTx/>
              <a:buChar char="-"/>
              <a:defRPr sz="1000"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Cubical enclosure - </a:t>
            </a:r>
            <a:r>
              <a:rPr lang="en-US" dirty="0"/>
              <a:t>63.7 m</a:t>
            </a:r>
            <a:r>
              <a:rPr lang="en-GB" baseline="30000" dirty="0"/>
              <a:t>3</a:t>
            </a:r>
          </a:p>
          <a:p>
            <a:r>
              <a:rPr lang="en-GB" dirty="0" smtClean="0"/>
              <a:t>Includes </a:t>
            </a:r>
            <a:r>
              <a:rPr lang="en-GB" dirty="0"/>
              <a:t>cases </a:t>
            </a:r>
            <a:r>
              <a:rPr lang="en-GB" b="1" u="sng" dirty="0"/>
              <a:t>with obstacles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98355" y="3922524"/>
            <a:ext cx="28858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000" dirty="0" smtClean="0">
                <a:solidFill>
                  <a:srgbClr val="0070C0"/>
                </a:solidFill>
              </a:rPr>
              <a:t>Two </a:t>
            </a:r>
            <a:r>
              <a:rPr lang="en-GB" sz="1000" dirty="0">
                <a:solidFill>
                  <a:srgbClr val="0070C0"/>
                </a:solidFill>
              </a:rPr>
              <a:t>cylindrical </a:t>
            </a:r>
            <a:r>
              <a:rPr lang="en-GB" sz="1000" dirty="0" smtClean="0">
                <a:solidFill>
                  <a:srgbClr val="0070C0"/>
                </a:solidFill>
              </a:rPr>
              <a:t>enclosures - 1 </a:t>
            </a:r>
            <a:r>
              <a:rPr lang="en-GB" sz="1000" dirty="0">
                <a:solidFill>
                  <a:srgbClr val="0070C0"/>
                </a:solidFill>
              </a:rPr>
              <a:t>m</a:t>
            </a:r>
            <a:r>
              <a:rPr lang="en-GB" sz="1000" baseline="30000" dirty="0">
                <a:solidFill>
                  <a:srgbClr val="0070C0"/>
                </a:solidFill>
              </a:rPr>
              <a:t>3</a:t>
            </a:r>
            <a:r>
              <a:rPr lang="en-GB" sz="1000" dirty="0">
                <a:solidFill>
                  <a:srgbClr val="0070C0"/>
                </a:solidFill>
              </a:rPr>
              <a:t> </a:t>
            </a:r>
            <a:r>
              <a:rPr lang="en-GB" sz="1000" dirty="0" smtClean="0">
                <a:solidFill>
                  <a:srgbClr val="0070C0"/>
                </a:solidFill>
              </a:rPr>
              <a:t>(L/D = 1.4) and </a:t>
            </a:r>
            <a:r>
              <a:rPr lang="en-GB" sz="1000" dirty="0">
                <a:solidFill>
                  <a:srgbClr val="0070C0"/>
                </a:solidFill>
              </a:rPr>
              <a:t>10.5 </a:t>
            </a:r>
            <a:r>
              <a:rPr lang="en-GB" sz="1000" dirty="0" smtClean="0">
                <a:solidFill>
                  <a:srgbClr val="0070C0"/>
                </a:solidFill>
              </a:rPr>
              <a:t>m</a:t>
            </a:r>
            <a:r>
              <a:rPr lang="en-GB" sz="1000" baseline="30000" dirty="0" smtClean="0">
                <a:solidFill>
                  <a:srgbClr val="0070C0"/>
                </a:solidFill>
              </a:rPr>
              <a:t>3  </a:t>
            </a:r>
            <a:r>
              <a:rPr lang="en-GB" sz="1000" dirty="0" smtClean="0">
                <a:solidFill>
                  <a:srgbClr val="0070C0"/>
                </a:solidFill>
              </a:rPr>
              <a:t>(L/D = 3.3)</a:t>
            </a:r>
          </a:p>
          <a:p>
            <a:pPr marL="171450" indent="-171450">
              <a:buFontTx/>
              <a:buChar char="-"/>
            </a:pPr>
            <a:r>
              <a:rPr lang="en-GB" sz="1000" b="1" u="sng" dirty="0" smtClean="0">
                <a:solidFill>
                  <a:srgbClr val="0070C0"/>
                </a:solidFill>
              </a:rPr>
              <a:t>No </a:t>
            </a:r>
            <a:r>
              <a:rPr lang="en-GB" sz="1000" b="1" u="sng" dirty="0">
                <a:solidFill>
                  <a:srgbClr val="0070C0"/>
                </a:solidFill>
              </a:rPr>
              <a:t>obstacles</a:t>
            </a:r>
          </a:p>
        </p:txBody>
      </p:sp>
    </p:spTree>
    <p:extLst>
      <p:ext uri="{BB962C8B-B14F-4D97-AF65-F5344CB8AC3E}">
        <p14:creationId xmlns:p14="http://schemas.microsoft.com/office/powerpoint/2010/main" val="24500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42932"/>
            <a:ext cx="3177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Predictions for </a:t>
            </a:r>
            <a:r>
              <a:rPr lang="en-GB" sz="1050" dirty="0" err="1"/>
              <a:t>Bauwens</a:t>
            </a:r>
            <a:r>
              <a:rPr lang="en-GB" sz="1050" dirty="0"/>
              <a:t> et al. (2012) </a:t>
            </a:r>
            <a:r>
              <a:rPr lang="en-GB" sz="1050" dirty="0" smtClean="0"/>
              <a:t>experiments</a:t>
            </a:r>
            <a:r>
              <a:rPr lang="en-GB" sz="1050" baseline="30000" dirty="0" smtClean="0"/>
              <a:t>3</a:t>
            </a:r>
            <a:endParaRPr lang="en-GB" sz="1050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5" t="9347" r="11782" b="4605"/>
          <a:stretch/>
        </p:blipFill>
        <p:spPr>
          <a:xfrm>
            <a:off x="195259" y="1716299"/>
            <a:ext cx="2338541" cy="193637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444999" y="1794470"/>
            <a:ext cx="1966761" cy="158368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8" t="9758" r="11782" b="3781"/>
          <a:stretch/>
        </p:blipFill>
        <p:spPr>
          <a:xfrm>
            <a:off x="3254010" y="1717733"/>
            <a:ext cx="2326102" cy="194566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3514486" y="1817554"/>
            <a:ext cx="1872208" cy="156059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63577" y="3642932"/>
            <a:ext cx="3177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Predictions for Kumar (2009) </a:t>
            </a:r>
            <a:r>
              <a:rPr lang="en-GB" sz="1050" dirty="0" smtClean="0"/>
              <a:t>experiments</a:t>
            </a:r>
            <a:r>
              <a:rPr lang="en-GB" sz="1050" baseline="30000" dirty="0"/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766" y="1563638"/>
            <a:ext cx="8837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900"/>
            </a:lvl1pPr>
          </a:lstStyle>
          <a:p>
            <a:r>
              <a:rPr lang="en-GB" dirty="0" err="1"/>
              <a:t>Ign</a:t>
            </a:r>
            <a:r>
              <a:rPr lang="en-GB" dirty="0"/>
              <a:t> location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7385" y="1635646"/>
            <a:ext cx="8837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Vent area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3" t="8797" r="10730" b="4330"/>
          <a:stretch/>
        </p:blipFill>
        <p:spPr>
          <a:xfrm>
            <a:off x="6263691" y="1635646"/>
            <a:ext cx="2412765" cy="1954937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6578203" y="1794924"/>
            <a:ext cx="1859048" cy="15121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28221" y="3613978"/>
            <a:ext cx="317776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Predictions for </a:t>
            </a:r>
            <a:r>
              <a:rPr lang="en-GB" sz="1050" dirty="0" err="1"/>
              <a:t>Daubech</a:t>
            </a:r>
            <a:r>
              <a:rPr lang="en-GB" sz="1050" dirty="0"/>
              <a:t> et al. (</a:t>
            </a:r>
            <a:r>
              <a:rPr lang="en-GB" sz="1050" dirty="0" smtClean="0"/>
              <a:t>2011) experiments</a:t>
            </a:r>
            <a:r>
              <a:rPr lang="en-GB" sz="1050" baseline="30000" dirty="0" smtClean="0"/>
              <a:t>7</a:t>
            </a:r>
            <a:endParaRPr lang="en-GB" sz="105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296945" y="736029"/>
            <a:ext cx="7762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In the formulation, two equations are suggested – conservative and best-fit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Best-fit formula appears to slightly under-predict for most of data points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94442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Molkov</a:t>
            </a:r>
            <a:r>
              <a:rPr lang="en-GB" sz="3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and </a:t>
            </a:r>
            <a:r>
              <a:rPr lang="en-GB" sz="34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Bragin</a:t>
            </a:r>
            <a:r>
              <a:rPr lang="en-GB" sz="3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Model (2015)</a:t>
            </a:r>
            <a:r>
              <a:rPr lang="en-GB" sz="3400" b="1" baseline="30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endParaRPr lang="en-GB" sz="3400" b="1" baseline="30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3867651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marL="171450" indent="-171450">
              <a:buFontTx/>
              <a:buChar char="-"/>
              <a:defRPr sz="1000"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Cubical enclosure - </a:t>
            </a:r>
            <a:r>
              <a:rPr lang="en-US" dirty="0"/>
              <a:t>63.7 m</a:t>
            </a:r>
            <a:r>
              <a:rPr lang="en-GB" baseline="30000" dirty="0"/>
              <a:t>3</a:t>
            </a:r>
          </a:p>
          <a:p>
            <a:r>
              <a:rPr lang="en-GB" dirty="0" smtClean="0"/>
              <a:t>Includes </a:t>
            </a:r>
            <a:r>
              <a:rPr lang="en-GB" dirty="0"/>
              <a:t>cases </a:t>
            </a:r>
            <a:r>
              <a:rPr lang="en-GB" b="1" u="sng" dirty="0"/>
              <a:t>with </a:t>
            </a:r>
            <a:r>
              <a:rPr lang="en-GB" b="1" u="sng" dirty="0" smtClean="0"/>
              <a:t>obstacles</a:t>
            </a:r>
            <a:endParaRPr lang="en-GB" b="1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6241344" y="3939902"/>
            <a:ext cx="280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000" dirty="0" smtClean="0">
                <a:solidFill>
                  <a:srgbClr val="0070C0"/>
                </a:solidFill>
              </a:rPr>
              <a:t>Two </a:t>
            </a:r>
            <a:r>
              <a:rPr lang="en-GB" sz="1000" dirty="0">
                <a:solidFill>
                  <a:srgbClr val="0070C0"/>
                </a:solidFill>
              </a:rPr>
              <a:t>cylindrical </a:t>
            </a:r>
            <a:r>
              <a:rPr lang="en-GB" sz="1000" dirty="0" smtClean="0">
                <a:solidFill>
                  <a:srgbClr val="0070C0"/>
                </a:solidFill>
              </a:rPr>
              <a:t>enclosures - 1 </a:t>
            </a:r>
            <a:r>
              <a:rPr lang="en-GB" sz="1000" dirty="0">
                <a:solidFill>
                  <a:srgbClr val="0070C0"/>
                </a:solidFill>
              </a:rPr>
              <a:t>m</a:t>
            </a:r>
            <a:r>
              <a:rPr lang="en-GB" sz="1000" baseline="30000" dirty="0">
                <a:solidFill>
                  <a:srgbClr val="0070C0"/>
                </a:solidFill>
              </a:rPr>
              <a:t>3</a:t>
            </a:r>
            <a:r>
              <a:rPr lang="en-GB" sz="1000" dirty="0">
                <a:solidFill>
                  <a:srgbClr val="0070C0"/>
                </a:solidFill>
              </a:rPr>
              <a:t> and 10.5 </a:t>
            </a:r>
            <a:r>
              <a:rPr lang="en-GB" sz="1000" dirty="0" smtClean="0">
                <a:solidFill>
                  <a:srgbClr val="0070C0"/>
                </a:solidFill>
              </a:rPr>
              <a:t>m</a:t>
            </a:r>
            <a:r>
              <a:rPr lang="en-GB" sz="1000" baseline="30000" dirty="0">
                <a:solidFill>
                  <a:srgbClr val="0070C0"/>
                </a:solidFill>
              </a:rPr>
              <a:t>3</a:t>
            </a:r>
            <a:endParaRPr lang="en-GB" sz="1000" dirty="0" smtClean="0">
              <a:solidFill>
                <a:srgbClr val="0070C0"/>
              </a:solidFill>
            </a:endParaRPr>
          </a:p>
          <a:p>
            <a:pPr marL="171450" indent="-171450">
              <a:buFontTx/>
              <a:buChar char="-"/>
            </a:pPr>
            <a:r>
              <a:rPr lang="en-GB" sz="1000" b="1" u="sng" dirty="0" smtClean="0">
                <a:solidFill>
                  <a:srgbClr val="0070C0"/>
                </a:solidFill>
              </a:rPr>
              <a:t>No </a:t>
            </a:r>
            <a:r>
              <a:rPr lang="en-GB" sz="1000" b="1" u="sng" dirty="0">
                <a:solidFill>
                  <a:srgbClr val="0070C0"/>
                </a:solidFill>
              </a:rPr>
              <a:t>obstacles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2340" y="393990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000" dirty="0">
                <a:solidFill>
                  <a:srgbClr val="0070C0"/>
                </a:solidFill>
              </a:rPr>
              <a:t>Cubical enclosure - </a:t>
            </a:r>
            <a:r>
              <a:rPr lang="en-US" sz="1000" dirty="0">
                <a:solidFill>
                  <a:srgbClr val="0070C0"/>
                </a:solidFill>
              </a:rPr>
              <a:t>120 m</a:t>
            </a:r>
            <a:r>
              <a:rPr lang="en-US" sz="1000" baseline="30000" dirty="0">
                <a:solidFill>
                  <a:srgbClr val="0070C0"/>
                </a:solidFill>
              </a:rPr>
              <a:t>3</a:t>
            </a:r>
            <a:endParaRPr lang="en-GB" sz="1000" dirty="0">
              <a:solidFill>
                <a:srgbClr val="0070C0"/>
              </a:solidFill>
            </a:endParaRPr>
          </a:p>
          <a:p>
            <a:pPr marL="171450" indent="-171450">
              <a:buFontTx/>
              <a:buChar char="-"/>
            </a:pPr>
            <a:r>
              <a:rPr lang="en-GB" sz="1000" b="1" u="sng" dirty="0">
                <a:solidFill>
                  <a:srgbClr val="0070C0"/>
                </a:solidFill>
              </a:rPr>
              <a:t>No obstacles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78203" y="1520230"/>
            <a:ext cx="1067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Enclosure volume</a:t>
            </a:r>
            <a:endParaRPr lang="en-GB" sz="900" dirty="0"/>
          </a:p>
        </p:txBody>
      </p:sp>
      <p:sp>
        <p:nvSpPr>
          <p:cNvPr id="29" name="TextBox 28"/>
          <p:cNvSpPr txBox="1"/>
          <p:nvPr/>
        </p:nvSpPr>
        <p:spPr>
          <a:xfrm>
            <a:off x="61054" y="4190826"/>
            <a:ext cx="3116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marL="171450" indent="-171450">
              <a:buFontTx/>
              <a:buChar char="-"/>
              <a:defRPr sz="1000">
                <a:solidFill>
                  <a:srgbClr val="0070C0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§"/>
            </a:pPr>
            <a:r>
              <a:rPr lang="en-GB" kern="0" dirty="0" smtClean="0">
                <a:solidFill>
                  <a:srgbClr val="00B050"/>
                </a:solidFill>
              </a:rPr>
              <a:t>For obstacles, </a:t>
            </a:r>
            <a:r>
              <a:rPr lang="el-GR" kern="0" dirty="0" smtClean="0">
                <a:solidFill>
                  <a:srgbClr val="00B050"/>
                </a:solidFill>
              </a:rPr>
              <a:t>Ξ</a:t>
            </a:r>
            <a:r>
              <a:rPr lang="en-GB" kern="0" dirty="0">
                <a:solidFill>
                  <a:srgbClr val="00B050"/>
                </a:solidFill>
              </a:rPr>
              <a:t>o is provided in </a:t>
            </a:r>
            <a:r>
              <a:rPr lang="en-GB" kern="0" dirty="0" err="1">
                <a:solidFill>
                  <a:srgbClr val="00B050"/>
                </a:solidFill>
              </a:rPr>
              <a:t>Molkov</a:t>
            </a:r>
            <a:r>
              <a:rPr lang="en-GB" kern="0" dirty="0">
                <a:solidFill>
                  <a:srgbClr val="00B050"/>
                </a:solidFill>
              </a:rPr>
              <a:t> and </a:t>
            </a:r>
            <a:r>
              <a:rPr lang="en-GB" kern="0" dirty="0" smtClean="0">
                <a:solidFill>
                  <a:srgbClr val="00B050"/>
                </a:solidFill>
              </a:rPr>
              <a:t>Bragin</a:t>
            </a:r>
            <a:r>
              <a:rPr lang="en-GB" kern="0" baseline="30000" dirty="0" smtClean="0">
                <a:solidFill>
                  <a:srgbClr val="00B050"/>
                </a:solidFill>
              </a:rPr>
              <a:t>4</a:t>
            </a:r>
            <a:r>
              <a:rPr lang="en-GB" kern="0" dirty="0" smtClean="0">
                <a:solidFill>
                  <a:srgbClr val="00B050"/>
                </a:solidFill>
              </a:rPr>
              <a:t> (3.5 for BW and 1.0 for CI)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303" y="3507854"/>
            <a:ext cx="31777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Predictions for </a:t>
            </a:r>
            <a:r>
              <a:rPr lang="en-GB" sz="1050" dirty="0" err="1"/>
              <a:t>Bauwens</a:t>
            </a:r>
            <a:r>
              <a:rPr lang="en-GB" sz="1050" dirty="0"/>
              <a:t> et al. (2012) </a:t>
            </a:r>
            <a:r>
              <a:rPr lang="en-GB" sz="1050" dirty="0" smtClean="0"/>
              <a:t>experiments</a:t>
            </a:r>
            <a:r>
              <a:rPr lang="en-GB" sz="1050" baseline="30000" dirty="0"/>
              <a:t>3</a:t>
            </a:r>
          </a:p>
          <a:p>
            <a:pPr algn="ctr"/>
            <a:endParaRPr lang="en-GB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3507854"/>
            <a:ext cx="3177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Predictions for Kumar (2009) </a:t>
            </a:r>
            <a:r>
              <a:rPr lang="en-GB" sz="1050" dirty="0" smtClean="0"/>
              <a:t>experiments</a:t>
            </a:r>
            <a:r>
              <a:rPr lang="en-GB" sz="1050" baseline="30000" dirty="0"/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6176" y="3507854"/>
            <a:ext cx="296007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Predictions for </a:t>
            </a:r>
            <a:r>
              <a:rPr lang="en-GB" sz="1050" dirty="0" err="1"/>
              <a:t>Daubech</a:t>
            </a:r>
            <a:r>
              <a:rPr lang="en-GB" sz="1050" dirty="0"/>
              <a:t> et al. (</a:t>
            </a:r>
            <a:r>
              <a:rPr lang="en-GB" sz="1050" dirty="0" smtClean="0"/>
              <a:t>2011) experiments</a:t>
            </a:r>
            <a:r>
              <a:rPr lang="en-GB" sz="1050" baseline="30000" dirty="0"/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706800"/>
            <a:ext cx="85235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/>
              <a:t>The predictions appear to be reasonable for the experiments compared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/>
              <a:t>The formulation of coefficient for obstacles is not clearly </a:t>
            </a:r>
            <a:r>
              <a:rPr lang="en-GB" sz="1500" dirty="0" smtClean="0"/>
              <a:t>defined</a:t>
            </a:r>
            <a:endParaRPr lang="en-GB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94442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Molkov</a:t>
            </a:r>
            <a:r>
              <a:rPr lang="en-GB" sz="3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and </a:t>
            </a:r>
            <a:r>
              <a:rPr lang="en-GB" sz="34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Bragin</a:t>
            </a:r>
            <a:r>
              <a:rPr lang="en-GB" sz="3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Model (2015)</a:t>
            </a:r>
            <a:r>
              <a:rPr lang="en-GB" sz="3400" b="1" baseline="30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endParaRPr lang="en-GB" sz="3400" b="1" baseline="30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379432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marL="171450" indent="-171450">
              <a:buFontTx/>
              <a:buChar char="-"/>
              <a:defRPr sz="1000"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Cubical enclosure - </a:t>
            </a:r>
            <a:r>
              <a:rPr lang="en-US" dirty="0"/>
              <a:t>63.7 m</a:t>
            </a:r>
            <a:r>
              <a:rPr lang="en-GB" baseline="30000" dirty="0"/>
              <a:t>3</a:t>
            </a:r>
          </a:p>
          <a:p>
            <a:r>
              <a:rPr lang="en-GB" dirty="0" smtClean="0"/>
              <a:t>Includes </a:t>
            </a:r>
            <a:r>
              <a:rPr lang="en-GB" dirty="0"/>
              <a:t>cases </a:t>
            </a:r>
            <a:r>
              <a:rPr lang="en-GB" b="1" u="sng" dirty="0" smtClean="0"/>
              <a:t>with obstacles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37599" y="3826878"/>
            <a:ext cx="280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000" dirty="0" smtClean="0">
                <a:solidFill>
                  <a:srgbClr val="0070C0"/>
                </a:solidFill>
              </a:rPr>
              <a:t>Two </a:t>
            </a:r>
            <a:r>
              <a:rPr lang="en-GB" sz="1000" dirty="0">
                <a:solidFill>
                  <a:srgbClr val="0070C0"/>
                </a:solidFill>
              </a:rPr>
              <a:t>cylindrical </a:t>
            </a:r>
            <a:r>
              <a:rPr lang="en-GB" sz="1000" dirty="0" smtClean="0">
                <a:solidFill>
                  <a:srgbClr val="0070C0"/>
                </a:solidFill>
              </a:rPr>
              <a:t>enclosures - 1 </a:t>
            </a:r>
            <a:r>
              <a:rPr lang="en-GB" sz="1000" dirty="0">
                <a:solidFill>
                  <a:srgbClr val="0070C0"/>
                </a:solidFill>
              </a:rPr>
              <a:t>m</a:t>
            </a:r>
            <a:r>
              <a:rPr lang="en-GB" sz="1000" baseline="30000" dirty="0">
                <a:solidFill>
                  <a:srgbClr val="0070C0"/>
                </a:solidFill>
              </a:rPr>
              <a:t>3</a:t>
            </a:r>
            <a:r>
              <a:rPr lang="en-GB" sz="1000" dirty="0">
                <a:solidFill>
                  <a:srgbClr val="0070C0"/>
                </a:solidFill>
              </a:rPr>
              <a:t> and 10.5 </a:t>
            </a:r>
            <a:r>
              <a:rPr lang="en-GB" sz="1000" dirty="0" smtClean="0">
                <a:solidFill>
                  <a:srgbClr val="0070C0"/>
                </a:solidFill>
              </a:rPr>
              <a:t>m</a:t>
            </a:r>
            <a:r>
              <a:rPr lang="en-GB" sz="1000" baseline="30000" dirty="0">
                <a:solidFill>
                  <a:srgbClr val="0070C0"/>
                </a:solidFill>
              </a:rPr>
              <a:t>3</a:t>
            </a:r>
            <a:endParaRPr lang="en-GB" sz="1000" dirty="0" smtClean="0">
              <a:solidFill>
                <a:srgbClr val="0070C0"/>
              </a:solidFill>
            </a:endParaRPr>
          </a:p>
          <a:p>
            <a:pPr marL="171450" indent="-171450">
              <a:buFontTx/>
              <a:buChar char="-"/>
            </a:pPr>
            <a:r>
              <a:rPr lang="en-GB" sz="1000" b="1" u="sng" dirty="0" smtClean="0">
                <a:solidFill>
                  <a:srgbClr val="0070C0"/>
                </a:solidFill>
              </a:rPr>
              <a:t>No </a:t>
            </a:r>
            <a:r>
              <a:rPr lang="en-GB" sz="1000" b="1" u="sng" dirty="0">
                <a:solidFill>
                  <a:srgbClr val="0070C0"/>
                </a:solidFill>
              </a:rPr>
              <a:t>obstacles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2562" y="379432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000" dirty="0">
                <a:solidFill>
                  <a:srgbClr val="0070C0"/>
                </a:solidFill>
              </a:rPr>
              <a:t>Cubical enclosure - </a:t>
            </a:r>
            <a:r>
              <a:rPr lang="en-US" sz="1000" dirty="0">
                <a:solidFill>
                  <a:srgbClr val="0070C0"/>
                </a:solidFill>
              </a:rPr>
              <a:t>120 m</a:t>
            </a:r>
            <a:r>
              <a:rPr lang="en-US" sz="1000" baseline="30000" dirty="0">
                <a:solidFill>
                  <a:srgbClr val="0070C0"/>
                </a:solidFill>
              </a:rPr>
              <a:t>3</a:t>
            </a:r>
            <a:endParaRPr lang="en-GB" sz="1000" dirty="0">
              <a:solidFill>
                <a:srgbClr val="0070C0"/>
              </a:solidFill>
            </a:endParaRPr>
          </a:p>
          <a:p>
            <a:pPr marL="171450" indent="-171450">
              <a:buFontTx/>
              <a:buChar char="-"/>
            </a:pPr>
            <a:r>
              <a:rPr lang="en-GB" sz="1000" b="1" u="sng" dirty="0">
                <a:solidFill>
                  <a:srgbClr val="0070C0"/>
                </a:solidFill>
              </a:rPr>
              <a:t>No obstacles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054" y="4190826"/>
            <a:ext cx="3116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marL="171450" indent="-171450">
              <a:buFontTx/>
              <a:buChar char="-"/>
              <a:defRPr sz="1000">
                <a:solidFill>
                  <a:srgbClr val="0070C0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§"/>
            </a:pPr>
            <a:r>
              <a:rPr lang="en-GB" kern="0" dirty="0" smtClean="0">
                <a:solidFill>
                  <a:srgbClr val="00B050"/>
                </a:solidFill>
              </a:rPr>
              <a:t>For obstacles, </a:t>
            </a:r>
            <a:r>
              <a:rPr lang="el-GR" kern="0" dirty="0" smtClean="0">
                <a:solidFill>
                  <a:srgbClr val="00B050"/>
                </a:solidFill>
              </a:rPr>
              <a:t>Ξ</a:t>
            </a:r>
            <a:r>
              <a:rPr lang="en-GB" kern="0" dirty="0">
                <a:solidFill>
                  <a:srgbClr val="00B050"/>
                </a:solidFill>
              </a:rPr>
              <a:t>o is provided in </a:t>
            </a:r>
            <a:r>
              <a:rPr lang="en-GB" kern="0" dirty="0" err="1">
                <a:solidFill>
                  <a:srgbClr val="00B050"/>
                </a:solidFill>
              </a:rPr>
              <a:t>Molkov</a:t>
            </a:r>
            <a:r>
              <a:rPr lang="en-GB" kern="0" dirty="0">
                <a:solidFill>
                  <a:srgbClr val="00B050"/>
                </a:solidFill>
              </a:rPr>
              <a:t> and </a:t>
            </a:r>
            <a:r>
              <a:rPr lang="en-GB" kern="0" dirty="0" smtClean="0">
                <a:solidFill>
                  <a:srgbClr val="00B050"/>
                </a:solidFill>
              </a:rPr>
              <a:t>Bragin</a:t>
            </a:r>
            <a:r>
              <a:rPr lang="en-GB" kern="0" baseline="30000" dirty="0" smtClean="0">
                <a:solidFill>
                  <a:srgbClr val="00B050"/>
                </a:solidFill>
              </a:rPr>
              <a:t>4</a:t>
            </a:r>
            <a:r>
              <a:rPr lang="en-GB" kern="0" dirty="0" smtClean="0">
                <a:solidFill>
                  <a:srgbClr val="00B050"/>
                </a:solidFill>
              </a:rPr>
              <a:t> (3.5 for BW and 1.0 for CI)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3074" name="Picture 2" descr="E:\Engineering_models\Pisa_meeting\Excel_plots\Molkov\Bauwens_replot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t="8423" r="12390" b="4043"/>
          <a:stretch/>
        </p:blipFill>
        <p:spPr bwMode="auto">
          <a:xfrm>
            <a:off x="402804" y="1538043"/>
            <a:ext cx="2321573" cy="196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684805" y="3067200"/>
            <a:ext cx="187097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265843" y="1548506"/>
            <a:ext cx="2350863" cy="1948883"/>
            <a:chOff x="3265843" y="1514252"/>
            <a:chExt cx="2350863" cy="1948883"/>
          </a:xfrm>
        </p:grpSpPr>
        <p:pic>
          <p:nvPicPr>
            <p:cNvPr id="3075" name="Picture 3" descr="E:\Engineering_models\Pisa_meeting\Excel_plots\Molkov\Kumar_replot.t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4" t="8973" r="11264" b="4423"/>
            <a:stretch/>
          </p:blipFill>
          <p:spPr bwMode="auto">
            <a:xfrm>
              <a:off x="3265843" y="1514252"/>
              <a:ext cx="2350863" cy="1948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3565125" y="3024000"/>
              <a:ext cx="1870971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6" name="Picture 4" descr="E:\Engineering_models\Pisa_meeting\Excel_plots\Molkov\Daubech_replot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9354" r="12890" b="4678"/>
          <a:stretch/>
        </p:blipFill>
        <p:spPr bwMode="auto">
          <a:xfrm>
            <a:off x="6387412" y="1573283"/>
            <a:ext cx="2297371" cy="193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6652594" y="3074400"/>
            <a:ext cx="187097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8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9782" y="661002"/>
            <a:ext cx="483647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50" dirty="0"/>
              <a:t>Scarcity of data on systematic study of effect of obstacles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50" dirty="0" err="1"/>
              <a:t>Schiavetti</a:t>
            </a:r>
            <a:r>
              <a:rPr lang="en-GB" sz="1650" dirty="0"/>
              <a:t> and </a:t>
            </a:r>
            <a:r>
              <a:rPr lang="en-GB" sz="1650" dirty="0" err="1"/>
              <a:t>Carcassi</a:t>
            </a:r>
            <a:r>
              <a:rPr lang="en-GB" sz="1650" dirty="0"/>
              <a:t> (2016) </a:t>
            </a:r>
            <a:r>
              <a:rPr lang="en-GB" sz="1650" baseline="30000" dirty="0" smtClean="0"/>
              <a:t>8</a:t>
            </a:r>
            <a:r>
              <a:rPr lang="en-GB" sz="1650" dirty="0" smtClean="0"/>
              <a:t> – </a:t>
            </a:r>
            <a:r>
              <a:rPr lang="en-GB" sz="1650" dirty="0"/>
              <a:t>impact of obstacles in a small volume enclosure 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50" dirty="0"/>
              <a:t>Flat plates are used as obstacles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50" dirty="0"/>
              <a:t>More such experiments </a:t>
            </a:r>
            <a:r>
              <a:rPr lang="en-GB" sz="1650" dirty="0" smtClean="0"/>
              <a:t>required for realistic </a:t>
            </a:r>
            <a:r>
              <a:rPr lang="en-GB" sz="1650" dirty="0"/>
              <a:t>obstacles in a larger </a:t>
            </a:r>
            <a:r>
              <a:rPr lang="en-GB" sz="1650" dirty="0" smtClean="0"/>
              <a:t>geometry</a:t>
            </a:r>
            <a:endParaRPr lang="en-GB" sz="165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"/>
          <a:stretch/>
        </p:blipFill>
        <p:spPr bwMode="auto">
          <a:xfrm>
            <a:off x="5204862" y="893396"/>
            <a:ext cx="3723880" cy="3006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69626" y="3759657"/>
            <a:ext cx="285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Schiavetti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Carcassi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(2016</a:t>
            </a:r>
            <a:r>
              <a:rPr lang="en-GB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r>
              <a:rPr lang="en-GB" sz="1400" baseline="30000" dirty="0" smtClean="0"/>
              <a:t>8</a:t>
            </a:r>
            <a:endParaRPr lang="en-GB" sz="14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94442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Effect of Obstacles</a:t>
            </a:r>
            <a:endParaRPr lang="en-GB" sz="34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07504" y="2340215"/>
            <a:ext cx="1804986" cy="1455671"/>
            <a:chOff x="58920" y="2575072"/>
            <a:chExt cx="2406648" cy="194089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0" t="9445" r="10781" b="4306"/>
            <a:stretch/>
          </p:blipFill>
          <p:spPr>
            <a:xfrm>
              <a:off x="58920" y="2575072"/>
              <a:ext cx="2406648" cy="1940894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397882" y="2689139"/>
              <a:ext cx="1828800" cy="1528763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870158" y="2287192"/>
            <a:ext cx="1802604" cy="1453342"/>
            <a:chOff x="2582319" y="2566235"/>
            <a:chExt cx="2403472" cy="193778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7" t="8750" r="10782" b="5139"/>
            <a:stretch/>
          </p:blipFill>
          <p:spPr>
            <a:xfrm>
              <a:off x="2582319" y="2566235"/>
              <a:ext cx="2403472" cy="1937789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 flipV="1">
              <a:off x="2869655" y="2720626"/>
              <a:ext cx="1828800" cy="1528763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672762" y="2331955"/>
            <a:ext cx="1776844" cy="1453342"/>
            <a:chOff x="5041609" y="2566235"/>
            <a:chExt cx="2369125" cy="193778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0" t="10138" r="12057" b="3751"/>
            <a:stretch/>
          </p:blipFill>
          <p:spPr>
            <a:xfrm>
              <a:off x="5041609" y="2566235"/>
              <a:ext cx="2369125" cy="1937789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 flipV="1">
              <a:off x="5362206" y="2663708"/>
              <a:ext cx="1828800" cy="1528763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1891" y="677328"/>
            <a:ext cx="1832423" cy="1476785"/>
            <a:chOff x="42861" y="615078"/>
            <a:chExt cx="2443230" cy="19690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5" t="8254" r="10152" b="4246"/>
            <a:stretch/>
          </p:blipFill>
          <p:spPr>
            <a:xfrm>
              <a:off x="42861" y="615078"/>
              <a:ext cx="2443230" cy="1969046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378619" y="771177"/>
              <a:ext cx="1828800" cy="1528763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987812" y="708584"/>
            <a:ext cx="1758075" cy="1429899"/>
            <a:chOff x="2519128" y="646334"/>
            <a:chExt cx="2344100" cy="19065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5" t="10278" r="12483" b="5000"/>
            <a:stretch/>
          </p:blipFill>
          <p:spPr>
            <a:xfrm>
              <a:off x="2519128" y="646334"/>
              <a:ext cx="2344100" cy="190653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2821849" y="741346"/>
              <a:ext cx="1828800" cy="1528763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745887" y="680838"/>
            <a:ext cx="1802604" cy="1469764"/>
            <a:chOff x="4928208" y="605474"/>
            <a:chExt cx="2403472" cy="19596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4" t="8750" r="10995" b="4166"/>
            <a:stretch/>
          </p:blipFill>
          <p:spPr>
            <a:xfrm>
              <a:off x="4928208" y="605474"/>
              <a:ext cx="2403472" cy="1959685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5263965" y="741346"/>
              <a:ext cx="1828800" cy="1528763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9"/>
          <a:stretch/>
        </p:blipFill>
        <p:spPr bwMode="auto">
          <a:xfrm>
            <a:off x="7311042" y="427545"/>
            <a:ext cx="1733266" cy="3330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79512" y="-60027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Obstacles – </a:t>
            </a:r>
            <a:r>
              <a:rPr lang="en-GB" sz="34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Molkov</a:t>
            </a:r>
            <a:r>
              <a:rPr lang="en-GB" sz="3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and </a:t>
            </a:r>
            <a:r>
              <a:rPr lang="en-GB" sz="34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Bragin</a:t>
            </a:r>
            <a:r>
              <a:rPr lang="en-GB" sz="3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GB" sz="3400" b="1" dirty="0">
                <a:solidFill>
                  <a:srgbClr val="0070C0"/>
                </a:solidFill>
                <a:cs typeface="Times New Roman" panose="02020603050405020304" pitchFamily="18" charset="0"/>
              </a:rPr>
              <a:t>Model (</a:t>
            </a:r>
            <a:r>
              <a:rPr lang="en-GB" sz="3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2015)</a:t>
            </a:r>
            <a:r>
              <a:rPr lang="en-GB" sz="3400" b="1" baseline="30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endParaRPr lang="en-GB" sz="3400" b="1" baseline="30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09343" y="533622"/>
            <a:ext cx="10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Obs</a:t>
            </a:r>
            <a:r>
              <a:rPr lang="en-US" sz="1000" dirty="0"/>
              <a:t> </a:t>
            </a:r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532601" y="557727"/>
            <a:ext cx="10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Obs</a:t>
            </a:r>
            <a:r>
              <a:rPr lang="en-US" sz="1000" dirty="0"/>
              <a:t> </a:t>
            </a:r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4250992" y="533622"/>
            <a:ext cx="10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Obs</a:t>
            </a:r>
            <a:r>
              <a:rPr lang="en-US" sz="1000" dirty="0"/>
              <a:t> </a:t>
            </a:r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2509343" y="2132659"/>
            <a:ext cx="10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Obs</a:t>
            </a:r>
            <a:r>
              <a:rPr lang="en-US" sz="1000" dirty="0"/>
              <a:t> </a:t>
            </a:r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532601" y="2156764"/>
            <a:ext cx="10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Obs</a:t>
            </a:r>
            <a:r>
              <a:rPr lang="en-US" sz="1000" dirty="0"/>
              <a:t> </a:t>
            </a:r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4250992" y="2132659"/>
            <a:ext cx="1033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Obs</a:t>
            </a:r>
            <a:r>
              <a:rPr lang="en-US" sz="1000" dirty="0"/>
              <a:t> </a:t>
            </a:r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379588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Different values of </a:t>
            </a:r>
            <a:r>
              <a:rPr lang="el-GR" sz="1200" kern="0" dirty="0"/>
              <a:t>Ξ</a:t>
            </a:r>
            <a:r>
              <a:rPr lang="en-GB" sz="1200" kern="0" dirty="0"/>
              <a:t>o</a:t>
            </a:r>
            <a:r>
              <a:rPr lang="en-GB" sz="1200" dirty="0" smtClean="0"/>
              <a:t> used and plotted with various obstacle configurations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200" dirty="0" smtClean="0"/>
              <a:t>The best fit value of </a:t>
            </a:r>
            <a:r>
              <a:rPr lang="el-GR" sz="1200" kern="0" dirty="0"/>
              <a:t>Ξ</a:t>
            </a:r>
            <a:r>
              <a:rPr lang="en-GB" sz="1200" kern="0" dirty="0"/>
              <a:t>o</a:t>
            </a:r>
            <a:r>
              <a:rPr lang="en-GB" sz="1200" dirty="0" smtClean="0"/>
              <a:t> is shown in table </a:t>
            </a:r>
            <a:endParaRPr lang="en-GB" sz="12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824194"/>
              </p:ext>
            </p:extLst>
          </p:nvPr>
        </p:nvGraphicFramePr>
        <p:xfrm>
          <a:off x="5968033" y="1203598"/>
          <a:ext cx="1196255" cy="1346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191"/>
                <a:gridCol w="576064"/>
              </a:tblGrid>
              <a:tr h="34413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Obstacle </a:t>
                      </a:r>
                      <a:r>
                        <a:rPr lang="en-GB" sz="11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config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kern="0" dirty="0" smtClean="0"/>
                        <a:t>Ξ</a:t>
                      </a:r>
                      <a:r>
                        <a:rPr lang="en-GB" sz="1100" kern="0" dirty="0" smtClean="0"/>
                        <a:t>o</a:t>
                      </a:r>
                    </a:p>
                    <a:p>
                      <a:pPr algn="ctr" fontAlgn="ctr"/>
                      <a:r>
                        <a:rPr lang="en-GB" sz="1100" b="1" u="none" strike="noStrike" kern="0" dirty="0" smtClean="0">
                          <a:solidFill>
                            <a:schemeClr val="tx1"/>
                          </a:solidFill>
                          <a:effectLst/>
                        </a:rPr>
                        <a:t>(best fit)</a:t>
                      </a:r>
                      <a:r>
                        <a:rPr lang="en-GB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   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1669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</a:t>
                      </a:r>
                      <a:r>
                        <a:rPr lang="en-GB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2.00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669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Obs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2.00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669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Obs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2.00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669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Obs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2.00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669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Obs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3.00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669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Obs</a:t>
                      </a:r>
                      <a:r>
                        <a:rPr lang="en-GB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3.50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7408072" y="3743585"/>
            <a:ext cx="15392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en-GB" sz="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Schiavetti</a:t>
            </a:r>
            <a:r>
              <a:rPr lang="en-GB" sz="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Carcassi</a:t>
            </a:r>
            <a:r>
              <a:rPr lang="en-GB" sz="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(2016</a:t>
            </a:r>
            <a:r>
              <a:rPr lang="en-GB" sz="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r>
              <a:rPr lang="en-GB" sz="800" baseline="30000" dirty="0" smtClean="0">
                <a:cs typeface="Times New Roman" panose="02020603050405020304" pitchFamily="18" charset="0"/>
              </a:rPr>
              <a:t>8</a:t>
            </a:r>
            <a:endParaRPr lang="en-GB" sz="800" baseline="30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512" y="26988"/>
            <a:ext cx="8496944" cy="63554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4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 for 20 feet ISO container</a:t>
            </a:r>
            <a:endParaRPr lang="en-GB" sz="34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7541" y="3708317"/>
            <a:ext cx="3177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/>
              <a:t>Bauwens</a:t>
            </a:r>
            <a:r>
              <a:rPr lang="en-GB" sz="1400" dirty="0" smtClean="0"/>
              <a:t> </a:t>
            </a:r>
            <a:r>
              <a:rPr lang="en-GB" sz="1400" dirty="0"/>
              <a:t>et al. (2012) </a:t>
            </a:r>
            <a:r>
              <a:rPr lang="en-GB" sz="1400" dirty="0" smtClean="0"/>
              <a:t>model</a:t>
            </a:r>
            <a:r>
              <a:rPr lang="en-GB" sz="1400" baseline="30000" dirty="0" smtClean="0"/>
              <a:t>3</a:t>
            </a:r>
            <a:endParaRPr lang="en-GB" sz="14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7308304" y="1059582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/>
              <a:t>Obs</a:t>
            </a:r>
            <a:r>
              <a:rPr lang="en-GB" sz="1000" dirty="0" smtClean="0"/>
              <a:t> 1 – Bottle</a:t>
            </a:r>
          </a:p>
          <a:p>
            <a:r>
              <a:rPr lang="en-GB" sz="1000" dirty="0" err="1" smtClean="0"/>
              <a:t>Obs</a:t>
            </a:r>
            <a:r>
              <a:rPr lang="en-GB" sz="1000" dirty="0" smtClean="0"/>
              <a:t> 2 – Pipe rack</a:t>
            </a:r>
          </a:p>
          <a:p>
            <a:r>
              <a:rPr lang="en-GB" sz="1000" dirty="0" err="1" smtClean="0"/>
              <a:t>Obs</a:t>
            </a:r>
            <a:r>
              <a:rPr lang="en-GB" sz="1000" dirty="0" smtClean="0"/>
              <a:t> 3 – Bottle + Pipe rack</a:t>
            </a:r>
            <a:endParaRPr lang="en-GB" sz="1000" dirty="0"/>
          </a:p>
        </p:txBody>
      </p:sp>
      <p:pic>
        <p:nvPicPr>
          <p:cNvPr id="1026" name="Picture 2" descr="E:\Engineering_models\2-ICHS\plots_Bauwens\GexCon_door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" t="8340" r="10376" b="3621"/>
          <a:stretch/>
        </p:blipFill>
        <p:spPr bwMode="auto">
          <a:xfrm>
            <a:off x="251520" y="812834"/>
            <a:ext cx="3207688" cy="264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Engineering_models\2-ICHS\plots_Bauwens\GexCon_roof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" t="8904" r="11883" b="3902"/>
          <a:stretch/>
        </p:blipFill>
        <p:spPr bwMode="auto">
          <a:xfrm>
            <a:off x="3793109" y="812834"/>
            <a:ext cx="31242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8860" y="3454401"/>
            <a:ext cx="3177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/>
              <a:t>Venting through door</a:t>
            </a:r>
            <a:endParaRPr lang="en-GB" sz="105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3454401"/>
            <a:ext cx="3177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/>
              <a:t>Venting through roof</a:t>
            </a:r>
            <a:endParaRPr lang="en-GB" sz="1050" baseline="300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55197" y="1097797"/>
            <a:ext cx="2452980" cy="196092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169420" y="1076722"/>
            <a:ext cx="2452980" cy="196092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4288" y="199568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marL="171450" indent="-171450">
              <a:buFontTx/>
              <a:buChar char="-"/>
              <a:defRPr sz="1000"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Cubical enclosure </a:t>
            </a:r>
            <a:r>
              <a:rPr lang="en-GB" dirty="0" smtClean="0"/>
              <a:t>– </a:t>
            </a:r>
            <a:r>
              <a:rPr lang="en-US" dirty="0" smtClean="0"/>
              <a:t>33 </a:t>
            </a:r>
            <a:r>
              <a:rPr lang="en-US" dirty="0"/>
              <a:t>m</a:t>
            </a:r>
            <a:r>
              <a:rPr lang="en-GB" baseline="30000" dirty="0"/>
              <a:t>3</a:t>
            </a:r>
          </a:p>
          <a:p>
            <a:r>
              <a:rPr lang="en-GB" dirty="0"/>
              <a:t>Includes cases </a:t>
            </a:r>
            <a:r>
              <a:rPr lang="en-GB" b="1" u="sng" dirty="0"/>
              <a:t>with </a:t>
            </a:r>
            <a:r>
              <a:rPr lang="en-GB" b="1" u="sng" dirty="0" smtClean="0"/>
              <a:t>obstacles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480" y="4155926"/>
            <a:ext cx="826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Over-prediction is observed for cases with obstacles for both experimental sets</a:t>
            </a:r>
            <a:endParaRPr lang="en-GB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2534359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Engineering_models\00-ICDERS\plots\Molkov_ISO_E1.25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6" t="7826" r="10744" b="5050"/>
          <a:stretch/>
        </p:blipFill>
        <p:spPr bwMode="auto">
          <a:xfrm>
            <a:off x="4955145" y="1076751"/>
            <a:ext cx="2290353" cy="189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8304" y="1059582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/>
              <a:t>Obs</a:t>
            </a:r>
            <a:r>
              <a:rPr lang="en-GB" sz="1000" dirty="0" smtClean="0"/>
              <a:t> 1 – Bottle</a:t>
            </a:r>
          </a:p>
          <a:p>
            <a:r>
              <a:rPr lang="en-GB" sz="1000" dirty="0" err="1" smtClean="0"/>
              <a:t>Obs</a:t>
            </a:r>
            <a:r>
              <a:rPr lang="en-GB" sz="1000" dirty="0" smtClean="0"/>
              <a:t> 2 – Pipe rack</a:t>
            </a:r>
          </a:p>
          <a:p>
            <a:r>
              <a:rPr lang="en-GB" sz="1000" dirty="0" err="1" smtClean="0"/>
              <a:t>Obs</a:t>
            </a:r>
            <a:r>
              <a:rPr lang="en-GB" sz="1000" dirty="0" smtClean="0"/>
              <a:t> 3 – Bottle + Pipe rack</a:t>
            </a:r>
            <a:endParaRPr lang="en-GB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7274098" y="170765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marL="171450" indent="-171450">
              <a:buFontTx/>
              <a:buChar char="-"/>
              <a:defRPr sz="1000">
                <a:solidFill>
                  <a:srgbClr val="0070C0"/>
                </a:solidFill>
              </a:defRPr>
            </a:lvl1pPr>
          </a:lstStyle>
          <a:p>
            <a:r>
              <a:rPr lang="en-GB" dirty="0"/>
              <a:t>Cubical enclosure </a:t>
            </a:r>
            <a:r>
              <a:rPr lang="en-GB" dirty="0" smtClean="0"/>
              <a:t>– </a:t>
            </a:r>
            <a:r>
              <a:rPr lang="en-US" dirty="0" smtClean="0"/>
              <a:t>33 </a:t>
            </a:r>
            <a:r>
              <a:rPr lang="en-US" dirty="0"/>
              <a:t>m</a:t>
            </a:r>
            <a:r>
              <a:rPr lang="en-GB" baseline="30000" dirty="0"/>
              <a:t>3</a:t>
            </a:r>
          </a:p>
          <a:p>
            <a:r>
              <a:rPr lang="en-GB" dirty="0"/>
              <a:t>Includes cases </a:t>
            </a:r>
            <a:r>
              <a:rPr lang="en-GB" b="1" u="sng" dirty="0"/>
              <a:t>with </a:t>
            </a:r>
            <a:r>
              <a:rPr lang="en-GB" b="1" u="sng" dirty="0" smtClean="0"/>
              <a:t>obstacles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080" y="815643"/>
            <a:ext cx="3177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/>
              <a:t>Venting through door</a:t>
            </a:r>
            <a:endParaRPr lang="en-GB" sz="1050" baseline="30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32792"/>
            <a:ext cx="8496944" cy="63554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4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 for 20 feet ISO container</a:t>
            </a:r>
            <a:endParaRPr lang="en-GB" sz="34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3337505"/>
            <a:ext cx="3177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400"/>
            </a:lvl1pPr>
          </a:lstStyle>
          <a:p>
            <a:r>
              <a:rPr lang="en-GB" dirty="0"/>
              <a:t> </a:t>
            </a:r>
            <a:r>
              <a:rPr lang="en-GB" dirty="0" err="1"/>
              <a:t>Molkov</a:t>
            </a:r>
            <a:r>
              <a:rPr lang="en-GB" dirty="0"/>
              <a:t> and </a:t>
            </a:r>
            <a:r>
              <a:rPr lang="en-GB" dirty="0" err="1"/>
              <a:t>Bragin</a:t>
            </a:r>
            <a:r>
              <a:rPr lang="en-GB" dirty="0"/>
              <a:t> (2015) </a:t>
            </a:r>
            <a:r>
              <a:rPr lang="en-GB" dirty="0" smtClean="0"/>
              <a:t>model</a:t>
            </a:r>
            <a:r>
              <a:rPr lang="en-GB" baseline="30000" dirty="0" smtClean="0"/>
              <a:t>4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308590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kern="0" dirty="0"/>
              <a:t>Ξ</a:t>
            </a:r>
            <a:r>
              <a:rPr lang="en-GB" sz="1200" kern="0" dirty="0" smtClean="0"/>
              <a:t>o </a:t>
            </a:r>
            <a:r>
              <a:rPr lang="en-GB" sz="1200" dirty="0" smtClean="0"/>
              <a:t>= 1.25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036237" y="307955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kern="0" dirty="0"/>
              <a:t>Ξ</a:t>
            </a:r>
            <a:r>
              <a:rPr lang="en-GB" sz="1200" kern="0" dirty="0" smtClean="0"/>
              <a:t>o </a:t>
            </a:r>
            <a:r>
              <a:rPr lang="en-GB" sz="1200" dirty="0" smtClean="0"/>
              <a:t>= 2.0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91959" y="306050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kern="0" dirty="0"/>
              <a:t>Ξ</a:t>
            </a:r>
            <a:r>
              <a:rPr lang="en-GB" sz="1200" kern="0" dirty="0" smtClean="0"/>
              <a:t>o </a:t>
            </a:r>
            <a:r>
              <a:rPr lang="en-GB" sz="1200" dirty="0" smtClean="0"/>
              <a:t>= 3.5</a:t>
            </a:r>
            <a:endParaRPr lang="en-GB" sz="1200" dirty="0"/>
          </a:p>
        </p:txBody>
      </p:sp>
      <p:pic>
        <p:nvPicPr>
          <p:cNvPr id="2051" name="Picture 3" descr="E:\Engineering_models\00-ICDERS\plots\Molkov_ISO_E3.5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t="6880" r="9965" b="4088"/>
          <a:stretch/>
        </p:blipFill>
        <p:spPr bwMode="auto">
          <a:xfrm>
            <a:off x="0" y="1136847"/>
            <a:ext cx="2226716" cy="18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284327" y="1327869"/>
            <a:ext cx="1767393" cy="137994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E:\Engineering_models\00-ICDERS\plots\Molkov_ISO_E2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7430" r="10484" b="4889"/>
          <a:stretch/>
        </p:blipFill>
        <p:spPr bwMode="auto">
          <a:xfrm>
            <a:off x="2378630" y="1136847"/>
            <a:ext cx="2265378" cy="184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V="1">
            <a:off x="2660591" y="1350402"/>
            <a:ext cx="1767393" cy="137994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216624" y="1327869"/>
            <a:ext cx="1767393" cy="137994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149" y="3723878"/>
            <a:ext cx="523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kern="0" dirty="0" smtClean="0"/>
              <a:t>Using </a:t>
            </a:r>
            <a:r>
              <a:rPr lang="el-GR" sz="1400" kern="0" dirty="0" smtClean="0"/>
              <a:t>Ξ</a:t>
            </a:r>
            <a:r>
              <a:rPr lang="en-GB" sz="1400" kern="0" dirty="0"/>
              <a:t>o </a:t>
            </a:r>
            <a:r>
              <a:rPr lang="en-GB" sz="1400" dirty="0"/>
              <a:t>= </a:t>
            </a:r>
            <a:r>
              <a:rPr lang="en-GB" sz="1400" dirty="0" smtClean="0"/>
              <a:t>3.5 – (recommended for obstacles in FM global tests)</a:t>
            </a:r>
            <a:r>
              <a:rPr lang="en-GB" sz="1400" baseline="30000" dirty="0"/>
              <a:t> 4</a:t>
            </a:r>
            <a:r>
              <a:rPr lang="en-GB" sz="1400" dirty="0" smtClean="0"/>
              <a:t> gives over-prediction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98307"/>
              </p:ext>
            </p:extLst>
          </p:nvPr>
        </p:nvGraphicFramePr>
        <p:xfrm>
          <a:off x="5316849" y="3520603"/>
          <a:ext cx="3719647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994"/>
                <a:gridCol w="370806"/>
                <a:gridCol w="2749847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Blockage Ratio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kern="0" dirty="0" smtClean="0"/>
                        <a:t>Ξ</a:t>
                      </a:r>
                      <a:r>
                        <a:rPr lang="en-GB" sz="1100" kern="0" dirty="0" smtClean="0"/>
                        <a:t>o</a:t>
                      </a:r>
                      <a:r>
                        <a:rPr lang="en-GB" sz="1100" u="none" strike="noStrike" dirty="0" smtClean="0">
                          <a:effectLst/>
                        </a:rPr>
                        <a:t>      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Experiments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0.06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3.50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Bauwens et al. (2012) - BW </a:t>
                      </a:r>
                      <a:r>
                        <a:rPr lang="nl-NL" sz="1100" u="none" strike="noStrike" dirty="0" smtClean="0">
                          <a:effectLst/>
                        </a:rPr>
                        <a:t>ignition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GexCon</a:t>
                      </a:r>
                      <a:r>
                        <a:rPr lang="en-GB" sz="1100" u="none" strike="noStrike" dirty="0">
                          <a:effectLst/>
                        </a:rPr>
                        <a:t> 20 </a:t>
                      </a:r>
                      <a:r>
                        <a:rPr lang="en-GB" sz="1100" u="none" strike="noStrike" dirty="0" err="1">
                          <a:effectLst/>
                        </a:rPr>
                        <a:t>ft</a:t>
                      </a:r>
                      <a:r>
                        <a:rPr lang="en-GB" sz="1100" u="none" strike="noStrike" dirty="0">
                          <a:effectLst/>
                        </a:rPr>
                        <a:t> ISO </a:t>
                      </a:r>
                      <a:r>
                        <a:rPr lang="en-GB" sz="1100" u="none" strike="noStrike" dirty="0" smtClean="0">
                          <a:effectLst/>
                        </a:rPr>
                        <a:t>container-bottles – BW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1.25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GexCon</a:t>
                      </a:r>
                      <a:r>
                        <a:rPr lang="en-GB" sz="1100" u="none" strike="noStrike" dirty="0">
                          <a:effectLst/>
                        </a:rPr>
                        <a:t> 20 </a:t>
                      </a:r>
                      <a:r>
                        <a:rPr lang="en-GB" sz="1100" u="none" strike="noStrike" dirty="0" err="1">
                          <a:effectLst/>
                        </a:rPr>
                        <a:t>ft</a:t>
                      </a:r>
                      <a:r>
                        <a:rPr lang="en-GB" sz="1100" u="none" strike="noStrike" dirty="0">
                          <a:effectLst/>
                        </a:rPr>
                        <a:t> ISO container -pipe and </a:t>
                      </a:r>
                      <a:r>
                        <a:rPr lang="en-GB" sz="1100" u="none" strike="noStrike" dirty="0" smtClean="0">
                          <a:effectLst/>
                        </a:rPr>
                        <a:t>rack- BW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36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771550"/>
            <a:ext cx="8062664" cy="345638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Engineering Models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studies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 of Engineering Models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Obstacles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 for New Experimental results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Concluding Remarks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51470"/>
            <a:ext cx="7772400" cy="635546"/>
          </a:xfrm>
        </p:spPr>
        <p:txBody>
          <a:bodyPr/>
          <a:lstStyle/>
          <a:p>
            <a:r>
              <a:rPr lang="en-GB" sz="3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23187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84238"/>
            <a:ext cx="82727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Both NFPA 68 and EN 14994 models over-predicted the experimental measurements </a:t>
            </a:r>
          </a:p>
          <a:p>
            <a:pPr marL="2667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kern="0" dirty="0" smtClean="0"/>
              <a:t>The predictions of</a:t>
            </a:r>
            <a:r>
              <a:rPr lang="en-GB" sz="1400" dirty="0" smtClean="0"/>
              <a:t> </a:t>
            </a:r>
            <a:r>
              <a:rPr lang="en-GB" sz="1400" kern="0" dirty="0" err="1"/>
              <a:t>Bauwens</a:t>
            </a:r>
            <a:r>
              <a:rPr lang="en-GB" sz="1400" kern="0" dirty="0"/>
              <a:t> et al. (2012) model and Molkov and </a:t>
            </a:r>
            <a:r>
              <a:rPr lang="en-GB" sz="1400" kern="0" dirty="0" err="1"/>
              <a:t>Bragin</a:t>
            </a:r>
            <a:r>
              <a:rPr lang="en-GB" sz="1400" kern="0" dirty="0"/>
              <a:t> (2015) model</a:t>
            </a:r>
            <a:r>
              <a:rPr lang="en-GB" sz="1400" dirty="0"/>
              <a:t> (without </a:t>
            </a:r>
            <a:r>
              <a:rPr lang="en-GB" sz="1400" dirty="0" smtClean="0"/>
              <a:t>obstacles) are in reasonable agreement with the experimental data, but both models have some limitations:  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n-GB" sz="1400" kern="0" dirty="0" smtClean="0"/>
              <a:t>The predictions of </a:t>
            </a:r>
            <a:r>
              <a:rPr lang="en-GB" sz="1400" kern="0" dirty="0" err="1" smtClean="0"/>
              <a:t>Bauwens</a:t>
            </a:r>
            <a:r>
              <a:rPr lang="en-GB" sz="1400" kern="0" dirty="0" smtClean="0"/>
              <a:t> </a:t>
            </a:r>
            <a:r>
              <a:rPr lang="en-GB" sz="1400" kern="0" dirty="0"/>
              <a:t>et al. (2012) model </a:t>
            </a:r>
            <a:r>
              <a:rPr lang="en-GB" sz="1400" kern="0" dirty="0" smtClean="0"/>
              <a:t>have relatively large discrepancy for </a:t>
            </a:r>
            <a:r>
              <a:rPr lang="en-GB" sz="1400" kern="0" dirty="0"/>
              <a:t>high L/D enclosures and cases with high initial turbulence</a:t>
            </a:r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n-GB" sz="1400" kern="0" dirty="0"/>
              <a:t>Molkov and </a:t>
            </a:r>
            <a:r>
              <a:rPr lang="en-GB" sz="1400" kern="0" dirty="0" err="1"/>
              <a:t>Bragin</a:t>
            </a:r>
            <a:r>
              <a:rPr lang="en-GB" sz="1400" kern="0" dirty="0"/>
              <a:t> (2015) </a:t>
            </a:r>
            <a:r>
              <a:rPr lang="en-GB" sz="1400" kern="0" dirty="0" smtClean="0"/>
              <a:t>model does not provide any </a:t>
            </a:r>
            <a:r>
              <a:rPr lang="en-GB" sz="1400" dirty="0" smtClean="0"/>
              <a:t>specific treatment for obstacles. Instead obstacles can only be considered through adjusting the coefficient </a:t>
            </a:r>
            <a:r>
              <a:rPr lang="el-GR" sz="1400" kern="0" dirty="0" smtClean="0"/>
              <a:t>Ξ</a:t>
            </a:r>
            <a:r>
              <a:rPr lang="en-GB" sz="1400" kern="0" dirty="0"/>
              <a:t>o </a:t>
            </a:r>
            <a:endParaRPr lang="en-GB" sz="1400" dirty="0" smtClean="0"/>
          </a:p>
          <a:p>
            <a:pPr marL="742950" lvl="1" indent="-28575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en-GB" sz="1400" dirty="0" smtClean="0"/>
              <a:t>Neither considers stratified distribution of the fuel</a:t>
            </a:r>
          </a:p>
          <a:p>
            <a:pPr marL="266700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kern="0" dirty="0"/>
              <a:t>Non-monotonous behaviour observed </a:t>
            </a:r>
            <a:r>
              <a:rPr lang="en-US" sz="1400" dirty="0"/>
              <a:t>near H2 concentration of 10% (</a:t>
            </a:r>
            <a:r>
              <a:rPr lang="en-GB" sz="1400" kern="0" dirty="0"/>
              <a:t>Kumar-2006 and </a:t>
            </a:r>
            <a:r>
              <a:rPr lang="en-GB" sz="1400" kern="0" dirty="0" err="1"/>
              <a:t>Schiavetti</a:t>
            </a:r>
            <a:r>
              <a:rPr lang="en-GB" sz="1400" kern="0" dirty="0"/>
              <a:t> and Carcassi -2016</a:t>
            </a:r>
            <a:r>
              <a:rPr lang="en-GB" sz="1400" kern="0" dirty="0" smtClean="0"/>
              <a:t>). This is not captured by  any of the models. </a:t>
            </a:r>
            <a:endParaRPr lang="en-GB" sz="14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528" y="32792"/>
            <a:ext cx="7772400" cy="63554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400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Concluding remarks</a:t>
            </a:r>
            <a:endParaRPr lang="en-GB" sz="34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43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3124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Thank</a:t>
            </a:r>
          </a:p>
          <a:p>
            <a:pPr algn="ctr"/>
            <a:r>
              <a:rPr lang="en-GB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37367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71550"/>
            <a:ext cx="8062664" cy="381642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Vented deflagrations – simplest way to relieve pressure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are expensive, specially for large enclosures / buildings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models – challenge to incorporate large range of scales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involved, time taking and large computational resources required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– reasonable predictions, simple and fast to use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Engineering models to assess their applicability for hydrogen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deflagrations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51470"/>
            <a:ext cx="7772400" cy="635546"/>
          </a:xfrm>
        </p:spPr>
        <p:txBody>
          <a:bodyPr/>
          <a:lstStyle/>
          <a:p>
            <a:r>
              <a:rPr lang="en-GB" sz="3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38879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51720" y="1635646"/>
            <a:ext cx="3886200" cy="208823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EN14994 (2007)</a:t>
            </a:r>
            <a:r>
              <a:rPr lang="en-GB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NFPA 68 (2013)</a:t>
            </a:r>
            <a:r>
              <a:rPr lang="en-GB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Bauwens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(2012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Molkov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Bragin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(2015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51470"/>
            <a:ext cx="7772400" cy="635546"/>
          </a:xfrm>
        </p:spPr>
        <p:txBody>
          <a:bodyPr/>
          <a:lstStyle/>
          <a:p>
            <a:r>
              <a:rPr lang="en-GB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Engineering Models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520" y="84355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These models are reviewed and their applicability is tested with experimental results available in literature and from results generated in this project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6340" y="3579862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[</a:t>
            </a:r>
            <a:r>
              <a:rPr lang="en-GB" sz="1000" dirty="0"/>
              <a:t>1</a:t>
            </a:r>
            <a:r>
              <a:rPr lang="ru-RU" sz="1000" dirty="0"/>
              <a:t>] </a:t>
            </a:r>
            <a:r>
              <a:rPr lang="ru-RU" sz="1000" i="1" dirty="0"/>
              <a:t>EN 14994 (2007). Gas explosion venting protective </a:t>
            </a:r>
            <a:r>
              <a:rPr lang="ru-RU" sz="1000" i="1" dirty="0" smtClean="0"/>
              <a:t>systems</a:t>
            </a:r>
            <a:endParaRPr lang="en-GB" sz="1000" i="1" dirty="0" smtClean="0"/>
          </a:p>
          <a:p>
            <a:r>
              <a:rPr lang="en-GB" sz="1000" dirty="0"/>
              <a:t>[2] </a:t>
            </a:r>
            <a:r>
              <a:rPr lang="ru-RU" sz="1000" i="1" dirty="0"/>
              <a:t>NFPA 68. (20</a:t>
            </a:r>
            <a:r>
              <a:rPr lang="en-GB" sz="1000" i="1" dirty="0"/>
              <a:t>13</a:t>
            </a:r>
            <a:r>
              <a:rPr lang="ru-RU" sz="1000" i="1" dirty="0"/>
              <a:t>): Standard on explosion protection by deflagration venting, 20</a:t>
            </a:r>
            <a:r>
              <a:rPr lang="en-GB" sz="1000" i="1" dirty="0"/>
              <a:t>13</a:t>
            </a:r>
            <a:r>
              <a:rPr lang="ru-RU" sz="1000" i="1" dirty="0"/>
              <a:t> Edition, National Fire Protection Association, Quincy, MA 02269. </a:t>
            </a:r>
            <a:endParaRPr lang="en-GB" sz="1000" i="1" dirty="0"/>
          </a:p>
          <a:p>
            <a:r>
              <a:rPr lang="en-GB" sz="1000" dirty="0"/>
              <a:t>[3] </a:t>
            </a:r>
            <a:r>
              <a:rPr lang="en-GB" sz="1000" i="1" dirty="0" err="1"/>
              <a:t>Bauwens</a:t>
            </a:r>
            <a:r>
              <a:rPr lang="en-GB" sz="1000" i="1" dirty="0"/>
              <a:t>, C. R., Chao, J., &amp; </a:t>
            </a:r>
            <a:r>
              <a:rPr lang="en-GB" sz="1000" i="1" dirty="0" err="1"/>
              <a:t>Dorofeev</a:t>
            </a:r>
            <a:r>
              <a:rPr lang="en-GB" sz="1000" i="1" dirty="0"/>
              <a:t>, S. B. (2012). Effect of hydrogen concentration on vented explosion overpressures from lean hydrogen–air deflagrations. International journal of hydrogen </a:t>
            </a:r>
            <a:r>
              <a:rPr lang="en-GB" sz="1000" i="1" dirty="0" smtClean="0"/>
              <a:t>energy.</a:t>
            </a:r>
          </a:p>
          <a:p>
            <a:r>
              <a:rPr lang="en-GB" sz="1000" dirty="0"/>
              <a:t>[4] </a:t>
            </a:r>
            <a:r>
              <a:rPr lang="en-GB" sz="1000" i="1" dirty="0" err="1"/>
              <a:t>Molkov</a:t>
            </a:r>
            <a:r>
              <a:rPr lang="en-GB" sz="1000" i="1" dirty="0"/>
              <a:t>, V., </a:t>
            </a:r>
            <a:r>
              <a:rPr lang="en-GB" sz="1000" i="1" dirty="0" err="1"/>
              <a:t>Bragin</a:t>
            </a:r>
            <a:r>
              <a:rPr lang="en-GB" sz="1000" i="1" dirty="0"/>
              <a:t>, M. (2015). Hydrogen–air deflagrations: Vent sizing correlation for low-strength equipment and buildings. International Journal of Hydrogen Energy, 40(2), 1256-1266</a:t>
            </a:r>
            <a:r>
              <a:rPr lang="en-GB" sz="1000" i="1" dirty="0" smtClean="0"/>
              <a:t>.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4883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771550"/>
            <a:ext cx="8118896" cy="331236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formulation is divided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two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parts,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for a compact enclosure (with L/D≤2) and the other for elongated enclosure (with L/D&gt;2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gas explosion constant KG which denotes maximum value of pressure rise per unit time is used to determine overpressure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constant KG is determined experimentally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initial turbulence is not taken into account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recommended for Hydrogen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51470"/>
            <a:ext cx="7772400" cy="635546"/>
          </a:xfrm>
        </p:spPr>
        <p:txBody>
          <a:bodyPr/>
          <a:lstStyle/>
          <a:p>
            <a:r>
              <a:rPr lang="en-GB" sz="3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EN14994 </a:t>
            </a:r>
            <a:r>
              <a:rPr lang="en-GB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3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2007)</a:t>
            </a:r>
            <a:r>
              <a:rPr lang="en-GB" sz="34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3400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51470"/>
            <a:ext cx="7772400" cy="635546"/>
          </a:xfrm>
        </p:spPr>
        <p:txBody>
          <a:bodyPr/>
          <a:lstStyle/>
          <a:p>
            <a:r>
              <a:rPr lang="en-GB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NFPA </a:t>
            </a:r>
            <a:r>
              <a:rPr lang="en-GB" sz="3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68(2013)</a:t>
            </a:r>
            <a:r>
              <a:rPr lang="en-GB" sz="34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5536" y="771550"/>
            <a:ext cx="8118896" cy="367240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model consists of two formulations – one for low static pressure and another for high static pressure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turbulence on flame speed is accounted in this model formulation.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considerations are given to the vent deployment, whether it is a part of a wall or a complete side wall is used as a vent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general, predictions from this model are conservative and tend to predict higher overpressures than experimentally obtained values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51470"/>
            <a:ext cx="7772400" cy="635546"/>
          </a:xfrm>
        </p:spPr>
        <p:txBody>
          <a:bodyPr/>
          <a:lstStyle/>
          <a:p>
            <a:r>
              <a:rPr lang="en-GB" sz="3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Bauwens</a:t>
            </a:r>
            <a:r>
              <a:rPr lang="en-GB" sz="3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  <a:r>
              <a:rPr lang="en-GB" sz="34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3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n-GB" sz="3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6" y="771550"/>
            <a:ext cx="8118896" cy="331236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model is based on the multi-peak behaviour of vented explosions due to various physical processes involved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formulations are give to derive maximum pressure for each peak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different pressure peaks considered are –</a:t>
            </a:r>
          </a:p>
          <a:p>
            <a:pPr lvl="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explosion (P1)</a:t>
            </a:r>
          </a:p>
          <a:p>
            <a:pPr lvl="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Flame-Acoustic interaction (P2)</a:t>
            </a:r>
          </a:p>
          <a:p>
            <a:pPr lvl="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peak due to presence of obstacles (P3)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value of all these peaks gives the final overpressure value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51470"/>
            <a:ext cx="7772400" cy="635546"/>
          </a:xfrm>
        </p:spPr>
        <p:txBody>
          <a:bodyPr/>
          <a:lstStyle/>
          <a:p>
            <a:r>
              <a:rPr lang="en-GB" sz="3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Molkov and Bragin</a:t>
            </a:r>
            <a:r>
              <a:rPr lang="en-GB" sz="34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3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lang="en-GB" sz="3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627534"/>
            <a:ext cx="8118896" cy="388843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model is based on the novel concept of Deflagration-Outflow Interaction (DOI) number </a:t>
            </a: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 assumption is that the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overpressure correlates with the DOI number and can be related using the turbulent Bradley number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physical processes including initial turbulence, effect of elongated enclosure, effect of obstacles, fractal nature of flame-front, are accounted for in this model.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formulations are proposed – one for conservative estimate and other for best fit value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2" y="1419622"/>
            <a:ext cx="84772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3528" y="51470"/>
            <a:ext cx="7772400" cy="635546"/>
          </a:xfrm>
        </p:spPr>
        <p:txBody>
          <a:bodyPr/>
          <a:lstStyle/>
          <a:p>
            <a:r>
              <a:rPr lang="en-GB" sz="3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Studies</a:t>
            </a:r>
            <a:endParaRPr lang="en-GB" sz="3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855326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These experimental studies are used to assess engineering models 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77404" y="3003798"/>
            <a:ext cx="84969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[5] </a:t>
            </a:r>
            <a:r>
              <a:rPr lang="en-GB" sz="1000" i="1" dirty="0" smtClean="0"/>
              <a:t>Kumar</a:t>
            </a:r>
            <a:r>
              <a:rPr lang="en-GB" sz="1000" i="1" dirty="0"/>
              <a:t>, K., Vented combustion of hydrogen-air mixtures in a large rectangular volume. In 44th AIAA Aerospace Sciences Meeting and Exhibit, 2006. </a:t>
            </a:r>
          </a:p>
          <a:p>
            <a:pPr lvl="0"/>
            <a:r>
              <a:rPr lang="en-US" sz="1000" dirty="0" smtClean="0"/>
              <a:t>[6] </a:t>
            </a:r>
            <a:r>
              <a:rPr lang="en-US" sz="1000" i="1" dirty="0" smtClean="0"/>
              <a:t>Kumar</a:t>
            </a:r>
            <a:r>
              <a:rPr lang="en-GB" sz="1000" i="1" dirty="0"/>
              <a:t>, R. K. (2009). Vented Turbulent Combustion of Hydrogen-Air Mixtures in A Large Rectangular Volume. In 47th AIAA aerospace sciences meeting including the new horizons forum and </a:t>
            </a:r>
            <a:r>
              <a:rPr lang="ru-RU" sz="1000" i="1" dirty="0"/>
              <a:t>aerospace exposition. Paper AIAA 2009-1380.</a:t>
            </a:r>
            <a:endParaRPr lang="en-GB" sz="1000" i="1" dirty="0"/>
          </a:p>
          <a:p>
            <a:pPr lvl="0"/>
            <a:r>
              <a:rPr lang="en-US" sz="1000" dirty="0" smtClean="0"/>
              <a:t>[7] </a:t>
            </a:r>
            <a:r>
              <a:rPr lang="en-US" sz="1000" i="1" dirty="0" err="1" smtClean="0"/>
              <a:t>Daubech</a:t>
            </a:r>
            <a:r>
              <a:rPr lang="ru-RU" sz="1000" i="1" dirty="0"/>
              <a:t>, J., Proust, C., Jamois, D., Leprette, E. (2011, September). Dynamics of vented hydrogen-air deflagrations. In 4. International Conference on Hydrogen Safety (ICHS 2011) </a:t>
            </a:r>
            <a:endParaRPr lang="en-GB" sz="1000" i="1" dirty="0"/>
          </a:p>
          <a:p>
            <a:pPr lvl="0"/>
            <a:r>
              <a:rPr lang="en-GB" sz="1000" dirty="0" smtClean="0"/>
              <a:t>[8] </a:t>
            </a:r>
            <a:r>
              <a:rPr lang="en-GB" sz="1000" i="1" dirty="0" err="1" smtClean="0"/>
              <a:t>Schiavetti</a:t>
            </a:r>
            <a:r>
              <a:rPr lang="en-GB" sz="1000" i="1" dirty="0"/>
              <a:t>, M., and M. </a:t>
            </a:r>
            <a:r>
              <a:rPr lang="en-GB" sz="1000" i="1" dirty="0" err="1"/>
              <a:t>Carcassi</a:t>
            </a:r>
            <a:r>
              <a:rPr lang="en-GB" sz="1000" i="1" dirty="0"/>
              <a:t>. "Maximum overpressure vs. H 2 concentration non-monotonic </a:t>
            </a:r>
            <a:r>
              <a:rPr lang="en-GB" sz="1000" i="1" dirty="0" err="1"/>
              <a:t>behavior</a:t>
            </a:r>
            <a:r>
              <a:rPr lang="en-GB" sz="1000" i="1" dirty="0"/>
              <a:t> in vented deflagration. Experimental results." International Journal of Hydrogen Energy (2016).</a:t>
            </a:r>
            <a:endParaRPr lang="en-GB" sz="1000" i="1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779662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5</a:t>
            </a:r>
            <a:endParaRPr lang="en-GB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1113756" y="1958440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6</a:t>
            </a:r>
            <a:endParaRPr lang="en-GB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2163168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672" y="2356306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2556892"/>
            <a:ext cx="216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8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6542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of_warwick_ruby red_16_9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EM_update_anubhav_Pisa</Template>
  <TotalTime>0</TotalTime>
  <Words>1778</Words>
  <Application>Microsoft Office PowerPoint</Application>
  <PresentationFormat>On-screen Show (16:9)</PresentationFormat>
  <Paragraphs>216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Wingdings</vt:lpstr>
      <vt:lpstr>uni_of_warwick_ruby red_16_9</vt:lpstr>
      <vt:lpstr>1_Custom Design</vt:lpstr>
      <vt:lpstr>Custom Design</vt:lpstr>
      <vt:lpstr>Evaluation of Engineering Models for Vented Lean Hydrogen Deflagrations </vt:lpstr>
      <vt:lpstr>Outline</vt:lpstr>
      <vt:lpstr>Introduction</vt:lpstr>
      <vt:lpstr>Review of Engineering Models</vt:lpstr>
      <vt:lpstr>EN14994 (2007)1</vt:lpstr>
      <vt:lpstr>NFPA 68(2013)2 </vt:lpstr>
      <vt:lpstr>Bauwens et al.3 Model</vt:lpstr>
      <vt:lpstr>Molkov and Bragin4 Model</vt:lpstr>
      <vt:lpstr>Experimental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Models for   Vented Deflagrations</dc:title>
  <dc:creator>Windows User</dc:creator>
  <cp:lastModifiedBy>ichs</cp:lastModifiedBy>
  <cp:revision>194</cp:revision>
  <cp:lastPrinted>2001-12-07T16:14:49Z</cp:lastPrinted>
  <dcterms:created xsi:type="dcterms:W3CDTF">2017-02-20T12:42:30Z</dcterms:created>
  <dcterms:modified xsi:type="dcterms:W3CDTF">2017-09-12T09:06:02Z</dcterms:modified>
</cp:coreProperties>
</file>