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9" r:id="rId3"/>
    <p:sldId id="257" r:id="rId4"/>
    <p:sldId id="260" r:id="rId5"/>
    <p:sldId id="258" r:id="rId6"/>
    <p:sldId id="272" r:id="rId7"/>
    <p:sldId id="261" r:id="rId8"/>
    <p:sldId id="262" r:id="rId9"/>
    <p:sldId id="263" r:id="rId10"/>
    <p:sldId id="278" r:id="rId11"/>
    <p:sldId id="279" r:id="rId12"/>
    <p:sldId id="267" r:id="rId13"/>
    <p:sldId id="268" r:id="rId14"/>
    <p:sldId id="269" r:id="rId15"/>
    <p:sldId id="265" r:id="rId16"/>
    <p:sldId id="266" r:id="rId17"/>
    <p:sldId id="270" r:id="rId18"/>
    <p:sldId id="277" r:id="rId19"/>
    <p:sldId id="281" r:id="rId20"/>
    <p:sldId id="273" r:id="rId21"/>
    <p:sldId id="274" r:id="rId22"/>
    <p:sldId id="280" r:id="rId23"/>
    <p:sldId id="275" r:id="rId24"/>
    <p:sldId id="26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83" autoAdjust="0"/>
  </p:normalViewPr>
  <p:slideViewPr>
    <p:cSldViewPr>
      <p:cViewPr varScale="1">
        <p:scale>
          <a:sx n="78" d="100"/>
          <a:sy n="78" d="100"/>
        </p:scale>
        <p:origin x="-193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njamin\Desktop\Air%20Liquide\Air%20Liquide%20Project%202008\ListeSimulations_PSA.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FlacsJobs\Air%20Liquide\PSA\35mm\No_Wind\45degreeX\graph\399022\a3399022_m4M76s4H_MFD.xlsx" TargetMode="External"/><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2" Type="http://schemas.openxmlformats.org/officeDocument/2006/relationships/oleObject" Target="file:///D:\FlacsJobs\Air%20Liquide\PSA\35mm\No_Wind\45degreeX\graph\399082\a3399082_m4M76s4H_MFD.xlsx"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file:///C:\Users\Benjamin\Desktop\Air%20Liquide\Air%20Liquide%20Project%202008\ListeSimulations_PS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enjamin\Desktop\Air%20Liquide\Air%20Liquide%20Project%202008\ListeSimulations_PS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enjamin\Desktop\Air%20Liquide\Air%20Liquide%20Project%202008\ListeSimulations_PS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enjamin\Desktop\Air%20Liquide\Air%20Liquide%20Project%202008\ListeSimulations_PS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enjamin\Desktop\Air%20Liquide\Air%20Liquide%20Project%202008\ListeSimulations_PS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Benjamin\Desktop\Air%20Liquide\Air%20Liquide%20Project%202008\ListeSimulations_PSA_PourArticl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enjamin\Desktop\Air%20Liquide\Air%20Liquide%20Project%202008\ListeSimulations_PSA_PourArticl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Benjamin\Desktop\Air%20Liquide\Air%20Liquide%20Project%202008\ListeSimulations_PSA_PourArtic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title>
      <c:tx>
        <c:rich>
          <a:bodyPr/>
          <a:lstStyle/>
          <a:p>
            <a:pPr>
              <a:defRPr/>
            </a:pPr>
            <a:r>
              <a:rPr lang="en-US" sz="1400" dirty="0" smtClean="0"/>
              <a:t>Monitor points</a:t>
            </a:r>
            <a:endParaRPr lang="en-US" sz="1400" dirty="0"/>
          </a:p>
        </c:rich>
      </c:tx>
      <c:layout>
        <c:manualLayout>
          <c:xMode val="edge"/>
          <c:yMode val="edge"/>
          <c:x val="0.3632003591687768"/>
          <c:y val="1.683619596536693E-2"/>
        </c:manualLayout>
      </c:layout>
    </c:title>
    <c:plotArea>
      <c:layout/>
      <c:scatterChart>
        <c:scatterStyle val="lineMarker"/>
        <c:ser>
          <c:idx val="0"/>
          <c:order val="0"/>
          <c:tx>
            <c:v>45 degree, no wind</c:v>
          </c:tx>
          <c:spPr>
            <a:ln w="28575">
              <a:noFill/>
            </a:ln>
          </c:spPr>
          <c:xVal>
            <c:numRef>
              <c:f>('PSA Jets 35 mm - Results'!$O$26,'PSA Jets 35 mm - Results'!$O$32)</c:f>
              <c:numCache>
                <c:formatCode>General</c:formatCode>
                <c:ptCount val="2"/>
                <c:pt idx="0">
                  <c:v>2</c:v>
                </c:pt>
                <c:pt idx="1">
                  <c:v>20</c:v>
                </c:pt>
              </c:numCache>
            </c:numRef>
          </c:xVal>
          <c:yVal>
            <c:numRef>
              <c:f>('PSA Jets 35 mm - Results'!$N$26,'PSA Jets 35 mm - Results'!$N$32)</c:f>
              <c:numCache>
                <c:formatCode>General</c:formatCode>
                <c:ptCount val="2"/>
                <c:pt idx="0">
                  <c:v>0.230351</c:v>
                </c:pt>
                <c:pt idx="1">
                  <c:v>0.19120700000000002</c:v>
                </c:pt>
              </c:numCache>
            </c:numRef>
          </c:yVal>
        </c:ser>
        <c:ser>
          <c:idx val="1"/>
          <c:order val="1"/>
          <c:tx>
            <c:v>20 degree, no wind</c:v>
          </c:tx>
          <c:spPr>
            <a:ln w="28575">
              <a:noFill/>
            </a:ln>
          </c:spPr>
          <c:marker>
            <c:symbol val="none"/>
          </c:marker>
          <c:xVal>
            <c:numRef>
              <c:f>'PSA Jets 35 mm - Results'!$O$42:$O$43</c:f>
              <c:numCache>
                <c:formatCode>General</c:formatCode>
                <c:ptCount val="2"/>
                <c:pt idx="0">
                  <c:v>2</c:v>
                </c:pt>
                <c:pt idx="1">
                  <c:v>20</c:v>
                </c:pt>
              </c:numCache>
            </c:numRef>
          </c:xVal>
          <c:yVal>
            <c:numRef>
              <c:f>'PSA Jets 35 mm - Results'!$N$42:$N$43</c:f>
              <c:numCache>
                <c:formatCode>General</c:formatCode>
                <c:ptCount val="2"/>
                <c:pt idx="0">
                  <c:v>0.51739199999999996</c:v>
                </c:pt>
                <c:pt idx="1">
                  <c:v>0.13170299999999999</c:v>
                </c:pt>
              </c:numCache>
            </c:numRef>
          </c:yVal>
        </c:ser>
        <c:ser>
          <c:idx val="2"/>
          <c:order val="2"/>
          <c:tx>
            <c:v>hor, no wind</c:v>
          </c:tx>
          <c:spPr>
            <a:ln w="28575">
              <a:noFill/>
            </a:ln>
          </c:spPr>
          <c:xVal>
            <c:numRef>
              <c:f>'PSA Jets 35 mm - Results'!$O$49:$O$50</c:f>
              <c:numCache>
                <c:formatCode>General</c:formatCode>
                <c:ptCount val="2"/>
                <c:pt idx="0">
                  <c:v>2</c:v>
                </c:pt>
                <c:pt idx="1">
                  <c:v>20</c:v>
                </c:pt>
              </c:numCache>
            </c:numRef>
          </c:xVal>
          <c:yVal>
            <c:numRef>
              <c:f>'PSA Jets 35 mm - Results'!$N$49:$N$50</c:f>
              <c:numCache>
                <c:formatCode>General</c:formatCode>
                <c:ptCount val="2"/>
                <c:pt idx="0">
                  <c:v>1.7742880000000003</c:v>
                </c:pt>
                <c:pt idx="1">
                  <c:v>1.494167</c:v>
                </c:pt>
              </c:numCache>
            </c:numRef>
          </c:yVal>
        </c:ser>
        <c:ser>
          <c:idx val="3"/>
          <c:order val="3"/>
          <c:tx>
            <c:v>45 degree, Wind 3F</c:v>
          </c:tx>
          <c:spPr>
            <a:ln w="28575">
              <a:noFill/>
            </a:ln>
          </c:spPr>
          <c:xVal>
            <c:numRef>
              <c:f>'PSA Jets 35 mm - Results'!$O$57:$O$58</c:f>
              <c:numCache>
                <c:formatCode>General</c:formatCode>
                <c:ptCount val="2"/>
                <c:pt idx="0">
                  <c:v>2</c:v>
                </c:pt>
                <c:pt idx="1">
                  <c:v>20</c:v>
                </c:pt>
              </c:numCache>
            </c:numRef>
          </c:xVal>
          <c:yVal>
            <c:numRef>
              <c:f>'PSA Jets 35 mm - Results'!$N$57:$N$58</c:f>
              <c:numCache>
                <c:formatCode>General</c:formatCode>
                <c:ptCount val="2"/>
                <c:pt idx="0">
                  <c:v>0.24647700000000039</c:v>
                </c:pt>
                <c:pt idx="1">
                  <c:v>0.18868099999999999</c:v>
                </c:pt>
              </c:numCache>
            </c:numRef>
          </c:yVal>
        </c:ser>
        <c:ser>
          <c:idx val="4"/>
          <c:order val="4"/>
          <c:tx>
            <c:v>hor, Wind 3F</c:v>
          </c:tx>
          <c:spPr>
            <a:ln w="28575">
              <a:noFill/>
            </a:ln>
          </c:spPr>
          <c:xVal>
            <c:numRef>
              <c:f>'PSA Jets 35 mm - Results'!$O$64:$O$65</c:f>
              <c:numCache>
                <c:formatCode>General</c:formatCode>
                <c:ptCount val="2"/>
                <c:pt idx="0">
                  <c:v>2</c:v>
                </c:pt>
                <c:pt idx="1">
                  <c:v>20</c:v>
                </c:pt>
              </c:numCache>
            </c:numRef>
          </c:xVal>
          <c:yVal>
            <c:numRef>
              <c:f>'PSA Jets 35 mm - Results'!$N$64:$N$65</c:f>
              <c:numCache>
                <c:formatCode>General</c:formatCode>
                <c:ptCount val="2"/>
                <c:pt idx="0">
                  <c:v>1.470818</c:v>
                </c:pt>
                <c:pt idx="1">
                  <c:v>1.1666049999999999</c:v>
                </c:pt>
              </c:numCache>
            </c:numRef>
          </c:yVal>
        </c:ser>
        <c:ser>
          <c:idx val="5"/>
          <c:order val="5"/>
          <c:tx>
            <c:v>45 degree, Wind 5D</c:v>
          </c:tx>
          <c:spPr>
            <a:ln w="28575">
              <a:noFill/>
            </a:ln>
          </c:spPr>
          <c:xVal>
            <c:numRef>
              <c:f>'PSA Jets 35 mm - Results'!$O$72:$O$73</c:f>
              <c:numCache>
                <c:formatCode>General</c:formatCode>
                <c:ptCount val="2"/>
                <c:pt idx="0">
                  <c:v>2</c:v>
                </c:pt>
                <c:pt idx="1">
                  <c:v>20</c:v>
                </c:pt>
              </c:numCache>
            </c:numRef>
          </c:xVal>
          <c:yVal>
            <c:numRef>
              <c:f>'PSA Jets 35 mm - Results'!$N$72:$N$73</c:f>
              <c:numCache>
                <c:formatCode>0.000000</c:formatCode>
                <c:ptCount val="2"/>
                <c:pt idx="0" formatCode="General">
                  <c:v>0.25706100000000004</c:v>
                </c:pt>
                <c:pt idx="1">
                  <c:v>0.15722000000000039</c:v>
                </c:pt>
              </c:numCache>
            </c:numRef>
          </c:yVal>
        </c:ser>
        <c:ser>
          <c:idx val="6"/>
          <c:order val="6"/>
          <c:tx>
            <c:v>hor, Wind 5D</c:v>
          </c:tx>
          <c:spPr>
            <a:ln w="28575">
              <a:noFill/>
            </a:ln>
          </c:spPr>
          <c:xVal>
            <c:numRef>
              <c:f>'PSA Jets 35 mm - Results'!$O$79:$O$80</c:f>
              <c:numCache>
                <c:formatCode>General</c:formatCode>
                <c:ptCount val="2"/>
                <c:pt idx="0">
                  <c:v>2</c:v>
                </c:pt>
                <c:pt idx="1">
                  <c:v>20</c:v>
                </c:pt>
              </c:numCache>
            </c:numRef>
          </c:xVal>
          <c:yVal>
            <c:numRef>
              <c:f>'PSA Jets 35 mm - Results'!$N$79:$N$80</c:f>
              <c:numCache>
                <c:formatCode>General</c:formatCode>
                <c:ptCount val="2"/>
                <c:pt idx="0">
                  <c:v>1.3646590000000001</c:v>
                </c:pt>
                <c:pt idx="1">
                  <c:v>1.0364530000000001</c:v>
                </c:pt>
              </c:numCache>
            </c:numRef>
          </c:yVal>
        </c:ser>
        <c:axId val="69480832"/>
        <c:axId val="69482752"/>
      </c:scatterChart>
      <c:valAx>
        <c:axId val="69480832"/>
        <c:scaling>
          <c:orientation val="minMax"/>
        </c:scaling>
        <c:axPos val="b"/>
        <c:title>
          <c:tx>
            <c:rich>
              <a:bodyPr/>
              <a:lstStyle/>
              <a:p>
                <a:pPr>
                  <a:defRPr/>
                </a:pPr>
                <a:r>
                  <a:rPr lang="en-CA" dirty="0"/>
                  <a:t>Ignition </a:t>
                </a:r>
                <a:r>
                  <a:rPr lang="en-CA" dirty="0" smtClean="0"/>
                  <a:t>delay (sec</a:t>
                </a:r>
                <a:r>
                  <a:rPr lang="en-CA" dirty="0"/>
                  <a:t>)</a:t>
                </a:r>
              </a:p>
            </c:rich>
          </c:tx>
          <c:layout/>
        </c:title>
        <c:numFmt formatCode="General" sourceLinked="1"/>
        <c:minorTickMark val="out"/>
        <c:tickLblPos val="nextTo"/>
        <c:crossAx val="69482752"/>
        <c:crosses val="autoZero"/>
        <c:crossBetween val="midCat"/>
      </c:valAx>
      <c:valAx>
        <c:axId val="69482752"/>
        <c:scaling>
          <c:orientation val="minMax"/>
          <c:max val="2.5"/>
        </c:scaling>
        <c:axPos val="l"/>
        <c:majorGridlines/>
        <c:minorGridlines/>
        <c:title>
          <c:tx>
            <c:rich>
              <a:bodyPr/>
              <a:lstStyle/>
              <a:p>
                <a:pPr>
                  <a:defRPr/>
                </a:pPr>
                <a:r>
                  <a:rPr lang="en-CA"/>
                  <a:t>OverPressure (barg)</a:t>
                </a:r>
              </a:p>
            </c:rich>
          </c:tx>
          <c:layout/>
        </c:title>
        <c:numFmt formatCode="General" sourceLinked="1"/>
        <c:minorTickMark val="out"/>
        <c:tickLblPos val="nextTo"/>
        <c:crossAx val="69480832"/>
        <c:crosses val="autoZero"/>
        <c:crossBetween val="midCat"/>
      </c:valAx>
      <c:spPr>
        <a:ln>
          <a:solidFill>
            <a:sysClr val="windowText" lastClr="000000">
              <a:tint val="75000"/>
              <a:shade val="95000"/>
              <a:satMod val="105000"/>
            </a:sysClr>
          </a:solidFill>
        </a:ln>
      </c:spPr>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01846427450078"/>
          <c:y val="4.2618151732822927E-2"/>
          <c:w val="0.8120604461468367"/>
          <c:h val="0.64440614805299457"/>
        </c:manualLayout>
      </c:layout>
      <c:barChart>
        <c:barDir val="col"/>
        <c:grouping val="clustered"/>
        <c:ser>
          <c:idx val="0"/>
          <c:order val="0"/>
          <c:spPr>
            <a:ln>
              <a:solidFill>
                <a:srgbClr val="000000"/>
              </a:solidFill>
              <a:prstDash val="solid"/>
            </a:ln>
          </c:spPr>
          <c:dLbls>
            <c:numFmt formatCode="#,##0.00" sourceLinked="0"/>
            <c:txPr>
              <a:bodyPr rot="-5400000" vert="horz"/>
              <a:lstStyle/>
              <a:p>
                <a:pPr>
                  <a:defRPr/>
                </a:pPr>
                <a:endParaRPr lang="en-US"/>
              </a:p>
            </c:txPr>
            <c:showVal val="1"/>
          </c:dLbls>
          <c:cat>
            <c:strRef>
              <c:f>Data!$A$2:$A$19</c:f>
              <c:strCache>
                <c:ptCount val="18"/>
                <c:pt idx="0">
                  <c:v>[4; 8[</c:v>
                </c:pt>
                <c:pt idx="1">
                  <c:v>[8; 12[</c:v>
                </c:pt>
                <c:pt idx="2">
                  <c:v>[12; 16[</c:v>
                </c:pt>
                <c:pt idx="3">
                  <c:v>[16; 20[</c:v>
                </c:pt>
                <c:pt idx="4">
                  <c:v>[20; 24[</c:v>
                </c:pt>
                <c:pt idx="5">
                  <c:v>[24; 28[</c:v>
                </c:pt>
                <c:pt idx="6">
                  <c:v>[28; 32[</c:v>
                </c:pt>
                <c:pt idx="7">
                  <c:v>[32; 36[</c:v>
                </c:pt>
                <c:pt idx="8">
                  <c:v>[36; 40[</c:v>
                </c:pt>
                <c:pt idx="9">
                  <c:v>[40; 44[</c:v>
                </c:pt>
                <c:pt idx="10">
                  <c:v>[44; 48[</c:v>
                </c:pt>
                <c:pt idx="11">
                  <c:v>[48; 52[</c:v>
                </c:pt>
                <c:pt idx="12">
                  <c:v>[52; 56[</c:v>
                </c:pt>
                <c:pt idx="13">
                  <c:v>[56; 60[</c:v>
                </c:pt>
                <c:pt idx="14">
                  <c:v>[60; 64[</c:v>
                </c:pt>
                <c:pt idx="15">
                  <c:v>[64; 68[</c:v>
                </c:pt>
                <c:pt idx="16">
                  <c:v>[68; 72[</c:v>
                </c:pt>
                <c:pt idx="17">
                  <c:v>[72; 76]</c:v>
                </c:pt>
              </c:strCache>
            </c:strRef>
          </c:cat>
          <c:val>
            <c:numRef>
              <c:f>Data!$C$2:$C$19</c:f>
              <c:numCache>
                <c:formatCode>General</c:formatCode>
                <c:ptCount val="18"/>
                <c:pt idx="0">
                  <c:v>9.3353318483418235</c:v>
                </c:pt>
                <c:pt idx="1">
                  <c:v>13.152905462937538</c:v>
                </c:pt>
                <c:pt idx="2">
                  <c:v>15.686866643688004</c:v>
                </c:pt>
                <c:pt idx="3">
                  <c:v>12.948083042021068</c:v>
                </c:pt>
                <c:pt idx="4">
                  <c:v>17.544757171399496</c:v>
                </c:pt>
                <c:pt idx="5">
                  <c:v>15.297445665121746</c:v>
                </c:pt>
                <c:pt idx="6">
                  <c:v>7.2371955541057265</c:v>
                </c:pt>
                <c:pt idx="7">
                  <c:v>3.6797948192965402</c:v>
                </c:pt>
                <c:pt idx="8">
                  <c:v>1.5959981907488954</c:v>
                </c:pt>
                <c:pt idx="9">
                  <c:v>1.6187925706477326</c:v>
                </c:pt>
                <c:pt idx="10">
                  <c:v>0.64220007772756393</c:v>
                </c:pt>
                <c:pt idx="11">
                  <c:v>0.17712108451040257</c:v>
                </c:pt>
                <c:pt idx="12">
                  <c:v>0.19227074245646922</c:v>
                </c:pt>
                <c:pt idx="13">
                  <c:v>0.20810069746644991</c:v>
                </c:pt>
                <c:pt idx="14">
                  <c:v>0.21263886923452513</c:v>
                </c:pt>
                <c:pt idx="15">
                  <c:v>0.21096247685636321</c:v>
                </c:pt>
                <c:pt idx="16">
                  <c:v>0</c:v>
                </c:pt>
                <c:pt idx="17">
                  <c:v>0.25952447471448048</c:v>
                </c:pt>
              </c:numCache>
            </c:numRef>
          </c:val>
        </c:ser>
        <c:gapWidth val="0"/>
        <c:axId val="70458752"/>
        <c:axId val="70493696"/>
      </c:barChart>
      <c:catAx>
        <c:axId val="70458752"/>
        <c:scaling>
          <c:orientation val="minMax"/>
        </c:scaling>
        <c:axPos val="b"/>
        <c:title>
          <c:tx>
            <c:rich>
              <a:bodyPr/>
              <a:lstStyle/>
              <a:p>
                <a:pPr>
                  <a:defRPr/>
                </a:pPr>
                <a:r>
                  <a:rPr lang="en-US"/>
                  <a:t>Hydrogen mole fraction interval (% (vol))</a:t>
                </a:r>
              </a:p>
            </c:rich>
          </c:tx>
          <c:layout/>
        </c:title>
        <c:majorTickMark val="none"/>
        <c:tickLblPos val="nextTo"/>
        <c:txPr>
          <a:bodyPr rot="-5400000" vert="horz"/>
          <a:lstStyle/>
          <a:p>
            <a:pPr>
              <a:defRPr/>
            </a:pPr>
            <a:endParaRPr lang="en-US"/>
          </a:p>
        </c:txPr>
        <c:crossAx val="70493696"/>
        <c:crosses val="autoZero"/>
        <c:auto val="1"/>
        <c:lblAlgn val="ctr"/>
        <c:lblOffset val="100"/>
      </c:catAx>
      <c:valAx>
        <c:axId val="70493696"/>
        <c:scaling>
          <c:orientation val="minMax"/>
        </c:scaling>
        <c:axPos val="l"/>
        <c:title>
          <c:tx>
            <c:rich>
              <a:bodyPr/>
              <a:lstStyle/>
              <a:p>
                <a:pPr>
                  <a:defRPr/>
                </a:pPr>
                <a:r>
                  <a:rPr lang="en-US"/>
                  <a:t>% of total mass</a:t>
                </a:r>
              </a:p>
            </c:rich>
          </c:tx>
          <c:layout/>
        </c:title>
        <c:numFmt formatCode="General" sourceLinked="1"/>
        <c:tickLblPos val="nextTo"/>
        <c:crossAx val="70458752"/>
        <c:crosses val="autoZero"/>
        <c:crossBetween val="between"/>
      </c:valAx>
    </c:plotArea>
    <c:plotVisOnly val="1"/>
  </c:chart>
  <c:spPr>
    <a:ln>
      <a:noFill/>
      <a:prstDash val="solid"/>
    </a:ln>
  </c:spPr>
  <c:txPr>
    <a:bodyPr/>
    <a:lstStyle/>
    <a:p>
      <a:pPr>
        <a:defRPr sz="1200"/>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94269261151371"/>
          <c:y val="0.11448045267489707"/>
          <c:w val="0.81059591529660968"/>
          <c:h val="0.64238934122354763"/>
        </c:manualLayout>
      </c:layout>
      <c:barChart>
        <c:barDir val="col"/>
        <c:grouping val="clustered"/>
        <c:ser>
          <c:idx val="0"/>
          <c:order val="0"/>
          <c:spPr>
            <a:ln>
              <a:solidFill>
                <a:srgbClr val="000000"/>
              </a:solidFill>
              <a:prstDash val="solid"/>
            </a:ln>
          </c:spPr>
          <c:dLbls>
            <c:numFmt formatCode="#,##0.00" sourceLinked="0"/>
            <c:txPr>
              <a:bodyPr rot="-5400000" vert="horz"/>
              <a:lstStyle/>
              <a:p>
                <a:pPr>
                  <a:defRPr/>
                </a:pPr>
                <a:endParaRPr lang="en-US"/>
              </a:p>
            </c:txPr>
            <c:showVal val="1"/>
          </c:dLbls>
          <c:cat>
            <c:strRef>
              <c:f>Data!$A$2:$A$19</c:f>
              <c:strCache>
                <c:ptCount val="18"/>
                <c:pt idx="0">
                  <c:v>[4; 8[</c:v>
                </c:pt>
                <c:pt idx="1">
                  <c:v>[8; 12[</c:v>
                </c:pt>
                <c:pt idx="2">
                  <c:v>[12; 16[</c:v>
                </c:pt>
                <c:pt idx="3">
                  <c:v>[16; 20[</c:v>
                </c:pt>
                <c:pt idx="4">
                  <c:v>[20; 24[</c:v>
                </c:pt>
                <c:pt idx="5">
                  <c:v>[24; 28[</c:v>
                </c:pt>
                <c:pt idx="6">
                  <c:v>[28; 32[</c:v>
                </c:pt>
                <c:pt idx="7">
                  <c:v>[32; 36[</c:v>
                </c:pt>
                <c:pt idx="8">
                  <c:v>[36; 40[</c:v>
                </c:pt>
                <c:pt idx="9">
                  <c:v>[40; 44[</c:v>
                </c:pt>
                <c:pt idx="10">
                  <c:v>[44; 48[</c:v>
                </c:pt>
                <c:pt idx="11">
                  <c:v>[48; 52[</c:v>
                </c:pt>
                <c:pt idx="12">
                  <c:v>[52; 56[</c:v>
                </c:pt>
                <c:pt idx="13">
                  <c:v>[56; 60[</c:v>
                </c:pt>
                <c:pt idx="14">
                  <c:v>[60; 64[</c:v>
                </c:pt>
                <c:pt idx="15">
                  <c:v>[64; 68[</c:v>
                </c:pt>
                <c:pt idx="16">
                  <c:v>[68; 72[</c:v>
                </c:pt>
                <c:pt idx="17">
                  <c:v>[72; 76]</c:v>
                </c:pt>
              </c:strCache>
            </c:strRef>
          </c:cat>
          <c:val>
            <c:numRef>
              <c:f>Data!$C$2:$C$19</c:f>
              <c:numCache>
                <c:formatCode>General</c:formatCode>
                <c:ptCount val="18"/>
                <c:pt idx="0">
                  <c:v>54.854398206778988</c:v>
                </c:pt>
                <c:pt idx="1">
                  <c:v>16.958861398328914</c:v>
                </c:pt>
                <c:pt idx="2">
                  <c:v>10.99525401074087</c:v>
                </c:pt>
                <c:pt idx="3">
                  <c:v>7.9281042970676285</c:v>
                </c:pt>
                <c:pt idx="4">
                  <c:v>4.4536986831408818</c:v>
                </c:pt>
                <c:pt idx="5">
                  <c:v>2.3752173594295463</c:v>
                </c:pt>
                <c:pt idx="6">
                  <c:v>1.0397284432379681</c:v>
                </c:pt>
                <c:pt idx="7">
                  <c:v>0.44529203934820027</c:v>
                </c:pt>
                <c:pt idx="8">
                  <c:v>0.3847092589303886</c:v>
                </c:pt>
                <c:pt idx="9">
                  <c:v>0.27604301098295608</c:v>
                </c:pt>
                <c:pt idx="10">
                  <c:v>3.363861633042272E-2</c:v>
                </c:pt>
                <c:pt idx="11">
                  <c:v>3.595123208236442E-2</c:v>
                </c:pt>
                <c:pt idx="12">
                  <c:v>3.9033500306593055E-2</c:v>
                </c:pt>
                <c:pt idx="13">
                  <c:v>8.5130664094779568E-2</c:v>
                </c:pt>
                <c:pt idx="14">
                  <c:v>0</c:v>
                </c:pt>
                <c:pt idx="15">
                  <c:v>4.2547262924947114E-2</c:v>
                </c:pt>
                <c:pt idx="16">
                  <c:v>5.2420252568920425E-2</c:v>
                </c:pt>
                <c:pt idx="17">
                  <c:v>0</c:v>
                </c:pt>
              </c:numCache>
            </c:numRef>
          </c:val>
        </c:ser>
        <c:gapWidth val="0"/>
        <c:axId val="70796416"/>
        <c:axId val="70798336"/>
      </c:barChart>
      <c:catAx>
        <c:axId val="70796416"/>
        <c:scaling>
          <c:orientation val="minMax"/>
        </c:scaling>
        <c:axPos val="b"/>
        <c:title>
          <c:tx>
            <c:rich>
              <a:bodyPr/>
              <a:lstStyle/>
              <a:p>
                <a:pPr>
                  <a:defRPr/>
                </a:pPr>
                <a:r>
                  <a:rPr lang="en-US"/>
                  <a:t>Hydrogen mole fraction interval (% (vol))</a:t>
                </a:r>
              </a:p>
            </c:rich>
          </c:tx>
          <c:layout/>
        </c:title>
        <c:majorTickMark val="none"/>
        <c:tickLblPos val="nextTo"/>
        <c:txPr>
          <a:bodyPr rot="-5400000" vert="horz"/>
          <a:lstStyle/>
          <a:p>
            <a:pPr>
              <a:defRPr/>
            </a:pPr>
            <a:endParaRPr lang="en-US"/>
          </a:p>
        </c:txPr>
        <c:crossAx val="70798336"/>
        <c:crosses val="autoZero"/>
        <c:auto val="1"/>
        <c:lblAlgn val="ctr"/>
        <c:lblOffset val="100"/>
      </c:catAx>
      <c:valAx>
        <c:axId val="70798336"/>
        <c:scaling>
          <c:orientation val="minMax"/>
          <c:max val="65"/>
          <c:min val="0"/>
        </c:scaling>
        <c:axPos val="l"/>
        <c:title>
          <c:tx>
            <c:rich>
              <a:bodyPr/>
              <a:lstStyle/>
              <a:p>
                <a:pPr>
                  <a:defRPr/>
                </a:pPr>
                <a:r>
                  <a:rPr lang="en-US"/>
                  <a:t>% of total mass</a:t>
                </a:r>
              </a:p>
            </c:rich>
          </c:tx>
          <c:layout/>
        </c:title>
        <c:numFmt formatCode="General" sourceLinked="1"/>
        <c:tickLblPos val="nextTo"/>
        <c:crossAx val="70796416"/>
        <c:crosses val="autoZero"/>
        <c:crossBetween val="between"/>
      </c:valAx>
    </c:plotArea>
    <c:plotVisOnly val="1"/>
  </c:chart>
  <c:spPr>
    <a:ln>
      <a:noFill/>
      <a:prstDash val="solid"/>
    </a:ln>
  </c:spPr>
  <c:txPr>
    <a:bodyPr/>
    <a:lstStyle/>
    <a:p>
      <a:pPr>
        <a:defRPr sz="12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CA"/>
  <c:chart>
    <c:title>
      <c:tx>
        <c:rich>
          <a:bodyPr/>
          <a:lstStyle/>
          <a:p>
            <a:pPr>
              <a:defRPr/>
            </a:pPr>
            <a:r>
              <a:rPr lang="en-CA" sz="1400" dirty="0" smtClean="0"/>
              <a:t>Domain</a:t>
            </a:r>
            <a:endParaRPr lang="en-CA" sz="1400" dirty="0"/>
          </a:p>
        </c:rich>
      </c:tx>
      <c:layout>
        <c:manualLayout>
          <c:xMode val="edge"/>
          <c:yMode val="edge"/>
          <c:x val="0.32137572426088418"/>
          <c:y val="1.6836195965366927E-2"/>
        </c:manualLayout>
      </c:layout>
    </c:title>
    <c:plotArea>
      <c:layout/>
      <c:scatterChart>
        <c:scatterStyle val="lineMarker"/>
        <c:ser>
          <c:idx val="0"/>
          <c:order val="0"/>
          <c:tx>
            <c:v>45 degree, no wind</c:v>
          </c:tx>
          <c:spPr>
            <a:ln w="28575">
              <a:noFill/>
            </a:ln>
          </c:spPr>
          <c:xVal>
            <c:numRef>
              <c:f>('PSA Jets 35 mm - Results'!$O$26,'PSA Jets 35 mm - Results'!$O$32)</c:f>
              <c:numCache>
                <c:formatCode>General</c:formatCode>
                <c:ptCount val="2"/>
                <c:pt idx="0">
                  <c:v>2</c:v>
                </c:pt>
                <c:pt idx="1">
                  <c:v>20</c:v>
                </c:pt>
              </c:numCache>
            </c:numRef>
          </c:xVal>
          <c:yVal>
            <c:numRef>
              <c:f>('PSA Jets 35 mm - Results'!$M$26,'PSA Jets 35 mm - Results'!$M$32)</c:f>
              <c:numCache>
                <c:formatCode>0.000000</c:formatCode>
                <c:ptCount val="2"/>
                <c:pt idx="0">
                  <c:v>0.33230000000000126</c:v>
                </c:pt>
                <c:pt idx="1">
                  <c:v>0.27950000000000008</c:v>
                </c:pt>
              </c:numCache>
            </c:numRef>
          </c:yVal>
        </c:ser>
        <c:ser>
          <c:idx val="1"/>
          <c:order val="1"/>
          <c:tx>
            <c:v>20 degree, no wind</c:v>
          </c:tx>
          <c:spPr>
            <a:ln w="28575">
              <a:noFill/>
            </a:ln>
          </c:spPr>
          <c:marker>
            <c:symbol val="none"/>
          </c:marker>
          <c:xVal>
            <c:numRef>
              <c:f>'PSA Jets 35 mm - Results'!$O$42:$O$43</c:f>
              <c:numCache>
                <c:formatCode>General</c:formatCode>
                <c:ptCount val="2"/>
                <c:pt idx="0">
                  <c:v>2</c:v>
                </c:pt>
                <c:pt idx="1">
                  <c:v>20</c:v>
                </c:pt>
              </c:numCache>
            </c:numRef>
          </c:xVal>
          <c:yVal>
            <c:numRef>
              <c:f>'PSA Jets 35 mm - Results'!$M$42:$M$43</c:f>
              <c:numCache>
                <c:formatCode>0.000000</c:formatCode>
                <c:ptCount val="2"/>
                <c:pt idx="0" formatCode="General">
                  <c:v>0.85432500000000156</c:v>
                </c:pt>
                <c:pt idx="1">
                  <c:v>0.30010000000000031</c:v>
                </c:pt>
              </c:numCache>
            </c:numRef>
          </c:yVal>
        </c:ser>
        <c:ser>
          <c:idx val="2"/>
          <c:order val="2"/>
          <c:tx>
            <c:v>hor, no wind</c:v>
          </c:tx>
          <c:spPr>
            <a:ln w="28575">
              <a:noFill/>
            </a:ln>
          </c:spPr>
          <c:xVal>
            <c:numRef>
              <c:f>'PSA Jets 35 mm - Results'!$O$49:$O$50</c:f>
              <c:numCache>
                <c:formatCode>General</c:formatCode>
                <c:ptCount val="2"/>
                <c:pt idx="0">
                  <c:v>2</c:v>
                </c:pt>
                <c:pt idx="1">
                  <c:v>20</c:v>
                </c:pt>
              </c:numCache>
            </c:numRef>
          </c:xVal>
          <c:yVal>
            <c:numRef>
              <c:f>'PSA Jets 35 mm - Results'!$M$49:$M$50</c:f>
              <c:numCache>
                <c:formatCode>0.000000</c:formatCode>
                <c:ptCount val="2"/>
                <c:pt idx="0" formatCode="General">
                  <c:v>2.0457360000000002</c:v>
                </c:pt>
                <c:pt idx="1">
                  <c:v>1.7444</c:v>
                </c:pt>
              </c:numCache>
            </c:numRef>
          </c:yVal>
        </c:ser>
        <c:ser>
          <c:idx val="3"/>
          <c:order val="3"/>
          <c:tx>
            <c:v>45 degree, Wind 3F</c:v>
          </c:tx>
          <c:spPr>
            <a:ln w="28575">
              <a:noFill/>
            </a:ln>
          </c:spPr>
          <c:xVal>
            <c:numRef>
              <c:f>'PSA Jets 35 mm - Results'!$O$57:$O$58</c:f>
              <c:numCache>
                <c:formatCode>General</c:formatCode>
                <c:ptCount val="2"/>
                <c:pt idx="0">
                  <c:v>2</c:v>
                </c:pt>
                <c:pt idx="1">
                  <c:v>20</c:v>
                </c:pt>
              </c:numCache>
            </c:numRef>
          </c:xVal>
          <c:yVal>
            <c:numRef>
              <c:f>'PSA Jets 35 mm - Results'!$M$57:$M$58</c:f>
              <c:numCache>
                <c:formatCode>0.000000</c:formatCode>
                <c:ptCount val="2"/>
                <c:pt idx="0">
                  <c:v>0.35830000000000084</c:v>
                </c:pt>
                <c:pt idx="1">
                  <c:v>0.2797</c:v>
                </c:pt>
              </c:numCache>
            </c:numRef>
          </c:yVal>
        </c:ser>
        <c:ser>
          <c:idx val="4"/>
          <c:order val="4"/>
          <c:tx>
            <c:v>hor, Wind 3F</c:v>
          </c:tx>
          <c:spPr>
            <a:ln w="28575">
              <a:noFill/>
            </a:ln>
          </c:spPr>
          <c:xVal>
            <c:numRef>
              <c:f>'PSA Jets 35 mm - Results'!$O$64:$O$65</c:f>
              <c:numCache>
                <c:formatCode>General</c:formatCode>
                <c:ptCount val="2"/>
                <c:pt idx="0">
                  <c:v>2</c:v>
                </c:pt>
                <c:pt idx="1">
                  <c:v>20</c:v>
                </c:pt>
              </c:numCache>
            </c:numRef>
          </c:xVal>
          <c:yVal>
            <c:numRef>
              <c:f>'PSA Jets 35 mm - Results'!$M$64:$M$65</c:f>
              <c:numCache>
                <c:formatCode>0.000000</c:formatCode>
                <c:ptCount val="2"/>
                <c:pt idx="0" formatCode="General">
                  <c:v>1.703055</c:v>
                </c:pt>
                <c:pt idx="1">
                  <c:v>1.4577999999999951</c:v>
                </c:pt>
              </c:numCache>
            </c:numRef>
          </c:yVal>
        </c:ser>
        <c:ser>
          <c:idx val="5"/>
          <c:order val="5"/>
          <c:tx>
            <c:v>45 degree, Wind 5D</c:v>
          </c:tx>
          <c:spPr>
            <a:ln w="28575">
              <a:noFill/>
            </a:ln>
          </c:spPr>
          <c:xVal>
            <c:numRef>
              <c:f>'PSA Jets 35 mm - Results'!$O$72:$O$73</c:f>
              <c:numCache>
                <c:formatCode>General</c:formatCode>
                <c:ptCount val="2"/>
                <c:pt idx="0">
                  <c:v>2</c:v>
                </c:pt>
                <c:pt idx="1">
                  <c:v>20</c:v>
                </c:pt>
              </c:numCache>
            </c:numRef>
          </c:xVal>
          <c:yVal>
            <c:numRef>
              <c:f>'PSA Jets 35 mm - Results'!$M$72:$M$73</c:f>
              <c:numCache>
                <c:formatCode>0.000000</c:formatCode>
                <c:ptCount val="2"/>
                <c:pt idx="0">
                  <c:v>0.33410000000000084</c:v>
                </c:pt>
                <c:pt idx="1">
                  <c:v>0.29400000000000032</c:v>
                </c:pt>
              </c:numCache>
            </c:numRef>
          </c:yVal>
        </c:ser>
        <c:ser>
          <c:idx val="6"/>
          <c:order val="6"/>
          <c:tx>
            <c:v>hor, Wind 5D</c:v>
          </c:tx>
          <c:spPr>
            <a:ln w="28575">
              <a:noFill/>
            </a:ln>
          </c:spPr>
          <c:xVal>
            <c:numRef>
              <c:f>'PSA Jets 35 mm - Results'!$O$79:$O$80</c:f>
              <c:numCache>
                <c:formatCode>General</c:formatCode>
                <c:ptCount val="2"/>
                <c:pt idx="0">
                  <c:v>2</c:v>
                </c:pt>
                <c:pt idx="1">
                  <c:v>20</c:v>
                </c:pt>
              </c:numCache>
            </c:numRef>
          </c:xVal>
          <c:yVal>
            <c:numRef>
              <c:f>'PSA Jets 35 mm - Results'!$M$79:$M$80</c:f>
              <c:numCache>
                <c:formatCode>0.000000</c:formatCode>
                <c:ptCount val="2"/>
                <c:pt idx="0">
                  <c:v>1.6018159999999999</c:v>
                </c:pt>
                <c:pt idx="1">
                  <c:v>1.3155999999999968</c:v>
                </c:pt>
              </c:numCache>
            </c:numRef>
          </c:yVal>
        </c:ser>
        <c:axId val="68885120"/>
        <c:axId val="68903680"/>
      </c:scatterChart>
      <c:valAx>
        <c:axId val="68885120"/>
        <c:scaling>
          <c:orientation val="minMax"/>
        </c:scaling>
        <c:axPos val="b"/>
        <c:title>
          <c:tx>
            <c:rich>
              <a:bodyPr/>
              <a:lstStyle/>
              <a:p>
                <a:pPr>
                  <a:defRPr/>
                </a:pPr>
                <a:r>
                  <a:rPr lang="en-CA" dirty="0"/>
                  <a:t>Ignition </a:t>
                </a:r>
                <a:r>
                  <a:rPr lang="en-CA" dirty="0" smtClean="0"/>
                  <a:t>delay</a:t>
                </a:r>
                <a:r>
                  <a:rPr lang="en-CA" baseline="0" dirty="0" smtClean="0"/>
                  <a:t> </a:t>
                </a:r>
                <a:r>
                  <a:rPr lang="en-CA" baseline="0" dirty="0"/>
                  <a:t>(sec)</a:t>
                </a:r>
                <a:endParaRPr lang="en-CA" dirty="0"/>
              </a:p>
            </c:rich>
          </c:tx>
          <c:layout/>
        </c:title>
        <c:numFmt formatCode="General" sourceLinked="1"/>
        <c:minorTickMark val="out"/>
        <c:tickLblPos val="nextTo"/>
        <c:crossAx val="68903680"/>
        <c:crosses val="autoZero"/>
        <c:crossBetween val="midCat"/>
      </c:valAx>
      <c:valAx>
        <c:axId val="68903680"/>
        <c:scaling>
          <c:orientation val="minMax"/>
        </c:scaling>
        <c:axPos val="l"/>
        <c:majorGridlines/>
        <c:minorGridlines/>
        <c:title>
          <c:tx>
            <c:rich>
              <a:bodyPr/>
              <a:lstStyle/>
              <a:p>
                <a:pPr>
                  <a:defRPr/>
                </a:pPr>
                <a:r>
                  <a:rPr lang="en-CA"/>
                  <a:t>OverPressure</a:t>
                </a:r>
                <a:r>
                  <a:rPr lang="en-CA" baseline="0"/>
                  <a:t> (barg)</a:t>
                </a:r>
                <a:endParaRPr lang="en-CA"/>
              </a:p>
            </c:rich>
          </c:tx>
          <c:layout/>
        </c:title>
        <c:numFmt formatCode="General" sourceLinked="0"/>
        <c:minorTickMark val="out"/>
        <c:tickLblPos val="nextTo"/>
        <c:crossAx val="68885120"/>
        <c:crosses val="autoZero"/>
        <c:crossBetween val="midCat"/>
      </c:valAx>
      <c:spPr>
        <a:ln>
          <a:solidFill>
            <a:sysClr val="windowText" lastClr="000000">
              <a:tint val="75000"/>
              <a:shade val="95000"/>
              <a:satMod val="105000"/>
            </a:sysClr>
          </a:solidFill>
        </a:ln>
      </c:spPr>
    </c:plotArea>
    <c:legend>
      <c:legendPos val="r"/>
      <c:legendEntry>
        <c:idx val="1"/>
        <c:delete val="1"/>
      </c:legendEntry>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chart>
    <c:title>
      <c:tx>
        <c:rich>
          <a:bodyPr/>
          <a:lstStyle/>
          <a:p>
            <a:pPr>
              <a:defRPr/>
            </a:pPr>
            <a:r>
              <a:rPr lang="en-US" sz="1400" dirty="0" smtClean="0"/>
              <a:t>Monitor points</a:t>
            </a:r>
          </a:p>
        </c:rich>
      </c:tx>
      <c:layout>
        <c:manualLayout>
          <c:xMode val="edge"/>
          <c:yMode val="edge"/>
          <c:x val="0.37243413869369241"/>
          <c:y val="1.6836195965366927E-2"/>
        </c:manualLayout>
      </c:layout>
    </c:title>
    <c:plotArea>
      <c:layout/>
      <c:scatterChart>
        <c:scatterStyle val="lineMarker"/>
        <c:ser>
          <c:idx val="0"/>
          <c:order val="0"/>
          <c:tx>
            <c:v>45 degree, no wind</c:v>
          </c:tx>
          <c:spPr>
            <a:ln w="28575">
              <a:noFill/>
            </a:ln>
          </c:spPr>
          <c:xVal>
            <c:numRef>
              <c:f>'PSA Jets 20 mm - Test&amp;Set&amp;Valid'!$O$18:$O$19</c:f>
              <c:numCache>
                <c:formatCode>General</c:formatCode>
                <c:ptCount val="2"/>
                <c:pt idx="0">
                  <c:v>2</c:v>
                </c:pt>
                <c:pt idx="1">
                  <c:v>20</c:v>
                </c:pt>
              </c:numCache>
            </c:numRef>
          </c:xVal>
          <c:yVal>
            <c:numRef>
              <c:f>'PSA Jets 20 mm - Test&amp;Set&amp;Valid'!$N$18:$N$19</c:f>
              <c:numCache>
                <c:formatCode>0.000000</c:formatCode>
                <c:ptCount val="2"/>
                <c:pt idx="0" formatCode="General">
                  <c:v>7.5773000000000021E-2</c:v>
                </c:pt>
                <c:pt idx="1">
                  <c:v>7.3899999999999993E-2</c:v>
                </c:pt>
              </c:numCache>
            </c:numRef>
          </c:yVal>
        </c:ser>
        <c:ser>
          <c:idx val="2"/>
          <c:order val="1"/>
          <c:tx>
            <c:v>hor, no wind</c:v>
          </c:tx>
          <c:spPr>
            <a:ln w="28575">
              <a:noFill/>
            </a:ln>
          </c:spPr>
          <c:xVal>
            <c:numRef>
              <c:f>'PSA Jets 20 mm - Test&amp;Set&amp;Valid'!$O$23:$O$24</c:f>
              <c:numCache>
                <c:formatCode>General</c:formatCode>
                <c:ptCount val="2"/>
                <c:pt idx="0">
                  <c:v>2</c:v>
                </c:pt>
                <c:pt idx="1">
                  <c:v>20</c:v>
                </c:pt>
              </c:numCache>
            </c:numRef>
          </c:xVal>
          <c:yVal>
            <c:numRef>
              <c:f>'PSA Jets 20 mm - Test&amp;Set&amp;Valid'!$N$23:$N$24</c:f>
              <c:numCache>
                <c:formatCode>General</c:formatCode>
                <c:ptCount val="2"/>
                <c:pt idx="0" formatCode="0.000000">
                  <c:v>0.1445100000000003</c:v>
                </c:pt>
                <c:pt idx="1">
                  <c:v>0.12801199999999999</c:v>
                </c:pt>
              </c:numCache>
            </c:numRef>
          </c:yVal>
        </c:ser>
        <c:ser>
          <c:idx val="3"/>
          <c:order val="2"/>
          <c:tx>
            <c:v>45 degree, Wind 3F</c:v>
          </c:tx>
          <c:spPr>
            <a:ln w="28575">
              <a:noFill/>
            </a:ln>
          </c:spPr>
          <c:xVal>
            <c:numRef>
              <c:f>'PSA Jets 20 mm - Test&amp;Set&amp;Valid'!$O$29:$O$30</c:f>
              <c:numCache>
                <c:formatCode>General</c:formatCode>
                <c:ptCount val="2"/>
                <c:pt idx="0">
                  <c:v>2</c:v>
                </c:pt>
                <c:pt idx="1">
                  <c:v>20</c:v>
                </c:pt>
              </c:numCache>
            </c:numRef>
          </c:xVal>
          <c:yVal>
            <c:numRef>
              <c:f>'PSA Jets 20 mm - Test&amp;Set&amp;Valid'!$N$29:$N$30</c:f>
              <c:numCache>
                <c:formatCode>General</c:formatCode>
                <c:ptCount val="2"/>
                <c:pt idx="0">
                  <c:v>7.8739000000000003E-2</c:v>
                </c:pt>
                <c:pt idx="1">
                  <c:v>7.6807E-2</c:v>
                </c:pt>
              </c:numCache>
            </c:numRef>
          </c:yVal>
        </c:ser>
        <c:ser>
          <c:idx val="4"/>
          <c:order val="3"/>
          <c:tx>
            <c:v>hor, Wind 3F</c:v>
          </c:tx>
          <c:spPr>
            <a:ln w="28575">
              <a:noFill/>
            </a:ln>
          </c:spPr>
          <c:xVal>
            <c:numRef>
              <c:f>'PSA Jets 20 mm - Test&amp;Set&amp;Valid'!$O$34:$O$35</c:f>
              <c:numCache>
                <c:formatCode>General</c:formatCode>
                <c:ptCount val="2"/>
                <c:pt idx="0">
                  <c:v>2</c:v>
                </c:pt>
                <c:pt idx="1">
                  <c:v>20</c:v>
                </c:pt>
              </c:numCache>
            </c:numRef>
          </c:xVal>
          <c:yVal>
            <c:numRef>
              <c:f>'PSA Jets 20 mm - Test&amp;Set&amp;Valid'!$N$34:$N$35</c:f>
              <c:numCache>
                <c:formatCode>General</c:formatCode>
                <c:ptCount val="2"/>
                <c:pt idx="0">
                  <c:v>0.15503300000000034</c:v>
                </c:pt>
                <c:pt idx="1">
                  <c:v>0.14542800000000031</c:v>
                </c:pt>
              </c:numCache>
            </c:numRef>
          </c:yVal>
        </c:ser>
        <c:ser>
          <c:idx val="5"/>
          <c:order val="4"/>
          <c:tx>
            <c:v>45 degree, Wind 5D</c:v>
          </c:tx>
          <c:spPr>
            <a:ln w="28575">
              <a:noFill/>
            </a:ln>
          </c:spPr>
          <c:xVal>
            <c:numRef>
              <c:f>'PSA Jets 20 mm - Test&amp;Set&amp;Valid'!$O$40:$O$41</c:f>
              <c:numCache>
                <c:formatCode>General</c:formatCode>
                <c:ptCount val="2"/>
                <c:pt idx="0">
                  <c:v>2</c:v>
                </c:pt>
                <c:pt idx="1">
                  <c:v>20</c:v>
                </c:pt>
              </c:numCache>
            </c:numRef>
          </c:xVal>
          <c:yVal>
            <c:numRef>
              <c:f>'PSA Jets 20 mm - Test&amp;Set&amp;Valid'!$N$40:$N$41</c:f>
              <c:numCache>
                <c:formatCode>0.000000</c:formatCode>
                <c:ptCount val="2"/>
                <c:pt idx="0" formatCode="General">
                  <c:v>7.819100000000001E-2</c:v>
                </c:pt>
                <c:pt idx="1">
                  <c:v>7.8320000000000001E-2</c:v>
                </c:pt>
              </c:numCache>
            </c:numRef>
          </c:yVal>
        </c:ser>
        <c:ser>
          <c:idx val="6"/>
          <c:order val="5"/>
          <c:tx>
            <c:v>hor, Wind 5D</c:v>
          </c:tx>
          <c:spPr>
            <a:ln w="28575">
              <a:noFill/>
            </a:ln>
          </c:spPr>
          <c:xVal>
            <c:numRef>
              <c:f>'PSA Jets 20 mm - Test&amp;Set&amp;Valid'!$O$45:$O$46</c:f>
              <c:numCache>
                <c:formatCode>General</c:formatCode>
                <c:ptCount val="2"/>
                <c:pt idx="0">
                  <c:v>2</c:v>
                </c:pt>
                <c:pt idx="1">
                  <c:v>20</c:v>
                </c:pt>
              </c:numCache>
            </c:numRef>
          </c:xVal>
          <c:yVal>
            <c:numRef>
              <c:f>'PSA Jets 20 mm - Test&amp;Set&amp;Valid'!$N$45:$N$46</c:f>
              <c:numCache>
                <c:formatCode>General</c:formatCode>
                <c:ptCount val="2"/>
                <c:pt idx="0">
                  <c:v>0.14706600000000031</c:v>
                </c:pt>
                <c:pt idx="1">
                  <c:v>0.13689599999999999</c:v>
                </c:pt>
              </c:numCache>
            </c:numRef>
          </c:yVal>
        </c:ser>
        <c:axId val="69816320"/>
        <c:axId val="69818240"/>
      </c:scatterChart>
      <c:valAx>
        <c:axId val="69816320"/>
        <c:scaling>
          <c:orientation val="minMax"/>
        </c:scaling>
        <c:axPos val="b"/>
        <c:title>
          <c:tx>
            <c:rich>
              <a:bodyPr/>
              <a:lstStyle/>
              <a:p>
                <a:pPr>
                  <a:defRPr/>
                </a:pPr>
                <a:r>
                  <a:rPr lang="en-CA" dirty="0"/>
                  <a:t>Ignition </a:t>
                </a:r>
                <a:r>
                  <a:rPr lang="en-CA" dirty="0" smtClean="0"/>
                  <a:t>delay </a:t>
                </a:r>
                <a:r>
                  <a:rPr lang="en-CA" dirty="0"/>
                  <a:t>(sec)</a:t>
                </a:r>
              </a:p>
            </c:rich>
          </c:tx>
          <c:layout/>
        </c:title>
        <c:numFmt formatCode="General" sourceLinked="1"/>
        <c:minorTickMark val="out"/>
        <c:tickLblPos val="nextTo"/>
        <c:crossAx val="69818240"/>
        <c:crosses val="autoZero"/>
        <c:crossBetween val="midCat"/>
      </c:valAx>
      <c:valAx>
        <c:axId val="69818240"/>
        <c:scaling>
          <c:orientation val="minMax"/>
          <c:max val="0.25"/>
        </c:scaling>
        <c:axPos val="l"/>
        <c:majorGridlines/>
        <c:minorGridlines/>
        <c:title>
          <c:tx>
            <c:rich>
              <a:bodyPr/>
              <a:lstStyle/>
              <a:p>
                <a:pPr>
                  <a:defRPr/>
                </a:pPr>
                <a:r>
                  <a:rPr lang="en-CA"/>
                  <a:t>OverPressure (barg)</a:t>
                </a:r>
              </a:p>
            </c:rich>
          </c:tx>
          <c:layout/>
        </c:title>
        <c:numFmt formatCode="General" sourceLinked="1"/>
        <c:minorTickMark val="out"/>
        <c:tickLblPos val="nextTo"/>
        <c:crossAx val="69816320"/>
        <c:crosses val="autoZero"/>
        <c:crossBetween val="midCat"/>
      </c:valAx>
      <c:spPr>
        <a:ln>
          <a:solidFill>
            <a:sysClr val="windowText" lastClr="000000">
              <a:tint val="75000"/>
              <a:shade val="95000"/>
              <a:satMod val="105000"/>
            </a:sysClr>
          </a:solidFill>
        </a:ln>
      </c:spPr>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CA"/>
  <c:chart>
    <c:title>
      <c:tx>
        <c:rich>
          <a:bodyPr/>
          <a:lstStyle/>
          <a:p>
            <a:pPr>
              <a:defRPr/>
            </a:pPr>
            <a:r>
              <a:rPr lang="en-CA" sz="1400" dirty="0" smtClean="0"/>
              <a:t>Domain</a:t>
            </a:r>
            <a:endParaRPr lang="en-CA" sz="1400" dirty="0"/>
          </a:p>
        </c:rich>
      </c:tx>
      <c:layout>
        <c:manualLayout>
          <c:xMode val="edge"/>
          <c:yMode val="edge"/>
          <c:x val="0.32766503243698314"/>
          <c:y val="1.6836195965366927E-2"/>
        </c:manualLayout>
      </c:layout>
    </c:title>
    <c:plotArea>
      <c:layout/>
      <c:scatterChart>
        <c:scatterStyle val="lineMarker"/>
        <c:ser>
          <c:idx val="0"/>
          <c:order val="0"/>
          <c:tx>
            <c:v>45 degree, no wind</c:v>
          </c:tx>
          <c:spPr>
            <a:ln w="28575">
              <a:noFill/>
            </a:ln>
          </c:spPr>
          <c:xVal>
            <c:numRef>
              <c:f>'PSA Jets 20 mm - Test&amp;Set&amp;Valid'!$O$18:$O$19</c:f>
              <c:numCache>
                <c:formatCode>General</c:formatCode>
                <c:ptCount val="2"/>
                <c:pt idx="0">
                  <c:v>2</c:v>
                </c:pt>
                <c:pt idx="1">
                  <c:v>20</c:v>
                </c:pt>
              </c:numCache>
            </c:numRef>
          </c:xVal>
          <c:yVal>
            <c:numRef>
              <c:f>'PSA Jets 20 mm - Test&amp;Set&amp;Valid'!$M$18:$M$19</c:f>
              <c:numCache>
                <c:formatCode>0.000000</c:formatCode>
                <c:ptCount val="2"/>
                <c:pt idx="0">
                  <c:v>0.23119999999999999</c:v>
                </c:pt>
                <c:pt idx="1">
                  <c:v>0.20569999999999999</c:v>
                </c:pt>
              </c:numCache>
            </c:numRef>
          </c:yVal>
        </c:ser>
        <c:ser>
          <c:idx val="2"/>
          <c:order val="1"/>
          <c:tx>
            <c:v>hor, no wind</c:v>
          </c:tx>
          <c:spPr>
            <a:ln w="28575">
              <a:noFill/>
            </a:ln>
          </c:spPr>
          <c:xVal>
            <c:numRef>
              <c:f>'PSA Jets 20 mm - Test&amp;Set&amp;Valid'!$O$23:$O$24</c:f>
              <c:numCache>
                <c:formatCode>General</c:formatCode>
                <c:ptCount val="2"/>
                <c:pt idx="0">
                  <c:v>2</c:v>
                </c:pt>
                <c:pt idx="1">
                  <c:v>20</c:v>
                </c:pt>
              </c:numCache>
            </c:numRef>
          </c:xVal>
          <c:yVal>
            <c:numRef>
              <c:f>'PSA Jets 20 mm - Test&amp;Set&amp;Valid'!$M$23:$M$24</c:f>
              <c:numCache>
                <c:formatCode>0.000000</c:formatCode>
                <c:ptCount val="2"/>
                <c:pt idx="0">
                  <c:v>0.22739999999999999</c:v>
                </c:pt>
                <c:pt idx="1">
                  <c:v>0.21670000000000031</c:v>
                </c:pt>
              </c:numCache>
            </c:numRef>
          </c:yVal>
        </c:ser>
        <c:ser>
          <c:idx val="3"/>
          <c:order val="2"/>
          <c:tx>
            <c:v>45 degree, Wind 3F</c:v>
          </c:tx>
          <c:spPr>
            <a:ln w="28575">
              <a:noFill/>
            </a:ln>
          </c:spPr>
          <c:xVal>
            <c:numRef>
              <c:f>'PSA Jets 20 mm - Test&amp;Set&amp;Valid'!$O$29:$O$30</c:f>
              <c:numCache>
                <c:formatCode>General</c:formatCode>
                <c:ptCount val="2"/>
                <c:pt idx="0">
                  <c:v>2</c:v>
                </c:pt>
                <c:pt idx="1">
                  <c:v>20</c:v>
                </c:pt>
              </c:numCache>
            </c:numRef>
          </c:xVal>
          <c:yVal>
            <c:numRef>
              <c:f>'PSA Jets 20 mm - Test&amp;Set&amp;Valid'!$M$29:$M$30</c:f>
              <c:numCache>
                <c:formatCode>0.000000</c:formatCode>
                <c:ptCount val="2"/>
                <c:pt idx="0">
                  <c:v>0.20440000000000028</c:v>
                </c:pt>
                <c:pt idx="1">
                  <c:v>0.1923</c:v>
                </c:pt>
              </c:numCache>
            </c:numRef>
          </c:yVal>
        </c:ser>
        <c:ser>
          <c:idx val="4"/>
          <c:order val="3"/>
          <c:tx>
            <c:v>hor, Wind 3F</c:v>
          </c:tx>
          <c:spPr>
            <a:ln w="28575">
              <a:noFill/>
            </a:ln>
          </c:spPr>
          <c:xVal>
            <c:numRef>
              <c:f>'PSA Jets 20 mm - Test&amp;Set&amp;Valid'!$O$34:$O$35</c:f>
              <c:numCache>
                <c:formatCode>General</c:formatCode>
                <c:ptCount val="2"/>
                <c:pt idx="0">
                  <c:v>2</c:v>
                </c:pt>
                <c:pt idx="1">
                  <c:v>20</c:v>
                </c:pt>
              </c:numCache>
            </c:numRef>
          </c:xVal>
          <c:yVal>
            <c:numRef>
              <c:f>'PSA Jets 20 mm - Test&amp;Set&amp;Valid'!$M$34:$M$35</c:f>
              <c:numCache>
                <c:formatCode>0.000000</c:formatCode>
                <c:ptCount val="2"/>
                <c:pt idx="0">
                  <c:v>0.24200000000000021</c:v>
                </c:pt>
                <c:pt idx="1">
                  <c:v>0.21940000000000043</c:v>
                </c:pt>
              </c:numCache>
            </c:numRef>
          </c:yVal>
        </c:ser>
        <c:ser>
          <c:idx val="5"/>
          <c:order val="4"/>
          <c:tx>
            <c:v>45 degree, Wind 5D</c:v>
          </c:tx>
          <c:spPr>
            <a:ln w="28575">
              <a:noFill/>
            </a:ln>
          </c:spPr>
          <c:xVal>
            <c:numRef>
              <c:f>'PSA Jets 20 mm - Test&amp;Set&amp;Valid'!$O$40:$O$41</c:f>
              <c:numCache>
                <c:formatCode>General</c:formatCode>
                <c:ptCount val="2"/>
                <c:pt idx="0">
                  <c:v>2</c:v>
                </c:pt>
                <c:pt idx="1">
                  <c:v>20</c:v>
                </c:pt>
              </c:numCache>
            </c:numRef>
          </c:xVal>
          <c:yVal>
            <c:numRef>
              <c:f>'PSA Jets 20 mm - Test&amp;Set&amp;Valid'!$M$40:$M$41</c:f>
              <c:numCache>
                <c:formatCode>0.000000</c:formatCode>
                <c:ptCount val="2"/>
                <c:pt idx="0">
                  <c:v>0.11820000000000012</c:v>
                </c:pt>
                <c:pt idx="1">
                  <c:v>0.1807000000000003</c:v>
                </c:pt>
              </c:numCache>
            </c:numRef>
          </c:yVal>
        </c:ser>
        <c:ser>
          <c:idx val="6"/>
          <c:order val="5"/>
          <c:tx>
            <c:v>hor, Wind 5D</c:v>
          </c:tx>
          <c:spPr>
            <a:ln w="28575">
              <a:noFill/>
            </a:ln>
          </c:spPr>
          <c:xVal>
            <c:numRef>
              <c:f>'PSA Jets 20 mm - Test&amp;Set&amp;Valid'!$O$45:$O$46</c:f>
              <c:numCache>
                <c:formatCode>General</c:formatCode>
                <c:ptCount val="2"/>
                <c:pt idx="0">
                  <c:v>2</c:v>
                </c:pt>
                <c:pt idx="1">
                  <c:v>20</c:v>
                </c:pt>
              </c:numCache>
            </c:numRef>
          </c:xVal>
          <c:yVal>
            <c:numRef>
              <c:f>'PSA Jets 20 mm - Test&amp;Set&amp;Valid'!$M$45:$M$46</c:f>
              <c:numCache>
                <c:formatCode>0.000000</c:formatCode>
                <c:ptCount val="2"/>
                <c:pt idx="0">
                  <c:v>0.22439999999999999</c:v>
                </c:pt>
                <c:pt idx="1">
                  <c:v>0.21360000000000001</c:v>
                </c:pt>
              </c:numCache>
            </c:numRef>
          </c:yVal>
        </c:ser>
        <c:axId val="69731840"/>
        <c:axId val="69733760"/>
      </c:scatterChart>
      <c:valAx>
        <c:axId val="69731840"/>
        <c:scaling>
          <c:orientation val="minMax"/>
        </c:scaling>
        <c:axPos val="b"/>
        <c:title>
          <c:tx>
            <c:rich>
              <a:bodyPr/>
              <a:lstStyle/>
              <a:p>
                <a:pPr>
                  <a:defRPr/>
                </a:pPr>
                <a:r>
                  <a:rPr lang="en-CA" dirty="0"/>
                  <a:t>Ignition </a:t>
                </a:r>
                <a:r>
                  <a:rPr lang="en-CA" dirty="0" smtClean="0"/>
                  <a:t>delay</a:t>
                </a:r>
                <a:r>
                  <a:rPr lang="en-CA" baseline="0" dirty="0" smtClean="0"/>
                  <a:t> </a:t>
                </a:r>
                <a:r>
                  <a:rPr lang="en-CA" baseline="0" dirty="0"/>
                  <a:t>(sec)</a:t>
                </a:r>
                <a:endParaRPr lang="en-CA" dirty="0"/>
              </a:p>
            </c:rich>
          </c:tx>
          <c:layout/>
        </c:title>
        <c:numFmt formatCode="General" sourceLinked="1"/>
        <c:minorTickMark val="out"/>
        <c:tickLblPos val="nextTo"/>
        <c:crossAx val="69733760"/>
        <c:crosses val="autoZero"/>
        <c:crossBetween val="midCat"/>
      </c:valAx>
      <c:valAx>
        <c:axId val="69733760"/>
        <c:scaling>
          <c:orientation val="minMax"/>
          <c:max val="0.25"/>
          <c:min val="0"/>
        </c:scaling>
        <c:axPos val="l"/>
        <c:majorGridlines/>
        <c:minorGridlines/>
        <c:title>
          <c:tx>
            <c:rich>
              <a:bodyPr/>
              <a:lstStyle/>
              <a:p>
                <a:pPr>
                  <a:defRPr/>
                </a:pPr>
                <a:r>
                  <a:rPr lang="en-CA"/>
                  <a:t>OverPressure</a:t>
                </a:r>
                <a:r>
                  <a:rPr lang="en-CA" baseline="0"/>
                  <a:t> (barg)</a:t>
                </a:r>
                <a:endParaRPr lang="en-CA"/>
              </a:p>
            </c:rich>
          </c:tx>
          <c:layout/>
        </c:title>
        <c:numFmt formatCode="General" sourceLinked="0"/>
        <c:minorTickMark val="out"/>
        <c:tickLblPos val="nextTo"/>
        <c:crossAx val="69731840"/>
        <c:crosses val="autoZero"/>
        <c:crossBetween val="midCat"/>
      </c:valAx>
      <c:spPr>
        <a:ln>
          <a:solidFill>
            <a:sysClr val="windowText" lastClr="000000">
              <a:tint val="75000"/>
              <a:shade val="95000"/>
              <a:satMod val="105000"/>
            </a:sysClr>
          </a:solidFill>
        </a:ln>
      </c:spPr>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CA"/>
  <c:style val="1"/>
  <c:chart>
    <c:title>
      <c:tx>
        <c:rich>
          <a:bodyPr/>
          <a:lstStyle/>
          <a:p>
            <a:pPr>
              <a:defRPr/>
            </a:pPr>
            <a:r>
              <a:rPr lang="en-CA" sz="1400" dirty="0"/>
              <a:t>Time to ignition = 2 sec</a:t>
            </a:r>
          </a:p>
        </c:rich>
      </c:tx>
      <c:layout>
        <c:manualLayout>
          <c:xMode val="edge"/>
          <c:yMode val="edge"/>
          <c:x val="0.25676699363213767"/>
          <c:y val="1.8739704950674268E-2"/>
        </c:manualLayout>
      </c:layout>
    </c:title>
    <c:plotArea>
      <c:layout/>
      <c:scatterChart>
        <c:scatterStyle val="lineMarker"/>
        <c:ser>
          <c:idx val="0"/>
          <c:order val="0"/>
          <c:tx>
            <c:strRef>
              <c:f>'50 mbar, 140 mbar, 200 mbar'!$B$3:$B$4</c:f>
              <c:strCache>
                <c:ptCount val="1"/>
                <c:pt idx="0">
                  <c:v>35NW45°</c:v>
                </c:pt>
              </c:strCache>
            </c:strRef>
          </c:tx>
          <c:spPr>
            <a:ln w="28575">
              <a:noFill/>
            </a:ln>
          </c:spPr>
          <c:xVal>
            <c:numRef>
              <c:f>('50 mbar, 140 mbar, 200 mbar'!$C$3,'50 mbar, 140 mbar, 200 mbar'!$J$3,'50 mbar, 140 mbar, 200 mbar'!$P$3)</c:f>
              <c:numCache>
                <c:formatCode>0.00</c:formatCode>
                <c:ptCount val="3"/>
                <c:pt idx="0">
                  <c:v>50</c:v>
                </c:pt>
                <c:pt idx="1">
                  <c:v>140</c:v>
                </c:pt>
                <c:pt idx="2">
                  <c:v>200</c:v>
                </c:pt>
              </c:numCache>
            </c:numRef>
          </c:xVal>
          <c:yVal>
            <c:numRef>
              <c:f>('50 mbar, 140 mbar, 200 mbar'!$F$3,'50 mbar, 140 mbar, 200 mbar'!$L$3,'50 mbar, 140 mbar, 200 mbar'!$R$3)</c:f>
              <c:numCache>
                <c:formatCode>General</c:formatCode>
                <c:ptCount val="3"/>
                <c:pt idx="0">
                  <c:v>19.8</c:v>
                </c:pt>
                <c:pt idx="1">
                  <c:v>8.75</c:v>
                </c:pt>
                <c:pt idx="2">
                  <c:v>5.75</c:v>
                </c:pt>
              </c:numCache>
            </c:numRef>
          </c:yVal>
        </c:ser>
        <c:ser>
          <c:idx val="2"/>
          <c:order val="1"/>
          <c:tx>
            <c:strRef>
              <c:f>'50 mbar, 140 mbar, 200 mbar'!$B$7:$B$8</c:f>
              <c:strCache>
                <c:ptCount val="1"/>
                <c:pt idx="0">
                  <c:v>35NWHor</c:v>
                </c:pt>
              </c:strCache>
            </c:strRef>
          </c:tx>
          <c:spPr>
            <a:ln w="28575">
              <a:noFill/>
            </a:ln>
          </c:spPr>
          <c:xVal>
            <c:numRef>
              <c:f>('50 mbar, 140 mbar, 200 mbar'!$C$7,'50 mbar, 140 mbar, 200 mbar'!$J$7,'50 mbar, 140 mbar, 200 mbar'!$P$7)</c:f>
              <c:numCache>
                <c:formatCode>0.00</c:formatCode>
                <c:ptCount val="3"/>
                <c:pt idx="0">
                  <c:v>50</c:v>
                </c:pt>
                <c:pt idx="1">
                  <c:v>140</c:v>
                </c:pt>
                <c:pt idx="2">
                  <c:v>200</c:v>
                </c:pt>
              </c:numCache>
            </c:numRef>
          </c:xVal>
          <c:yVal>
            <c:numRef>
              <c:f>('50 mbar, 140 mbar, 200 mbar'!$F$7,'50 mbar, 140 mbar, 200 mbar'!$L$7,'50 mbar, 140 mbar, 200 mbar'!$R$7)</c:f>
              <c:numCache>
                <c:formatCode>General</c:formatCode>
                <c:ptCount val="3"/>
                <c:pt idx="0">
                  <c:v>39.1</c:v>
                </c:pt>
                <c:pt idx="1">
                  <c:v>34.800000000000004</c:v>
                </c:pt>
                <c:pt idx="2">
                  <c:v>22.3</c:v>
                </c:pt>
              </c:numCache>
            </c:numRef>
          </c:yVal>
        </c:ser>
        <c:ser>
          <c:idx val="3"/>
          <c:order val="2"/>
          <c:tx>
            <c:strRef>
              <c:f>'50 mbar, 140 mbar, 200 mbar'!$B$9:$B$10</c:f>
              <c:strCache>
                <c:ptCount val="1"/>
                <c:pt idx="0">
                  <c:v>35W3F45°</c:v>
                </c:pt>
              </c:strCache>
            </c:strRef>
          </c:tx>
          <c:spPr>
            <a:ln w="28575">
              <a:noFill/>
            </a:ln>
          </c:spPr>
          <c:xVal>
            <c:numRef>
              <c:f>('50 mbar, 140 mbar, 200 mbar'!$C$9,'50 mbar, 140 mbar, 200 mbar'!$J$9,'50 mbar, 140 mbar, 200 mbar'!$P$9)</c:f>
              <c:numCache>
                <c:formatCode>0.00</c:formatCode>
                <c:ptCount val="3"/>
                <c:pt idx="0">
                  <c:v>50</c:v>
                </c:pt>
                <c:pt idx="1">
                  <c:v>140</c:v>
                </c:pt>
                <c:pt idx="2">
                  <c:v>200</c:v>
                </c:pt>
              </c:numCache>
            </c:numRef>
          </c:xVal>
          <c:yVal>
            <c:numRef>
              <c:f>('50 mbar, 140 mbar, 200 mbar'!$F$9,'50 mbar, 140 mbar, 200 mbar'!$L$9,'50 mbar, 140 mbar, 200 mbar'!$R$9)</c:f>
              <c:numCache>
                <c:formatCode>General</c:formatCode>
                <c:ptCount val="3"/>
                <c:pt idx="0">
                  <c:v>25.3</c:v>
                </c:pt>
                <c:pt idx="1">
                  <c:v>13.3</c:v>
                </c:pt>
                <c:pt idx="2">
                  <c:v>12.3</c:v>
                </c:pt>
              </c:numCache>
            </c:numRef>
          </c:yVal>
        </c:ser>
        <c:ser>
          <c:idx val="4"/>
          <c:order val="3"/>
          <c:tx>
            <c:strRef>
              <c:f>'50 mbar, 140 mbar, 200 mbar'!$B$11:$B$12</c:f>
              <c:strCache>
                <c:ptCount val="1"/>
                <c:pt idx="0">
                  <c:v>35W3FHor</c:v>
                </c:pt>
              </c:strCache>
            </c:strRef>
          </c:tx>
          <c:spPr>
            <a:ln w="28575">
              <a:noFill/>
            </a:ln>
          </c:spPr>
          <c:xVal>
            <c:numRef>
              <c:f>('50 mbar, 140 mbar, 200 mbar'!$C$11,'50 mbar, 140 mbar, 200 mbar'!$J$11,'50 mbar, 140 mbar, 200 mbar'!$P$11)</c:f>
              <c:numCache>
                <c:formatCode>0.00</c:formatCode>
                <c:ptCount val="3"/>
                <c:pt idx="0">
                  <c:v>50</c:v>
                </c:pt>
                <c:pt idx="1">
                  <c:v>140</c:v>
                </c:pt>
                <c:pt idx="2">
                  <c:v>200</c:v>
                </c:pt>
              </c:numCache>
            </c:numRef>
          </c:xVal>
          <c:yVal>
            <c:numRef>
              <c:f>('50 mbar, 140 mbar, 200 mbar'!$F$11,'50 mbar, 140 mbar, 200 mbar'!$L$11,'50 mbar, 140 mbar, 200 mbar'!$R$11)</c:f>
              <c:numCache>
                <c:formatCode>General</c:formatCode>
                <c:ptCount val="3"/>
                <c:pt idx="0">
                  <c:v>35.300000000000004</c:v>
                </c:pt>
                <c:pt idx="1">
                  <c:v>33.800000000000004</c:v>
                </c:pt>
                <c:pt idx="2">
                  <c:v>21.3</c:v>
                </c:pt>
              </c:numCache>
            </c:numRef>
          </c:yVal>
        </c:ser>
        <c:ser>
          <c:idx val="5"/>
          <c:order val="4"/>
          <c:tx>
            <c:strRef>
              <c:f>'50 mbar, 140 mbar, 200 mbar'!$B$13:$B$14</c:f>
              <c:strCache>
                <c:ptCount val="1"/>
                <c:pt idx="0">
                  <c:v>35W5D45°</c:v>
                </c:pt>
              </c:strCache>
            </c:strRef>
          </c:tx>
          <c:spPr>
            <a:ln w="28575">
              <a:noFill/>
            </a:ln>
          </c:spPr>
          <c:xVal>
            <c:numRef>
              <c:f>('50 mbar, 140 mbar, 200 mbar'!$C$13,'50 mbar, 140 mbar, 200 mbar'!$J$13,'50 mbar, 140 mbar, 200 mbar'!$P$13)</c:f>
              <c:numCache>
                <c:formatCode>0.00</c:formatCode>
                <c:ptCount val="3"/>
                <c:pt idx="0">
                  <c:v>50</c:v>
                </c:pt>
                <c:pt idx="1">
                  <c:v>140</c:v>
                </c:pt>
                <c:pt idx="2">
                  <c:v>200</c:v>
                </c:pt>
              </c:numCache>
            </c:numRef>
          </c:xVal>
          <c:yVal>
            <c:numRef>
              <c:f>('50 mbar, 140 mbar, 200 mbar'!$F$13,'50 mbar, 140 mbar, 200 mbar'!$L$13,'50 mbar, 140 mbar, 200 mbar'!$R$13)</c:f>
              <c:numCache>
                <c:formatCode>General</c:formatCode>
                <c:ptCount val="3"/>
                <c:pt idx="0">
                  <c:v>27.3</c:v>
                </c:pt>
                <c:pt idx="1">
                  <c:v>20.8</c:v>
                </c:pt>
                <c:pt idx="2">
                  <c:v>14.3</c:v>
                </c:pt>
              </c:numCache>
            </c:numRef>
          </c:yVal>
        </c:ser>
        <c:ser>
          <c:idx val="6"/>
          <c:order val="5"/>
          <c:tx>
            <c:strRef>
              <c:f>'50 mbar, 140 mbar, 200 mbar'!$B$15:$B$16</c:f>
              <c:strCache>
                <c:ptCount val="1"/>
                <c:pt idx="0">
                  <c:v>35W5DHor</c:v>
                </c:pt>
              </c:strCache>
            </c:strRef>
          </c:tx>
          <c:spPr>
            <a:ln w="28575">
              <a:noFill/>
            </a:ln>
          </c:spPr>
          <c:xVal>
            <c:numRef>
              <c:f>('50 mbar, 140 mbar, 200 mbar'!$C$15,'50 mbar, 140 mbar, 200 mbar'!$J$15,'50 mbar, 140 mbar, 200 mbar'!$P$15)</c:f>
              <c:numCache>
                <c:formatCode>0.00</c:formatCode>
                <c:ptCount val="3"/>
                <c:pt idx="0">
                  <c:v>50</c:v>
                </c:pt>
                <c:pt idx="1">
                  <c:v>140</c:v>
                </c:pt>
                <c:pt idx="2">
                  <c:v>200</c:v>
                </c:pt>
              </c:numCache>
            </c:numRef>
          </c:xVal>
          <c:yVal>
            <c:numRef>
              <c:f>('50 mbar, 140 mbar, 200 mbar'!$F$15,'50 mbar, 140 mbar, 200 mbar'!$L$15,'50 mbar, 140 mbar, 200 mbar'!$R$15)</c:f>
              <c:numCache>
                <c:formatCode>General</c:formatCode>
                <c:ptCount val="3"/>
                <c:pt idx="0">
                  <c:v>34.800000000000004</c:v>
                </c:pt>
                <c:pt idx="1">
                  <c:v>21.8</c:v>
                </c:pt>
                <c:pt idx="2">
                  <c:v>17.8</c:v>
                </c:pt>
              </c:numCache>
            </c:numRef>
          </c:yVal>
        </c:ser>
        <c:ser>
          <c:idx val="7"/>
          <c:order val="6"/>
          <c:tx>
            <c:strRef>
              <c:f>'50 mbar, 140 mbar, 200 mbar'!$B$17:$B$18</c:f>
              <c:strCache>
                <c:ptCount val="1"/>
                <c:pt idx="0">
                  <c:v>20NW45°</c:v>
                </c:pt>
              </c:strCache>
            </c:strRef>
          </c:tx>
          <c:spPr>
            <a:ln w="28575">
              <a:noFill/>
            </a:ln>
          </c:spPr>
          <c:xVal>
            <c:numRef>
              <c:f>('50 mbar, 140 mbar, 200 mbar'!$C$17,'50 mbar, 140 mbar, 200 mbar'!$J$17,'50 mbar, 140 mbar, 200 mbar'!$P$17)</c:f>
              <c:numCache>
                <c:formatCode>0.00</c:formatCode>
                <c:ptCount val="3"/>
                <c:pt idx="0">
                  <c:v>50</c:v>
                </c:pt>
                <c:pt idx="1">
                  <c:v>140</c:v>
                </c:pt>
                <c:pt idx="2">
                  <c:v>200</c:v>
                </c:pt>
              </c:numCache>
            </c:numRef>
          </c:xVal>
          <c:yVal>
            <c:numRef>
              <c:f>('50 mbar, 140 mbar, 200 mbar'!$F$17,'50 mbar, 140 mbar, 200 mbar'!$L$17,'50 mbar, 140 mbar, 200 mbar'!$R$17)</c:f>
              <c:numCache>
                <c:formatCode>General</c:formatCode>
                <c:ptCount val="3"/>
                <c:pt idx="0">
                  <c:v>5.75</c:v>
                </c:pt>
              </c:numCache>
            </c:numRef>
          </c:yVal>
        </c:ser>
        <c:ser>
          <c:idx val="8"/>
          <c:order val="7"/>
          <c:tx>
            <c:strRef>
              <c:f>'50 mbar, 140 mbar, 200 mbar'!$B$19:$B$20</c:f>
              <c:strCache>
                <c:ptCount val="1"/>
                <c:pt idx="0">
                  <c:v>20NWHor</c:v>
                </c:pt>
              </c:strCache>
            </c:strRef>
          </c:tx>
          <c:spPr>
            <a:ln w="28575">
              <a:noFill/>
            </a:ln>
          </c:spPr>
          <c:xVal>
            <c:numRef>
              <c:f>('50 mbar, 140 mbar, 200 mbar'!$C$19,'50 mbar, 140 mbar, 200 mbar'!$J$19,'50 mbar, 140 mbar, 200 mbar'!$P$19)</c:f>
              <c:numCache>
                <c:formatCode>0.00</c:formatCode>
                <c:ptCount val="3"/>
                <c:pt idx="0">
                  <c:v>50</c:v>
                </c:pt>
                <c:pt idx="1">
                  <c:v>140</c:v>
                </c:pt>
                <c:pt idx="2">
                  <c:v>200</c:v>
                </c:pt>
              </c:numCache>
            </c:numRef>
          </c:xVal>
          <c:yVal>
            <c:numRef>
              <c:f>('50 mbar, 140 mbar, 200 mbar'!$F$19,'50 mbar, 140 mbar, 200 mbar'!$L$19,'50 mbar, 140 mbar, 200 mbar'!$R$19)</c:f>
              <c:numCache>
                <c:formatCode>General</c:formatCode>
                <c:ptCount val="3"/>
                <c:pt idx="0">
                  <c:v>14.3</c:v>
                </c:pt>
                <c:pt idx="1">
                  <c:v>9.25</c:v>
                </c:pt>
                <c:pt idx="2">
                  <c:v>6.75</c:v>
                </c:pt>
              </c:numCache>
            </c:numRef>
          </c:yVal>
        </c:ser>
        <c:ser>
          <c:idx val="9"/>
          <c:order val="8"/>
          <c:tx>
            <c:strRef>
              <c:f>'50 mbar, 140 mbar, 200 mbar'!$B$21:$B$22</c:f>
              <c:strCache>
                <c:ptCount val="1"/>
                <c:pt idx="0">
                  <c:v>20W3F45°</c:v>
                </c:pt>
              </c:strCache>
            </c:strRef>
          </c:tx>
          <c:spPr>
            <a:ln w="28575">
              <a:noFill/>
            </a:ln>
          </c:spPr>
          <c:xVal>
            <c:numRef>
              <c:f>('50 mbar, 140 mbar, 200 mbar'!$C$21,'50 mbar, 140 mbar, 200 mbar'!$J$21,'50 mbar, 140 mbar, 200 mbar'!$P$21)</c:f>
              <c:numCache>
                <c:formatCode>0.00</c:formatCode>
                <c:ptCount val="3"/>
                <c:pt idx="0">
                  <c:v>50</c:v>
                </c:pt>
                <c:pt idx="1">
                  <c:v>140</c:v>
                </c:pt>
                <c:pt idx="2">
                  <c:v>200</c:v>
                </c:pt>
              </c:numCache>
            </c:numRef>
          </c:xVal>
          <c:yVal>
            <c:numRef>
              <c:f>('50 mbar, 140 mbar, 200 mbar'!$F$21,'50 mbar, 140 mbar, 200 mbar'!$L$21,'50 mbar, 140 mbar, 200 mbar'!$R$21)</c:f>
              <c:numCache>
                <c:formatCode>General</c:formatCode>
                <c:ptCount val="3"/>
                <c:pt idx="0">
                  <c:v>5.75</c:v>
                </c:pt>
              </c:numCache>
            </c:numRef>
          </c:yVal>
        </c:ser>
        <c:ser>
          <c:idx val="10"/>
          <c:order val="9"/>
          <c:tx>
            <c:strRef>
              <c:f>'50 mbar, 140 mbar, 200 mbar'!$B$23:$B$24</c:f>
              <c:strCache>
                <c:ptCount val="1"/>
                <c:pt idx="0">
                  <c:v>20W3FHor</c:v>
                </c:pt>
              </c:strCache>
            </c:strRef>
          </c:tx>
          <c:spPr>
            <a:ln w="28575">
              <a:noFill/>
            </a:ln>
          </c:spPr>
          <c:xVal>
            <c:numRef>
              <c:f>('50 mbar, 140 mbar, 200 mbar'!$C$23,'50 mbar, 140 mbar, 200 mbar'!$J$23,'50 mbar, 140 mbar, 200 mbar'!$P$23)</c:f>
              <c:numCache>
                <c:formatCode>0.00</c:formatCode>
                <c:ptCount val="3"/>
                <c:pt idx="0">
                  <c:v>50</c:v>
                </c:pt>
                <c:pt idx="1">
                  <c:v>140</c:v>
                </c:pt>
                <c:pt idx="2">
                  <c:v>200</c:v>
                </c:pt>
              </c:numCache>
            </c:numRef>
          </c:xVal>
          <c:yVal>
            <c:numRef>
              <c:f>('50 mbar, 140 mbar, 200 mbar'!$F$23,'50 mbar, 140 mbar, 200 mbar'!$L$23,'50 mbar, 140 mbar, 200 mbar'!$R$23)</c:f>
              <c:numCache>
                <c:formatCode>General</c:formatCode>
                <c:ptCount val="3"/>
                <c:pt idx="0">
                  <c:v>26.3</c:v>
                </c:pt>
                <c:pt idx="2">
                  <c:v>5.75</c:v>
                </c:pt>
              </c:numCache>
            </c:numRef>
          </c:yVal>
        </c:ser>
        <c:ser>
          <c:idx val="11"/>
          <c:order val="10"/>
          <c:tx>
            <c:strRef>
              <c:f>'50 mbar, 140 mbar, 200 mbar'!$B$25:$B$26</c:f>
              <c:strCache>
                <c:ptCount val="1"/>
                <c:pt idx="0">
                  <c:v>20W5D45°</c:v>
                </c:pt>
              </c:strCache>
            </c:strRef>
          </c:tx>
          <c:spPr>
            <a:ln w="28575">
              <a:noFill/>
            </a:ln>
          </c:spPr>
          <c:xVal>
            <c:numRef>
              <c:f>('50 mbar, 140 mbar, 200 mbar'!$C$25,'50 mbar, 140 mbar, 200 mbar'!$J$25,'50 mbar, 140 mbar, 200 mbar'!$P$25)</c:f>
              <c:numCache>
                <c:formatCode>0.00</c:formatCode>
                <c:ptCount val="3"/>
                <c:pt idx="0">
                  <c:v>50</c:v>
                </c:pt>
                <c:pt idx="1">
                  <c:v>140</c:v>
                </c:pt>
                <c:pt idx="2">
                  <c:v>200</c:v>
                </c:pt>
              </c:numCache>
            </c:numRef>
          </c:xVal>
          <c:yVal>
            <c:numRef>
              <c:f>('50 mbar, 140 mbar, 200 mbar'!$F$25,'50 mbar, 140 mbar, 200 mbar'!$L$25,'50 mbar, 140 mbar, 200 mbar'!$R$25)</c:f>
              <c:numCache>
                <c:formatCode>General</c:formatCode>
                <c:ptCount val="3"/>
                <c:pt idx="0">
                  <c:v>6.25</c:v>
                </c:pt>
              </c:numCache>
            </c:numRef>
          </c:yVal>
        </c:ser>
        <c:ser>
          <c:idx val="12"/>
          <c:order val="11"/>
          <c:tx>
            <c:strRef>
              <c:f>'50 mbar, 140 mbar, 200 mbar'!$B$27:$B$28</c:f>
              <c:strCache>
                <c:ptCount val="1"/>
                <c:pt idx="0">
                  <c:v>20W5DHor</c:v>
                </c:pt>
              </c:strCache>
            </c:strRef>
          </c:tx>
          <c:spPr>
            <a:ln w="28575">
              <a:noFill/>
            </a:ln>
          </c:spPr>
          <c:xVal>
            <c:numRef>
              <c:f>('50 mbar, 140 mbar, 200 mbar'!$C$27,'50 mbar, 140 mbar, 200 mbar'!$J$27,'50 mbar, 140 mbar, 200 mbar'!$P$27)</c:f>
              <c:numCache>
                <c:formatCode>0.00</c:formatCode>
                <c:ptCount val="3"/>
                <c:pt idx="0">
                  <c:v>50</c:v>
                </c:pt>
                <c:pt idx="1">
                  <c:v>140</c:v>
                </c:pt>
                <c:pt idx="2">
                  <c:v>200</c:v>
                </c:pt>
              </c:numCache>
            </c:numRef>
          </c:xVal>
          <c:yVal>
            <c:numRef>
              <c:f>('50 mbar, 140 mbar, 200 mbar'!$F$27,'50 mbar, 140 mbar, 200 mbar'!$L$27,'50 mbar, 140 mbar, 200 mbar'!$R$27)</c:f>
              <c:numCache>
                <c:formatCode>General</c:formatCode>
                <c:ptCount val="3"/>
                <c:pt idx="0">
                  <c:v>10.8</c:v>
                </c:pt>
                <c:pt idx="2">
                  <c:v>5.75</c:v>
                </c:pt>
              </c:numCache>
            </c:numRef>
          </c:yVal>
        </c:ser>
        <c:axId val="70111616"/>
        <c:axId val="70113536"/>
      </c:scatterChart>
      <c:valAx>
        <c:axId val="70111616"/>
        <c:scaling>
          <c:orientation val="minMax"/>
          <c:max val="210"/>
          <c:min val="0"/>
        </c:scaling>
        <c:axPos val="b"/>
        <c:title>
          <c:tx>
            <c:rich>
              <a:bodyPr/>
              <a:lstStyle/>
              <a:p>
                <a:pPr>
                  <a:defRPr/>
                </a:pPr>
                <a:r>
                  <a:rPr lang="en-CA"/>
                  <a:t>Overpressure (mbar)</a:t>
                </a:r>
              </a:p>
            </c:rich>
          </c:tx>
          <c:layout/>
        </c:title>
        <c:numFmt formatCode="General" sourceLinked="0"/>
        <c:tickLblPos val="nextTo"/>
        <c:crossAx val="70113536"/>
        <c:crosses val="autoZero"/>
        <c:crossBetween val="midCat"/>
        <c:majorUnit val="50"/>
      </c:valAx>
      <c:valAx>
        <c:axId val="70113536"/>
        <c:scaling>
          <c:orientation val="minMax"/>
        </c:scaling>
        <c:axPos val="l"/>
        <c:majorGridlines/>
        <c:title>
          <c:tx>
            <c:rich>
              <a:bodyPr rot="-5400000" vert="horz"/>
              <a:lstStyle/>
              <a:p>
                <a:pPr>
                  <a:defRPr/>
                </a:pPr>
                <a:r>
                  <a:rPr lang="en-CA"/>
                  <a:t>Maximum Distance from Release Point (m)</a:t>
                </a:r>
              </a:p>
            </c:rich>
          </c:tx>
          <c:layout/>
        </c:title>
        <c:numFmt formatCode="General" sourceLinked="1"/>
        <c:tickLblPos val="nextTo"/>
        <c:crossAx val="70111616"/>
        <c:crosses val="autoZero"/>
        <c:crossBetween val="midCat"/>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CA"/>
  <c:style val="1"/>
  <c:chart>
    <c:title>
      <c:tx>
        <c:rich>
          <a:bodyPr/>
          <a:lstStyle/>
          <a:p>
            <a:pPr>
              <a:defRPr/>
            </a:pPr>
            <a:r>
              <a:rPr lang="en-CA" sz="1400"/>
              <a:t>Time to ignition = 20 sec</a:t>
            </a:r>
          </a:p>
        </c:rich>
      </c:tx>
      <c:layout>
        <c:manualLayout>
          <c:xMode val="edge"/>
          <c:yMode val="edge"/>
          <c:x val="0.1928999349367253"/>
          <c:y val="1.8747017797692833E-2"/>
        </c:manualLayout>
      </c:layout>
    </c:title>
    <c:plotArea>
      <c:layout/>
      <c:scatterChart>
        <c:scatterStyle val="lineMarker"/>
        <c:ser>
          <c:idx val="0"/>
          <c:order val="0"/>
          <c:tx>
            <c:strRef>
              <c:f>'50 mbar, 140 mbar, 200 mbar'!$B$3:$B$4</c:f>
              <c:strCache>
                <c:ptCount val="1"/>
                <c:pt idx="0">
                  <c:v>35NW45°</c:v>
                </c:pt>
              </c:strCache>
            </c:strRef>
          </c:tx>
          <c:spPr>
            <a:ln w="28575">
              <a:noFill/>
            </a:ln>
          </c:spPr>
          <c:xVal>
            <c:numRef>
              <c:f>('50 mbar, 140 mbar, 200 mbar'!$C$4,'50 mbar, 140 mbar, 200 mbar'!$J$4,'50 mbar, 140 mbar, 200 mbar'!$P$4)</c:f>
              <c:numCache>
                <c:formatCode>0.00</c:formatCode>
                <c:ptCount val="3"/>
                <c:pt idx="0">
                  <c:v>50</c:v>
                </c:pt>
                <c:pt idx="1">
                  <c:v>140</c:v>
                </c:pt>
                <c:pt idx="2">
                  <c:v>200</c:v>
                </c:pt>
              </c:numCache>
            </c:numRef>
          </c:xVal>
          <c:yVal>
            <c:numRef>
              <c:f>('50 mbar, 140 mbar, 200 mbar'!$F$4,'50 mbar, 140 mbar, 200 mbar'!$L$4,'50 mbar, 140 mbar, 200 mbar'!$R$4)</c:f>
              <c:numCache>
                <c:formatCode>General</c:formatCode>
                <c:ptCount val="3"/>
                <c:pt idx="0">
                  <c:v>35.300000000000004</c:v>
                </c:pt>
                <c:pt idx="1">
                  <c:v>27.8</c:v>
                </c:pt>
                <c:pt idx="2">
                  <c:v>25.3</c:v>
                </c:pt>
              </c:numCache>
            </c:numRef>
          </c:yVal>
        </c:ser>
        <c:ser>
          <c:idx val="2"/>
          <c:order val="1"/>
          <c:tx>
            <c:strRef>
              <c:f>'50 mbar, 140 mbar, 200 mbar'!$B$7:$B$8</c:f>
              <c:strCache>
                <c:ptCount val="1"/>
                <c:pt idx="0">
                  <c:v>35NWHor</c:v>
                </c:pt>
              </c:strCache>
            </c:strRef>
          </c:tx>
          <c:spPr>
            <a:ln w="28575">
              <a:noFill/>
            </a:ln>
          </c:spPr>
          <c:xVal>
            <c:numRef>
              <c:f>('50 mbar, 140 mbar, 200 mbar'!$C$8,'50 mbar, 140 mbar, 200 mbar'!$J$8,'50 mbar, 140 mbar, 200 mbar'!$P$8)</c:f>
              <c:numCache>
                <c:formatCode>0.00</c:formatCode>
                <c:ptCount val="3"/>
                <c:pt idx="0">
                  <c:v>50</c:v>
                </c:pt>
                <c:pt idx="1">
                  <c:v>140</c:v>
                </c:pt>
                <c:pt idx="2">
                  <c:v>200</c:v>
                </c:pt>
              </c:numCache>
            </c:numRef>
          </c:xVal>
          <c:yVal>
            <c:numRef>
              <c:f>('50 mbar, 140 mbar, 200 mbar'!$F$8,'50 mbar, 140 mbar, 200 mbar'!$L$8,'50 mbar, 140 mbar, 200 mbar'!$R$8)</c:f>
              <c:numCache>
                <c:formatCode>General</c:formatCode>
                <c:ptCount val="3"/>
                <c:pt idx="0">
                  <c:v>33.800000000000004</c:v>
                </c:pt>
                <c:pt idx="1">
                  <c:v>17.8</c:v>
                </c:pt>
                <c:pt idx="2">
                  <c:v>17.3</c:v>
                </c:pt>
              </c:numCache>
            </c:numRef>
          </c:yVal>
        </c:ser>
        <c:ser>
          <c:idx val="3"/>
          <c:order val="2"/>
          <c:tx>
            <c:strRef>
              <c:f>'50 mbar, 140 mbar, 200 mbar'!$B$9:$B$10</c:f>
              <c:strCache>
                <c:ptCount val="1"/>
                <c:pt idx="0">
                  <c:v>35W3F45°</c:v>
                </c:pt>
              </c:strCache>
            </c:strRef>
          </c:tx>
          <c:spPr>
            <a:ln w="28575">
              <a:noFill/>
            </a:ln>
          </c:spPr>
          <c:xVal>
            <c:numRef>
              <c:f>('50 mbar, 140 mbar, 200 mbar'!$C$10,'50 mbar, 140 mbar, 200 mbar'!$J$10,'50 mbar, 140 mbar, 200 mbar'!$P$10)</c:f>
              <c:numCache>
                <c:formatCode>0.00</c:formatCode>
                <c:ptCount val="3"/>
                <c:pt idx="0">
                  <c:v>50</c:v>
                </c:pt>
                <c:pt idx="1">
                  <c:v>140</c:v>
                </c:pt>
                <c:pt idx="2">
                  <c:v>200</c:v>
                </c:pt>
              </c:numCache>
            </c:numRef>
          </c:xVal>
          <c:yVal>
            <c:numRef>
              <c:f>('50 mbar, 140 mbar, 200 mbar'!$F$10,'50 mbar, 140 mbar, 200 mbar'!$L$10,'50 mbar, 140 mbar, 200 mbar'!$R$10)</c:f>
              <c:numCache>
                <c:formatCode>General</c:formatCode>
                <c:ptCount val="3"/>
                <c:pt idx="0">
                  <c:v>28.3</c:v>
                </c:pt>
              </c:numCache>
            </c:numRef>
          </c:yVal>
        </c:ser>
        <c:ser>
          <c:idx val="4"/>
          <c:order val="3"/>
          <c:tx>
            <c:strRef>
              <c:f>'50 mbar, 140 mbar, 200 mbar'!$B$11:$B$12</c:f>
              <c:strCache>
                <c:ptCount val="1"/>
                <c:pt idx="0">
                  <c:v>35W3FHor</c:v>
                </c:pt>
              </c:strCache>
            </c:strRef>
          </c:tx>
          <c:spPr>
            <a:ln w="28575">
              <a:noFill/>
            </a:ln>
          </c:spPr>
          <c:xVal>
            <c:numRef>
              <c:f>('50 mbar, 140 mbar, 200 mbar'!$C$12,'50 mbar, 140 mbar, 200 mbar'!$J$12,'50 mbar, 140 mbar, 200 mbar'!$P$12)</c:f>
              <c:numCache>
                <c:formatCode>0.00</c:formatCode>
                <c:ptCount val="3"/>
                <c:pt idx="0">
                  <c:v>50</c:v>
                </c:pt>
                <c:pt idx="1">
                  <c:v>140</c:v>
                </c:pt>
                <c:pt idx="2">
                  <c:v>200</c:v>
                </c:pt>
              </c:numCache>
            </c:numRef>
          </c:xVal>
          <c:yVal>
            <c:numRef>
              <c:f>('50 mbar, 140 mbar, 200 mbar'!$F$12,'50 mbar, 140 mbar, 200 mbar'!$L$12,'50 mbar, 140 mbar, 200 mbar'!$R$12)</c:f>
              <c:numCache>
                <c:formatCode>General</c:formatCode>
                <c:ptCount val="3"/>
                <c:pt idx="0">
                  <c:v>38.200000000000003</c:v>
                </c:pt>
                <c:pt idx="1">
                  <c:v>30.8</c:v>
                </c:pt>
                <c:pt idx="2">
                  <c:v>29.8</c:v>
                </c:pt>
              </c:numCache>
            </c:numRef>
          </c:yVal>
        </c:ser>
        <c:ser>
          <c:idx val="5"/>
          <c:order val="4"/>
          <c:tx>
            <c:strRef>
              <c:f>'50 mbar, 140 mbar, 200 mbar'!$B$13:$B$14</c:f>
              <c:strCache>
                <c:ptCount val="1"/>
                <c:pt idx="0">
                  <c:v>35W5D45°</c:v>
                </c:pt>
              </c:strCache>
            </c:strRef>
          </c:tx>
          <c:spPr>
            <a:ln w="28575">
              <a:noFill/>
            </a:ln>
          </c:spPr>
          <c:xVal>
            <c:numRef>
              <c:f>('50 mbar, 140 mbar, 200 mbar'!$C$14,'50 mbar, 140 mbar, 200 mbar'!$J$14,'50 mbar, 140 mbar, 200 mbar'!$P$14)</c:f>
              <c:numCache>
                <c:formatCode>0.00</c:formatCode>
                <c:ptCount val="3"/>
                <c:pt idx="0">
                  <c:v>50</c:v>
                </c:pt>
                <c:pt idx="1">
                  <c:v>140</c:v>
                </c:pt>
                <c:pt idx="2">
                  <c:v>200</c:v>
                </c:pt>
              </c:numCache>
            </c:numRef>
          </c:xVal>
          <c:yVal>
            <c:numRef>
              <c:f>('50 mbar, 140 mbar, 200 mbar'!$F$14,'50 mbar, 140 mbar, 200 mbar'!$L$14,'50 mbar, 140 mbar, 200 mbar'!$R$14)</c:f>
              <c:numCache>
                <c:formatCode>General</c:formatCode>
                <c:ptCount val="3"/>
                <c:pt idx="0">
                  <c:v>29.8</c:v>
                </c:pt>
              </c:numCache>
            </c:numRef>
          </c:yVal>
        </c:ser>
        <c:ser>
          <c:idx val="6"/>
          <c:order val="5"/>
          <c:tx>
            <c:strRef>
              <c:f>'50 mbar, 140 mbar, 200 mbar'!$B$15:$B$16</c:f>
              <c:strCache>
                <c:ptCount val="1"/>
                <c:pt idx="0">
                  <c:v>35W5DHor</c:v>
                </c:pt>
              </c:strCache>
            </c:strRef>
          </c:tx>
          <c:spPr>
            <a:ln w="28575">
              <a:noFill/>
            </a:ln>
          </c:spPr>
          <c:xVal>
            <c:numRef>
              <c:f>('50 mbar, 140 mbar, 200 mbar'!$C$16,'50 mbar, 140 mbar, 200 mbar'!$J$16,'50 mbar, 140 mbar, 200 mbar'!$P$16)</c:f>
              <c:numCache>
                <c:formatCode>0.00</c:formatCode>
                <c:ptCount val="3"/>
                <c:pt idx="0">
                  <c:v>50</c:v>
                </c:pt>
                <c:pt idx="1">
                  <c:v>140</c:v>
                </c:pt>
                <c:pt idx="2">
                  <c:v>200</c:v>
                </c:pt>
              </c:numCache>
            </c:numRef>
          </c:xVal>
          <c:yVal>
            <c:numRef>
              <c:f>('50 mbar, 140 mbar, 200 mbar'!$F$16,'50 mbar, 140 mbar, 200 mbar'!$L$16,'50 mbar, 140 mbar, 200 mbar'!$R$16)</c:f>
              <c:numCache>
                <c:formatCode>General</c:formatCode>
                <c:ptCount val="3"/>
                <c:pt idx="0">
                  <c:v>35.9</c:v>
                </c:pt>
                <c:pt idx="1">
                  <c:v>30.8</c:v>
                </c:pt>
                <c:pt idx="2">
                  <c:v>30.3</c:v>
                </c:pt>
              </c:numCache>
            </c:numRef>
          </c:yVal>
        </c:ser>
        <c:ser>
          <c:idx val="7"/>
          <c:order val="6"/>
          <c:tx>
            <c:strRef>
              <c:f>'50 mbar, 140 mbar, 200 mbar'!$B$17:$B$18</c:f>
              <c:strCache>
                <c:ptCount val="1"/>
                <c:pt idx="0">
                  <c:v>20NW45°</c:v>
                </c:pt>
              </c:strCache>
            </c:strRef>
          </c:tx>
          <c:spPr>
            <a:ln w="28575">
              <a:noFill/>
            </a:ln>
          </c:spPr>
          <c:xVal>
            <c:numRef>
              <c:f>('50 mbar, 140 mbar, 200 mbar'!$C$18,'50 mbar, 140 mbar, 200 mbar'!$J$18,'50 mbar, 140 mbar, 200 mbar'!$P$18)</c:f>
              <c:numCache>
                <c:formatCode>0.00</c:formatCode>
                <c:ptCount val="3"/>
                <c:pt idx="0">
                  <c:v>50</c:v>
                </c:pt>
                <c:pt idx="1">
                  <c:v>140</c:v>
                </c:pt>
                <c:pt idx="2">
                  <c:v>200</c:v>
                </c:pt>
              </c:numCache>
            </c:numRef>
          </c:xVal>
          <c:yVal>
            <c:numRef>
              <c:f>('50 mbar, 140 mbar, 200 mbar'!$F$18,'50 mbar, 140 mbar, 200 mbar'!$L$18,'50 mbar, 140 mbar, 200 mbar'!$R$18)</c:f>
              <c:numCache>
                <c:formatCode>General</c:formatCode>
                <c:ptCount val="3"/>
                <c:pt idx="0">
                  <c:v>5.75</c:v>
                </c:pt>
              </c:numCache>
            </c:numRef>
          </c:yVal>
        </c:ser>
        <c:ser>
          <c:idx val="8"/>
          <c:order val="7"/>
          <c:tx>
            <c:strRef>
              <c:f>'50 mbar, 140 mbar, 200 mbar'!$B$19:$B$20</c:f>
              <c:strCache>
                <c:ptCount val="1"/>
                <c:pt idx="0">
                  <c:v>20NWHor</c:v>
                </c:pt>
              </c:strCache>
            </c:strRef>
          </c:tx>
          <c:spPr>
            <a:ln w="28575">
              <a:noFill/>
            </a:ln>
          </c:spPr>
          <c:xVal>
            <c:numRef>
              <c:f>('50 mbar, 140 mbar, 200 mbar'!$C$20,'50 mbar, 140 mbar, 200 mbar'!$J$20,'50 mbar, 140 mbar, 200 mbar'!$P$20)</c:f>
              <c:numCache>
                <c:formatCode>0.00</c:formatCode>
                <c:ptCount val="3"/>
                <c:pt idx="0">
                  <c:v>50</c:v>
                </c:pt>
                <c:pt idx="1">
                  <c:v>140</c:v>
                </c:pt>
                <c:pt idx="2">
                  <c:v>200</c:v>
                </c:pt>
              </c:numCache>
            </c:numRef>
          </c:xVal>
          <c:yVal>
            <c:numRef>
              <c:f>('50 mbar, 140 mbar, 200 mbar'!$F$20,'50 mbar, 140 mbar, 200 mbar'!$L$20,'50 mbar, 140 mbar, 200 mbar'!$R$20)</c:f>
              <c:numCache>
                <c:formatCode>General</c:formatCode>
                <c:ptCount val="3"/>
                <c:pt idx="0">
                  <c:v>18.7</c:v>
                </c:pt>
              </c:numCache>
            </c:numRef>
          </c:yVal>
        </c:ser>
        <c:ser>
          <c:idx val="9"/>
          <c:order val="8"/>
          <c:tx>
            <c:strRef>
              <c:f>'50 mbar, 140 mbar, 200 mbar'!$B$21:$B$22</c:f>
              <c:strCache>
                <c:ptCount val="1"/>
                <c:pt idx="0">
                  <c:v>20W3F45°</c:v>
                </c:pt>
              </c:strCache>
            </c:strRef>
          </c:tx>
          <c:spPr>
            <a:ln w="28575">
              <a:noFill/>
            </a:ln>
          </c:spPr>
          <c:xVal>
            <c:numRef>
              <c:f>('50 mbar, 140 mbar, 200 mbar'!$C$22,'50 mbar, 140 mbar, 200 mbar'!$J$22,'50 mbar, 140 mbar, 200 mbar'!$P$22)</c:f>
              <c:numCache>
                <c:formatCode>0.00</c:formatCode>
                <c:ptCount val="3"/>
                <c:pt idx="0">
                  <c:v>50</c:v>
                </c:pt>
                <c:pt idx="1">
                  <c:v>140</c:v>
                </c:pt>
                <c:pt idx="2">
                  <c:v>200</c:v>
                </c:pt>
              </c:numCache>
            </c:numRef>
          </c:xVal>
          <c:yVal>
            <c:numRef>
              <c:f>('50 mbar, 140 mbar, 200 mbar'!$F$22,'50 mbar, 140 mbar, 200 mbar'!$L$21,'50 mbar, 140 mbar, 200 mbar'!$L$21,'50 mbar, 140 mbar, 200 mbar'!$L$22,'50 mbar, 140 mbar, 200 mbar'!$R$22)</c:f>
              <c:numCache>
                <c:formatCode>General</c:formatCode>
                <c:ptCount val="5"/>
                <c:pt idx="0">
                  <c:v>1.75</c:v>
                </c:pt>
              </c:numCache>
            </c:numRef>
          </c:yVal>
        </c:ser>
        <c:ser>
          <c:idx val="10"/>
          <c:order val="9"/>
          <c:tx>
            <c:strRef>
              <c:f>'50 mbar, 140 mbar, 200 mbar'!$B$23:$B$24</c:f>
              <c:strCache>
                <c:ptCount val="1"/>
                <c:pt idx="0">
                  <c:v>20W3FHor</c:v>
                </c:pt>
              </c:strCache>
            </c:strRef>
          </c:tx>
          <c:spPr>
            <a:ln w="28575">
              <a:noFill/>
            </a:ln>
          </c:spPr>
          <c:xVal>
            <c:numRef>
              <c:f>('50 mbar, 140 mbar, 200 mbar'!$C$24,'50 mbar, 140 mbar, 200 mbar'!$J$24,'50 mbar, 140 mbar, 200 mbar'!$P$24)</c:f>
              <c:numCache>
                <c:formatCode>0.00</c:formatCode>
                <c:ptCount val="3"/>
                <c:pt idx="0">
                  <c:v>50</c:v>
                </c:pt>
                <c:pt idx="1">
                  <c:v>140</c:v>
                </c:pt>
                <c:pt idx="2">
                  <c:v>200</c:v>
                </c:pt>
              </c:numCache>
            </c:numRef>
          </c:xVal>
          <c:yVal>
            <c:numRef>
              <c:f>('50 mbar, 140 mbar, 200 mbar'!$F$24,'50 mbar, 140 mbar, 200 mbar'!$L$24,'50 mbar, 140 mbar, 200 mbar'!$R$24)</c:f>
              <c:numCache>
                <c:formatCode>General</c:formatCode>
                <c:ptCount val="3"/>
                <c:pt idx="0">
                  <c:v>9.75</c:v>
                </c:pt>
              </c:numCache>
            </c:numRef>
          </c:yVal>
        </c:ser>
        <c:ser>
          <c:idx val="11"/>
          <c:order val="10"/>
          <c:tx>
            <c:strRef>
              <c:f>'50 mbar, 140 mbar, 200 mbar'!$B$25:$B$26</c:f>
              <c:strCache>
                <c:ptCount val="1"/>
                <c:pt idx="0">
                  <c:v>20W5D45°</c:v>
                </c:pt>
              </c:strCache>
            </c:strRef>
          </c:tx>
          <c:spPr>
            <a:ln w="28575">
              <a:noFill/>
            </a:ln>
          </c:spPr>
          <c:xVal>
            <c:numRef>
              <c:f>('50 mbar, 140 mbar, 200 mbar'!$C$26,'50 mbar, 140 mbar, 200 mbar'!$J$26,'50 mbar, 140 mbar, 200 mbar'!$P$26)</c:f>
              <c:numCache>
                <c:formatCode>0.00</c:formatCode>
                <c:ptCount val="3"/>
                <c:pt idx="0">
                  <c:v>50</c:v>
                </c:pt>
                <c:pt idx="1">
                  <c:v>140</c:v>
                </c:pt>
                <c:pt idx="2">
                  <c:v>200</c:v>
                </c:pt>
              </c:numCache>
            </c:numRef>
          </c:xVal>
          <c:yVal>
            <c:numRef>
              <c:f>('50 mbar, 140 mbar, 200 mbar'!$F$26,'50 mbar, 140 mbar, 200 mbar'!$L$26,'50 mbar, 140 mbar, 200 mbar'!$R$25,'50 mbar, 140 mbar, 200 mbar'!$R$25,'50 mbar, 140 mbar, 200 mbar'!$R$26)</c:f>
              <c:numCache>
                <c:formatCode>General</c:formatCode>
                <c:ptCount val="5"/>
                <c:pt idx="0">
                  <c:v>1.25</c:v>
                </c:pt>
              </c:numCache>
            </c:numRef>
          </c:yVal>
        </c:ser>
        <c:ser>
          <c:idx val="12"/>
          <c:order val="11"/>
          <c:tx>
            <c:strRef>
              <c:f>'50 mbar, 140 mbar, 200 mbar'!$B$27:$B$28</c:f>
              <c:strCache>
                <c:ptCount val="1"/>
                <c:pt idx="0">
                  <c:v>20W5DHor</c:v>
                </c:pt>
              </c:strCache>
            </c:strRef>
          </c:tx>
          <c:spPr>
            <a:ln w="28575">
              <a:noFill/>
            </a:ln>
          </c:spPr>
          <c:xVal>
            <c:numRef>
              <c:f>('50 mbar, 140 mbar, 200 mbar'!$C$28,'50 mbar, 140 mbar, 200 mbar'!$J$28,'50 mbar, 140 mbar, 200 mbar'!$P$28)</c:f>
              <c:numCache>
                <c:formatCode>0.00</c:formatCode>
                <c:ptCount val="3"/>
                <c:pt idx="0">
                  <c:v>50</c:v>
                </c:pt>
                <c:pt idx="1">
                  <c:v>140</c:v>
                </c:pt>
                <c:pt idx="2">
                  <c:v>200</c:v>
                </c:pt>
              </c:numCache>
            </c:numRef>
          </c:xVal>
          <c:yVal>
            <c:numRef>
              <c:f>('50 mbar, 140 mbar, 200 mbar'!$F$28,'50 mbar, 140 mbar, 200 mbar'!$L$28,'50 mbar, 140 mbar, 200 mbar'!$R$28)</c:f>
              <c:numCache>
                <c:formatCode>General</c:formatCode>
                <c:ptCount val="3"/>
                <c:pt idx="0">
                  <c:v>2.25</c:v>
                </c:pt>
              </c:numCache>
            </c:numRef>
          </c:yVal>
        </c:ser>
        <c:axId val="70045056"/>
        <c:axId val="70055424"/>
      </c:scatterChart>
      <c:valAx>
        <c:axId val="70045056"/>
        <c:scaling>
          <c:orientation val="minMax"/>
          <c:max val="210"/>
          <c:min val="0"/>
        </c:scaling>
        <c:axPos val="b"/>
        <c:title>
          <c:tx>
            <c:rich>
              <a:bodyPr/>
              <a:lstStyle/>
              <a:p>
                <a:pPr>
                  <a:defRPr/>
                </a:pPr>
                <a:r>
                  <a:rPr lang="en-CA"/>
                  <a:t>Overpressure (mbar)</a:t>
                </a:r>
              </a:p>
            </c:rich>
          </c:tx>
          <c:layout/>
        </c:title>
        <c:numFmt formatCode="General" sourceLinked="0"/>
        <c:tickLblPos val="nextTo"/>
        <c:crossAx val="70055424"/>
        <c:crosses val="autoZero"/>
        <c:crossBetween val="midCat"/>
        <c:majorUnit val="50"/>
      </c:valAx>
      <c:valAx>
        <c:axId val="70055424"/>
        <c:scaling>
          <c:orientation val="minMax"/>
        </c:scaling>
        <c:axPos val="l"/>
        <c:majorGridlines/>
        <c:title>
          <c:tx>
            <c:rich>
              <a:bodyPr rot="-5400000" vert="horz"/>
              <a:lstStyle/>
              <a:p>
                <a:pPr>
                  <a:defRPr/>
                </a:pPr>
                <a:r>
                  <a:rPr lang="en-CA"/>
                  <a:t>Maximum Distance from Release Point (m)</a:t>
                </a:r>
              </a:p>
            </c:rich>
          </c:tx>
          <c:layout/>
        </c:title>
        <c:numFmt formatCode="General" sourceLinked="1"/>
        <c:tickLblPos val="nextTo"/>
        <c:crossAx val="70045056"/>
        <c:crosses val="autoZero"/>
        <c:crossBetween val="midCat"/>
      </c:valAx>
    </c:plotArea>
    <c:legend>
      <c:legendPos val="r"/>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CA"/>
  <c:style val="1"/>
  <c:chart>
    <c:autoTitleDeleted val="1"/>
    <c:plotArea>
      <c:layout/>
      <c:scatterChart>
        <c:scatterStyle val="lineMarker"/>
        <c:ser>
          <c:idx val="0"/>
          <c:order val="1"/>
          <c:tx>
            <c:v>Maximum OP on Monitor points</c:v>
          </c:tx>
          <c:spPr>
            <a:ln w="6350">
              <a:solidFill>
                <a:sysClr val="windowText" lastClr="000000"/>
              </a:solidFill>
              <a:prstDash val="sysDot"/>
            </a:ln>
          </c:spPr>
          <c:marker>
            <c:symbol val="diamond"/>
            <c:size val="7"/>
          </c:marker>
          <c:xVal>
            <c:numRef>
              <c:f>'PSA Jets 35 mm - Results'!$O$24:$O$36</c:f>
              <c:numCache>
                <c:formatCode>General</c:formatCode>
                <c:ptCount val="13"/>
                <c:pt idx="0">
                  <c:v>0.5</c:v>
                </c:pt>
                <c:pt idx="1">
                  <c:v>1</c:v>
                </c:pt>
                <c:pt idx="2">
                  <c:v>2</c:v>
                </c:pt>
                <c:pt idx="3">
                  <c:v>3</c:v>
                </c:pt>
                <c:pt idx="4">
                  <c:v>4</c:v>
                </c:pt>
                <c:pt idx="5">
                  <c:v>5</c:v>
                </c:pt>
                <c:pt idx="6">
                  <c:v>10</c:v>
                </c:pt>
                <c:pt idx="7">
                  <c:v>15</c:v>
                </c:pt>
                <c:pt idx="8">
                  <c:v>20</c:v>
                </c:pt>
                <c:pt idx="9">
                  <c:v>30</c:v>
                </c:pt>
                <c:pt idx="10">
                  <c:v>40</c:v>
                </c:pt>
                <c:pt idx="11">
                  <c:v>50</c:v>
                </c:pt>
                <c:pt idx="12">
                  <c:v>60</c:v>
                </c:pt>
              </c:numCache>
            </c:numRef>
          </c:xVal>
          <c:yVal>
            <c:numRef>
              <c:f>'PSA Jets 35 mm - Results'!$N$24:$N$36</c:f>
              <c:numCache>
                <c:formatCode>0.0000</c:formatCode>
                <c:ptCount val="13"/>
                <c:pt idx="0">
                  <c:v>0.10120999999999998</c:v>
                </c:pt>
                <c:pt idx="1">
                  <c:v>0.208178</c:v>
                </c:pt>
                <c:pt idx="2">
                  <c:v>0.230351</c:v>
                </c:pt>
                <c:pt idx="3">
                  <c:v>0.22117799999999993</c:v>
                </c:pt>
                <c:pt idx="4">
                  <c:v>0.20766999999999999</c:v>
                </c:pt>
                <c:pt idx="5">
                  <c:v>0.20713799999999999</c:v>
                </c:pt>
                <c:pt idx="6">
                  <c:v>0.17600499999999999</c:v>
                </c:pt>
                <c:pt idx="7">
                  <c:v>0.17623700000000009</c:v>
                </c:pt>
                <c:pt idx="8">
                  <c:v>0.19120699999999999</c:v>
                </c:pt>
                <c:pt idx="9">
                  <c:v>0.15820700000000007</c:v>
                </c:pt>
                <c:pt idx="10">
                  <c:v>0.14929700000000012</c:v>
                </c:pt>
                <c:pt idx="11">
                  <c:v>0.128612</c:v>
                </c:pt>
                <c:pt idx="12">
                  <c:v>8.6302999999999991E-2</c:v>
                </c:pt>
              </c:numCache>
            </c:numRef>
          </c:yVal>
        </c:ser>
        <c:ser>
          <c:idx val="2"/>
          <c:order val="2"/>
          <c:tx>
            <c:v>Maximum OP in Domain</c:v>
          </c:tx>
          <c:spPr>
            <a:ln w="6350">
              <a:solidFill>
                <a:sysClr val="windowText" lastClr="000000"/>
              </a:solidFill>
              <a:prstDash val="sysDash"/>
            </a:ln>
          </c:spPr>
          <c:marker>
            <c:symbol val="triangle"/>
            <c:size val="7"/>
          </c:marker>
          <c:xVal>
            <c:numRef>
              <c:f>'PSA Jets 35 mm - Results'!$O$24:$O$36</c:f>
              <c:numCache>
                <c:formatCode>General</c:formatCode>
                <c:ptCount val="13"/>
                <c:pt idx="0">
                  <c:v>0.5</c:v>
                </c:pt>
                <c:pt idx="1">
                  <c:v>1</c:v>
                </c:pt>
                <c:pt idx="2">
                  <c:v>2</c:v>
                </c:pt>
                <c:pt idx="3">
                  <c:v>3</c:v>
                </c:pt>
                <c:pt idx="4">
                  <c:v>4</c:v>
                </c:pt>
                <c:pt idx="5">
                  <c:v>5</c:v>
                </c:pt>
                <c:pt idx="6">
                  <c:v>10</c:v>
                </c:pt>
                <c:pt idx="7">
                  <c:v>15</c:v>
                </c:pt>
                <c:pt idx="8">
                  <c:v>20</c:v>
                </c:pt>
                <c:pt idx="9">
                  <c:v>30</c:v>
                </c:pt>
                <c:pt idx="10">
                  <c:v>40</c:v>
                </c:pt>
                <c:pt idx="11">
                  <c:v>50</c:v>
                </c:pt>
                <c:pt idx="12">
                  <c:v>60</c:v>
                </c:pt>
              </c:numCache>
            </c:numRef>
          </c:xVal>
          <c:yVal>
            <c:numRef>
              <c:f>'PSA Jets 35 mm - Results'!$M$24:$M$36</c:f>
              <c:numCache>
                <c:formatCode>0.0000</c:formatCode>
                <c:ptCount val="13"/>
                <c:pt idx="0">
                  <c:v>0.25740000000000002</c:v>
                </c:pt>
                <c:pt idx="1">
                  <c:v>0.30950000000000016</c:v>
                </c:pt>
                <c:pt idx="2">
                  <c:v>0.33230000000000026</c:v>
                </c:pt>
                <c:pt idx="3">
                  <c:v>0.31250000000000017</c:v>
                </c:pt>
                <c:pt idx="4">
                  <c:v>0.29280000000000017</c:v>
                </c:pt>
                <c:pt idx="5">
                  <c:v>0.29290000000000022</c:v>
                </c:pt>
                <c:pt idx="6">
                  <c:v>0.2515</c:v>
                </c:pt>
                <c:pt idx="7">
                  <c:v>0.24850000000000008</c:v>
                </c:pt>
                <c:pt idx="8">
                  <c:v>0.27950000000000008</c:v>
                </c:pt>
                <c:pt idx="9">
                  <c:v>0.24140000000000009</c:v>
                </c:pt>
                <c:pt idx="10">
                  <c:v>0.22950000000000001</c:v>
                </c:pt>
                <c:pt idx="11">
                  <c:v>0.20790000000000008</c:v>
                </c:pt>
                <c:pt idx="12">
                  <c:v>0.16719999999999999</c:v>
                </c:pt>
              </c:numCache>
            </c:numRef>
          </c:yVal>
        </c:ser>
        <c:axId val="69918720"/>
        <c:axId val="69921024"/>
      </c:scatterChart>
      <c:scatterChart>
        <c:scatterStyle val="lineMarker"/>
        <c:ser>
          <c:idx val="1"/>
          <c:order val="0"/>
          <c:tx>
            <c:v>Hydrogen mass</c:v>
          </c:tx>
          <c:spPr>
            <a:ln w="6350">
              <a:solidFill>
                <a:sysClr val="windowText" lastClr="000000"/>
              </a:solidFill>
              <a:prstDash val="dash"/>
            </a:ln>
          </c:spPr>
          <c:marker>
            <c:symbol val="x"/>
            <c:size val="7"/>
            <c:spPr>
              <a:ln w="6350">
                <a:solidFill>
                  <a:schemeClr val="tx1"/>
                </a:solidFill>
                <a:prstDash val="solid"/>
              </a:ln>
            </c:spPr>
          </c:marker>
          <c:xVal>
            <c:numRef>
              <c:f>'StoichMass 35NW45C'!$A$2:$A$14</c:f>
              <c:numCache>
                <c:formatCode>General</c:formatCode>
                <c:ptCount val="13"/>
                <c:pt idx="0">
                  <c:v>0.5</c:v>
                </c:pt>
                <c:pt idx="1">
                  <c:v>1</c:v>
                </c:pt>
                <c:pt idx="2">
                  <c:v>2</c:v>
                </c:pt>
                <c:pt idx="3">
                  <c:v>3</c:v>
                </c:pt>
                <c:pt idx="4">
                  <c:v>4</c:v>
                </c:pt>
                <c:pt idx="5">
                  <c:v>5</c:v>
                </c:pt>
                <c:pt idx="6">
                  <c:v>10</c:v>
                </c:pt>
                <c:pt idx="7">
                  <c:v>15</c:v>
                </c:pt>
                <c:pt idx="8">
                  <c:v>20</c:v>
                </c:pt>
                <c:pt idx="9">
                  <c:v>30</c:v>
                </c:pt>
                <c:pt idx="10">
                  <c:v>40</c:v>
                </c:pt>
                <c:pt idx="11">
                  <c:v>50</c:v>
                </c:pt>
                <c:pt idx="12">
                  <c:v>60</c:v>
                </c:pt>
              </c:numCache>
            </c:numRef>
          </c:xVal>
          <c:yVal>
            <c:numRef>
              <c:f>'StoichMass 35NW45C'!$C$2:$C$14</c:f>
              <c:numCache>
                <c:formatCode>General</c:formatCode>
                <c:ptCount val="13"/>
                <c:pt idx="0">
                  <c:v>0.105880849008451</c:v>
                </c:pt>
                <c:pt idx="1">
                  <c:v>0.17518566065329891</c:v>
                </c:pt>
                <c:pt idx="2">
                  <c:v>0.20937850848432199</c:v>
                </c:pt>
                <c:pt idx="3">
                  <c:v>0.17712914575723712</c:v>
                </c:pt>
                <c:pt idx="4">
                  <c:v>0.16729728574396413</c:v>
                </c:pt>
                <c:pt idx="5">
                  <c:v>0.15077219897060001</c:v>
                </c:pt>
                <c:pt idx="6">
                  <c:v>0.13776205802773209</c:v>
                </c:pt>
                <c:pt idx="7">
                  <c:v>0.12602850364352389</c:v>
                </c:pt>
                <c:pt idx="8">
                  <c:v>0.14641944610045518</c:v>
                </c:pt>
                <c:pt idx="9">
                  <c:v>9.2261712166875884E-2</c:v>
                </c:pt>
                <c:pt idx="10">
                  <c:v>9.0031670869467645E-2</c:v>
                </c:pt>
                <c:pt idx="11">
                  <c:v>8.1477909266595289E-2</c:v>
                </c:pt>
                <c:pt idx="12">
                  <c:v>6.8904210914094419E-2</c:v>
                </c:pt>
              </c:numCache>
            </c:numRef>
          </c:yVal>
        </c:ser>
        <c:axId val="69925120"/>
        <c:axId val="69923200"/>
      </c:scatterChart>
      <c:valAx>
        <c:axId val="69918720"/>
        <c:scaling>
          <c:orientation val="minMax"/>
          <c:max val="60"/>
        </c:scaling>
        <c:axPos val="b"/>
        <c:majorGridlines/>
        <c:minorGridlines/>
        <c:title>
          <c:tx>
            <c:rich>
              <a:bodyPr/>
              <a:lstStyle/>
              <a:p>
                <a:pPr>
                  <a:defRPr/>
                </a:pPr>
                <a:r>
                  <a:rPr lang="en-CA" dirty="0" smtClean="0"/>
                  <a:t>Ignition delay</a:t>
                </a:r>
                <a:r>
                  <a:rPr lang="en-CA" baseline="0" dirty="0" smtClean="0"/>
                  <a:t> </a:t>
                </a:r>
                <a:r>
                  <a:rPr lang="en-CA" dirty="0" smtClean="0"/>
                  <a:t>(sec</a:t>
                </a:r>
                <a:r>
                  <a:rPr lang="en-CA" dirty="0"/>
                  <a:t>)</a:t>
                </a:r>
              </a:p>
            </c:rich>
          </c:tx>
          <c:layout/>
        </c:title>
        <c:numFmt formatCode="General" sourceLinked="1"/>
        <c:minorTickMark val="out"/>
        <c:tickLblPos val="nextTo"/>
        <c:crossAx val="69921024"/>
        <c:crosses val="autoZero"/>
        <c:crossBetween val="midCat"/>
      </c:valAx>
      <c:valAx>
        <c:axId val="69921024"/>
        <c:scaling>
          <c:orientation val="minMax"/>
        </c:scaling>
        <c:axPos val="l"/>
        <c:majorGridlines/>
        <c:minorGridlines/>
        <c:title>
          <c:tx>
            <c:rich>
              <a:bodyPr/>
              <a:lstStyle/>
              <a:p>
                <a:pPr>
                  <a:defRPr/>
                </a:pPr>
                <a:r>
                  <a:rPr lang="en-CA"/>
                  <a:t>Maximum</a:t>
                </a:r>
                <a:r>
                  <a:rPr lang="en-CA" baseline="0"/>
                  <a:t> overpressure (barg)</a:t>
                </a:r>
                <a:endParaRPr lang="en-CA"/>
              </a:p>
            </c:rich>
          </c:tx>
          <c:layout/>
        </c:title>
        <c:numFmt formatCode="#,##0.00" sourceLinked="0"/>
        <c:minorTickMark val="out"/>
        <c:tickLblPos val="nextTo"/>
        <c:crossAx val="69918720"/>
        <c:crosses val="autoZero"/>
        <c:crossBetween val="midCat"/>
      </c:valAx>
      <c:valAx>
        <c:axId val="69923200"/>
        <c:scaling>
          <c:orientation val="minMax"/>
          <c:max val="0.35000000000000031"/>
          <c:min val="0"/>
        </c:scaling>
        <c:axPos val="r"/>
        <c:title>
          <c:tx>
            <c:rich>
              <a:bodyPr rot="-5400000" vert="horz"/>
              <a:lstStyle/>
              <a:p>
                <a:pPr>
                  <a:defRPr sz="1000"/>
                </a:pPr>
                <a:r>
                  <a:rPr lang="en-CA" sz="1000" b="1" i="0" baseline="0"/>
                  <a:t>Hydrogen mass at stoichiometric concentration (kg)</a:t>
                </a:r>
                <a:endParaRPr lang="en-CA" sz="1000"/>
              </a:p>
            </c:rich>
          </c:tx>
          <c:layout/>
        </c:title>
        <c:numFmt formatCode="#,##0.00" sourceLinked="0"/>
        <c:tickLblPos val="nextTo"/>
        <c:crossAx val="69925120"/>
        <c:crosses val="max"/>
        <c:crossBetween val="midCat"/>
      </c:valAx>
      <c:valAx>
        <c:axId val="69925120"/>
        <c:scaling>
          <c:orientation val="minMax"/>
        </c:scaling>
        <c:delete val="1"/>
        <c:axPos val="b"/>
        <c:numFmt formatCode="General" sourceLinked="1"/>
        <c:tickLblPos val="none"/>
        <c:crossAx val="69923200"/>
        <c:crosses val="autoZero"/>
        <c:crossBetween val="midCat"/>
      </c:valAx>
    </c:plotArea>
    <c:legend>
      <c:legendPos val="t"/>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CA"/>
  <c:chart>
    <c:autoTitleDeleted val="1"/>
    <c:plotArea>
      <c:layout/>
      <c:scatterChart>
        <c:scatterStyle val="smoothMarker"/>
        <c:ser>
          <c:idx val="0"/>
          <c:order val="0"/>
          <c:tx>
            <c:v>Flammable mass between 4-75% (vol.)</c:v>
          </c:tx>
          <c:spPr>
            <a:ln w="6350">
              <a:solidFill>
                <a:sysClr val="windowText" lastClr="000000"/>
              </a:solidFill>
            </a:ln>
          </c:spPr>
          <c:marker>
            <c:symbol val="circle"/>
            <c:size val="5"/>
            <c:spPr>
              <a:solidFill>
                <a:sysClr val="windowText" lastClr="000000"/>
              </a:solidFill>
            </c:spPr>
          </c:marker>
          <c:xVal>
            <c:numRef>
              <c:f>'StoichMass 35NW45C'!$A$2:$A$14</c:f>
              <c:numCache>
                <c:formatCode>General</c:formatCode>
                <c:ptCount val="13"/>
                <c:pt idx="0">
                  <c:v>0.5</c:v>
                </c:pt>
                <c:pt idx="1">
                  <c:v>1</c:v>
                </c:pt>
                <c:pt idx="2">
                  <c:v>2</c:v>
                </c:pt>
                <c:pt idx="3">
                  <c:v>3</c:v>
                </c:pt>
                <c:pt idx="4">
                  <c:v>4</c:v>
                </c:pt>
                <c:pt idx="5">
                  <c:v>5</c:v>
                </c:pt>
                <c:pt idx="6">
                  <c:v>10</c:v>
                </c:pt>
                <c:pt idx="7">
                  <c:v>15</c:v>
                </c:pt>
                <c:pt idx="8">
                  <c:v>20</c:v>
                </c:pt>
                <c:pt idx="9">
                  <c:v>30</c:v>
                </c:pt>
                <c:pt idx="10">
                  <c:v>40</c:v>
                </c:pt>
                <c:pt idx="11">
                  <c:v>50</c:v>
                </c:pt>
                <c:pt idx="12">
                  <c:v>60</c:v>
                </c:pt>
              </c:numCache>
            </c:numRef>
          </c:xVal>
          <c:yVal>
            <c:numRef>
              <c:f>'StoichMass 35NW45C'!$G$2:$G$14</c:f>
              <c:numCache>
                <c:formatCode>General</c:formatCode>
                <c:ptCount val="13"/>
                <c:pt idx="0">
                  <c:v>0.80064644700000032</c:v>
                </c:pt>
                <c:pt idx="1">
                  <c:v>1.5391994889999994</c:v>
                </c:pt>
                <c:pt idx="2">
                  <c:v>2.8930886929999993</c:v>
                </c:pt>
                <c:pt idx="3">
                  <c:v>4.192930006999994</c:v>
                </c:pt>
                <c:pt idx="4">
                  <c:v>5.4271743399999943</c:v>
                </c:pt>
                <c:pt idx="5">
                  <c:v>6.591692557</c:v>
                </c:pt>
                <c:pt idx="6">
                  <c:v>10.85124132</c:v>
                </c:pt>
                <c:pt idx="7">
                  <c:v>13.025235630000005</c:v>
                </c:pt>
                <c:pt idx="8">
                  <c:v>14.08247398</c:v>
                </c:pt>
                <c:pt idx="9">
                  <c:v>12.739165959999999</c:v>
                </c:pt>
                <c:pt idx="10">
                  <c:v>11.679639110000005</c:v>
                </c:pt>
                <c:pt idx="11">
                  <c:v>10.891142540000002</c:v>
                </c:pt>
                <c:pt idx="12">
                  <c:v>10.923328599999998</c:v>
                </c:pt>
              </c:numCache>
            </c:numRef>
          </c:yVal>
          <c:smooth val="1"/>
        </c:ser>
        <c:ser>
          <c:idx val="2"/>
          <c:order val="1"/>
          <c:tx>
            <c:v>Flammable mass between 11-75% (vol.)</c:v>
          </c:tx>
          <c:spPr>
            <a:ln w="6350">
              <a:solidFill>
                <a:sysClr val="windowText" lastClr="000000"/>
              </a:solidFill>
              <a:prstDash val="dash"/>
            </a:ln>
          </c:spPr>
          <c:marker>
            <c:symbol val="triangle"/>
            <c:size val="5"/>
            <c:spPr>
              <a:solidFill>
                <a:sysClr val="windowText" lastClr="000000"/>
              </a:solidFill>
              <a:ln>
                <a:solidFill>
                  <a:sysClr val="windowText" lastClr="000000"/>
                </a:solidFill>
              </a:ln>
            </c:spPr>
          </c:marker>
          <c:xVal>
            <c:numRef>
              <c:f>'StoichMass 35NW45C'!$A$2:$A$14</c:f>
              <c:numCache>
                <c:formatCode>General</c:formatCode>
                <c:ptCount val="13"/>
                <c:pt idx="0">
                  <c:v>0.5</c:v>
                </c:pt>
                <c:pt idx="1">
                  <c:v>1</c:v>
                </c:pt>
                <c:pt idx="2">
                  <c:v>2</c:v>
                </c:pt>
                <c:pt idx="3">
                  <c:v>3</c:v>
                </c:pt>
                <c:pt idx="4">
                  <c:v>4</c:v>
                </c:pt>
                <c:pt idx="5">
                  <c:v>5</c:v>
                </c:pt>
                <c:pt idx="6">
                  <c:v>10</c:v>
                </c:pt>
                <c:pt idx="7">
                  <c:v>15</c:v>
                </c:pt>
                <c:pt idx="8">
                  <c:v>20</c:v>
                </c:pt>
                <c:pt idx="9">
                  <c:v>30</c:v>
                </c:pt>
                <c:pt idx="10">
                  <c:v>40</c:v>
                </c:pt>
                <c:pt idx="11">
                  <c:v>50</c:v>
                </c:pt>
                <c:pt idx="12">
                  <c:v>60</c:v>
                </c:pt>
              </c:numCache>
            </c:numRef>
          </c:xVal>
          <c:yVal>
            <c:numRef>
              <c:f>'StoichMass 35NW45C'!$J$2:$J$14</c:f>
              <c:numCache>
                <c:formatCode>General</c:formatCode>
                <c:ptCount val="13"/>
                <c:pt idx="0">
                  <c:v>0.75253921400000034</c:v>
                </c:pt>
                <c:pt idx="1">
                  <c:v>1.3826079160000007</c:v>
                </c:pt>
                <c:pt idx="2">
                  <c:v>2.3353465789999999</c:v>
                </c:pt>
                <c:pt idx="3">
                  <c:v>3.0726602899999986</c:v>
                </c:pt>
                <c:pt idx="4">
                  <c:v>3.4731584679999998</c:v>
                </c:pt>
                <c:pt idx="5">
                  <c:v>3.7094327400000013</c:v>
                </c:pt>
                <c:pt idx="6">
                  <c:v>3.622163987</c:v>
                </c:pt>
                <c:pt idx="7">
                  <c:v>4.0044624210000004</c:v>
                </c:pt>
                <c:pt idx="8">
                  <c:v>4.4772346250000004</c:v>
                </c:pt>
                <c:pt idx="9">
                  <c:v>4.2899699629999999</c:v>
                </c:pt>
                <c:pt idx="10">
                  <c:v>3.9181763349999987</c:v>
                </c:pt>
                <c:pt idx="11">
                  <c:v>3.6953205010000012</c:v>
                </c:pt>
                <c:pt idx="12">
                  <c:v>3.3092832490000004</c:v>
                </c:pt>
              </c:numCache>
            </c:numRef>
          </c:yVal>
          <c:smooth val="1"/>
        </c:ser>
        <c:axId val="70593152"/>
        <c:axId val="70603904"/>
      </c:scatterChart>
      <c:scatterChart>
        <c:scatterStyle val="smoothMarker"/>
        <c:ser>
          <c:idx val="1"/>
          <c:order val="2"/>
          <c:tx>
            <c:v>Equivalent stoichiometric cloud (Q9)</c:v>
          </c:tx>
          <c:spPr>
            <a:ln w="12700">
              <a:solidFill>
                <a:schemeClr val="tx1"/>
              </a:solidFill>
              <a:prstDash val="dashDot"/>
            </a:ln>
          </c:spPr>
          <c:marker>
            <c:symbol val="square"/>
            <c:size val="4"/>
            <c:spPr>
              <a:solidFill>
                <a:schemeClr val="tx1"/>
              </a:solidFill>
              <a:ln>
                <a:solidFill>
                  <a:schemeClr val="tx1"/>
                </a:solidFill>
              </a:ln>
            </c:spPr>
          </c:marker>
          <c:xVal>
            <c:numRef>
              <c:f>'PSA Jets 35 mm - Results'!$O$24:$O$36</c:f>
              <c:numCache>
                <c:formatCode>General</c:formatCode>
                <c:ptCount val="13"/>
                <c:pt idx="0">
                  <c:v>0.5</c:v>
                </c:pt>
                <c:pt idx="1">
                  <c:v>1</c:v>
                </c:pt>
                <c:pt idx="2">
                  <c:v>2</c:v>
                </c:pt>
                <c:pt idx="3">
                  <c:v>3</c:v>
                </c:pt>
                <c:pt idx="4">
                  <c:v>4</c:v>
                </c:pt>
                <c:pt idx="5">
                  <c:v>5</c:v>
                </c:pt>
                <c:pt idx="6">
                  <c:v>10</c:v>
                </c:pt>
                <c:pt idx="7">
                  <c:v>15</c:v>
                </c:pt>
                <c:pt idx="8">
                  <c:v>20</c:v>
                </c:pt>
                <c:pt idx="9">
                  <c:v>30</c:v>
                </c:pt>
                <c:pt idx="10">
                  <c:v>40</c:v>
                </c:pt>
                <c:pt idx="11">
                  <c:v>50</c:v>
                </c:pt>
                <c:pt idx="12">
                  <c:v>60</c:v>
                </c:pt>
              </c:numCache>
            </c:numRef>
          </c:xVal>
          <c:yVal>
            <c:numRef>
              <c:f>'PSA Jets 35 mm - Results'!$T$24:$T$36</c:f>
              <c:numCache>
                <c:formatCode>General</c:formatCode>
                <c:ptCount val="13"/>
                <c:pt idx="0">
                  <c:v>19.869</c:v>
                </c:pt>
                <c:pt idx="1">
                  <c:v>41.246000000000002</c:v>
                </c:pt>
                <c:pt idx="2">
                  <c:v>67.376999999999981</c:v>
                </c:pt>
                <c:pt idx="3">
                  <c:v>80.198999999999998</c:v>
                </c:pt>
                <c:pt idx="4" formatCode="0.000">
                  <c:v>85.35</c:v>
                </c:pt>
                <c:pt idx="5">
                  <c:v>87.985000000000014</c:v>
                </c:pt>
                <c:pt idx="6" formatCode="0.000">
                  <c:v>87.82</c:v>
                </c:pt>
                <c:pt idx="7">
                  <c:v>94.263999999999996</c:v>
                </c:pt>
                <c:pt idx="8">
                  <c:v>101.19</c:v>
                </c:pt>
                <c:pt idx="9">
                  <c:v>91.423000000000002</c:v>
                </c:pt>
                <c:pt idx="10">
                  <c:v>80.391000000000005</c:v>
                </c:pt>
                <c:pt idx="11">
                  <c:v>73.735000000000014</c:v>
                </c:pt>
                <c:pt idx="12" formatCode="0.000">
                  <c:v>63.14</c:v>
                </c:pt>
              </c:numCache>
            </c:numRef>
          </c:yVal>
          <c:smooth val="1"/>
        </c:ser>
        <c:axId val="70165632"/>
        <c:axId val="70605824"/>
      </c:scatterChart>
      <c:valAx>
        <c:axId val="70593152"/>
        <c:scaling>
          <c:orientation val="minMax"/>
          <c:max val="60"/>
          <c:min val="0"/>
        </c:scaling>
        <c:axPos val="b"/>
        <c:majorGridlines/>
        <c:minorGridlines/>
        <c:title>
          <c:tx>
            <c:rich>
              <a:bodyPr/>
              <a:lstStyle/>
              <a:p>
                <a:pPr>
                  <a:defRPr/>
                </a:pPr>
                <a:r>
                  <a:rPr lang="en-CA" dirty="0" smtClean="0"/>
                  <a:t>Ignition</a:t>
                </a:r>
                <a:r>
                  <a:rPr lang="en-CA" baseline="0" dirty="0" smtClean="0"/>
                  <a:t> delay</a:t>
                </a:r>
                <a:r>
                  <a:rPr lang="en-CA" dirty="0" smtClean="0"/>
                  <a:t> </a:t>
                </a:r>
                <a:r>
                  <a:rPr lang="en-CA" dirty="0"/>
                  <a:t>(sec)</a:t>
                </a:r>
              </a:p>
            </c:rich>
          </c:tx>
          <c:layout/>
        </c:title>
        <c:numFmt formatCode="General" sourceLinked="1"/>
        <c:tickLblPos val="nextTo"/>
        <c:crossAx val="70603904"/>
        <c:crosses val="autoZero"/>
        <c:crossBetween val="midCat"/>
      </c:valAx>
      <c:valAx>
        <c:axId val="70603904"/>
        <c:scaling>
          <c:orientation val="minMax"/>
        </c:scaling>
        <c:axPos val="l"/>
        <c:majorGridlines/>
        <c:minorGridlines/>
        <c:title>
          <c:tx>
            <c:rich>
              <a:bodyPr rot="-5400000" vert="horz"/>
              <a:lstStyle/>
              <a:p>
                <a:pPr>
                  <a:defRPr/>
                </a:pPr>
                <a:r>
                  <a:rPr lang="en-CA"/>
                  <a:t>Flammable mass of hydrogen (kg)</a:t>
                </a:r>
              </a:p>
            </c:rich>
          </c:tx>
          <c:layout/>
        </c:title>
        <c:numFmt formatCode="General" sourceLinked="0"/>
        <c:tickLblPos val="nextTo"/>
        <c:crossAx val="70593152"/>
        <c:crosses val="autoZero"/>
        <c:crossBetween val="midCat"/>
      </c:valAx>
      <c:valAx>
        <c:axId val="70605824"/>
        <c:scaling>
          <c:orientation val="minMax"/>
          <c:max val="160"/>
          <c:min val="0"/>
        </c:scaling>
        <c:axPos val="r"/>
        <c:title>
          <c:tx>
            <c:rich>
              <a:bodyPr rot="-5400000" vert="horz"/>
              <a:lstStyle/>
              <a:p>
                <a:pPr>
                  <a:defRPr/>
                </a:pPr>
                <a:r>
                  <a:rPr lang="en-CA"/>
                  <a:t>Equivalent</a:t>
                </a:r>
                <a:r>
                  <a:rPr lang="en-CA" baseline="0"/>
                  <a:t> stoichiometric cloud volume (m</a:t>
                </a:r>
                <a:r>
                  <a:rPr lang="en-CA" baseline="30000"/>
                  <a:t>3</a:t>
                </a:r>
                <a:r>
                  <a:rPr lang="en-CA" baseline="0"/>
                  <a:t>)</a:t>
                </a:r>
                <a:endParaRPr lang="en-CA"/>
              </a:p>
            </c:rich>
          </c:tx>
          <c:layout/>
        </c:title>
        <c:numFmt formatCode="General" sourceLinked="1"/>
        <c:tickLblPos val="nextTo"/>
        <c:crossAx val="70165632"/>
        <c:crosses val="max"/>
        <c:crossBetween val="midCat"/>
      </c:valAx>
      <c:valAx>
        <c:axId val="70165632"/>
        <c:scaling>
          <c:orientation val="minMax"/>
        </c:scaling>
        <c:delete val="1"/>
        <c:axPos val="b"/>
        <c:numFmt formatCode="General" sourceLinked="1"/>
        <c:tickLblPos val="none"/>
        <c:crossAx val="70605824"/>
        <c:crosses val="autoZero"/>
        <c:crossBetween val="midCat"/>
      </c:valAx>
    </c:plotArea>
    <c:legend>
      <c:legendPos val="t"/>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CA"/>
  <c:style val="1"/>
  <c:chart>
    <c:autoTitleDeleted val="1"/>
    <c:plotArea>
      <c:layout/>
      <c:scatterChart>
        <c:scatterStyle val="lineMarker"/>
        <c:ser>
          <c:idx val="0"/>
          <c:order val="1"/>
          <c:tx>
            <c:v>Max OP on MP (GridSize:0.5m)</c:v>
          </c:tx>
          <c:spPr>
            <a:ln w="6350">
              <a:solidFill>
                <a:srgbClr val="00B0F0"/>
              </a:solidFill>
              <a:prstDash val="sysDot"/>
            </a:ln>
          </c:spPr>
          <c:marker>
            <c:symbol val="diamond"/>
            <c:size val="7"/>
            <c:spPr>
              <a:solidFill>
                <a:srgbClr val="00B0F0"/>
              </a:solidFill>
            </c:spPr>
          </c:marker>
          <c:xVal>
            <c:numRef>
              <c:f>'PSA Jets 35 mm - Results'!$O$24:$O$36</c:f>
              <c:numCache>
                <c:formatCode>General</c:formatCode>
                <c:ptCount val="13"/>
                <c:pt idx="0">
                  <c:v>0.5</c:v>
                </c:pt>
                <c:pt idx="1">
                  <c:v>1</c:v>
                </c:pt>
                <c:pt idx="2">
                  <c:v>2</c:v>
                </c:pt>
                <c:pt idx="3">
                  <c:v>3</c:v>
                </c:pt>
                <c:pt idx="4">
                  <c:v>4</c:v>
                </c:pt>
                <c:pt idx="5">
                  <c:v>5</c:v>
                </c:pt>
                <c:pt idx="6">
                  <c:v>10</c:v>
                </c:pt>
                <c:pt idx="7">
                  <c:v>15</c:v>
                </c:pt>
                <c:pt idx="8">
                  <c:v>20</c:v>
                </c:pt>
                <c:pt idx="9">
                  <c:v>30</c:v>
                </c:pt>
                <c:pt idx="10">
                  <c:v>40</c:v>
                </c:pt>
                <c:pt idx="11">
                  <c:v>50</c:v>
                </c:pt>
                <c:pt idx="12">
                  <c:v>60</c:v>
                </c:pt>
              </c:numCache>
            </c:numRef>
          </c:xVal>
          <c:yVal>
            <c:numRef>
              <c:f>'PSA Jets 35 mm - Results'!$N$24:$N$36</c:f>
              <c:numCache>
                <c:formatCode>0.0000</c:formatCode>
                <c:ptCount val="13"/>
                <c:pt idx="0">
                  <c:v>0.10120999999999998</c:v>
                </c:pt>
                <c:pt idx="1">
                  <c:v>0.208178</c:v>
                </c:pt>
                <c:pt idx="2">
                  <c:v>0.230351</c:v>
                </c:pt>
                <c:pt idx="3">
                  <c:v>0.22117799999999993</c:v>
                </c:pt>
                <c:pt idx="4">
                  <c:v>0.20766999999999999</c:v>
                </c:pt>
                <c:pt idx="5">
                  <c:v>0.20713799999999999</c:v>
                </c:pt>
                <c:pt idx="6">
                  <c:v>0.17600499999999999</c:v>
                </c:pt>
                <c:pt idx="7">
                  <c:v>0.17623700000000009</c:v>
                </c:pt>
                <c:pt idx="8">
                  <c:v>0.19120699999999999</c:v>
                </c:pt>
                <c:pt idx="9">
                  <c:v>0.15820700000000007</c:v>
                </c:pt>
                <c:pt idx="10">
                  <c:v>0.14929700000000012</c:v>
                </c:pt>
                <c:pt idx="11">
                  <c:v>0.128612</c:v>
                </c:pt>
                <c:pt idx="12">
                  <c:v>8.6302999999999991E-2</c:v>
                </c:pt>
              </c:numCache>
            </c:numRef>
          </c:yVal>
        </c:ser>
        <c:ser>
          <c:idx val="2"/>
          <c:order val="2"/>
          <c:tx>
            <c:v>Max OP in Dom (GridSize:0.5m)</c:v>
          </c:tx>
          <c:spPr>
            <a:ln w="6350">
              <a:solidFill>
                <a:srgbClr val="00B050"/>
              </a:solidFill>
              <a:prstDash val="sysDash"/>
            </a:ln>
          </c:spPr>
          <c:marker>
            <c:symbol val="triangle"/>
            <c:size val="7"/>
            <c:spPr>
              <a:solidFill>
                <a:srgbClr val="00B050"/>
              </a:solidFill>
            </c:spPr>
          </c:marker>
          <c:xVal>
            <c:numRef>
              <c:f>'PSA Jets 35 mm - Results'!$O$24:$O$36</c:f>
              <c:numCache>
                <c:formatCode>General</c:formatCode>
                <c:ptCount val="13"/>
                <c:pt idx="0">
                  <c:v>0.5</c:v>
                </c:pt>
                <c:pt idx="1">
                  <c:v>1</c:v>
                </c:pt>
                <c:pt idx="2">
                  <c:v>2</c:v>
                </c:pt>
                <c:pt idx="3">
                  <c:v>3</c:v>
                </c:pt>
                <c:pt idx="4">
                  <c:v>4</c:v>
                </c:pt>
                <c:pt idx="5">
                  <c:v>5</c:v>
                </c:pt>
                <c:pt idx="6">
                  <c:v>10</c:v>
                </c:pt>
                <c:pt idx="7">
                  <c:v>15</c:v>
                </c:pt>
                <c:pt idx="8">
                  <c:v>20</c:v>
                </c:pt>
                <c:pt idx="9">
                  <c:v>30</c:v>
                </c:pt>
                <c:pt idx="10">
                  <c:v>40</c:v>
                </c:pt>
                <c:pt idx="11">
                  <c:v>50</c:v>
                </c:pt>
                <c:pt idx="12">
                  <c:v>60</c:v>
                </c:pt>
              </c:numCache>
            </c:numRef>
          </c:xVal>
          <c:yVal>
            <c:numRef>
              <c:f>'PSA Jets 35 mm - Results'!$M$24:$M$36</c:f>
              <c:numCache>
                <c:formatCode>0.0000</c:formatCode>
                <c:ptCount val="13"/>
                <c:pt idx="0">
                  <c:v>0.25740000000000002</c:v>
                </c:pt>
                <c:pt idx="1">
                  <c:v>0.30950000000000016</c:v>
                </c:pt>
                <c:pt idx="2">
                  <c:v>0.33230000000000026</c:v>
                </c:pt>
                <c:pt idx="3">
                  <c:v>0.31250000000000017</c:v>
                </c:pt>
                <c:pt idx="4">
                  <c:v>0.29280000000000017</c:v>
                </c:pt>
                <c:pt idx="5">
                  <c:v>0.29290000000000022</c:v>
                </c:pt>
                <c:pt idx="6">
                  <c:v>0.2515</c:v>
                </c:pt>
                <c:pt idx="7">
                  <c:v>0.24850000000000008</c:v>
                </c:pt>
                <c:pt idx="8">
                  <c:v>0.27950000000000008</c:v>
                </c:pt>
                <c:pt idx="9">
                  <c:v>0.24140000000000009</c:v>
                </c:pt>
                <c:pt idx="10">
                  <c:v>0.22950000000000001</c:v>
                </c:pt>
                <c:pt idx="11">
                  <c:v>0.20790000000000008</c:v>
                </c:pt>
                <c:pt idx="12">
                  <c:v>0.16719999999999999</c:v>
                </c:pt>
              </c:numCache>
            </c:numRef>
          </c:yVal>
        </c:ser>
        <c:axId val="70540672"/>
        <c:axId val="70555520"/>
      </c:scatterChart>
      <c:scatterChart>
        <c:scatterStyle val="lineMarker"/>
        <c:ser>
          <c:idx val="1"/>
          <c:order val="0"/>
          <c:tx>
            <c:v>Hydrogen mass</c:v>
          </c:tx>
          <c:spPr>
            <a:ln w="6350">
              <a:solidFill>
                <a:srgbClr val="FF0000"/>
              </a:solidFill>
              <a:prstDash val="dash"/>
            </a:ln>
          </c:spPr>
          <c:marker>
            <c:symbol val="x"/>
            <c:size val="7"/>
            <c:spPr>
              <a:ln w="6350">
                <a:solidFill>
                  <a:srgbClr val="FF0000"/>
                </a:solidFill>
                <a:prstDash val="solid"/>
              </a:ln>
            </c:spPr>
          </c:marker>
          <c:xVal>
            <c:numRef>
              <c:f>'StoichMass 35NW45C'!$A$2:$A$14</c:f>
              <c:numCache>
                <c:formatCode>General</c:formatCode>
                <c:ptCount val="13"/>
                <c:pt idx="0">
                  <c:v>0.5</c:v>
                </c:pt>
                <c:pt idx="1">
                  <c:v>1</c:v>
                </c:pt>
                <c:pt idx="2">
                  <c:v>2</c:v>
                </c:pt>
                <c:pt idx="3">
                  <c:v>3</c:v>
                </c:pt>
                <c:pt idx="4">
                  <c:v>4</c:v>
                </c:pt>
                <c:pt idx="5">
                  <c:v>5</c:v>
                </c:pt>
                <c:pt idx="6">
                  <c:v>10</c:v>
                </c:pt>
                <c:pt idx="7">
                  <c:v>15</c:v>
                </c:pt>
                <c:pt idx="8">
                  <c:v>20</c:v>
                </c:pt>
                <c:pt idx="9">
                  <c:v>30</c:v>
                </c:pt>
                <c:pt idx="10">
                  <c:v>40</c:v>
                </c:pt>
                <c:pt idx="11">
                  <c:v>50</c:v>
                </c:pt>
                <c:pt idx="12">
                  <c:v>60</c:v>
                </c:pt>
              </c:numCache>
            </c:numRef>
          </c:xVal>
          <c:yVal>
            <c:numRef>
              <c:f>'StoichMass 35NW45C'!$C$2:$C$14</c:f>
              <c:numCache>
                <c:formatCode>General</c:formatCode>
                <c:ptCount val="13"/>
                <c:pt idx="0">
                  <c:v>0.105880849008451</c:v>
                </c:pt>
                <c:pt idx="1">
                  <c:v>0.17518566065329891</c:v>
                </c:pt>
                <c:pt idx="2">
                  <c:v>0.20937850848432199</c:v>
                </c:pt>
                <c:pt idx="3">
                  <c:v>0.17712914575723712</c:v>
                </c:pt>
                <c:pt idx="4">
                  <c:v>0.16729728574396413</c:v>
                </c:pt>
                <c:pt idx="5">
                  <c:v>0.15077219897060001</c:v>
                </c:pt>
                <c:pt idx="6">
                  <c:v>0.13776205802773209</c:v>
                </c:pt>
                <c:pt idx="7">
                  <c:v>0.12602850364352389</c:v>
                </c:pt>
                <c:pt idx="8">
                  <c:v>0.14641944610045518</c:v>
                </c:pt>
                <c:pt idx="9">
                  <c:v>9.2261712166875884E-2</c:v>
                </c:pt>
                <c:pt idx="10">
                  <c:v>9.0031670869467645E-2</c:v>
                </c:pt>
                <c:pt idx="11">
                  <c:v>8.1477909266595289E-2</c:v>
                </c:pt>
                <c:pt idx="12">
                  <c:v>6.8904210914094419E-2</c:v>
                </c:pt>
              </c:numCache>
            </c:numRef>
          </c:yVal>
        </c:ser>
        <c:ser>
          <c:idx val="3"/>
          <c:order val="3"/>
          <c:tx>
            <c:v>Max OP on MP (GridSize:0.2m)</c:v>
          </c:tx>
          <c:spPr>
            <a:ln w="6350" cmpd="sng">
              <a:solidFill>
                <a:srgbClr val="00B0F0"/>
              </a:solidFill>
              <a:prstDash val="sysDot"/>
            </a:ln>
          </c:spPr>
          <c:marker>
            <c:symbol val="dot"/>
            <c:size val="7"/>
            <c:spPr>
              <a:ln w="9525">
                <a:solidFill>
                  <a:srgbClr val="00B0F0"/>
                </a:solidFill>
              </a:ln>
            </c:spPr>
          </c:marker>
          <c:xVal>
            <c:numRef>
              <c:f>'PSA Jets 35 mm - Results'!$O$39:$O$51</c:f>
              <c:numCache>
                <c:formatCode>General</c:formatCode>
                <c:ptCount val="13"/>
                <c:pt idx="0">
                  <c:v>0.5</c:v>
                </c:pt>
                <c:pt idx="1">
                  <c:v>1</c:v>
                </c:pt>
                <c:pt idx="2">
                  <c:v>2</c:v>
                </c:pt>
                <c:pt idx="3">
                  <c:v>3</c:v>
                </c:pt>
                <c:pt idx="4">
                  <c:v>4</c:v>
                </c:pt>
                <c:pt idx="5">
                  <c:v>5</c:v>
                </c:pt>
                <c:pt idx="6">
                  <c:v>10</c:v>
                </c:pt>
                <c:pt idx="7">
                  <c:v>15</c:v>
                </c:pt>
                <c:pt idx="8">
                  <c:v>20</c:v>
                </c:pt>
                <c:pt idx="9">
                  <c:v>30</c:v>
                </c:pt>
                <c:pt idx="10">
                  <c:v>40</c:v>
                </c:pt>
                <c:pt idx="11">
                  <c:v>50</c:v>
                </c:pt>
                <c:pt idx="12">
                  <c:v>60</c:v>
                </c:pt>
              </c:numCache>
            </c:numRef>
          </c:xVal>
          <c:yVal>
            <c:numRef>
              <c:f>'PSA Jets 35 mm - Results'!$N$39:$N$51</c:f>
              <c:numCache>
                <c:formatCode>0.0000</c:formatCode>
                <c:ptCount val="13"/>
                <c:pt idx="0">
                  <c:v>9.4313000000000008E-2</c:v>
                </c:pt>
                <c:pt idx="1">
                  <c:v>0.11517600000000004</c:v>
                </c:pt>
                <c:pt idx="2">
                  <c:v>0.17708399999999999</c:v>
                </c:pt>
                <c:pt idx="3">
                  <c:v>0.161</c:v>
                </c:pt>
                <c:pt idx="4">
                  <c:v>0.12671399999999999</c:v>
                </c:pt>
                <c:pt idx="5">
                  <c:v>0.110218</c:v>
                </c:pt>
                <c:pt idx="6">
                  <c:v>0.13722799999999999</c:v>
                </c:pt>
                <c:pt idx="7">
                  <c:v>0.15641800000000017</c:v>
                </c:pt>
                <c:pt idx="8">
                  <c:v>0.21314200000000008</c:v>
                </c:pt>
                <c:pt idx="9">
                  <c:v>0.13608000000000001</c:v>
                </c:pt>
                <c:pt idx="10">
                  <c:v>0.14368</c:v>
                </c:pt>
                <c:pt idx="11">
                  <c:v>0.14627100000000001</c:v>
                </c:pt>
                <c:pt idx="12">
                  <c:v>0.14226500000000009</c:v>
                </c:pt>
              </c:numCache>
            </c:numRef>
          </c:yVal>
        </c:ser>
        <c:ser>
          <c:idx val="4"/>
          <c:order val="4"/>
          <c:tx>
            <c:v>Max OP in Dom (GridSize:0.2m)</c:v>
          </c:tx>
          <c:spPr>
            <a:ln w="6350">
              <a:solidFill>
                <a:srgbClr val="00B050"/>
              </a:solidFill>
              <a:prstDash val="sysDash"/>
            </a:ln>
          </c:spPr>
          <c:marker>
            <c:symbol val="star"/>
            <c:size val="7"/>
            <c:spPr>
              <a:ln>
                <a:solidFill>
                  <a:srgbClr val="00B050"/>
                </a:solidFill>
              </a:ln>
            </c:spPr>
          </c:marker>
          <c:xVal>
            <c:numRef>
              <c:f>'PSA Jets 35 mm - Results'!$O$39:$O$51</c:f>
              <c:numCache>
                <c:formatCode>General</c:formatCode>
                <c:ptCount val="13"/>
                <c:pt idx="0">
                  <c:v>0.5</c:v>
                </c:pt>
                <c:pt idx="1">
                  <c:v>1</c:v>
                </c:pt>
                <c:pt idx="2">
                  <c:v>2</c:v>
                </c:pt>
                <c:pt idx="3">
                  <c:v>3</c:v>
                </c:pt>
                <c:pt idx="4">
                  <c:v>4</c:v>
                </c:pt>
                <c:pt idx="5">
                  <c:v>5</c:v>
                </c:pt>
                <c:pt idx="6">
                  <c:v>10</c:v>
                </c:pt>
                <c:pt idx="7">
                  <c:v>15</c:v>
                </c:pt>
                <c:pt idx="8">
                  <c:v>20</c:v>
                </c:pt>
                <c:pt idx="9">
                  <c:v>30</c:v>
                </c:pt>
                <c:pt idx="10">
                  <c:v>40</c:v>
                </c:pt>
                <c:pt idx="11">
                  <c:v>50</c:v>
                </c:pt>
                <c:pt idx="12">
                  <c:v>60</c:v>
                </c:pt>
              </c:numCache>
            </c:numRef>
          </c:xVal>
          <c:yVal>
            <c:numRef>
              <c:f>'PSA Jets 35 mm - Results'!$M$39:$M$51</c:f>
              <c:numCache>
                <c:formatCode>0.0000</c:formatCode>
                <c:ptCount val="13"/>
                <c:pt idx="0" formatCode="General">
                  <c:v>0.22289999999999999</c:v>
                </c:pt>
                <c:pt idx="1">
                  <c:v>0.25160000000000005</c:v>
                </c:pt>
                <c:pt idx="2">
                  <c:v>0.29970000000000002</c:v>
                </c:pt>
                <c:pt idx="3" formatCode="General">
                  <c:v>0.39410000000000017</c:v>
                </c:pt>
                <c:pt idx="4" formatCode="General">
                  <c:v>0.33290000000000025</c:v>
                </c:pt>
                <c:pt idx="5" formatCode="General">
                  <c:v>0.22170000000000001</c:v>
                </c:pt>
                <c:pt idx="6" formatCode="General">
                  <c:v>0.25219999999999998</c:v>
                </c:pt>
                <c:pt idx="7">
                  <c:v>0.24700000000000008</c:v>
                </c:pt>
                <c:pt idx="8" formatCode="General">
                  <c:v>0.36990000000000017</c:v>
                </c:pt>
                <c:pt idx="9" formatCode="General">
                  <c:v>0.24240000000000009</c:v>
                </c:pt>
                <c:pt idx="10" formatCode="General">
                  <c:v>0.24430000000000004</c:v>
                </c:pt>
                <c:pt idx="11" formatCode="General">
                  <c:v>0.25310000000000005</c:v>
                </c:pt>
                <c:pt idx="12" formatCode="General">
                  <c:v>0.25369999999999998</c:v>
                </c:pt>
              </c:numCache>
            </c:numRef>
          </c:yVal>
        </c:ser>
        <c:ser>
          <c:idx val="5"/>
          <c:order val="5"/>
          <c:tx>
            <c:v>Max OP on MP (GridSize:0.2m, Same IgnPos as 0.5m)</c:v>
          </c:tx>
          <c:spPr>
            <a:ln w="6350" cmpd="sng">
              <a:solidFill>
                <a:srgbClr val="00B0F0"/>
              </a:solidFill>
              <a:prstDash val="sysDot"/>
            </a:ln>
          </c:spPr>
          <c:marker>
            <c:symbol val="circle"/>
            <c:size val="7"/>
            <c:spPr>
              <a:solidFill>
                <a:srgbClr val="00B0F0"/>
              </a:solidFill>
              <a:ln w="9525" cmpd="sng">
                <a:solidFill>
                  <a:schemeClr val="tx1"/>
                </a:solidFill>
                <a:prstDash val="sysDot"/>
              </a:ln>
            </c:spPr>
          </c:marker>
          <c:xVal>
            <c:numRef>
              <c:f>'PSA Jets 35 mm - Results'!$O$54:$O$66</c:f>
              <c:numCache>
                <c:formatCode>General</c:formatCode>
                <c:ptCount val="13"/>
                <c:pt idx="0">
                  <c:v>0.5</c:v>
                </c:pt>
                <c:pt idx="1">
                  <c:v>1</c:v>
                </c:pt>
                <c:pt idx="2">
                  <c:v>2</c:v>
                </c:pt>
                <c:pt idx="3">
                  <c:v>3</c:v>
                </c:pt>
                <c:pt idx="4">
                  <c:v>4</c:v>
                </c:pt>
                <c:pt idx="5">
                  <c:v>5</c:v>
                </c:pt>
                <c:pt idx="6">
                  <c:v>10</c:v>
                </c:pt>
                <c:pt idx="7">
                  <c:v>15</c:v>
                </c:pt>
                <c:pt idx="8">
                  <c:v>20</c:v>
                </c:pt>
                <c:pt idx="9">
                  <c:v>30</c:v>
                </c:pt>
                <c:pt idx="10">
                  <c:v>40</c:v>
                </c:pt>
                <c:pt idx="11">
                  <c:v>50</c:v>
                </c:pt>
                <c:pt idx="12">
                  <c:v>60</c:v>
                </c:pt>
              </c:numCache>
            </c:numRef>
          </c:xVal>
          <c:yVal>
            <c:numRef>
              <c:f>'PSA Jets 35 mm - Results'!$N$54:$N$66</c:f>
              <c:numCache>
                <c:formatCode>0.0000</c:formatCode>
                <c:ptCount val="13"/>
                <c:pt idx="0">
                  <c:v>9.365200000000011E-2</c:v>
                </c:pt>
                <c:pt idx="1">
                  <c:v>0.10961000000000004</c:v>
                </c:pt>
                <c:pt idx="2">
                  <c:v>0.22656299999999999</c:v>
                </c:pt>
                <c:pt idx="3">
                  <c:v>0.17926600000000009</c:v>
                </c:pt>
                <c:pt idx="4">
                  <c:v>0.13034000000000001</c:v>
                </c:pt>
                <c:pt idx="5">
                  <c:v>0.11299500000000004</c:v>
                </c:pt>
                <c:pt idx="6">
                  <c:v>0.13224400000000008</c:v>
                </c:pt>
                <c:pt idx="7">
                  <c:v>0.14753600000000008</c:v>
                </c:pt>
                <c:pt idx="8">
                  <c:v>0.18952700000000008</c:v>
                </c:pt>
                <c:pt idx="9">
                  <c:v>0.13419900000000001</c:v>
                </c:pt>
                <c:pt idx="10">
                  <c:v>0.14029400000000009</c:v>
                </c:pt>
                <c:pt idx="11">
                  <c:v>0.13433600000000001</c:v>
                </c:pt>
                <c:pt idx="12">
                  <c:v>0.112688</c:v>
                </c:pt>
              </c:numCache>
            </c:numRef>
          </c:yVal>
        </c:ser>
        <c:ser>
          <c:idx val="6"/>
          <c:order val="6"/>
          <c:tx>
            <c:v>Max OP in Dom (GridSize:0.2 m, Same IgnPos as 0.5m)</c:v>
          </c:tx>
          <c:spPr>
            <a:ln w="6350">
              <a:solidFill>
                <a:srgbClr val="00B050"/>
              </a:solidFill>
              <a:prstDash val="sysDash"/>
            </a:ln>
          </c:spPr>
          <c:marker>
            <c:symbol val="plus"/>
            <c:size val="7"/>
            <c:spPr>
              <a:ln>
                <a:solidFill>
                  <a:srgbClr val="00B050"/>
                </a:solidFill>
              </a:ln>
            </c:spPr>
          </c:marker>
          <c:xVal>
            <c:numRef>
              <c:f>'PSA Jets 35 mm - Results'!$O$54:$O$66</c:f>
              <c:numCache>
                <c:formatCode>General</c:formatCode>
                <c:ptCount val="13"/>
                <c:pt idx="0">
                  <c:v>0.5</c:v>
                </c:pt>
                <c:pt idx="1">
                  <c:v>1</c:v>
                </c:pt>
                <c:pt idx="2">
                  <c:v>2</c:v>
                </c:pt>
                <c:pt idx="3">
                  <c:v>3</c:v>
                </c:pt>
                <c:pt idx="4">
                  <c:v>4</c:v>
                </c:pt>
                <c:pt idx="5">
                  <c:v>5</c:v>
                </c:pt>
                <c:pt idx="6">
                  <c:v>10</c:v>
                </c:pt>
                <c:pt idx="7">
                  <c:v>15</c:v>
                </c:pt>
                <c:pt idx="8">
                  <c:v>20</c:v>
                </c:pt>
                <c:pt idx="9">
                  <c:v>30</c:v>
                </c:pt>
                <c:pt idx="10">
                  <c:v>40</c:v>
                </c:pt>
                <c:pt idx="11">
                  <c:v>50</c:v>
                </c:pt>
                <c:pt idx="12">
                  <c:v>60</c:v>
                </c:pt>
              </c:numCache>
            </c:numRef>
          </c:xVal>
          <c:yVal>
            <c:numRef>
              <c:f>'PSA Jets 35 mm - Results'!$M$54:$M$66</c:f>
              <c:numCache>
                <c:formatCode>0.0000</c:formatCode>
                <c:ptCount val="13"/>
                <c:pt idx="0" formatCode="General">
                  <c:v>0.23180000000000001</c:v>
                </c:pt>
                <c:pt idx="1">
                  <c:v>0.24400000000000008</c:v>
                </c:pt>
                <c:pt idx="2">
                  <c:v>0.31800000000000017</c:v>
                </c:pt>
                <c:pt idx="3" formatCode="General">
                  <c:v>0.49280000000000024</c:v>
                </c:pt>
                <c:pt idx="4" formatCode="General">
                  <c:v>0.33510000000000018</c:v>
                </c:pt>
                <c:pt idx="5" formatCode="General">
                  <c:v>0.23430000000000001</c:v>
                </c:pt>
                <c:pt idx="6" formatCode="General">
                  <c:v>0.25660000000000005</c:v>
                </c:pt>
                <c:pt idx="7" formatCode="General">
                  <c:v>0.24460000000000001</c:v>
                </c:pt>
                <c:pt idx="8" formatCode="General">
                  <c:v>0.34850000000000014</c:v>
                </c:pt>
                <c:pt idx="9" formatCode="General">
                  <c:v>0.24150000000000008</c:v>
                </c:pt>
                <c:pt idx="10" formatCode="General">
                  <c:v>0.2611</c:v>
                </c:pt>
                <c:pt idx="11" formatCode="General">
                  <c:v>0.25369999999999998</c:v>
                </c:pt>
                <c:pt idx="12">
                  <c:v>0.24500000000000008</c:v>
                </c:pt>
              </c:numCache>
            </c:numRef>
          </c:yVal>
        </c:ser>
        <c:axId val="70559616"/>
        <c:axId val="70557696"/>
      </c:scatterChart>
      <c:valAx>
        <c:axId val="70540672"/>
        <c:scaling>
          <c:orientation val="minMax"/>
          <c:max val="60"/>
        </c:scaling>
        <c:axPos val="b"/>
        <c:majorGridlines/>
        <c:minorGridlines/>
        <c:title>
          <c:tx>
            <c:rich>
              <a:bodyPr/>
              <a:lstStyle/>
              <a:p>
                <a:pPr>
                  <a:defRPr/>
                </a:pPr>
                <a:r>
                  <a:rPr lang="en-CA"/>
                  <a:t>Time to ignition (sec)</a:t>
                </a:r>
              </a:p>
            </c:rich>
          </c:tx>
          <c:layout/>
        </c:title>
        <c:numFmt formatCode="General" sourceLinked="1"/>
        <c:minorTickMark val="out"/>
        <c:tickLblPos val="nextTo"/>
        <c:crossAx val="70555520"/>
        <c:crosses val="autoZero"/>
        <c:crossBetween val="midCat"/>
      </c:valAx>
      <c:valAx>
        <c:axId val="70555520"/>
        <c:scaling>
          <c:orientation val="minMax"/>
          <c:max val="0.5"/>
          <c:min val="0"/>
        </c:scaling>
        <c:axPos val="l"/>
        <c:majorGridlines/>
        <c:minorGridlines/>
        <c:title>
          <c:tx>
            <c:rich>
              <a:bodyPr/>
              <a:lstStyle/>
              <a:p>
                <a:pPr>
                  <a:defRPr/>
                </a:pPr>
                <a:r>
                  <a:rPr lang="en-CA"/>
                  <a:t>Maximum</a:t>
                </a:r>
                <a:r>
                  <a:rPr lang="en-CA" baseline="0"/>
                  <a:t> overpressure (barg)</a:t>
                </a:r>
                <a:endParaRPr lang="en-CA"/>
              </a:p>
            </c:rich>
          </c:tx>
          <c:layout/>
        </c:title>
        <c:numFmt formatCode="#,##0.00" sourceLinked="0"/>
        <c:minorTickMark val="out"/>
        <c:tickLblPos val="nextTo"/>
        <c:crossAx val="70540672"/>
        <c:crosses val="autoZero"/>
        <c:crossBetween val="midCat"/>
        <c:majorUnit val="0.05"/>
        <c:minorUnit val="1.0000000000000005E-2"/>
      </c:valAx>
      <c:valAx>
        <c:axId val="70557696"/>
        <c:scaling>
          <c:orientation val="minMax"/>
          <c:max val="0.5"/>
          <c:min val="0"/>
        </c:scaling>
        <c:axPos val="r"/>
        <c:title>
          <c:tx>
            <c:rich>
              <a:bodyPr rot="-5400000" vert="horz"/>
              <a:lstStyle/>
              <a:p>
                <a:pPr>
                  <a:defRPr sz="1000"/>
                </a:pPr>
                <a:r>
                  <a:rPr lang="en-CA" sz="1000" b="1" i="0" baseline="0"/>
                  <a:t>Hydrogen mass at stoichiometric concentration (kg)</a:t>
                </a:r>
                <a:endParaRPr lang="en-CA" sz="1000"/>
              </a:p>
            </c:rich>
          </c:tx>
          <c:layout/>
        </c:title>
        <c:numFmt formatCode="#,##0.00" sourceLinked="0"/>
        <c:tickLblPos val="nextTo"/>
        <c:crossAx val="70559616"/>
        <c:crosses val="max"/>
        <c:crossBetween val="midCat"/>
      </c:valAx>
      <c:valAx>
        <c:axId val="70559616"/>
        <c:scaling>
          <c:orientation val="minMax"/>
        </c:scaling>
        <c:delete val="1"/>
        <c:axPos val="b"/>
        <c:numFmt formatCode="General" sourceLinked="1"/>
        <c:tickLblPos val="none"/>
        <c:crossAx val="70557696"/>
        <c:crosses val="autoZero"/>
        <c:crossBetween val="midCat"/>
      </c:valAx>
    </c:plotArea>
    <c:legend>
      <c:legendPos val="t"/>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59F01-9F6D-43FC-AA5F-1946292E7D6D}" type="datetimeFigureOut">
              <a:rPr lang="en-CA" smtClean="0"/>
              <a:pPr/>
              <a:t>09/09/2011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E4549-DA9B-4E92-862D-E9D2666556E4}"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CA" dirty="0" smtClean="0"/>
              <a:t>The scope of the project</a:t>
            </a:r>
            <a:r>
              <a:rPr lang="en-CA" baseline="0" dirty="0" smtClean="0"/>
              <a:t> was to numerically study the consequences of an hydrogen release from a pressure swing adsorption installation operating at 30 </a:t>
            </a:r>
            <a:r>
              <a:rPr lang="en-CA" baseline="0" dirty="0" err="1" smtClean="0"/>
              <a:t>barg</a:t>
            </a:r>
            <a:r>
              <a:rPr lang="en-CA" baseline="0" dirty="0" smtClean="0"/>
              <a:t>.</a:t>
            </a:r>
          </a:p>
          <a:p>
            <a:pPr marL="228600" indent="-228600">
              <a:buAutoNum type="arabicParenR"/>
            </a:pPr>
            <a:r>
              <a:rPr lang="en-CA" baseline="0" dirty="0" smtClean="0"/>
              <a:t>FLACS-Hydrogen from </a:t>
            </a:r>
            <a:r>
              <a:rPr lang="en-CA" baseline="0" dirty="0" err="1" smtClean="0"/>
              <a:t>GexCon</a:t>
            </a:r>
            <a:r>
              <a:rPr lang="en-CA" baseline="0" dirty="0" smtClean="0"/>
              <a:t> was used to do the simulations</a:t>
            </a:r>
          </a:p>
          <a:p>
            <a:pPr marL="228600" indent="-228600">
              <a:buAutoNum type="arabicParenR"/>
            </a:pPr>
            <a:r>
              <a:rPr lang="en-CA" baseline="0" dirty="0" smtClean="0"/>
              <a:t>We investigated the impact of different leak orientation and wind profile on the explosive cloud formation and on explosion consequences</a:t>
            </a:r>
          </a:p>
          <a:p>
            <a:pPr marL="228600" indent="-228600">
              <a:buAutoNum type="arabicParenR"/>
            </a:pPr>
            <a:r>
              <a:rPr lang="en-CA" baseline="0" dirty="0" smtClean="0"/>
              <a:t>We also investigated the overpressures resulting from ignition as a function of time to ignition</a:t>
            </a:r>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2</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CA" dirty="0" smtClean="0"/>
              <a:t>Now if we look at the</a:t>
            </a:r>
            <a:r>
              <a:rPr lang="en-CA" baseline="0" dirty="0" smtClean="0"/>
              <a:t> 20 mm diameter release</a:t>
            </a:r>
          </a:p>
          <a:p>
            <a:pPr marL="228600" indent="-228600">
              <a:buAutoNum type="arabicParenR"/>
            </a:pPr>
            <a:r>
              <a:rPr lang="en-CA" baseline="0" dirty="0" smtClean="0"/>
              <a:t>Notice how small the higher concentration contour are compared to those of the 35 mm release</a:t>
            </a:r>
          </a:p>
          <a:p>
            <a:pPr marL="228600" indent="-228600">
              <a:buAutoNum type="arabicParenR"/>
            </a:pPr>
            <a:r>
              <a:rPr lang="en-CA" baseline="0" dirty="0" smtClean="0"/>
              <a:t>That’s to be expected since the leak rate is 3 times smaller</a:t>
            </a:r>
          </a:p>
          <a:p>
            <a:pPr marL="228600" indent="-228600">
              <a:buAutoNum type="arabicParenR"/>
            </a:pPr>
            <a:r>
              <a:rPr lang="en-CA" baseline="0" dirty="0" smtClean="0"/>
              <a:t>The resulting overpressure will be much smaller too</a:t>
            </a:r>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Tx/>
              <a:buAutoNum type="arabicParenR"/>
            </a:pPr>
            <a:r>
              <a:rPr lang="en-CA" baseline="0" dirty="0" smtClean="0"/>
              <a:t>Let’s ignite</a:t>
            </a:r>
          </a:p>
          <a:p>
            <a:pPr marL="228600" indent="-228600">
              <a:buFontTx/>
              <a:buAutoNum type="arabicParenR"/>
            </a:pPr>
            <a:r>
              <a:rPr lang="en-CA" baseline="0" dirty="0" smtClean="0"/>
              <a:t>These graphs shows combustion results for the 35 mm release</a:t>
            </a:r>
          </a:p>
          <a:p>
            <a:pPr marL="228600" indent="-228600">
              <a:buFontTx/>
              <a:buAutoNum type="arabicParenR"/>
            </a:pPr>
            <a:r>
              <a:rPr lang="en-CA" baseline="0" dirty="0" smtClean="0"/>
              <a:t>The overpressure measured on the monitor points and in the entire domain are shown for 2 seconds and 20 seconds releases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CA" baseline="0" dirty="0" smtClean="0"/>
              <a:t>The monitor points maximum overpressures shown here were measured at 5 m or 10 m away from the leak orifice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smtClean="0">
                <a:solidFill>
                  <a:schemeClr val="tx1"/>
                </a:solidFill>
                <a:latin typeface="+mn-lt"/>
                <a:ea typeface="+mn-ea"/>
                <a:cs typeface="+mn-cs"/>
              </a:rPr>
              <a:t>The maximum overpressure varies from 0.28 bar up to 2.05 bar depending on the jet orientation, wind strength and ignition delay</a:t>
            </a:r>
            <a:endParaRPr lang="en-CA"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CA" baseline="0" dirty="0" smtClean="0"/>
              <a:t>Notice how the </a:t>
            </a:r>
            <a:r>
              <a:rPr lang="en-GB" sz="1200" kern="1200" dirty="0" smtClean="0">
                <a:solidFill>
                  <a:schemeClr val="tx1"/>
                </a:solidFill>
                <a:latin typeface="+mn-lt"/>
                <a:ea typeface="+mn-ea"/>
                <a:cs typeface="+mn-cs"/>
              </a:rPr>
              <a:t>maximum overpressures were 5 to 6 times more powerful for horizontal jets than for the 45˚ jets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latin typeface="+mn-lt"/>
                <a:ea typeface="+mn-ea"/>
                <a:cs typeface="+mn-cs"/>
              </a:rPr>
              <a:t>That’s because, </a:t>
            </a:r>
            <a:r>
              <a:rPr lang="en-US" sz="1200" kern="1200" baseline="0" dirty="0" smtClean="0">
                <a:solidFill>
                  <a:schemeClr val="tx1"/>
                </a:solidFill>
                <a:latin typeface="+mn-lt"/>
                <a:ea typeface="+mn-ea"/>
                <a:cs typeface="+mn-cs"/>
              </a:rPr>
              <a:t>compared with </a:t>
            </a:r>
            <a:r>
              <a:rPr lang="en-US" sz="1200" kern="1200" dirty="0" smtClean="0">
                <a:solidFill>
                  <a:schemeClr val="tx1"/>
                </a:solidFill>
                <a:latin typeface="+mn-lt"/>
                <a:ea typeface="+mn-ea"/>
                <a:cs typeface="+mn-cs"/>
              </a:rPr>
              <a:t>the 45˚ jets, the</a:t>
            </a:r>
            <a:r>
              <a:rPr lang="en-US" sz="1200" kern="1200" baseline="0" dirty="0" smtClean="0">
                <a:solidFill>
                  <a:schemeClr val="tx1"/>
                </a:solidFill>
                <a:latin typeface="+mn-lt"/>
                <a:ea typeface="+mn-ea"/>
                <a:cs typeface="+mn-cs"/>
              </a:rPr>
              <a:t> horizontal release covers a greater part of the congested area which accelerates the flame</a:t>
            </a:r>
          </a:p>
          <a:p>
            <a:pPr marL="228600" indent="-228600">
              <a:buFontTx/>
              <a:buNone/>
            </a:pPr>
            <a:endParaRPr lang="en-CA" baseline="0" dirty="0" smtClean="0"/>
          </a:p>
          <a:p>
            <a:pPr marL="228600" indent="-228600">
              <a:buFont typeface="+mj-lt"/>
              <a:buAutoNum type="arabicParenR"/>
            </a:pPr>
            <a:r>
              <a:rPr lang="en-CA" baseline="0" dirty="0" smtClean="0"/>
              <a:t>Also Notice how overpressures measured on monitor points are smaller then those measured in the domain ?</a:t>
            </a:r>
          </a:p>
          <a:p>
            <a:pPr marL="228600" indent="-228600">
              <a:buFont typeface="+mj-lt"/>
              <a:buAutoNum type="arabicParenR"/>
            </a:pPr>
            <a:r>
              <a:rPr lang="en-CA" baseline="0" dirty="0" smtClean="0"/>
              <a:t>The overpressure measured in the domain capture every localised reflection, even if they appear only for a fraction of a millisecond</a:t>
            </a:r>
          </a:p>
          <a:p>
            <a:pPr marL="228600" indent="-228600">
              <a:buFontTx/>
              <a:buAutoNum type="arabicParenR"/>
            </a:pPr>
            <a:r>
              <a:rPr lang="en-CA" baseline="0" dirty="0" smtClean="0"/>
              <a:t>The monitor points on the other hand are in mid air or on the ground, away from any corners where multiple reflection can occur</a:t>
            </a:r>
          </a:p>
          <a:p>
            <a:pPr marL="228600" indent="-228600">
              <a:buFontTx/>
              <a:buNone/>
            </a:pPr>
            <a:endParaRPr lang="en-CA" baseline="0" dirty="0" smtClean="0"/>
          </a:p>
        </p:txBody>
      </p:sp>
      <p:sp>
        <p:nvSpPr>
          <p:cNvPr id="4" name="Slide Number Placeholder 3"/>
          <p:cNvSpPr>
            <a:spLocks noGrp="1"/>
          </p:cNvSpPr>
          <p:nvPr>
            <p:ph type="sldNum" sz="quarter" idx="10"/>
          </p:nvPr>
        </p:nvSpPr>
        <p:spPr/>
        <p:txBody>
          <a:bodyPr/>
          <a:lstStyle/>
          <a:p>
            <a:fld id="{CAEE4549-DA9B-4E92-862D-E9D2666556E4}" type="slidenum">
              <a:rPr lang="en-CA" smtClean="0"/>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Tx/>
              <a:buAutoNum type="arabicParenR"/>
            </a:pPr>
            <a:r>
              <a:rPr lang="en-CA" baseline="0" dirty="0" smtClean="0"/>
              <a:t>Looking at the 20 mm release we see that the maximum </a:t>
            </a:r>
            <a:r>
              <a:rPr lang="en-GB" sz="1200" kern="1200" dirty="0" smtClean="0">
                <a:solidFill>
                  <a:schemeClr val="tx1"/>
                </a:solidFill>
                <a:latin typeface="+mn-lt"/>
                <a:ea typeface="+mn-ea"/>
                <a:cs typeface="+mn-cs"/>
              </a:rPr>
              <a:t>overpressure on the </a:t>
            </a:r>
            <a:r>
              <a:rPr lang="en-GB" sz="1200" kern="1200" baseline="0" dirty="0" smtClean="0">
                <a:solidFill>
                  <a:schemeClr val="tx1"/>
                </a:solidFill>
                <a:latin typeface="+mn-lt"/>
                <a:ea typeface="+mn-ea"/>
                <a:cs typeface="+mn-cs"/>
              </a:rPr>
              <a:t> monitor points</a:t>
            </a:r>
            <a:r>
              <a:rPr lang="en-GB" sz="1200" kern="1200" dirty="0" smtClean="0">
                <a:solidFill>
                  <a:schemeClr val="tx1"/>
                </a:solidFill>
                <a:latin typeface="+mn-lt"/>
                <a:ea typeface="+mn-ea"/>
                <a:cs typeface="+mn-cs"/>
              </a:rPr>
              <a:t> are</a:t>
            </a:r>
            <a:r>
              <a:rPr lang="en-GB" sz="1200" kern="1200" baseline="0" dirty="0" smtClean="0">
                <a:solidFill>
                  <a:schemeClr val="tx1"/>
                </a:solidFill>
                <a:latin typeface="+mn-lt"/>
                <a:ea typeface="+mn-ea"/>
                <a:cs typeface="+mn-cs"/>
              </a:rPr>
              <a:t> 2 times</a:t>
            </a:r>
            <a:r>
              <a:rPr lang="en-GB" sz="1200" kern="1200" dirty="0" smtClean="0">
                <a:solidFill>
                  <a:schemeClr val="tx1"/>
                </a:solidFill>
                <a:latin typeface="+mn-lt"/>
                <a:ea typeface="+mn-ea"/>
                <a:cs typeface="+mn-cs"/>
              </a:rPr>
              <a:t> more powerful for horizontal jets than for 45˚ jets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CA" baseline="0" dirty="0" smtClean="0"/>
              <a:t>The maximum overpressures on monitor points were all measured on the ground 5 m away from the leak orifice</a:t>
            </a:r>
            <a:endParaRPr lang="en-GB" sz="1200" kern="1200" dirty="0" smtClean="0">
              <a:solidFill>
                <a:schemeClr val="tx1"/>
              </a:solidFill>
              <a:latin typeface="+mn-lt"/>
              <a:ea typeface="+mn-ea"/>
              <a:cs typeface="+mn-cs"/>
            </a:endParaRPr>
          </a:p>
          <a:p>
            <a:pPr marL="228600" indent="-228600">
              <a:buFontTx/>
              <a:buAutoNum type="arabicParenR"/>
            </a:pPr>
            <a:r>
              <a:rPr lang="en-GB" sz="1200" kern="1200" dirty="0" smtClean="0">
                <a:solidFill>
                  <a:schemeClr val="tx1"/>
                </a:solidFill>
                <a:latin typeface="+mn-lt"/>
                <a:ea typeface="+mn-ea"/>
                <a:cs typeface="+mn-cs"/>
              </a:rPr>
              <a:t>An average maximum overpressure of 0.20 bar was obtained for most scenarios with a 20 mm diameter</a:t>
            </a:r>
          </a:p>
        </p:txBody>
      </p:sp>
      <p:sp>
        <p:nvSpPr>
          <p:cNvPr id="4" name="Slide Number Placeholder 3"/>
          <p:cNvSpPr>
            <a:spLocks noGrp="1"/>
          </p:cNvSpPr>
          <p:nvPr>
            <p:ph type="sldNum" sz="quarter" idx="10"/>
          </p:nvPr>
        </p:nvSpPr>
        <p:spPr/>
        <p:txBody>
          <a:bodyPr/>
          <a:lstStyle/>
          <a:p>
            <a:fld id="{CAEE4549-DA9B-4E92-862D-E9D2666556E4}" type="slidenum">
              <a:rPr lang="en-CA" smtClean="0"/>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smtClean="0"/>
              <a:t>These two graphs shows the</a:t>
            </a:r>
            <a:r>
              <a:rPr lang="en-GB" sz="1200" kern="1200" dirty="0" smtClean="0">
                <a:solidFill>
                  <a:schemeClr val="tx1"/>
                </a:solidFill>
                <a:latin typeface="+mn-lt"/>
                <a:ea typeface="+mn-ea"/>
                <a:cs typeface="+mn-cs"/>
              </a:rPr>
              <a:t> travel distance of 50 mbar, 140 mbar and 200 mbar overpressure fronts measured from the origin of the leak</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smtClean="0">
                <a:solidFill>
                  <a:schemeClr val="tx1"/>
                </a:solidFill>
                <a:latin typeface="+mn-lt"/>
                <a:ea typeface="+mn-ea"/>
                <a:cs typeface="+mn-cs"/>
              </a:rPr>
              <a:t>Again the</a:t>
            </a:r>
            <a:r>
              <a:rPr lang="en-GB" sz="1200" kern="1200" baseline="0" dirty="0" smtClean="0">
                <a:solidFill>
                  <a:schemeClr val="tx1"/>
                </a:solidFill>
                <a:latin typeface="+mn-lt"/>
                <a:ea typeface="+mn-ea"/>
                <a:cs typeface="+mn-cs"/>
              </a:rPr>
              <a:t> horizontal release ends up being the most dangerous, generating the farther reaching overpressure fronts</a:t>
            </a:r>
            <a:endParaRPr lang="en-GB" sz="1200" kern="1200" dirty="0" smtClean="0">
              <a:solidFill>
                <a:schemeClr val="tx1"/>
              </a:solidFill>
              <a:latin typeface="+mn-lt"/>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smtClean="0">
                <a:solidFill>
                  <a:schemeClr val="tx1"/>
                </a:solidFill>
                <a:latin typeface="+mn-lt"/>
                <a:ea typeface="+mn-ea"/>
                <a:cs typeface="+mn-cs"/>
              </a:rPr>
              <a:t>In the worst</a:t>
            </a:r>
            <a:r>
              <a:rPr lang="en-GB" sz="1200" kern="1200" baseline="0" dirty="0" smtClean="0">
                <a:solidFill>
                  <a:schemeClr val="tx1"/>
                </a:solidFill>
                <a:latin typeface="+mn-lt"/>
                <a:ea typeface="+mn-ea"/>
                <a:cs typeface="+mn-cs"/>
              </a:rPr>
              <a:t> case, </a:t>
            </a:r>
            <a:r>
              <a:rPr lang="en-GB" sz="1200" kern="1200" dirty="0" smtClean="0">
                <a:solidFill>
                  <a:schemeClr val="tx1"/>
                </a:solidFill>
                <a:latin typeface="+mn-lt"/>
                <a:ea typeface="+mn-ea"/>
                <a:cs typeface="+mn-cs"/>
              </a:rPr>
              <a:t>a 50 mbar pressure wave travelled up to 40 m in the direction of the leak and 26 m perpendicular to it</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endParaRPr lang="en-GB" b="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t>35NW45°C2</a:t>
            </a:r>
            <a:r>
              <a:rPr lang="en-GB" dirty="0" smtClean="0"/>
              <a:t> means the leak diameter is </a:t>
            </a:r>
            <a:r>
              <a:rPr lang="en-GB" b="1" dirty="0" smtClean="0"/>
              <a:t>35</a:t>
            </a:r>
            <a:r>
              <a:rPr lang="en-GB" dirty="0" smtClean="0"/>
              <a:t> mm, there is </a:t>
            </a:r>
            <a:r>
              <a:rPr lang="en-GB" b="1" dirty="0" smtClean="0"/>
              <a:t>N</a:t>
            </a:r>
            <a:r>
              <a:rPr lang="en-GB" dirty="0" smtClean="0"/>
              <a:t>o </a:t>
            </a:r>
            <a:r>
              <a:rPr lang="en-GB" b="1" dirty="0" smtClean="0"/>
              <a:t>W</a:t>
            </a:r>
            <a:r>
              <a:rPr lang="en-GB" dirty="0" smtClean="0"/>
              <a:t>ind, the jet direction is set </a:t>
            </a:r>
            <a:r>
              <a:rPr lang="en-GB" b="1" dirty="0" smtClean="0"/>
              <a:t>45° </a:t>
            </a:r>
            <a:r>
              <a:rPr lang="en-GB" dirty="0" smtClean="0"/>
              <a:t>toward the ground, it is a </a:t>
            </a:r>
            <a:r>
              <a:rPr lang="en-GB" b="1" dirty="0" smtClean="0"/>
              <a:t>C</a:t>
            </a:r>
            <a:r>
              <a:rPr lang="en-GB" dirty="0" smtClean="0"/>
              <a:t>ombustion simulation and the time to ignition is set at </a:t>
            </a:r>
            <a:r>
              <a:rPr lang="en-GB" b="1" dirty="0" smtClean="0"/>
              <a:t>2</a:t>
            </a:r>
            <a:r>
              <a:rPr lang="en-GB" dirty="0" smtClean="0"/>
              <a:t> sec after the leak onset</a:t>
            </a:r>
          </a:p>
          <a:p>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smtClean="0">
                <a:solidFill>
                  <a:schemeClr val="tx1"/>
                </a:solidFill>
                <a:latin typeface="+mn-lt"/>
                <a:ea typeface="+mn-ea"/>
                <a:cs typeface="+mn-cs"/>
              </a:rPr>
              <a:t>As I mentioned previously, w</a:t>
            </a:r>
            <a:r>
              <a:rPr lang="en-CA" baseline="0" dirty="0" smtClean="0"/>
              <a:t>e also investigated the effect of varying the ignition time on the overpressures</a:t>
            </a:r>
            <a:endParaRPr lang="en-GB" sz="1200" kern="1200" dirty="0" smtClean="0">
              <a:solidFill>
                <a:schemeClr val="tx1"/>
              </a:solidFill>
              <a:latin typeface="+mn-lt"/>
              <a:ea typeface="+mn-ea"/>
              <a:cs typeface="+mn-cs"/>
            </a:endParaRPr>
          </a:p>
          <a:p>
            <a:pPr marL="228600" indent="-228600">
              <a:buFontTx/>
              <a:buAutoNum type="arabicParenR"/>
            </a:pPr>
            <a:r>
              <a:rPr lang="en-GB" sz="1200" kern="1200" dirty="0" smtClean="0">
                <a:solidFill>
                  <a:schemeClr val="tx1"/>
                </a:solidFill>
                <a:latin typeface="+mn-lt"/>
                <a:ea typeface="+mn-ea"/>
                <a:cs typeface="+mn-cs"/>
              </a:rPr>
              <a:t>To</a:t>
            </a:r>
            <a:r>
              <a:rPr lang="en-GB" sz="1200" kern="1200" baseline="0" dirty="0" smtClean="0">
                <a:solidFill>
                  <a:schemeClr val="tx1"/>
                </a:solidFill>
                <a:latin typeface="+mn-lt"/>
                <a:ea typeface="+mn-ea"/>
                <a:cs typeface="+mn-cs"/>
              </a:rPr>
              <a:t> do so, for the same scenario, the ignition delay was varied </a:t>
            </a:r>
            <a:r>
              <a:rPr lang="en-GB" sz="1200" kern="1200" dirty="0" smtClean="0">
                <a:solidFill>
                  <a:schemeClr val="tx1"/>
                </a:solidFill>
                <a:latin typeface="+mn-lt"/>
                <a:ea typeface="+mn-ea"/>
                <a:cs typeface="+mn-cs"/>
              </a:rPr>
              <a:t>from 0.5 sec to 60 sec</a:t>
            </a:r>
          </a:p>
          <a:p>
            <a:pPr marL="228600" indent="-228600">
              <a:buFontTx/>
              <a:buAutoNum type="arabicParenR"/>
            </a:pPr>
            <a:r>
              <a:rPr lang="en-GB" sz="1200" kern="1200" dirty="0" smtClean="0">
                <a:solidFill>
                  <a:schemeClr val="tx1"/>
                </a:solidFill>
                <a:latin typeface="+mn-lt"/>
                <a:ea typeface="+mn-ea"/>
                <a:cs typeface="+mn-cs"/>
              </a:rPr>
              <a:t>This graph shows both the maximum overpressure</a:t>
            </a:r>
            <a:r>
              <a:rPr lang="en-GB" sz="1200" kern="1200" baseline="0" dirty="0" smtClean="0">
                <a:solidFill>
                  <a:schemeClr val="tx1"/>
                </a:solidFill>
                <a:latin typeface="+mn-lt"/>
                <a:ea typeface="+mn-ea"/>
                <a:cs typeface="+mn-cs"/>
              </a:rPr>
              <a:t> and the h</a:t>
            </a:r>
            <a:r>
              <a:rPr lang="en-GB" sz="1200" kern="1200" dirty="0" smtClean="0">
                <a:solidFill>
                  <a:schemeClr val="tx1"/>
                </a:solidFill>
                <a:latin typeface="+mn-lt"/>
                <a:ea typeface="+mn-ea"/>
                <a:cs typeface="+mn-cs"/>
              </a:rPr>
              <a:t>ydrogen mass at stoichiometric concentration extracted from the 28-32% interval</a:t>
            </a:r>
          </a:p>
          <a:p>
            <a:pPr marL="228600" indent="-228600">
              <a:buFontTx/>
              <a:buAutoNum type="arabicParenR"/>
            </a:pPr>
            <a:r>
              <a:rPr lang="en-GB" sz="1200" kern="1200" dirty="0" smtClean="0">
                <a:solidFill>
                  <a:schemeClr val="tx1"/>
                </a:solidFill>
                <a:latin typeface="+mn-lt"/>
                <a:ea typeface="+mn-ea"/>
                <a:cs typeface="+mn-cs"/>
              </a:rPr>
              <a:t>Notice the overpressure peak at 2 seconds and 20 seconds</a:t>
            </a:r>
          </a:p>
          <a:p>
            <a:pPr marL="228600" indent="-228600">
              <a:buFontTx/>
              <a:buAutoNum type="arabicParenR"/>
            </a:pPr>
            <a:r>
              <a:rPr lang="en-GB" sz="1200" kern="1200" dirty="0" smtClean="0">
                <a:solidFill>
                  <a:schemeClr val="tx1"/>
                </a:solidFill>
                <a:latin typeface="+mn-lt"/>
                <a:ea typeface="+mn-ea"/>
                <a:cs typeface="+mn-cs"/>
              </a:rPr>
              <a:t>As shown in previous results, lower ignition</a:t>
            </a:r>
            <a:r>
              <a:rPr lang="en-GB" sz="1200" kern="1200" baseline="0" dirty="0" smtClean="0">
                <a:solidFill>
                  <a:schemeClr val="tx1"/>
                </a:solidFill>
                <a:latin typeface="+mn-lt"/>
                <a:ea typeface="+mn-ea"/>
                <a:cs typeface="+mn-cs"/>
              </a:rPr>
              <a:t> delay resulted in higher overall overpressures</a:t>
            </a:r>
            <a:endParaRPr lang="en-GB" sz="1200" kern="1200" dirty="0" smtClean="0">
              <a:solidFill>
                <a:schemeClr val="tx1"/>
              </a:solidFill>
              <a:latin typeface="+mn-lt"/>
              <a:ea typeface="+mn-ea"/>
              <a:cs typeface="+mn-cs"/>
            </a:endParaRPr>
          </a:p>
          <a:p>
            <a:pPr marL="228600" indent="-228600">
              <a:buFontTx/>
              <a:buAutoNum type="arabicParenR"/>
            </a:pPr>
            <a:r>
              <a:rPr lang="en-GB" sz="1200" kern="1200" dirty="0" smtClean="0">
                <a:solidFill>
                  <a:schemeClr val="tx1"/>
                </a:solidFill>
                <a:latin typeface="+mn-lt"/>
                <a:ea typeface="+mn-ea"/>
                <a:cs typeface="+mn-cs"/>
              </a:rPr>
              <a:t>Experimental findings from Takeno </a:t>
            </a:r>
            <a:r>
              <a:rPr lang="en-GB" sz="1200" i="1" kern="1200" dirty="0" smtClean="0">
                <a:solidFill>
                  <a:schemeClr val="tx1"/>
                </a:solidFill>
                <a:latin typeface="+mn-lt"/>
                <a:ea typeface="+mn-ea"/>
                <a:cs typeface="+mn-cs"/>
              </a:rPr>
              <a:t>et. al.</a:t>
            </a:r>
            <a:r>
              <a:rPr lang="en-GB" sz="1200" kern="1200" dirty="0" smtClean="0">
                <a:solidFill>
                  <a:schemeClr val="tx1"/>
                </a:solidFill>
                <a:latin typeface="+mn-lt"/>
                <a:ea typeface="+mn-ea"/>
                <a:cs typeface="+mn-cs"/>
              </a:rPr>
              <a:t> and</a:t>
            </a:r>
            <a:r>
              <a:rPr lang="en-GB" sz="1200" kern="1200" baseline="0" dirty="0" smtClean="0">
                <a:solidFill>
                  <a:schemeClr val="tx1"/>
                </a:solidFill>
                <a:latin typeface="+mn-lt"/>
                <a:ea typeface="+mn-ea"/>
                <a:cs typeface="+mn-cs"/>
              </a:rPr>
              <a:t> </a:t>
            </a:r>
            <a:r>
              <a:rPr lang="en-CA" sz="1200" kern="1200" dirty="0" err="1" smtClean="0">
                <a:solidFill>
                  <a:schemeClr val="tx1"/>
                </a:solidFill>
                <a:latin typeface="+mn-lt"/>
                <a:ea typeface="+mn-ea"/>
                <a:cs typeface="+mn-cs"/>
              </a:rPr>
              <a:t>Royle</a:t>
            </a:r>
            <a:r>
              <a:rPr lang="en-CA" sz="1200" kern="1200" dirty="0" smtClean="0">
                <a:solidFill>
                  <a:schemeClr val="tx1"/>
                </a:solidFill>
                <a:latin typeface="+mn-lt"/>
                <a:ea typeface="+mn-ea"/>
                <a:cs typeface="+mn-cs"/>
              </a:rPr>
              <a:t> </a:t>
            </a:r>
            <a:r>
              <a:rPr lang="en-CA" sz="1200" i="1" kern="1200" dirty="0" smtClean="0">
                <a:solidFill>
                  <a:schemeClr val="tx1"/>
                </a:solidFill>
                <a:latin typeface="+mn-lt"/>
                <a:ea typeface="+mn-ea"/>
                <a:cs typeface="+mn-cs"/>
              </a:rPr>
              <a:t>et. al. </a:t>
            </a:r>
            <a:r>
              <a:rPr lang="en-GB" sz="1200" kern="1200" dirty="0" smtClean="0">
                <a:solidFill>
                  <a:schemeClr val="tx1"/>
                </a:solidFill>
                <a:latin typeface="+mn-lt"/>
                <a:ea typeface="+mn-ea"/>
                <a:cs typeface="+mn-cs"/>
              </a:rPr>
              <a:t>showed the same phenomenon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smtClean="0">
                <a:solidFill>
                  <a:schemeClr val="tx1"/>
                </a:solidFill>
                <a:latin typeface="+mn-lt"/>
                <a:ea typeface="+mn-ea"/>
                <a:cs typeface="+mn-cs"/>
              </a:rPr>
              <a:t>Note also</a:t>
            </a:r>
            <a:r>
              <a:rPr lang="en-GB" sz="1200" kern="1200" baseline="0" dirty="0" smtClean="0">
                <a:solidFill>
                  <a:schemeClr val="tx1"/>
                </a:solidFill>
                <a:latin typeface="+mn-lt"/>
                <a:ea typeface="+mn-ea"/>
                <a:cs typeface="+mn-cs"/>
              </a:rPr>
              <a:t> that</a:t>
            </a:r>
            <a:r>
              <a:rPr lang="en-GB" sz="1200" kern="1200" dirty="0" smtClean="0">
                <a:solidFill>
                  <a:schemeClr val="tx1"/>
                </a:solidFill>
                <a:latin typeface="+mn-lt"/>
                <a:ea typeface="+mn-ea"/>
                <a:cs typeface="+mn-cs"/>
              </a:rPr>
              <a:t> the peak in hydrogen mass at 2 sec and at 20 sec follows the same trend as the maximum overpressure</a:t>
            </a:r>
          </a:p>
          <a:p>
            <a:pPr marL="228600" indent="-228600">
              <a:buFontTx/>
              <a:buNone/>
            </a:pPr>
            <a:endParaRPr lang="en-GB" sz="1200" kern="1200" dirty="0" smtClean="0">
              <a:solidFill>
                <a:schemeClr val="tx1"/>
              </a:solidFill>
              <a:latin typeface="+mn-lt"/>
              <a:ea typeface="+mn-ea"/>
              <a:cs typeface="+mn-cs"/>
            </a:endParaRPr>
          </a:p>
          <a:p>
            <a:pPr marL="228600" indent="-228600">
              <a:buFontTx/>
              <a:buAutoNum type="arabicParenR"/>
            </a:pPr>
            <a:r>
              <a:rPr lang="en-GB" sz="1200" kern="1200" dirty="0" smtClean="0">
                <a:solidFill>
                  <a:schemeClr val="tx1"/>
                </a:solidFill>
                <a:latin typeface="+mn-lt"/>
                <a:ea typeface="+mn-ea"/>
                <a:cs typeface="+mn-cs"/>
              </a:rPr>
              <a:t>A possible explanation is that while the total amount of flammable fuel is lower at 2 sec (~3 kg) than at 20 sec (~14 kg), the hydrogen mass at stoichiometric concentration is higher at 2 sec (0.21 kg) than at 20 sec (0.15 kg)</a:t>
            </a:r>
          </a:p>
          <a:p>
            <a:pPr marL="228600" indent="-228600">
              <a:buFontTx/>
              <a:buAutoNum type="arabicParenR"/>
            </a:pPr>
            <a:endParaRPr lang="en-GB" sz="1200" kern="1200" dirty="0" smtClean="0">
              <a:solidFill>
                <a:schemeClr val="tx1"/>
              </a:solidFill>
              <a:latin typeface="+mn-lt"/>
              <a:ea typeface="+mn-ea"/>
              <a:cs typeface="+mn-cs"/>
            </a:endParaRPr>
          </a:p>
          <a:p>
            <a:pPr>
              <a:buFontTx/>
              <a:buNone/>
            </a:pPr>
            <a:r>
              <a:rPr lang="en-GB" sz="1200" kern="1200" dirty="0" smtClean="0">
                <a:solidFill>
                  <a:schemeClr val="tx1"/>
                </a:solidFill>
                <a:latin typeface="+mn-lt"/>
                <a:ea typeface="+mn-ea"/>
                <a:cs typeface="+mn-cs"/>
              </a:rPr>
              <a:t>(It should be noted that we could not extract from FLACS the hydrogen mass at </a:t>
            </a:r>
            <a:r>
              <a:rPr lang="en-GB" sz="1200" kern="1200" dirty="0" err="1" smtClean="0">
                <a:solidFill>
                  <a:schemeClr val="tx1"/>
                </a:solidFill>
                <a:latin typeface="+mn-lt"/>
                <a:ea typeface="+mn-ea"/>
                <a:cs typeface="+mn-cs"/>
              </a:rPr>
              <a:t>stoechiometric</a:t>
            </a:r>
            <a:r>
              <a:rPr lang="en-GB" sz="1200" kern="1200" dirty="0" smtClean="0">
                <a:solidFill>
                  <a:schemeClr val="tx1"/>
                </a:solidFill>
                <a:latin typeface="+mn-lt"/>
                <a:ea typeface="+mn-ea"/>
                <a:cs typeface="+mn-cs"/>
              </a:rPr>
              <a:t> concentration. We can only extract mass values from concentration intervals. However, an approximate of the </a:t>
            </a:r>
            <a:r>
              <a:rPr lang="en-GB" sz="1200" kern="1200" dirty="0" err="1" smtClean="0">
                <a:solidFill>
                  <a:schemeClr val="tx1"/>
                </a:solidFill>
                <a:latin typeface="+mn-lt"/>
                <a:ea typeface="+mn-ea"/>
                <a:cs typeface="+mn-cs"/>
              </a:rPr>
              <a:t>stoechiometric</a:t>
            </a:r>
            <a:r>
              <a:rPr lang="en-GB" sz="1200" kern="1200" dirty="0" smtClean="0">
                <a:solidFill>
                  <a:schemeClr val="tx1"/>
                </a:solidFill>
                <a:latin typeface="+mn-lt"/>
                <a:ea typeface="+mn-ea"/>
                <a:cs typeface="+mn-cs"/>
              </a:rPr>
              <a:t> mass of hydrogen extracted from the interval 28-32% (vol.) was plotted in</a:t>
            </a:r>
            <a:r>
              <a:rPr lang="en-GB" sz="1200" kern="1200" baseline="0" dirty="0" smtClean="0">
                <a:solidFill>
                  <a:schemeClr val="tx1"/>
                </a:solidFill>
                <a:latin typeface="+mn-lt"/>
                <a:ea typeface="+mn-ea"/>
                <a:cs typeface="+mn-cs"/>
              </a:rPr>
              <a:t> this figure </a:t>
            </a:r>
            <a:r>
              <a:rPr lang="en-GB" sz="1200" kern="1200" dirty="0" smtClean="0">
                <a:solidFill>
                  <a:schemeClr val="tx1"/>
                </a:solidFill>
                <a:latin typeface="+mn-lt"/>
                <a:ea typeface="+mn-ea"/>
                <a:cs typeface="+mn-cs"/>
              </a:rPr>
              <a:t>as a function of time to ignition. Overpressure and hydrogen mass at </a:t>
            </a:r>
            <a:r>
              <a:rPr lang="en-GB" sz="1200" kern="1200" dirty="0" err="1" smtClean="0">
                <a:solidFill>
                  <a:schemeClr val="tx1"/>
                </a:solidFill>
                <a:latin typeface="+mn-lt"/>
                <a:ea typeface="+mn-ea"/>
                <a:cs typeface="+mn-cs"/>
              </a:rPr>
              <a:t>stoechiometric</a:t>
            </a:r>
            <a:r>
              <a:rPr lang="en-GB" sz="1200" kern="1200" dirty="0" smtClean="0">
                <a:solidFill>
                  <a:schemeClr val="tx1"/>
                </a:solidFill>
                <a:latin typeface="+mn-lt"/>
                <a:ea typeface="+mn-ea"/>
                <a:cs typeface="+mn-cs"/>
              </a:rPr>
              <a:t> concentration peaks are observed at 2 sec and 20 sec.)</a:t>
            </a:r>
          </a:p>
          <a:p>
            <a:pPr>
              <a:buFontTx/>
              <a:buChar char="-"/>
            </a:pPr>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GB" sz="1200" kern="1200" dirty="0" smtClean="0">
                <a:solidFill>
                  <a:schemeClr val="tx1"/>
                </a:solidFill>
                <a:latin typeface="+mn-lt"/>
                <a:ea typeface="+mn-ea"/>
                <a:cs typeface="+mn-cs"/>
              </a:rPr>
              <a:t>On this graph we show</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 flammable mass of hydrogen at two concentrations intervals: 4-75% and 11-75%. </a:t>
            </a:r>
          </a:p>
          <a:p>
            <a:pPr marL="228600" indent="-228600">
              <a:buAutoNum type="arabicParenR"/>
            </a:pPr>
            <a:r>
              <a:rPr lang="en-GB" sz="1200" kern="1200" dirty="0" smtClean="0">
                <a:solidFill>
                  <a:schemeClr val="tx1"/>
                </a:solidFill>
                <a:latin typeface="+mn-lt"/>
                <a:ea typeface="+mn-ea"/>
                <a:cs typeface="+mn-cs"/>
              </a:rPr>
              <a:t>The 11 – 75% interval is useful because it corresponds to the hydrogen concentrations for which there is a strong flame acceleration (this was observed by </a:t>
            </a:r>
            <a:r>
              <a:rPr lang="en-GB" sz="1200" kern="1200" dirty="0" err="1" smtClean="0">
                <a:solidFill>
                  <a:schemeClr val="tx1"/>
                </a:solidFill>
                <a:latin typeface="+mn-lt"/>
                <a:ea typeface="+mn-ea"/>
                <a:cs typeface="+mn-cs"/>
              </a:rPr>
              <a:t>Dorofeev</a:t>
            </a:r>
            <a:r>
              <a:rPr lang="en-GB" sz="1200" kern="1200" dirty="0" smtClean="0">
                <a:solidFill>
                  <a:schemeClr val="tx1"/>
                </a:solidFill>
                <a:latin typeface="+mn-lt"/>
                <a:ea typeface="+mn-ea"/>
                <a:cs typeface="+mn-cs"/>
              </a:rPr>
              <a:t> [8])</a:t>
            </a:r>
          </a:p>
          <a:p>
            <a:pPr marL="228600" indent="-228600">
              <a:buAutoNum type="arabicParenR"/>
            </a:pPr>
            <a:r>
              <a:rPr lang="en-GB" sz="1200" kern="1200" dirty="0" smtClean="0">
                <a:solidFill>
                  <a:schemeClr val="tx1"/>
                </a:solidFill>
                <a:latin typeface="+mn-lt"/>
                <a:ea typeface="+mn-ea"/>
                <a:cs typeface="+mn-cs"/>
              </a:rPr>
              <a:t>For both intervals, the flammable mass reaches a maximum at 20 sec</a:t>
            </a:r>
          </a:p>
          <a:p>
            <a:pPr marL="228600" indent="-228600">
              <a:buAutoNum type="arabicParenR"/>
            </a:pPr>
            <a:r>
              <a:rPr lang="en-GB" sz="1200" kern="1200" dirty="0" smtClean="0">
                <a:solidFill>
                  <a:schemeClr val="tx1"/>
                </a:solidFill>
                <a:latin typeface="+mn-lt"/>
                <a:ea typeface="+mn-ea"/>
                <a:cs typeface="+mn-cs"/>
              </a:rPr>
              <a:t>Also shown, is FLACS Q9</a:t>
            </a:r>
            <a:r>
              <a:rPr lang="en-GB" sz="1200" kern="1200" baseline="0" dirty="0" smtClean="0">
                <a:solidFill>
                  <a:schemeClr val="tx1"/>
                </a:solidFill>
                <a:latin typeface="+mn-lt"/>
                <a:ea typeface="+mn-ea"/>
                <a:cs typeface="+mn-cs"/>
              </a:rPr>
              <a:t> parameter which </a:t>
            </a:r>
            <a:r>
              <a:rPr lang="en-CA" sz="1200" kern="1200" dirty="0" smtClean="0">
                <a:solidFill>
                  <a:schemeClr val="tx1"/>
                </a:solidFill>
                <a:latin typeface="+mn-lt"/>
                <a:ea typeface="+mn-ea"/>
                <a:cs typeface="+mn-cs"/>
              </a:rPr>
              <a:t>estimate an equivalent stoichiometric gas cloud with comparable explosion consequences as the size of the flammable gas cloud</a:t>
            </a:r>
            <a:endParaRPr lang="en-GB" sz="1200" kern="1200" baseline="0" dirty="0" smtClean="0">
              <a:solidFill>
                <a:schemeClr val="tx1"/>
              </a:solidFill>
              <a:latin typeface="+mn-lt"/>
              <a:ea typeface="+mn-ea"/>
              <a:cs typeface="+mn-cs"/>
            </a:endParaRPr>
          </a:p>
          <a:p>
            <a:pPr marL="228600" indent="-228600">
              <a:buAutoNum type="arabicParenR"/>
            </a:pPr>
            <a:r>
              <a:rPr lang="en-GB" sz="1200" kern="1200" baseline="0" dirty="0" smtClean="0">
                <a:solidFill>
                  <a:schemeClr val="tx1"/>
                </a:solidFill>
                <a:latin typeface="+mn-lt"/>
                <a:ea typeface="+mn-ea"/>
                <a:cs typeface="+mn-cs"/>
              </a:rPr>
              <a:t>As you can see, FLACS equivalence follows the same pattern as the 11-75% interval</a:t>
            </a:r>
          </a:p>
          <a:p>
            <a:pPr marL="228600" indent="-228600">
              <a:buAutoNum type="arabicParenR"/>
            </a:pPr>
            <a:endParaRPr lang="en-GB" sz="1200" kern="1200" baseline="0" dirty="0" smtClean="0">
              <a:solidFill>
                <a:schemeClr val="tx1"/>
              </a:solidFill>
              <a:latin typeface="+mn-lt"/>
              <a:ea typeface="+mn-ea"/>
              <a:cs typeface="+mn-cs"/>
            </a:endParaRPr>
          </a:p>
          <a:p>
            <a:pPr marL="228600" indent="-228600">
              <a:buNone/>
            </a:pPr>
            <a:endParaRPr lang="en-GB"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	The size of the equivalent stoichiometric cloud at the time of ignition is calculated as the amount of gas in the flammable range, weighted by the concentration dependency of the flame speed and expansion. For a scenario of high confinement, or a scenario where very high flame speeds (faster than speed of sound in cold air) are expected (either large clouds or very congested situations), only expansion based weighting is used. For scenario of low confinement lower flame speeds are expected and a weighting of reactivity and expansion is used.</a:t>
            </a:r>
          </a:p>
          <a:p>
            <a:pPr marL="228600" indent="-228600">
              <a:buAutoNum type="arabicParenR"/>
            </a:pPr>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CA" baseline="0" dirty="0" smtClean="0"/>
              <a:t>As for future work on this project, it </a:t>
            </a:r>
            <a:r>
              <a:rPr lang="en-CA" baseline="0" dirty="0" smtClean="0"/>
              <a:t>would </a:t>
            </a:r>
            <a:r>
              <a:rPr lang="en-CA" baseline="0" dirty="0" smtClean="0"/>
              <a:t>be </a:t>
            </a:r>
            <a:r>
              <a:rPr lang="en-CA" baseline="0" dirty="0" smtClean="0"/>
              <a:t>interesting to compare these results to some traditional non-CFD </a:t>
            </a:r>
            <a:r>
              <a:rPr lang="en-CA" baseline="0" dirty="0" smtClean="0"/>
              <a:t>methods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CA" dirty="0" smtClean="0"/>
              <a:t>FLACS validation on tests on H</a:t>
            </a:r>
            <a:r>
              <a:rPr lang="en-CA" baseline="-25000" dirty="0" smtClean="0"/>
              <a:t>2</a:t>
            </a:r>
            <a:r>
              <a:rPr lang="en-CA" dirty="0" smtClean="0"/>
              <a:t> jet explosions with obstacles</a:t>
            </a:r>
            <a:endParaRPr lang="en-CA" baseline="0" dirty="0" smtClean="0"/>
          </a:p>
          <a:p>
            <a:pPr marL="228600" indent="-228600">
              <a:buAutoNum type="arabicParenR"/>
            </a:pPr>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hangingPunct="0">
              <a:buFontTx/>
              <a:buChar char="-"/>
            </a:pPr>
            <a:r>
              <a:rPr lang="en-US" sz="1200" u="none" kern="1200" dirty="0" smtClean="0">
                <a:solidFill>
                  <a:schemeClr val="tx1"/>
                </a:solidFill>
                <a:latin typeface="+mn-lt"/>
                <a:ea typeface="+mn-ea"/>
                <a:cs typeface="+mn-cs"/>
              </a:rPr>
              <a:t> Combustion grid dependency studies were done for the windless case scenario with 35 mm leak diameter directed 45° toward the ground at 2 seconds and 20 seconds, by setting the size of the central region cells encompassing the PSA to 0.2 m. </a:t>
            </a:r>
          </a:p>
          <a:p>
            <a:pPr hangingPunct="0">
              <a:buFontTx/>
              <a:buChar char="-"/>
            </a:pPr>
            <a:r>
              <a:rPr lang="en-US" sz="1200" u="none" kern="1200" dirty="0" smtClean="0">
                <a:solidFill>
                  <a:schemeClr val="tx1"/>
                </a:solidFill>
                <a:latin typeface="+mn-lt"/>
                <a:ea typeface="+mn-ea"/>
                <a:cs typeface="+mn-cs"/>
              </a:rPr>
              <a:t> </a:t>
            </a:r>
            <a:r>
              <a:rPr lang="en-US" sz="1200" u="none" kern="1200" dirty="0" err="1" smtClean="0">
                <a:solidFill>
                  <a:schemeClr val="tx1"/>
                </a:solidFill>
                <a:latin typeface="+mn-lt"/>
                <a:ea typeface="+mn-ea"/>
                <a:cs typeface="+mn-cs"/>
              </a:rPr>
              <a:t>Gexcon</a:t>
            </a:r>
            <a:r>
              <a:rPr lang="en-US" sz="1200" u="none" kern="1200" dirty="0" smtClean="0">
                <a:solidFill>
                  <a:schemeClr val="tx1"/>
                </a:solidFill>
                <a:latin typeface="+mn-lt"/>
                <a:ea typeface="+mn-ea"/>
                <a:cs typeface="+mn-cs"/>
              </a:rPr>
              <a:t> recommend that the reactive flammable cloud be resolved with a minimum of 10 grid cells in the direction where the cloud meets confinement. Due to our choice of using the same grid for all the combustion simulations, this rule was broken in the cases where the ignition time was lower.</a:t>
            </a:r>
            <a:endParaRPr lang="en-CA" sz="1200" u="none" kern="1200" dirty="0" smtClean="0">
              <a:solidFill>
                <a:schemeClr val="tx1"/>
              </a:solidFill>
              <a:latin typeface="+mn-lt"/>
              <a:ea typeface="+mn-ea"/>
              <a:cs typeface="+mn-cs"/>
            </a:endParaRPr>
          </a:p>
          <a:p>
            <a:endParaRPr lang="en-CA" dirty="0" smtClean="0"/>
          </a:p>
          <a:p>
            <a:pPr marL="228600" indent="-228600">
              <a:buFont typeface="+mj-lt"/>
              <a:buAutoNum type="arabicParenR"/>
            </a:pPr>
            <a:r>
              <a:rPr lang="en-CA" baseline="0" dirty="0" smtClean="0"/>
              <a:t>The overpressure measured in the domain capture every localised reflection, even if they appear only for a fraction of a millisecond</a:t>
            </a:r>
          </a:p>
          <a:p>
            <a:pPr marL="228600" indent="-228600">
              <a:buFontTx/>
              <a:buAutoNum type="arabicParenR"/>
            </a:pPr>
            <a:r>
              <a:rPr lang="en-CA" baseline="0" dirty="0" smtClean="0"/>
              <a:t>The monitor points on the other hand are in mid air or on the ground, away from any corners where multiple reflection can occur</a:t>
            </a:r>
          </a:p>
          <a:p>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20</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hangingPunct="0"/>
            <a:r>
              <a:rPr lang="en-CA" dirty="0" smtClean="0"/>
              <a:t>Ignition position</a:t>
            </a:r>
            <a:r>
              <a:rPr lang="en-CA" baseline="0" dirty="0" smtClean="0"/>
              <a:t> moved inside the 30% concentration envelope</a:t>
            </a:r>
            <a:endParaRPr lang="en-CA" dirty="0" smtClean="0"/>
          </a:p>
          <a:p>
            <a:pPr hangingPunct="0"/>
            <a:r>
              <a:rPr lang="en-CA" dirty="0" smtClean="0"/>
              <a:t>Average difference</a:t>
            </a:r>
            <a:r>
              <a:rPr lang="en-CA" baseline="0" dirty="0" smtClean="0"/>
              <a:t> for overpressure measure in the d</a:t>
            </a:r>
            <a:r>
              <a:rPr lang="en-CA" dirty="0" smtClean="0"/>
              <a:t>omain: 7 %</a:t>
            </a:r>
          </a:p>
          <a:p>
            <a:pPr hangingPunct="0"/>
            <a:r>
              <a:rPr lang="en-CA" dirty="0" smtClean="0"/>
              <a:t>Average</a:t>
            </a:r>
            <a:r>
              <a:rPr lang="en-CA" baseline="0" dirty="0" smtClean="0"/>
              <a:t> </a:t>
            </a:r>
            <a:r>
              <a:rPr lang="en-CA" dirty="0" smtClean="0"/>
              <a:t>difference</a:t>
            </a:r>
            <a:r>
              <a:rPr lang="en-CA" baseline="0" dirty="0" smtClean="0"/>
              <a:t> for overpressure measure on monitor points: -11%</a:t>
            </a:r>
          </a:p>
          <a:p>
            <a:pPr hangingPunct="0"/>
            <a:endParaRPr lang="en-CA" baseline="0" dirty="0" smtClean="0"/>
          </a:p>
          <a:p>
            <a:pPr hangingPunct="0"/>
            <a:r>
              <a:rPr lang="en-CA" baseline="0" dirty="0" smtClean="0"/>
              <a:t>Same Ignition position between 0.2 m grid and 0.5 m grid</a:t>
            </a:r>
          </a:p>
          <a:p>
            <a:pPr hangingPunct="0"/>
            <a:r>
              <a:rPr lang="en-CA" baseline="0" dirty="0" smtClean="0"/>
              <a:t>Average </a:t>
            </a:r>
            <a:r>
              <a:rPr lang="en-CA" dirty="0" smtClean="0"/>
              <a:t>difference</a:t>
            </a:r>
            <a:r>
              <a:rPr lang="en-CA" baseline="0" dirty="0" smtClean="0"/>
              <a:t> for overpressure measure in the domain: 10%</a:t>
            </a:r>
          </a:p>
          <a:p>
            <a:pPr hangingPunct="0"/>
            <a:r>
              <a:rPr lang="en-CA" baseline="0" dirty="0" smtClean="0"/>
              <a:t>Average </a:t>
            </a:r>
            <a:r>
              <a:rPr lang="en-CA" dirty="0" smtClean="0"/>
              <a:t>difference</a:t>
            </a:r>
            <a:r>
              <a:rPr lang="en-CA" baseline="0" dirty="0" smtClean="0"/>
              <a:t> for overpressure measure on monitor points: -14%</a:t>
            </a:r>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21</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22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Tx/>
              <a:buAutoNum type="arabicParenR"/>
            </a:pPr>
            <a:r>
              <a:rPr lang="en-CA" noProof="0" dirty="0" smtClean="0"/>
              <a:t>Here’s the pressure</a:t>
            </a:r>
            <a:r>
              <a:rPr lang="en-CA" baseline="0" noProof="0" dirty="0" smtClean="0"/>
              <a:t> swing adsorption installation as seen in FLACS</a:t>
            </a:r>
            <a:endParaRPr lang="en-CA" noProof="0" dirty="0" smtClean="0"/>
          </a:p>
          <a:p>
            <a:pPr marL="228600" indent="-228600">
              <a:buFontTx/>
              <a:buNone/>
            </a:pPr>
            <a:r>
              <a:rPr lang="en-CA" noProof="0" dirty="0" smtClean="0"/>
              <a:t>2)</a:t>
            </a:r>
            <a:r>
              <a:rPr lang="en-CA" baseline="0" noProof="0" dirty="0" smtClean="0"/>
              <a:t>  </a:t>
            </a:r>
            <a:r>
              <a:rPr lang="en-CA" noProof="0" dirty="0" smtClean="0"/>
              <a:t>The geometry was imported</a:t>
            </a:r>
            <a:r>
              <a:rPr lang="en-CA" baseline="0" noProof="0" dirty="0" smtClean="0"/>
              <a:t> manually from CAD files</a:t>
            </a:r>
          </a:p>
          <a:p>
            <a:pPr marL="228600" indent="-228600">
              <a:buFontTx/>
              <a:buAutoNum type="arabicParenR" startAt="3"/>
            </a:pPr>
            <a:r>
              <a:rPr lang="en-CA" noProof="0" dirty="0" smtClean="0"/>
              <a:t>It consisted of 82 cylindrical</a:t>
            </a:r>
            <a:r>
              <a:rPr lang="en-CA" baseline="0" noProof="0" dirty="0" smtClean="0"/>
              <a:t> </a:t>
            </a:r>
            <a:r>
              <a:rPr lang="en-CA" noProof="0" dirty="0" smtClean="0"/>
              <a:t>elements</a:t>
            </a:r>
          </a:p>
          <a:p>
            <a:pPr marL="228600" marR="0" indent="-228600" algn="l" defTabSz="914400" rtl="0" eaLnBrk="1" fontAlgn="auto" latinLnBrk="0" hangingPunct="1">
              <a:lnSpc>
                <a:spcPct val="100000"/>
              </a:lnSpc>
              <a:spcBef>
                <a:spcPts val="0"/>
              </a:spcBef>
              <a:spcAft>
                <a:spcPts val="0"/>
              </a:spcAft>
              <a:buClrTx/>
              <a:buSzTx/>
              <a:buFontTx/>
              <a:buAutoNum type="arabicParenR" startAt="3"/>
              <a:tabLst/>
              <a:defRPr/>
            </a:pPr>
            <a:r>
              <a:rPr lang="en-CA" baseline="0" noProof="0" dirty="0" smtClean="0"/>
              <a:t>The congested area which contains most of the pipes is about 30 m long</a:t>
            </a:r>
          </a:p>
          <a:p>
            <a:pPr marL="228600" marR="0" indent="-228600" algn="l" defTabSz="914400" rtl="0" eaLnBrk="1" fontAlgn="auto" latinLnBrk="0" hangingPunct="1">
              <a:lnSpc>
                <a:spcPct val="100000"/>
              </a:lnSpc>
              <a:spcBef>
                <a:spcPts val="0"/>
              </a:spcBef>
              <a:spcAft>
                <a:spcPts val="0"/>
              </a:spcAft>
              <a:buClrTx/>
              <a:buSzTx/>
              <a:buFontTx/>
              <a:buAutoNum type="arabicParenR" startAt="3"/>
              <a:tabLst/>
              <a:defRPr/>
            </a:pPr>
            <a:r>
              <a:rPr lang="en-CA" baseline="0" noProof="0" dirty="0" smtClean="0"/>
              <a:t>Out of the 12 reservoirs, 3 of them contains hydrogen at 30.4 </a:t>
            </a:r>
            <a:r>
              <a:rPr lang="en-CA" baseline="0" noProof="0" dirty="0" err="1" smtClean="0"/>
              <a:t>barg</a:t>
            </a:r>
            <a:r>
              <a:rPr lang="en-CA" baseline="0" noProof="0" dirty="0" smtClean="0"/>
              <a:t> </a:t>
            </a:r>
          </a:p>
          <a:p>
            <a:pPr marL="228600" marR="0" indent="-228600" algn="l" defTabSz="914400" rtl="0" eaLnBrk="1" fontAlgn="auto" latinLnBrk="0" hangingPunct="1">
              <a:lnSpc>
                <a:spcPct val="100000"/>
              </a:lnSpc>
              <a:spcBef>
                <a:spcPts val="0"/>
              </a:spcBef>
              <a:spcAft>
                <a:spcPts val="0"/>
              </a:spcAft>
              <a:buClrTx/>
              <a:buSzTx/>
              <a:buFontTx/>
              <a:buAutoNum type="arabicParenR" startAt="3"/>
              <a:tabLst/>
              <a:defRPr/>
            </a:pPr>
            <a:r>
              <a:rPr lang="en-CA" baseline="0" noProof="0" dirty="0" smtClean="0"/>
              <a:t>This correspond to about 300 kg of hydrogen</a:t>
            </a:r>
            <a:endParaRPr lang="en-CA" noProof="0" dirty="0" smtClean="0"/>
          </a:p>
        </p:txBody>
      </p:sp>
      <p:sp>
        <p:nvSpPr>
          <p:cNvPr id="4" name="Slide Number Placeholder 3"/>
          <p:cNvSpPr>
            <a:spLocks noGrp="1"/>
          </p:cNvSpPr>
          <p:nvPr>
            <p:ph type="sldNum" sz="quarter" idx="10"/>
          </p:nvPr>
        </p:nvSpPr>
        <p:spPr/>
        <p:txBody>
          <a:bodyPr/>
          <a:lstStyle/>
          <a:p>
            <a:fld id="{CAEE4549-DA9B-4E92-862D-E9D2666556E4}" type="slidenum">
              <a:rPr lang="en-CA" smtClean="0"/>
              <a:pPr/>
              <a:t>3</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200" kern="1200" dirty="0" smtClean="0">
                <a:solidFill>
                  <a:schemeClr val="tx1"/>
                </a:solidFill>
                <a:latin typeface="+mn-lt"/>
                <a:ea typeface="+mn-ea"/>
                <a:cs typeface="+mn-cs"/>
              </a:rPr>
              <a:t>- This figure</a:t>
            </a:r>
            <a:r>
              <a:rPr lang="en-CA" sz="1200" kern="1200" baseline="0" dirty="0" smtClean="0">
                <a:solidFill>
                  <a:schemeClr val="tx1"/>
                </a:solidFill>
                <a:latin typeface="+mn-lt"/>
                <a:ea typeface="+mn-ea"/>
                <a:cs typeface="+mn-cs"/>
              </a:rPr>
              <a:t> </a:t>
            </a:r>
            <a:r>
              <a:rPr lang="en-CA" sz="1200" kern="1200" dirty="0" smtClean="0">
                <a:solidFill>
                  <a:schemeClr val="tx1"/>
                </a:solidFill>
                <a:latin typeface="+mn-lt"/>
                <a:ea typeface="+mn-ea"/>
                <a:cs typeface="+mn-cs"/>
              </a:rPr>
              <a:t>show a comparison between the simulated fuel mass and the imported fuel mass at 2 sec. he flammable mass is calculated between the lower flammability limit (LFL) and upper flammability limit (UFL). </a:t>
            </a:r>
          </a:p>
          <a:p>
            <a:r>
              <a:rPr lang="en-CA" sz="1200" kern="1200" dirty="0" smtClean="0">
                <a:solidFill>
                  <a:schemeClr val="tx1"/>
                </a:solidFill>
                <a:latin typeface="+mn-lt"/>
                <a:ea typeface="+mn-ea"/>
                <a:cs typeface="+mn-cs"/>
              </a:rPr>
              <a:t>- In FLACS by default, for hydrogen, the LFL is 4% and the UFL is 80.7%.</a:t>
            </a:r>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23</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These graphs shows the mass taken from the combustion grid for the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35NW45° scenario at 2 sec and 20 sec. </a:t>
            </a:r>
          </a:p>
          <a:p>
            <a:r>
              <a:rPr lang="en-GB" sz="1200" kern="1200" dirty="0" smtClean="0">
                <a:solidFill>
                  <a:schemeClr val="tx1"/>
                </a:solidFill>
                <a:latin typeface="+mn-lt"/>
                <a:ea typeface="+mn-ea"/>
                <a:cs typeface="+mn-cs"/>
              </a:rPr>
              <a:t>- Flammable mass at 2 sec release time is lower (near 3 kg) than at 20sec (near 12kg). However, the flammable cloud is more concentrated in hydrogen at 2 sec compared to 20 sec and is then more reactive.</a:t>
            </a:r>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24</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indent="-228600">
              <a:buFontTx/>
              <a:buAutoNum type="arabicParenR"/>
            </a:pPr>
            <a:r>
              <a:rPr lang="en-US" sz="1200" kern="1200" dirty="0" smtClean="0">
                <a:solidFill>
                  <a:schemeClr val="tx1"/>
                </a:solidFill>
                <a:latin typeface="+mn-lt"/>
                <a:ea typeface="+mn-ea"/>
                <a:cs typeface="+mn-cs"/>
              </a:rPr>
              <a:t>Here are the various scenarios that were considered</a:t>
            </a:r>
          </a:p>
          <a:p>
            <a:pPr marL="228600" indent="-228600">
              <a:buFontTx/>
              <a:buAutoNum type="arabicParenR"/>
            </a:pPr>
            <a:r>
              <a:rPr lang="en-US" sz="1200" kern="1200" dirty="0" smtClean="0">
                <a:solidFill>
                  <a:schemeClr val="tx1"/>
                </a:solidFill>
                <a:latin typeface="+mn-lt"/>
                <a:ea typeface="+mn-ea"/>
                <a:cs typeface="+mn-cs"/>
              </a:rPr>
              <a:t>The simulations were divided into two stages: first the simulation of the gaseous release and then the ignition of the release</a:t>
            </a:r>
          </a:p>
          <a:p>
            <a:pPr marL="228600" indent="-228600">
              <a:buFontTx/>
              <a:buAutoNum type="arabicParenR"/>
            </a:pPr>
            <a:r>
              <a:rPr lang="en-US" sz="1200" kern="1200" dirty="0" smtClean="0">
                <a:solidFill>
                  <a:schemeClr val="tx1"/>
                </a:solidFill>
                <a:latin typeface="+mn-lt"/>
                <a:ea typeface="+mn-ea"/>
                <a:cs typeface="+mn-cs"/>
              </a:rPr>
              <a:t>For</a:t>
            </a:r>
            <a:r>
              <a:rPr lang="en-US" sz="1200" kern="1200" baseline="0" dirty="0" smtClean="0">
                <a:solidFill>
                  <a:schemeClr val="tx1"/>
                </a:solidFill>
                <a:latin typeface="+mn-lt"/>
                <a:ea typeface="+mn-ea"/>
                <a:cs typeface="+mn-cs"/>
              </a:rPr>
              <a:t> the dispersion, the jet was directed along the PSA either horizontally or 45 degree toward the ground</a:t>
            </a:r>
          </a:p>
          <a:p>
            <a:pPr marL="228600" indent="-228600">
              <a:buFontTx/>
              <a:buAutoNum type="arabicParenR"/>
            </a:pPr>
            <a:r>
              <a:rPr lang="en-US" sz="1200" kern="1200" dirty="0" smtClean="0">
                <a:solidFill>
                  <a:schemeClr val="tx1"/>
                </a:solidFill>
                <a:latin typeface="+mn-lt"/>
                <a:ea typeface="+mn-ea"/>
                <a:cs typeface="+mn-cs"/>
              </a:rPr>
              <a:t>Some scenarios</a:t>
            </a:r>
            <a:r>
              <a:rPr lang="en-US" sz="1200" kern="1200" baseline="0" dirty="0" smtClean="0">
                <a:solidFill>
                  <a:schemeClr val="tx1"/>
                </a:solidFill>
                <a:latin typeface="+mn-lt"/>
                <a:ea typeface="+mn-ea"/>
                <a:cs typeface="+mn-cs"/>
              </a:rPr>
              <a:t> were done with wind at 3 m/s and 5 m/s going in the same direction as the jet along the PSA</a:t>
            </a:r>
          </a:p>
          <a:p>
            <a:pPr marL="228600" indent="-228600">
              <a:buFontTx/>
              <a:buAutoNum type="arabicParenR"/>
            </a:pPr>
            <a:r>
              <a:rPr lang="en-US" sz="1200" kern="1200" baseline="0" dirty="0" smtClean="0">
                <a:solidFill>
                  <a:schemeClr val="tx1"/>
                </a:solidFill>
                <a:latin typeface="+mn-lt"/>
                <a:ea typeface="+mn-ea"/>
                <a:cs typeface="+mn-cs"/>
              </a:rPr>
              <a:t>For the combustion, the ignition point was positioned on the ground inside the 30 % concentration envelop along the centerline of the jet</a:t>
            </a:r>
          </a:p>
          <a:p>
            <a:pPr marL="228600" indent="-228600">
              <a:buFontTx/>
              <a:buAutoNum type="arabicParenR"/>
            </a:pPr>
            <a:r>
              <a:rPr lang="en-GB" sz="1200" b="0" kern="1200" baseline="0" dirty="0" smtClean="0">
                <a:solidFill>
                  <a:schemeClr val="tx1"/>
                </a:solidFill>
                <a:latin typeface="+mn-lt"/>
                <a:ea typeface="+mn-ea"/>
                <a:cs typeface="+mn-cs"/>
              </a:rPr>
              <a:t>Depending on where the 30% concentration envelop was, the ignition position varied from case to case</a:t>
            </a:r>
            <a:endParaRPr lang="en-US" sz="1200" kern="1200" baseline="0" dirty="0" smtClean="0">
              <a:solidFill>
                <a:schemeClr val="tx1"/>
              </a:solidFill>
              <a:latin typeface="+mn-lt"/>
              <a:ea typeface="+mn-ea"/>
              <a:cs typeface="+mn-cs"/>
            </a:endParaRPr>
          </a:p>
          <a:p>
            <a:pPr marL="228600" indent="-228600">
              <a:buFontTx/>
              <a:buAutoNum type="arabicParenR"/>
            </a:pPr>
            <a:r>
              <a:rPr lang="en-US" sz="1200" kern="1200" baseline="0" dirty="0" smtClean="0">
                <a:solidFill>
                  <a:schemeClr val="tx1"/>
                </a:solidFill>
                <a:latin typeface="+mn-lt"/>
                <a:ea typeface="+mn-ea"/>
                <a:cs typeface="+mn-cs"/>
              </a:rPr>
              <a:t>The cloud was ignited at 2 seconds and 20 seconds after the onset of the leak</a:t>
            </a:r>
          </a:p>
          <a:p>
            <a:pPr marL="228600" indent="-228600">
              <a:buFontTx/>
              <a:buAutoNum type="arabicParenR"/>
            </a:pPr>
            <a:r>
              <a:rPr lang="en-US" sz="1200" kern="1200" baseline="0" dirty="0" smtClean="0">
                <a:solidFill>
                  <a:schemeClr val="tx1"/>
                </a:solidFill>
                <a:latin typeface="+mn-lt"/>
                <a:ea typeface="+mn-ea"/>
                <a:cs typeface="+mn-cs"/>
              </a:rPr>
              <a:t>At 2 seconds because at that time the </a:t>
            </a:r>
            <a:r>
              <a:rPr lang="en-GB" sz="1200" b="0" kern="1200" dirty="0" smtClean="0">
                <a:solidFill>
                  <a:schemeClr val="tx1"/>
                </a:solidFill>
                <a:latin typeface="+mn-lt"/>
                <a:ea typeface="+mn-ea"/>
                <a:cs typeface="+mn-cs"/>
              </a:rPr>
              <a:t>cloud is small but contains a higher concentration of hydrogen</a:t>
            </a:r>
          </a:p>
          <a:p>
            <a:pPr marL="228600" indent="-228600">
              <a:buFontTx/>
              <a:buAutoNum type="arabicParenR"/>
            </a:pPr>
            <a:r>
              <a:rPr lang="en-GB" sz="1200" b="0" kern="1200" baseline="0" dirty="0" smtClean="0">
                <a:solidFill>
                  <a:schemeClr val="tx1"/>
                </a:solidFill>
                <a:latin typeface="+mn-lt"/>
                <a:ea typeface="+mn-ea"/>
                <a:cs typeface="+mn-cs"/>
              </a:rPr>
              <a:t>And at 20 seconds because </a:t>
            </a:r>
            <a:r>
              <a:rPr lang="en-GB" sz="1200" b="0" kern="1200" dirty="0" smtClean="0">
                <a:solidFill>
                  <a:schemeClr val="tx1"/>
                </a:solidFill>
                <a:latin typeface="+mn-lt"/>
                <a:ea typeface="+mn-ea"/>
                <a:cs typeface="+mn-cs"/>
              </a:rPr>
              <a:t>the cloud is well developed but more diluted and it covers most of the PSA</a:t>
            </a:r>
            <a:endParaRPr lang="en-US" sz="1200" kern="1200" baseline="0" dirty="0" smtClean="0">
              <a:solidFill>
                <a:schemeClr val="tx1"/>
              </a:solidFill>
              <a:latin typeface="+mn-lt"/>
              <a:ea typeface="+mn-ea"/>
              <a:cs typeface="+mn-cs"/>
            </a:endParaRPr>
          </a:p>
          <a:p>
            <a:pPr marL="228600" indent="-228600">
              <a:buFontTx/>
              <a:buAutoNum type="arabicParenR"/>
            </a:pPr>
            <a:r>
              <a:rPr lang="en-US" sz="1200" kern="1200" dirty="0" smtClean="0">
                <a:solidFill>
                  <a:schemeClr val="tx1"/>
                </a:solidFill>
                <a:latin typeface="+mn-lt"/>
                <a:ea typeface="+mn-ea"/>
                <a:cs typeface="+mn-cs"/>
              </a:rPr>
              <a:t> In one case</a:t>
            </a:r>
            <a:r>
              <a:rPr lang="en-US" sz="1200" kern="1200" baseline="0" dirty="0" smtClean="0">
                <a:solidFill>
                  <a:schemeClr val="tx1"/>
                </a:solidFill>
                <a:latin typeface="+mn-lt"/>
                <a:ea typeface="+mn-ea"/>
                <a:cs typeface="+mn-cs"/>
              </a:rPr>
              <a:t> where the diameter was equal to 35 mm, without wind and the jet directed 45 degree toward the ground, the time to ignition was varied between 0.5 second and 60 seconds</a:t>
            </a:r>
            <a:endParaRPr lang="en-US" sz="1200" kern="1200" dirty="0" smtClean="0">
              <a:solidFill>
                <a:schemeClr val="tx1"/>
              </a:solidFill>
              <a:latin typeface="+mn-lt"/>
              <a:ea typeface="+mn-ea"/>
              <a:cs typeface="+mn-cs"/>
            </a:endParaRPr>
          </a:p>
          <a:p>
            <a:pPr marL="228600" indent="-228600">
              <a:buFontTx/>
              <a:buAutoNum type="arabicParenR"/>
            </a:pPr>
            <a:endParaRPr lang="en-GB" sz="1200" b="0" kern="1200" dirty="0" smtClean="0">
              <a:solidFill>
                <a:schemeClr val="tx1"/>
              </a:solidFill>
              <a:latin typeface="+mn-lt"/>
              <a:ea typeface="+mn-ea"/>
              <a:cs typeface="+mn-cs"/>
            </a:endParaRPr>
          </a:p>
          <a:p>
            <a:pPr>
              <a:buFontTx/>
              <a:buChar char="-"/>
            </a:pPr>
            <a:r>
              <a:rPr lang="en-GB" sz="1200" b="0" kern="1200" dirty="0" smtClean="0">
                <a:solidFill>
                  <a:schemeClr val="tx1"/>
                </a:solidFill>
                <a:latin typeface="+mn-lt"/>
                <a:ea typeface="+mn-ea"/>
                <a:cs typeface="+mn-cs"/>
              </a:rPr>
              <a:t>(Wind) In the windy cases, the reference height was set at 10 m and the ground roughness at 0.03 m (open flat terrain; grass, few isolated obstacles). </a:t>
            </a:r>
          </a:p>
          <a:p>
            <a:pPr>
              <a:buFontTx/>
              <a:buChar char="-"/>
            </a:pPr>
            <a:endParaRPr lang="en-GB"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EE4549-DA9B-4E92-862D-E9D2666556E4}" type="slidenum">
              <a:rPr lang="en-CA" smtClean="0"/>
              <a:pPr/>
              <a:t>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dirty="0" smtClean="0"/>
              <a:t>The leak was assumed to originate from a broken branch connection at one end of the system 0.5 m above the ground</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smtClean="0"/>
              <a:t>Two diameters were considered: 20 mm and 35</a:t>
            </a:r>
            <a:r>
              <a:rPr lang="en-GB" b="0" baseline="0" dirty="0" smtClean="0"/>
              <a:t> mm</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smtClean="0"/>
              <a:t>As a conservative approximation, the pressure </a:t>
            </a:r>
            <a:r>
              <a:rPr lang="en-GB" dirty="0" smtClean="0"/>
              <a:t>drop through the pipes from the reservoirs to the leak was not taken into account</a:t>
            </a:r>
            <a:endParaRPr lang="en-CA" dirty="0" smtClean="0"/>
          </a:p>
          <a:p>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hangingPunct="0">
              <a:buAutoNum type="arabicParenR"/>
            </a:pPr>
            <a:r>
              <a:rPr lang="en-US" sz="1200" kern="1200" dirty="0" smtClean="0">
                <a:solidFill>
                  <a:schemeClr val="tx1"/>
                </a:solidFill>
                <a:latin typeface="+mn-lt"/>
                <a:ea typeface="+mn-ea"/>
                <a:cs typeface="+mn-cs"/>
              </a:rPr>
              <a:t>For the 20 mm and 35 mm leak diameter, the initial mass flow rate was 0.50 kg/s and 1.54 kg/s respectively</a:t>
            </a:r>
          </a:p>
          <a:p>
            <a:pPr marL="228600" indent="-228600" hangingPunct="0">
              <a:buAutoNum type="arabicParenR"/>
            </a:pPr>
            <a:r>
              <a:rPr lang="en-CA" sz="1200" b="0" kern="1200" dirty="0" smtClean="0">
                <a:solidFill>
                  <a:schemeClr val="tx1"/>
                </a:solidFill>
                <a:latin typeface="+mn-lt"/>
                <a:ea typeface="+mn-ea"/>
                <a:cs typeface="+mn-cs"/>
              </a:rPr>
              <a:t>For each scenario, the flow is choked at the jet exit</a:t>
            </a:r>
          </a:p>
          <a:p>
            <a:pPr marL="228600" indent="-228600" hangingPunct="0">
              <a:buAutoNum type="arabicParenR"/>
            </a:pPr>
            <a:r>
              <a:rPr lang="en-CA" sz="1200" b="0" kern="1200" dirty="0" smtClean="0">
                <a:solidFill>
                  <a:schemeClr val="tx1"/>
                </a:solidFill>
                <a:latin typeface="+mn-lt"/>
                <a:ea typeface="+mn-ea"/>
                <a:cs typeface="+mn-cs"/>
              </a:rPr>
              <a:t>The jet outlet conditions were calculated using an imbedded jet program in FLACS</a:t>
            </a:r>
          </a:p>
          <a:p>
            <a:pPr marL="228600" indent="-228600" hangingPunct="0">
              <a:buAutoNum type="arabicParenR"/>
            </a:pPr>
            <a:r>
              <a:rPr lang="en-US" sz="1200" b="0" kern="1200" dirty="0" smtClean="0">
                <a:solidFill>
                  <a:schemeClr val="tx1"/>
                </a:solidFill>
                <a:latin typeface="+mn-lt"/>
                <a:ea typeface="+mn-ea"/>
                <a:cs typeface="+mn-cs"/>
              </a:rPr>
              <a:t>A discharge coefficient of 0.85 was used</a:t>
            </a:r>
            <a:endParaRPr lang="en-CA" sz="1200" b="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hangingPunct="0">
              <a:buFontTx/>
              <a:buAutoNum type="arabicParenR"/>
            </a:pPr>
            <a:r>
              <a:rPr lang="en-US" sz="1200" u="none" kern="1200" dirty="0" smtClean="0">
                <a:solidFill>
                  <a:schemeClr val="tx1"/>
                </a:solidFill>
                <a:latin typeface="+mn-lt"/>
                <a:ea typeface="+mn-ea"/>
                <a:cs typeface="+mn-cs"/>
              </a:rPr>
              <a:t>As shown on the figures,</a:t>
            </a:r>
            <a:r>
              <a:rPr lang="en-US" sz="1200" u="none" kern="1200" baseline="0" dirty="0" smtClean="0">
                <a:solidFill>
                  <a:schemeClr val="tx1"/>
                </a:solidFill>
                <a:latin typeface="+mn-lt"/>
                <a:ea typeface="+mn-ea"/>
                <a:cs typeface="+mn-cs"/>
              </a:rPr>
              <a:t> </a:t>
            </a:r>
            <a:r>
              <a:rPr lang="en-US" sz="1200" u="none" kern="1200" dirty="0" smtClean="0">
                <a:solidFill>
                  <a:schemeClr val="tx1"/>
                </a:solidFill>
                <a:latin typeface="+mn-lt"/>
                <a:ea typeface="+mn-ea"/>
                <a:cs typeface="+mn-cs"/>
              </a:rPr>
              <a:t>FLACS uses rectilinear grids</a:t>
            </a:r>
          </a:p>
          <a:p>
            <a:pPr marL="228600" indent="-228600" hangingPunct="0">
              <a:buFontTx/>
              <a:buAutoNum type="arabicParenR"/>
            </a:pPr>
            <a:r>
              <a:rPr lang="en-US" sz="1200" u="none" kern="1200" dirty="0" smtClean="0">
                <a:solidFill>
                  <a:schemeClr val="tx1"/>
                </a:solidFill>
                <a:latin typeface="+mn-lt"/>
                <a:ea typeface="+mn-ea"/>
                <a:cs typeface="+mn-cs"/>
              </a:rPr>
              <a:t>Dispersion</a:t>
            </a:r>
            <a:r>
              <a:rPr lang="en-US" sz="1200" u="none" kern="1200" baseline="0" dirty="0" smtClean="0">
                <a:solidFill>
                  <a:schemeClr val="tx1"/>
                </a:solidFill>
                <a:latin typeface="+mn-lt"/>
                <a:ea typeface="+mn-ea"/>
                <a:cs typeface="+mn-cs"/>
              </a:rPr>
              <a:t> and combustion simulations are done on two different grids</a:t>
            </a:r>
          </a:p>
          <a:p>
            <a:pPr marL="228600" indent="-228600" hangingPunct="0">
              <a:buFontTx/>
              <a:buAutoNum type="arabicParenR"/>
            </a:pPr>
            <a:r>
              <a:rPr lang="en-US" sz="1200" u="none" kern="1200" baseline="0" dirty="0" smtClean="0">
                <a:solidFill>
                  <a:schemeClr val="tx1"/>
                </a:solidFill>
                <a:latin typeface="+mn-lt"/>
                <a:ea typeface="+mn-ea"/>
                <a:cs typeface="+mn-cs"/>
              </a:rPr>
              <a:t>The data from the dispersion is imported unto the combustion grid prior to ignition</a:t>
            </a:r>
          </a:p>
          <a:p>
            <a:pPr marL="228600" indent="-228600" hangingPunct="0">
              <a:buFontTx/>
              <a:buAutoNum type="arabicParenR"/>
            </a:pPr>
            <a:r>
              <a:rPr lang="en-US" sz="1200" u="none" kern="1200" baseline="0" dirty="0" smtClean="0">
                <a:solidFill>
                  <a:schemeClr val="tx1"/>
                </a:solidFill>
                <a:latin typeface="+mn-lt"/>
                <a:ea typeface="+mn-ea"/>
                <a:cs typeface="+mn-cs"/>
              </a:rPr>
              <a:t>The size of the cells encompassing the PSA was set at 0.5 m on both grids</a:t>
            </a:r>
          </a:p>
          <a:p>
            <a:pPr marL="228600" indent="-228600" hangingPunct="0">
              <a:buFontTx/>
              <a:buAutoNum type="arabicParenR"/>
            </a:pPr>
            <a:r>
              <a:rPr lang="en-US" sz="1200" u="none" kern="1200" dirty="0" smtClean="0">
                <a:solidFill>
                  <a:schemeClr val="tx1"/>
                </a:solidFill>
                <a:latin typeface="+mn-lt"/>
                <a:ea typeface="+mn-ea"/>
                <a:cs typeface="+mn-cs"/>
              </a:rPr>
              <a:t>One grid was used for all combustion simulations</a:t>
            </a:r>
            <a:endParaRPr lang="en-US" sz="1200" u="none" kern="1200" baseline="0" dirty="0" smtClean="0">
              <a:solidFill>
                <a:schemeClr val="tx1"/>
              </a:solidFill>
              <a:latin typeface="+mn-lt"/>
              <a:ea typeface="+mn-ea"/>
              <a:cs typeface="+mn-cs"/>
            </a:endParaRPr>
          </a:p>
          <a:p>
            <a:pPr marL="228600" indent="-228600" hangingPunct="0">
              <a:buFontTx/>
              <a:buAutoNum type="arabicParenR"/>
            </a:pPr>
            <a:r>
              <a:rPr lang="en-US" sz="1200" u="none" kern="1200" baseline="0" dirty="0" smtClean="0">
                <a:solidFill>
                  <a:schemeClr val="tx1"/>
                </a:solidFill>
                <a:latin typeface="+mn-lt"/>
                <a:ea typeface="+mn-ea"/>
                <a:cs typeface="+mn-cs"/>
              </a:rPr>
              <a:t>Grid sensitivity studies were also conducted </a:t>
            </a:r>
          </a:p>
          <a:p>
            <a:pPr marL="228600" indent="-228600" hangingPunct="0">
              <a:buFontTx/>
              <a:buAutoNum type="arabicParenR"/>
            </a:pPr>
            <a:r>
              <a:rPr lang="en-US" sz="1200" u="none" kern="1200" baseline="0" dirty="0" smtClean="0">
                <a:solidFill>
                  <a:schemeClr val="tx1"/>
                </a:solidFill>
                <a:latin typeface="+mn-lt"/>
                <a:ea typeface="+mn-ea"/>
                <a:cs typeface="+mn-cs"/>
              </a:rPr>
              <a:t>An average decrease of 14% in overpressure on monitor points and an average increase of 10% in the domain was seen when varying the combustion grid size from 0.50 m to 0.20 m</a:t>
            </a:r>
          </a:p>
          <a:p>
            <a:pPr marL="228600" indent="-228600" hangingPunct="0">
              <a:buFontTx/>
              <a:buNone/>
            </a:pPr>
            <a:endParaRPr lang="en-US" sz="1200" u="none" kern="1200" baseline="0" dirty="0" smtClean="0">
              <a:solidFill>
                <a:schemeClr val="tx1"/>
              </a:solidFill>
              <a:latin typeface="+mn-lt"/>
              <a:ea typeface="+mn-ea"/>
              <a:cs typeface="+mn-cs"/>
            </a:endParaRPr>
          </a:p>
          <a:p>
            <a:pPr marL="228600" indent="-228600">
              <a:buFont typeface="+mj-lt"/>
              <a:buAutoNum type="arabicParenR"/>
            </a:pPr>
            <a:r>
              <a:rPr lang="en-CA" baseline="0" dirty="0" smtClean="0"/>
              <a:t>The overpressure measured in the domain capture every localised reflection, even if they appear only for a fraction of a millisecond</a:t>
            </a:r>
          </a:p>
          <a:p>
            <a:pPr marL="228600" indent="-228600">
              <a:buFontTx/>
              <a:buAutoNum type="arabicParenR"/>
            </a:pPr>
            <a:r>
              <a:rPr lang="en-CA" baseline="0" dirty="0" smtClean="0"/>
              <a:t>The monitor points on the other hand are in mid air or on the ground, away from any corners where multiple reflection can occur</a:t>
            </a:r>
          </a:p>
          <a:p>
            <a:pPr marL="228600" indent="-228600">
              <a:buFontTx/>
              <a:buAutoNum type="arabicParenR"/>
            </a:pPr>
            <a:r>
              <a:rPr lang="en-CA" baseline="0" dirty="0" smtClean="0"/>
              <a:t>When reducing the size of the grid, objects who used to be represented by the </a:t>
            </a:r>
            <a:r>
              <a:rPr lang="en-CA" baseline="0" dirty="0" err="1" smtClean="0"/>
              <a:t>subgrid</a:t>
            </a:r>
            <a:r>
              <a:rPr lang="en-CA" baseline="0" dirty="0" smtClean="0"/>
              <a:t> model because of their small size become bigger and fill up the cell</a:t>
            </a:r>
          </a:p>
          <a:p>
            <a:pPr marL="228600" indent="-228600">
              <a:buFontTx/>
              <a:buAutoNum type="arabicParenR"/>
            </a:pPr>
            <a:r>
              <a:rPr lang="en-CA" baseline="0" dirty="0" smtClean="0"/>
              <a:t>Local reflections which quickly dissipate can now occur on these closed up cells</a:t>
            </a:r>
          </a:p>
          <a:p>
            <a:pPr marL="228600" indent="-228600">
              <a:buFontTx/>
              <a:buAutoNum type="arabicParenR"/>
            </a:pPr>
            <a:r>
              <a:rPr lang="en-CA" baseline="0" dirty="0" smtClean="0"/>
              <a:t>That’s why you can see higher overpressure in the domain when reducing the size of the cells even though monitor points register lower overpressures</a:t>
            </a:r>
          </a:p>
          <a:p>
            <a:pPr marL="228600" indent="-228600" hangingPunct="0">
              <a:buFontTx/>
              <a:buNone/>
            </a:pPr>
            <a:endParaRPr lang="en-US" sz="1200" u="none" kern="1200" baseline="0" dirty="0" smtClean="0">
              <a:solidFill>
                <a:schemeClr val="tx1"/>
              </a:solidFill>
              <a:latin typeface="+mn-lt"/>
              <a:ea typeface="+mn-ea"/>
              <a:cs typeface="+mn-cs"/>
            </a:endParaRPr>
          </a:p>
          <a:p>
            <a:pPr marL="228600" indent="-228600" hangingPunct="0">
              <a:buFontTx/>
              <a:buNone/>
            </a:pPr>
            <a:r>
              <a:rPr lang="en-US" sz="1200" u="none" kern="1200" dirty="0" smtClean="0">
                <a:solidFill>
                  <a:schemeClr val="tx1"/>
                </a:solidFill>
                <a:latin typeface="+mn-lt"/>
                <a:ea typeface="+mn-ea"/>
                <a:cs typeface="+mn-cs"/>
              </a:rPr>
              <a:t>	In the case of jet dispersion, a zone made of cubic cells was defined at the expanded jet location. Following </a:t>
            </a:r>
            <a:r>
              <a:rPr lang="en-US" sz="1200" u="none" kern="1200" dirty="0" err="1" smtClean="0">
                <a:solidFill>
                  <a:schemeClr val="tx1"/>
                </a:solidFill>
                <a:latin typeface="+mn-lt"/>
                <a:ea typeface="+mn-ea"/>
                <a:cs typeface="+mn-cs"/>
              </a:rPr>
              <a:t>Gexcon</a:t>
            </a:r>
            <a:r>
              <a:rPr lang="en-US" sz="1200" u="none" kern="1200" dirty="0" smtClean="0">
                <a:solidFill>
                  <a:schemeClr val="tx1"/>
                </a:solidFill>
                <a:latin typeface="+mn-lt"/>
                <a:ea typeface="+mn-ea"/>
                <a:cs typeface="+mn-cs"/>
              </a:rPr>
              <a:t> good practice recommendations, the cell size of the initial cubic zone at the</a:t>
            </a:r>
            <a:r>
              <a:rPr lang="en-US" sz="1200" u="none" kern="1200" baseline="0" dirty="0" smtClean="0">
                <a:solidFill>
                  <a:schemeClr val="tx1"/>
                </a:solidFill>
                <a:latin typeface="+mn-lt"/>
                <a:ea typeface="+mn-ea"/>
                <a:cs typeface="+mn-cs"/>
              </a:rPr>
              <a:t> </a:t>
            </a:r>
            <a:r>
              <a:rPr lang="en-US" sz="1200" u="none" kern="1200" dirty="0" smtClean="0">
                <a:solidFill>
                  <a:schemeClr val="tx1"/>
                </a:solidFill>
                <a:latin typeface="+mn-lt"/>
                <a:ea typeface="+mn-ea"/>
                <a:cs typeface="+mn-cs"/>
              </a:rPr>
              <a:t>expanded jet location was determined by the effective leak area </a:t>
            </a:r>
            <a:r>
              <a:rPr lang="en-US" sz="1200" u="none" kern="1200" dirty="0" err="1" smtClean="0">
                <a:solidFill>
                  <a:schemeClr val="tx1"/>
                </a:solidFill>
                <a:latin typeface="+mn-lt"/>
                <a:ea typeface="+mn-ea"/>
                <a:cs typeface="+mn-cs"/>
              </a:rPr>
              <a:t>A</a:t>
            </a:r>
            <a:r>
              <a:rPr lang="en-US" sz="1200" u="none" kern="1200" baseline="-25000" dirty="0" err="1" smtClean="0">
                <a:solidFill>
                  <a:schemeClr val="tx1"/>
                </a:solidFill>
                <a:latin typeface="+mn-lt"/>
                <a:ea typeface="+mn-ea"/>
                <a:cs typeface="+mn-cs"/>
              </a:rPr>
              <a:t>leak</a:t>
            </a:r>
            <a:r>
              <a:rPr lang="en-US" sz="1200" u="none" kern="1200" dirty="0" smtClean="0">
                <a:solidFill>
                  <a:schemeClr val="tx1"/>
                </a:solidFill>
                <a:latin typeface="+mn-lt"/>
                <a:ea typeface="+mn-ea"/>
                <a:cs typeface="+mn-cs"/>
              </a:rPr>
              <a:t> so that A</a:t>
            </a:r>
            <a:r>
              <a:rPr lang="en-US" sz="1200" u="none" kern="1200" baseline="-25000" dirty="0" smtClean="0">
                <a:solidFill>
                  <a:schemeClr val="tx1"/>
                </a:solidFill>
                <a:latin typeface="+mn-lt"/>
                <a:ea typeface="+mn-ea"/>
                <a:cs typeface="+mn-cs"/>
              </a:rPr>
              <a:t>cv </a:t>
            </a:r>
            <a:r>
              <a:rPr lang="en-US" sz="1200" u="none" kern="1200" dirty="0" smtClean="0">
                <a:solidFill>
                  <a:schemeClr val="tx1"/>
                </a:solidFill>
                <a:latin typeface="+mn-lt"/>
                <a:ea typeface="+mn-ea"/>
                <a:cs typeface="+mn-cs"/>
              </a:rPr>
              <a:t>&gt; </a:t>
            </a:r>
            <a:r>
              <a:rPr lang="en-US" sz="1200" u="none" kern="1200" dirty="0" err="1" smtClean="0">
                <a:solidFill>
                  <a:schemeClr val="tx1"/>
                </a:solidFill>
                <a:latin typeface="+mn-lt"/>
                <a:ea typeface="+mn-ea"/>
                <a:cs typeface="+mn-cs"/>
              </a:rPr>
              <a:t>A</a:t>
            </a:r>
            <a:r>
              <a:rPr lang="en-US" sz="1200" u="none" kern="1200" baseline="-25000" dirty="0" err="1" smtClean="0">
                <a:solidFill>
                  <a:schemeClr val="tx1"/>
                </a:solidFill>
                <a:latin typeface="+mn-lt"/>
                <a:ea typeface="+mn-ea"/>
                <a:cs typeface="+mn-cs"/>
              </a:rPr>
              <a:t>leak</a:t>
            </a:r>
            <a:r>
              <a:rPr lang="en-US" sz="1200" u="none" kern="1200" dirty="0" smtClean="0">
                <a:solidFill>
                  <a:schemeClr val="tx1"/>
                </a:solidFill>
                <a:latin typeface="+mn-lt"/>
                <a:ea typeface="+mn-ea"/>
                <a:cs typeface="+mn-cs"/>
              </a:rPr>
              <a:t> &gt; 0.9A</a:t>
            </a:r>
            <a:r>
              <a:rPr lang="en-US" sz="1200" u="none" kern="1200" baseline="-25000" dirty="0" smtClean="0">
                <a:solidFill>
                  <a:schemeClr val="tx1"/>
                </a:solidFill>
                <a:latin typeface="+mn-lt"/>
                <a:ea typeface="+mn-ea"/>
                <a:cs typeface="+mn-cs"/>
              </a:rPr>
              <a:t>cv</a:t>
            </a:r>
            <a:r>
              <a:rPr lang="en-US" sz="1200" u="none" kern="1200" dirty="0" smtClean="0">
                <a:solidFill>
                  <a:schemeClr val="tx1"/>
                </a:solidFill>
                <a:latin typeface="+mn-lt"/>
                <a:ea typeface="+mn-ea"/>
                <a:cs typeface="+mn-cs"/>
              </a:rPr>
              <a:t> where A</a:t>
            </a:r>
            <a:r>
              <a:rPr lang="en-US" sz="1200" u="none" kern="1200" baseline="-25000" dirty="0" smtClean="0">
                <a:solidFill>
                  <a:schemeClr val="tx1"/>
                </a:solidFill>
                <a:latin typeface="+mn-lt"/>
                <a:ea typeface="+mn-ea"/>
                <a:cs typeface="+mn-cs"/>
              </a:rPr>
              <a:t>cv</a:t>
            </a:r>
            <a:r>
              <a:rPr lang="en-US" sz="1200" u="none" kern="1200" dirty="0" smtClean="0">
                <a:solidFill>
                  <a:schemeClr val="tx1"/>
                </a:solidFill>
                <a:latin typeface="+mn-lt"/>
                <a:ea typeface="+mn-ea"/>
                <a:cs typeface="+mn-cs"/>
              </a:rPr>
              <a:t> is the area of the control volume. The leak originates from one cell in the initial cubic zone. From that initial zone, the grid was stretched to a coarser cubic grid encompassing the PSA. </a:t>
            </a:r>
          </a:p>
          <a:p>
            <a:pPr hangingPunct="0">
              <a:buFontTx/>
              <a:buNone/>
            </a:pPr>
            <a:endParaRPr lang="en-US" sz="1200" u="none" kern="1200" dirty="0" smtClean="0">
              <a:solidFill>
                <a:schemeClr val="tx1"/>
              </a:solidFill>
              <a:latin typeface="+mn-lt"/>
              <a:ea typeface="+mn-ea"/>
              <a:cs typeface="+mn-cs"/>
            </a:endParaRPr>
          </a:p>
          <a:p>
            <a:pPr hangingPunct="0"/>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GB" sz="1200" kern="1200" dirty="0" smtClean="0">
                <a:solidFill>
                  <a:schemeClr val="tx1"/>
                </a:solidFill>
                <a:latin typeface="+mn-lt"/>
                <a:ea typeface="+mn-ea"/>
                <a:cs typeface="+mn-cs"/>
              </a:rPr>
              <a:t>Overpressure measurements were taken on monitor points set at regular intervals (every</a:t>
            </a:r>
            <a:r>
              <a:rPr lang="en-GB" sz="1200" kern="1200" baseline="0" dirty="0" smtClean="0">
                <a:solidFill>
                  <a:schemeClr val="tx1"/>
                </a:solidFill>
                <a:latin typeface="+mn-lt"/>
                <a:ea typeface="+mn-ea"/>
                <a:cs typeface="+mn-cs"/>
              </a:rPr>
              <a:t> 5 m inside the PSA</a:t>
            </a:r>
            <a:r>
              <a:rPr lang="en-GB" sz="1200" kern="1200" dirty="0" smtClean="0">
                <a:solidFill>
                  <a:schemeClr val="tx1"/>
                </a:solidFill>
                <a:latin typeface="+mn-lt"/>
                <a:ea typeface="+mn-ea"/>
                <a:cs typeface="+mn-cs"/>
              </a:rPr>
              <a:t>) along and perpendicular to the jet direction</a:t>
            </a:r>
          </a:p>
          <a:p>
            <a:pPr marL="228600" indent="-228600">
              <a:buAutoNum type="arabicParenR"/>
            </a:pPr>
            <a:r>
              <a:rPr lang="en-GB" sz="1200" kern="1200" dirty="0" smtClean="0">
                <a:solidFill>
                  <a:schemeClr val="tx1"/>
                </a:solidFill>
                <a:latin typeface="+mn-lt"/>
                <a:ea typeface="+mn-ea"/>
                <a:cs typeface="+mn-cs"/>
              </a:rPr>
              <a:t>The</a:t>
            </a:r>
            <a:r>
              <a:rPr lang="en-GB" sz="1200" kern="1200" baseline="0" dirty="0" smtClean="0">
                <a:solidFill>
                  <a:schemeClr val="tx1"/>
                </a:solidFill>
                <a:latin typeface="+mn-lt"/>
                <a:ea typeface="+mn-ea"/>
                <a:cs typeface="+mn-cs"/>
              </a:rPr>
              <a:t> m</a:t>
            </a:r>
            <a:r>
              <a:rPr lang="en-GB" sz="1200" kern="1200" dirty="0" smtClean="0">
                <a:solidFill>
                  <a:schemeClr val="tx1"/>
                </a:solidFill>
                <a:latin typeface="+mn-lt"/>
                <a:ea typeface="+mn-ea"/>
                <a:cs typeface="+mn-cs"/>
              </a:rPr>
              <a:t>onitor points were positioned on the ground and 1.0 m above the ground</a:t>
            </a:r>
          </a:p>
          <a:p>
            <a:pPr marL="228600" indent="-228600">
              <a:buAutoNum type="arabicParenR"/>
            </a:pPr>
            <a:r>
              <a:rPr lang="en-GB" sz="1200" kern="1200" dirty="0" smtClean="0">
                <a:solidFill>
                  <a:schemeClr val="tx1"/>
                </a:solidFill>
                <a:latin typeface="+mn-lt"/>
                <a:ea typeface="+mn-ea"/>
                <a:cs typeface="+mn-cs"/>
              </a:rPr>
              <a:t>Overpressure measurements</a:t>
            </a:r>
            <a:r>
              <a:rPr lang="en-GB" sz="1200" kern="1200" baseline="0" dirty="0" smtClean="0">
                <a:solidFill>
                  <a:schemeClr val="tx1"/>
                </a:solidFill>
                <a:latin typeface="+mn-lt"/>
                <a:ea typeface="+mn-ea"/>
                <a:cs typeface="+mn-cs"/>
              </a:rPr>
              <a:t> were also taken in the entire domain</a:t>
            </a:r>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latin typeface="+mn-lt"/>
                <a:ea typeface="+mn-ea"/>
                <a:cs typeface="+mn-cs"/>
              </a:rPr>
              <a:t>Here are dispersion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results for </a:t>
            </a:r>
            <a:r>
              <a:rPr lang="en-US" sz="1200" kern="1200" baseline="0" dirty="0" smtClean="0">
                <a:solidFill>
                  <a:schemeClr val="tx1"/>
                </a:solidFill>
                <a:latin typeface="+mn-lt"/>
                <a:ea typeface="+mn-ea"/>
                <a:cs typeface="+mn-cs"/>
              </a:rPr>
              <a:t>windless</a:t>
            </a:r>
            <a:r>
              <a:rPr lang="en-US" sz="1200" kern="1200" dirty="0" smtClean="0">
                <a:solidFill>
                  <a:schemeClr val="tx1"/>
                </a:solidFill>
                <a:latin typeface="+mn-lt"/>
                <a:ea typeface="+mn-ea"/>
                <a:cs typeface="+mn-cs"/>
              </a:rPr>
              <a:t> scenarios</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smtClean="0">
                <a:solidFill>
                  <a:schemeClr val="tx1"/>
                </a:solidFill>
                <a:latin typeface="+mn-lt"/>
                <a:ea typeface="+mn-ea"/>
                <a:cs typeface="+mn-cs"/>
              </a:rPr>
              <a:t>In this scenario, the leak diameter is 35 mm</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latin typeface="+mn-lt"/>
                <a:ea typeface="+mn-ea"/>
                <a:cs typeface="+mn-cs"/>
              </a:rPr>
              <a:t>2 seconds and 20 seconds release are presented</a:t>
            </a:r>
            <a:endParaRPr lang="en-US"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smtClean="0">
                <a:solidFill>
                  <a:schemeClr val="tx1"/>
                </a:solidFill>
                <a:latin typeface="+mn-lt"/>
                <a:ea typeface="+mn-ea"/>
                <a:cs typeface="+mn-cs"/>
              </a:rPr>
              <a:t>These figures show the hydrogen molar concentration envelop profile (up to 30% in red) of the lower flammability limit contour (4% in blue) along the jet direction</a:t>
            </a:r>
            <a:endParaRPr lang="en-US" sz="1200" kern="1200" dirty="0" smtClean="0">
              <a:solidFill>
                <a:schemeClr val="tx1"/>
              </a:solidFill>
              <a:latin typeface="+mn-lt"/>
              <a:ea typeface="+mn-ea"/>
              <a:cs typeface="+mn-cs"/>
            </a:endParaRPr>
          </a:p>
          <a:p>
            <a:pPr marL="228600" indent="-228600">
              <a:buAutoNum type="arabicParenR" startAt="5"/>
            </a:pPr>
            <a:r>
              <a:rPr lang="en-CA" baseline="0" dirty="0" smtClean="0"/>
              <a:t>Notice how the cloud of the horizontal releases cover a greater part of the congested area than the 45 degree releases</a:t>
            </a:r>
          </a:p>
          <a:p>
            <a:pPr marL="228600" indent="-228600">
              <a:buAutoNum type="arabicParenR" startAt="5"/>
            </a:pPr>
            <a:r>
              <a:rPr lang="en-CA" baseline="0" dirty="0" smtClean="0"/>
              <a:t>When igniting, the overpressure will be much higher for the horizontal cases, even though the same amount of hydrogen was release in the domain</a:t>
            </a:r>
          </a:p>
        </p:txBody>
      </p:sp>
      <p:sp>
        <p:nvSpPr>
          <p:cNvPr id="4" name="Slide Number Placeholder 3"/>
          <p:cNvSpPr>
            <a:spLocks noGrp="1"/>
          </p:cNvSpPr>
          <p:nvPr>
            <p:ph type="sldNum" sz="quarter" idx="10"/>
          </p:nvPr>
        </p:nvSpPr>
        <p:spPr/>
        <p:txBody>
          <a:bodyPr/>
          <a:lstStyle/>
          <a:p>
            <a:fld id="{CAEE4549-DA9B-4E92-862D-E9D2666556E4}"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latin typeface="+mn-lt"/>
                <a:ea typeface="+mn-ea"/>
                <a:cs typeface="+mn-cs"/>
              </a:rPr>
              <a:t>Now let’s add some wind</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latin typeface="+mn-lt"/>
                <a:ea typeface="+mn-ea"/>
                <a:cs typeface="+mn-cs"/>
              </a:rPr>
              <a:t>Same</a:t>
            </a:r>
            <a:r>
              <a:rPr lang="en-US" sz="1200" kern="1200" baseline="0" dirty="0" smtClean="0">
                <a:solidFill>
                  <a:schemeClr val="tx1"/>
                </a:solidFill>
                <a:latin typeface="+mn-lt"/>
                <a:ea typeface="+mn-ea"/>
                <a:cs typeface="+mn-cs"/>
              </a:rPr>
              <a:t> scenario, but this time with a 5 m/s sec wind going along the jet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latin typeface="+mn-lt"/>
                <a:ea typeface="+mn-ea"/>
                <a:cs typeface="+mn-cs"/>
              </a:rPr>
              <a:t>Notice how the wind does not influence significantly the shape of higher concentrations contours (red zones near the ground), especially for the 2 seconds</a:t>
            </a:r>
            <a:r>
              <a:rPr lang="en-US" sz="1200" kern="1200" baseline="0" dirty="0" smtClean="0">
                <a:solidFill>
                  <a:schemeClr val="tx1"/>
                </a:solidFill>
                <a:latin typeface="+mn-lt"/>
                <a:ea typeface="+mn-ea"/>
                <a:cs typeface="+mn-cs"/>
              </a:rPr>
              <a:t> release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latin typeface="+mn-lt"/>
                <a:ea typeface="+mn-ea"/>
                <a:cs typeface="+mn-cs"/>
              </a:rPr>
              <a:t>On the other hand, the lower concentrations contours are greatly affected by the wind: they extend horizontally instead of dispersing upwardly</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AEE4549-DA9B-4E92-862D-E9D2666556E4}" type="slidenum">
              <a:rPr lang="en-CA" smtClean="0"/>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9/9/2011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9/9/2011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9/9/2011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9/9/2011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9/9/2011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err="1" smtClean="0"/>
              <a:t>Modeling</a:t>
            </a:r>
            <a:r>
              <a:rPr lang="en-GB" dirty="0" smtClean="0"/>
              <a:t> of hydrogen explosion on a pressure swing adsorption facility</a:t>
            </a:r>
            <a:endParaRPr lang="en-CA" dirty="0"/>
          </a:p>
        </p:txBody>
      </p:sp>
      <p:sp>
        <p:nvSpPr>
          <p:cNvPr id="3" name="Subtitle 2"/>
          <p:cNvSpPr>
            <a:spLocks noGrp="1"/>
          </p:cNvSpPr>
          <p:nvPr>
            <p:ph type="subTitle" idx="1"/>
          </p:nvPr>
        </p:nvSpPr>
        <p:spPr>
          <a:xfrm>
            <a:off x="1432560" y="1850064"/>
            <a:ext cx="7406640" cy="1655136"/>
          </a:xfrm>
        </p:spPr>
        <p:txBody>
          <a:bodyPr>
            <a:normAutofit fontScale="85000" lnSpcReduction="20000"/>
          </a:bodyPr>
          <a:lstStyle/>
          <a:p>
            <a:r>
              <a:rPr lang="fr-CA" dirty="0" smtClean="0"/>
              <a:t>*B. Angers</a:t>
            </a:r>
            <a:r>
              <a:rPr lang="fr-CA" baseline="30000" dirty="0" smtClean="0"/>
              <a:t>1</a:t>
            </a:r>
            <a:r>
              <a:rPr lang="fr-CA" dirty="0" smtClean="0"/>
              <a:t>, A. Hourri</a:t>
            </a:r>
            <a:r>
              <a:rPr lang="fr-CA" baseline="30000" dirty="0" smtClean="0"/>
              <a:t>1</a:t>
            </a:r>
            <a:r>
              <a:rPr lang="fr-CA" dirty="0" smtClean="0"/>
              <a:t>, P. Benard</a:t>
            </a:r>
            <a:r>
              <a:rPr lang="fr-CA" baseline="30000" dirty="0" smtClean="0"/>
              <a:t>1</a:t>
            </a:r>
          </a:p>
          <a:p>
            <a:r>
              <a:rPr lang="fr-CA" dirty="0" smtClean="0"/>
              <a:t>E. Demaël</a:t>
            </a:r>
            <a:r>
              <a:rPr lang="fr-CA" baseline="30000" dirty="0" smtClean="0"/>
              <a:t>2</a:t>
            </a:r>
            <a:r>
              <a:rPr lang="fr-CA" dirty="0" smtClean="0"/>
              <a:t>, S. Ruban</a:t>
            </a:r>
            <a:r>
              <a:rPr lang="fr-CA" baseline="30000" dirty="0" smtClean="0"/>
              <a:t>2</a:t>
            </a:r>
            <a:r>
              <a:rPr lang="fr-CA" dirty="0" smtClean="0"/>
              <a:t>, S. Jallais</a:t>
            </a:r>
            <a:r>
              <a:rPr lang="fr-CA" baseline="30000" dirty="0" smtClean="0"/>
              <a:t>2</a:t>
            </a:r>
          </a:p>
          <a:p>
            <a:r>
              <a:rPr lang="fr-CA" sz="2100" baseline="30000" dirty="0" smtClean="0"/>
              <a:t>1</a:t>
            </a:r>
            <a:r>
              <a:rPr lang="fr-CA" sz="2100" dirty="0" smtClean="0"/>
              <a:t> Institut de recherche sur l’hydrogène, Université du Québec à Trois-Rivières, Québec, Canada</a:t>
            </a:r>
            <a:br>
              <a:rPr lang="fr-CA" sz="2100" dirty="0" smtClean="0"/>
            </a:br>
            <a:r>
              <a:rPr lang="fr-CA" sz="2100" baseline="30000" dirty="0" smtClean="0"/>
              <a:t>2</a:t>
            </a:r>
            <a:r>
              <a:rPr lang="fr-CA" sz="2100" dirty="0" smtClean="0"/>
              <a:t> Air Liquide, Centre de Recherche Claude-Delorme, 78350 Jouy en </a:t>
            </a:r>
            <a:r>
              <a:rPr lang="fr-CA" sz="2100" dirty="0" err="1" smtClean="0"/>
              <a:t>Josas</a:t>
            </a:r>
            <a:r>
              <a:rPr lang="fr-CA" sz="2100" dirty="0" smtClean="0"/>
              <a:t>, France</a:t>
            </a:r>
            <a:endParaRPr lang="en-CA" sz="2100" dirty="0" smtClean="0"/>
          </a:p>
          <a:p>
            <a:endParaRPr lang="en-CA" dirty="0"/>
          </a:p>
        </p:txBody>
      </p:sp>
      <p:grpSp>
        <p:nvGrpSpPr>
          <p:cNvPr id="5" name="Group 5"/>
          <p:cNvGrpSpPr>
            <a:grpSpLocks noChangeAspect="1"/>
          </p:cNvGrpSpPr>
          <p:nvPr/>
        </p:nvGrpSpPr>
        <p:grpSpPr bwMode="auto">
          <a:xfrm>
            <a:off x="2971800" y="4191000"/>
            <a:ext cx="1351318" cy="1188000"/>
            <a:chOff x="1296" y="1488"/>
            <a:chExt cx="604" cy="543"/>
          </a:xfrm>
        </p:grpSpPr>
        <p:pic>
          <p:nvPicPr>
            <p:cNvPr id="6" name="Picture 25"/>
            <p:cNvPicPr>
              <a:picLocks noChangeAspect="1" noChangeArrowheads="1"/>
            </p:cNvPicPr>
            <p:nvPr/>
          </p:nvPicPr>
          <p:blipFill>
            <a:blip r:embed="rId2" cstate="print"/>
            <a:srcRect/>
            <a:stretch>
              <a:fillRect/>
            </a:stretch>
          </p:blipFill>
          <p:spPr bwMode="auto">
            <a:xfrm>
              <a:off x="1392" y="1488"/>
              <a:ext cx="423" cy="397"/>
            </a:xfrm>
            <a:prstGeom prst="rect">
              <a:avLst/>
            </a:prstGeom>
            <a:noFill/>
            <a:ln w="9525">
              <a:noFill/>
              <a:miter lim="800000"/>
              <a:headEnd/>
              <a:tailEnd/>
            </a:ln>
          </p:spPr>
        </p:pic>
        <p:pic>
          <p:nvPicPr>
            <p:cNvPr id="7" name="Picture 89"/>
            <p:cNvPicPr>
              <a:picLocks noChangeAspect="1" noChangeArrowheads="1"/>
            </p:cNvPicPr>
            <p:nvPr/>
          </p:nvPicPr>
          <p:blipFill>
            <a:blip r:embed="rId3" cstate="print"/>
            <a:srcRect/>
            <a:stretch>
              <a:fillRect/>
            </a:stretch>
          </p:blipFill>
          <p:spPr bwMode="auto">
            <a:xfrm>
              <a:off x="1296" y="1893"/>
              <a:ext cx="604" cy="138"/>
            </a:xfrm>
            <a:prstGeom prst="rect">
              <a:avLst/>
            </a:prstGeom>
            <a:noFill/>
            <a:ln w="9525">
              <a:noFill/>
              <a:miter lim="800000"/>
              <a:headEnd/>
              <a:tailEnd/>
            </a:ln>
          </p:spPr>
        </p:pic>
      </p:grpSp>
      <p:pic>
        <p:nvPicPr>
          <p:cNvPr id="1026" name="Picture 2" descr="C:\Users\Benjamin\Desktop\NRCan\ICSH2011\PSA presentation\logo_air_liquide11641.png"/>
          <p:cNvPicPr>
            <a:picLocks noChangeAspect="1" noChangeArrowheads="1"/>
          </p:cNvPicPr>
          <p:nvPr/>
        </p:nvPicPr>
        <p:blipFill>
          <a:blip r:embed="rId4" cstate="print"/>
          <a:srcRect/>
          <a:stretch>
            <a:fillRect/>
          </a:stretch>
        </p:blipFill>
        <p:spPr bwMode="auto">
          <a:xfrm>
            <a:off x="4953000" y="4572000"/>
            <a:ext cx="2500313" cy="8143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28596" y="1240408"/>
            <a:ext cx="8286808" cy="639762"/>
          </a:xfrm>
          <a:prstGeom prst="rect">
            <a:avLst/>
          </a:prstGeom>
        </p:spPr>
        <p:txBody>
          <a:bodyPr>
            <a:normAutofit/>
          </a:bodyPr>
          <a:lstStyle/>
          <a:p>
            <a:pPr marL="365760" lvl="0" indent="-283464">
              <a:spcBef>
                <a:spcPts val="600"/>
              </a:spcBef>
              <a:buClr>
                <a:schemeClr val="accent1"/>
              </a:buClr>
              <a:buSzPct val="80000"/>
              <a:buFont typeface="Wingdings 2"/>
              <a:buChar char=""/>
            </a:pPr>
            <a:r>
              <a:rPr lang="en-US" sz="3200" dirty="0" smtClean="0"/>
              <a:t>2 seconds after the onset of the leak</a:t>
            </a:r>
            <a:endParaRPr kumimoji="0" lang="en-US" sz="3200" b="0" i="0" u="none" strike="noStrike" kern="1200" cap="none" spc="0" normalizeH="0" baseline="0" dirty="0">
              <a:ln>
                <a:noFill/>
              </a:ln>
              <a:solidFill>
                <a:schemeClr val="tx1"/>
              </a:solidFill>
              <a:effectLst/>
              <a:uLnTx/>
              <a:uFillTx/>
              <a:latin typeface="+mn-lt"/>
              <a:ea typeface="+mn-ea"/>
              <a:cs typeface="+mn-cs"/>
            </a:endParaRPr>
          </a:p>
        </p:txBody>
      </p:sp>
      <p:pic>
        <p:nvPicPr>
          <p:cNvPr id="6" name="Content Placeholder 8" descr="PSA_Flacs_15b.png"/>
          <p:cNvPicPr>
            <a:picLocks noGrp="1" noChangeAspect="1"/>
          </p:cNvPicPr>
          <p:nvPr>
            <p:ph sz="half" idx="4294967295"/>
          </p:nvPr>
        </p:nvPicPr>
        <p:blipFill>
          <a:blip r:embed="rId3" cstate="print"/>
          <a:srcRect r="16075"/>
          <a:stretch>
            <a:fillRect/>
          </a:stretch>
        </p:blipFill>
        <p:spPr>
          <a:xfrm>
            <a:off x="72974" y="1883349"/>
            <a:ext cx="4076771" cy="1951331"/>
          </a:xfrm>
          <a:prstGeom prst="rect">
            <a:avLst/>
          </a:prstGeom>
        </p:spPr>
      </p:pic>
      <p:sp>
        <p:nvSpPr>
          <p:cNvPr id="7" name="Text Placeholder 4"/>
          <p:cNvSpPr txBox="1">
            <a:spLocks/>
          </p:cNvSpPr>
          <p:nvPr/>
        </p:nvSpPr>
        <p:spPr>
          <a:xfrm>
            <a:off x="428596" y="4026490"/>
            <a:ext cx="8286808" cy="639762"/>
          </a:xfrm>
          <a:prstGeom prst="rect">
            <a:avLst/>
          </a:prstGeom>
        </p:spPr>
        <p:txBody>
          <a:bodyPr/>
          <a:lstStyle/>
          <a:p>
            <a:pPr marL="365760" lvl="0" indent="-283464">
              <a:spcBef>
                <a:spcPts val="600"/>
              </a:spcBef>
              <a:buClr>
                <a:schemeClr val="accent1"/>
              </a:buClr>
              <a:buSzPct val="80000"/>
              <a:buFont typeface="Wingdings 2"/>
              <a:buChar char=""/>
            </a:pPr>
            <a:r>
              <a:rPr lang="fr-CA" sz="3200" dirty="0" smtClean="0"/>
              <a:t>20 </a:t>
            </a:r>
            <a:r>
              <a:rPr lang="en-US" sz="3200" dirty="0" smtClean="0"/>
              <a:t>seconds after the onset of the leak</a:t>
            </a:r>
            <a:endParaRPr kumimoji="0" lang="en-US" sz="3200" b="0" i="0" u="none" strike="noStrike" kern="1200" cap="none" spc="0" normalizeH="0" baseline="0" dirty="0" smtClean="0">
              <a:ln>
                <a:noFill/>
              </a:ln>
              <a:solidFill>
                <a:schemeClr val="tx1"/>
              </a:solidFill>
              <a:effectLst/>
              <a:uLnTx/>
              <a:uFillTx/>
              <a:latin typeface="+mn-lt"/>
              <a:ea typeface="+mn-ea"/>
              <a:cs typeface="+mn-cs"/>
            </a:endParaRPr>
          </a:p>
        </p:txBody>
      </p:sp>
      <p:pic>
        <p:nvPicPr>
          <p:cNvPr id="8" name="Content Placeholder 9" descr="PSA_Flacs_15a.png"/>
          <p:cNvPicPr>
            <a:picLocks noGrp="1" noChangeAspect="1"/>
          </p:cNvPicPr>
          <p:nvPr>
            <p:ph sz="quarter" idx="4294967295"/>
          </p:nvPr>
        </p:nvPicPr>
        <p:blipFill>
          <a:blip r:embed="rId4" cstate="print"/>
          <a:srcRect r="16075"/>
          <a:stretch>
            <a:fillRect/>
          </a:stretch>
        </p:blipFill>
        <p:spPr>
          <a:xfrm>
            <a:off x="71407" y="4646177"/>
            <a:ext cx="4143403" cy="1983223"/>
          </a:xfrm>
          <a:prstGeom prst="rect">
            <a:avLst/>
          </a:prstGeom>
        </p:spPr>
      </p:pic>
      <p:pic>
        <p:nvPicPr>
          <p:cNvPr id="9" name="Content Placeholder 8" descr="PSA_Flacs_15b.png"/>
          <p:cNvPicPr>
            <a:picLocks noChangeAspect="1"/>
          </p:cNvPicPr>
          <p:nvPr/>
        </p:nvPicPr>
        <p:blipFill>
          <a:blip r:embed="rId5" cstate="print"/>
          <a:stretch>
            <a:fillRect/>
          </a:stretch>
        </p:blipFill>
        <p:spPr>
          <a:xfrm>
            <a:off x="4144908" y="1884439"/>
            <a:ext cx="4927686" cy="1963733"/>
          </a:xfrm>
          <a:prstGeom prst="rect">
            <a:avLst/>
          </a:prstGeom>
        </p:spPr>
      </p:pic>
      <p:sp>
        <p:nvSpPr>
          <p:cNvPr id="10" name="TextBox 9"/>
          <p:cNvSpPr txBox="1"/>
          <p:nvPr/>
        </p:nvSpPr>
        <p:spPr>
          <a:xfrm>
            <a:off x="3428992" y="2026226"/>
            <a:ext cx="497252" cy="369332"/>
          </a:xfrm>
          <a:prstGeom prst="rect">
            <a:avLst/>
          </a:prstGeom>
          <a:noFill/>
        </p:spPr>
        <p:txBody>
          <a:bodyPr wrap="none" rtlCol="0">
            <a:spAutoFit/>
          </a:bodyPr>
          <a:lstStyle/>
          <a:p>
            <a:r>
              <a:rPr lang="en-CA" b="1" dirty="0" smtClean="0">
                <a:ea typeface="Calibri"/>
                <a:cs typeface="Times New Roman"/>
              </a:rPr>
              <a:t>45°</a:t>
            </a:r>
            <a:endParaRPr lang="en-CA" dirty="0"/>
          </a:p>
        </p:txBody>
      </p:sp>
      <p:sp>
        <p:nvSpPr>
          <p:cNvPr id="11" name="TextBox 10"/>
          <p:cNvSpPr txBox="1"/>
          <p:nvPr/>
        </p:nvSpPr>
        <p:spPr>
          <a:xfrm>
            <a:off x="7000892" y="2014084"/>
            <a:ext cx="1149354" cy="369332"/>
          </a:xfrm>
          <a:prstGeom prst="rect">
            <a:avLst/>
          </a:prstGeom>
          <a:noFill/>
        </p:spPr>
        <p:txBody>
          <a:bodyPr wrap="none" rtlCol="0">
            <a:spAutoFit/>
          </a:bodyPr>
          <a:lstStyle/>
          <a:p>
            <a:r>
              <a:rPr lang="en-CA" b="1" dirty="0" smtClean="0">
                <a:ea typeface="Calibri"/>
                <a:cs typeface="Times New Roman"/>
              </a:rPr>
              <a:t>horizontal</a:t>
            </a:r>
            <a:endParaRPr lang="en-CA" dirty="0"/>
          </a:p>
        </p:txBody>
      </p:sp>
      <p:pic>
        <p:nvPicPr>
          <p:cNvPr id="12" name="Content Placeholder 9" descr="PSA_Flacs_15a.png"/>
          <p:cNvPicPr>
            <a:picLocks noChangeAspect="1"/>
          </p:cNvPicPr>
          <p:nvPr/>
        </p:nvPicPr>
        <p:blipFill>
          <a:blip r:embed="rId6" cstate="print"/>
          <a:stretch>
            <a:fillRect/>
          </a:stretch>
        </p:blipFill>
        <p:spPr>
          <a:xfrm>
            <a:off x="4214810" y="4683320"/>
            <a:ext cx="4857784" cy="1941307"/>
          </a:xfrm>
          <a:prstGeom prst="rect">
            <a:avLst/>
          </a:prstGeom>
        </p:spPr>
      </p:pic>
      <p:sp>
        <p:nvSpPr>
          <p:cNvPr id="13" name="TextBox 12"/>
          <p:cNvSpPr txBox="1"/>
          <p:nvPr/>
        </p:nvSpPr>
        <p:spPr>
          <a:xfrm>
            <a:off x="3500430" y="4740870"/>
            <a:ext cx="497252" cy="369332"/>
          </a:xfrm>
          <a:prstGeom prst="rect">
            <a:avLst/>
          </a:prstGeom>
          <a:noFill/>
        </p:spPr>
        <p:txBody>
          <a:bodyPr wrap="none" rtlCol="0">
            <a:spAutoFit/>
          </a:bodyPr>
          <a:lstStyle/>
          <a:p>
            <a:r>
              <a:rPr lang="en-CA" b="1" dirty="0" smtClean="0">
                <a:ea typeface="Calibri"/>
                <a:cs typeface="Times New Roman"/>
              </a:rPr>
              <a:t>45°</a:t>
            </a:r>
            <a:endParaRPr lang="en-CA" dirty="0"/>
          </a:p>
        </p:txBody>
      </p:sp>
      <p:sp>
        <p:nvSpPr>
          <p:cNvPr id="14" name="TextBox 13"/>
          <p:cNvSpPr txBox="1"/>
          <p:nvPr/>
        </p:nvSpPr>
        <p:spPr>
          <a:xfrm>
            <a:off x="7072330" y="4728728"/>
            <a:ext cx="1149354" cy="369332"/>
          </a:xfrm>
          <a:prstGeom prst="rect">
            <a:avLst/>
          </a:prstGeom>
          <a:noFill/>
        </p:spPr>
        <p:txBody>
          <a:bodyPr wrap="none" rtlCol="0">
            <a:spAutoFit/>
          </a:bodyPr>
          <a:lstStyle/>
          <a:p>
            <a:r>
              <a:rPr lang="en-CA" b="1" dirty="0" smtClean="0">
                <a:ea typeface="Calibri"/>
                <a:cs typeface="Times New Roman"/>
              </a:rPr>
              <a:t>horizontal</a:t>
            </a:r>
            <a:endParaRPr lang="en-CA" dirty="0"/>
          </a:p>
        </p:txBody>
      </p:sp>
      <p:sp>
        <p:nvSpPr>
          <p:cNvPr id="16" name="Title 1"/>
          <p:cNvSpPr txBox="1">
            <a:spLocks/>
          </p:cNvSpPr>
          <p:nvPr/>
        </p:nvSpPr>
        <p:spPr>
          <a:xfrm>
            <a:off x="1371600" y="228600"/>
            <a:ext cx="7498080" cy="838200"/>
          </a:xfrm>
          <a:prstGeom prst="rect">
            <a:avLst/>
          </a:prstGeom>
        </p:spPr>
        <p:txBody>
          <a:bodyPr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1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Hydrogen 4% molar concentration envelop profile </a:t>
            </a:r>
            <a:r>
              <a:rPr kumimoji="0" lang="en-CA"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CA"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CA" sz="2000" b="0" i="0" u="none" strike="noStrike" kern="1200" cap="none" spc="0" normalizeH="0" baseline="0" noProof="0" dirty="0" smtClean="0">
                <a:ln>
                  <a:noFill/>
                </a:ln>
                <a:solidFill>
                  <a:schemeClr val="tx2">
                    <a:satMod val="130000"/>
                  </a:schemeClr>
                </a:solidFill>
                <a:effectLst/>
                <a:uLnTx/>
                <a:uFillTx/>
                <a:latin typeface="+mj-lt"/>
                <a:ea typeface="+mj-ea"/>
                <a:cs typeface="+mj-cs"/>
              </a:rPr>
              <a:t>d = 35 mm,  </a:t>
            </a:r>
            <a:r>
              <a:rPr kumimoji="0" lang="en-CA" sz="2000" b="1" i="0" u="none" strike="noStrike" kern="1200" cap="none" spc="0" normalizeH="0" baseline="0" noProof="0" dirty="0" smtClean="0">
                <a:ln>
                  <a:noFill/>
                </a:ln>
                <a:solidFill>
                  <a:schemeClr val="tx2">
                    <a:satMod val="130000"/>
                  </a:schemeClr>
                </a:solidFill>
                <a:effectLst/>
                <a:uLnTx/>
                <a:uFillTx/>
                <a:latin typeface="+mj-lt"/>
                <a:ea typeface="+mj-ea"/>
                <a:cs typeface="+mj-cs"/>
              </a:rPr>
              <a:t>Wind 5 m/s </a:t>
            </a:r>
            <a:r>
              <a:rPr kumimoji="0" lang="en-CA" sz="2000" b="1" i="0" u="none" strike="noStrike" kern="1200" cap="none" spc="0" normalizeH="0" baseline="0" noProof="0" dirty="0" err="1" smtClean="0">
                <a:ln>
                  <a:noFill/>
                </a:ln>
                <a:solidFill>
                  <a:schemeClr val="tx2">
                    <a:satMod val="130000"/>
                  </a:schemeClr>
                </a:solidFill>
                <a:effectLst/>
                <a:uLnTx/>
                <a:uFillTx/>
                <a:latin typeface="+mj-lt"/>
                <a:ea typeface="+mj-ea"/>
                <a:cs typeface="+mj-cs"/>
              </a:rPr>
              <a:t>Pasquill</a:t>
            </a:r>
            <a:r>
              <a:rPr kumimoji="0" lang="en-CA" sz="2000" b="1" i="0" u="none" strike="noStrike" kern="1200" cap="none" spc="0" normalizeH="0" baseline="0" noProof="0" dirty="0" smtClean="0">
                <a:ln>
                  <a:noFill/>
                </a:ln>
                <a:solidFill>
                  <a:schemeClr val="tx2">
                    <a:satMod val="130000"/>
                  </a:schemeClr>
                </a:solidFill>
                <a:effectLst/>
                <a:uLnTx/>
                <a:uFillTx/>
                <a:latin typeface="+mj-lt"/>
                <a:ea typeface="+mj-ea"/>
                <a:cs typeface="+mj-cs"/>
              </a:rPr>
              <a:t> D</a:t>
            </a:r>
            <a:endParaRPr kumimoji="0" lang="en-CA" sz="20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33390" y="1227374"/>
            <a:ext cx="8286808" cy="639762"/>
          </a:xfrm>
          <a:prstGeom prst="rect">
            <a:avLst/>
          </a:prstGeom>
        </p:spPr>
        <p:txBody>
          <a:bodyPr>
            <a:normAutofit/>
          </a:bodyPr>
          <a:lstStyle/>
          <a:p>
            <a:pPr marL="365760" lvl="0" indent="-283464">
              <a:spcBef>
                <a:spcPts val="600"/>
              </a:spcBef>
              <a:buClr>
                <a:schemeClr val="accent1"/>
              </a:buClr>
              <a:buSzPct val="80000"/>
              <a:buFont typeface="Wingdings 2"/>
              <a:buChar char=""/>
            </a:pPr>
            <a:r>
              <a:rPr kumimoji="0" lang="fr-CA" sz="3200" b="0" i="0" u="none" strike="noStrike" kern="1200" cap="none" spc="0" normalizeH="0" baseline="0" noProof="0" dirty="0" smtClean="0">
                <a:ln>
                  <a:noFill/>
                </a:ln>
                <a:solidFill>
                  <a:schemeClr val="tx1"/>
                </a:solidFill>
                <a:effectLst/>
                <a:uLnTx/>
                <a:uFillTx/>
                <a:latin typeface="+mn-lt"/>
                <a:ea typeface="+mn-ea"/>
                <a:cs typeface="+mn-cs"/>
              </a:rPr>
              <a:t>2 </a:t>
            </a:r>
            <a:r>
              <a:rPr lang="en-US" sz="3200" dirty="0" smtClean="0"/>
              <a:t>seconds after the onset of the leak</a:t>
            </a:r>
            <a:endParaRPr kumimoji="0" lang="fr-CA"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Content Placeholder 8" descr="PSA_Flacs_15b.png"/>
          <p:cNvPicPr>
            <a:picLocks noGrp="1" noChangeAspect="1"/>
          </p:cNvPicPr>
          <p:nvPr>
            <p:ph sz="half" idx="4294967295"/>
          </p:nvPr>
        </p:nvPicPr>
        <p:blipFill>
          <a:blip r:embed="rId3" cstate="print"/>
          <a:srcRect r="15925"/>
          <a:stretch>
            <a:fillRect/>
          </a:stretch>
        </p:blipFill>
        <p:spPr>
          <a:xfrm>
            <a:off x="77768" y="1865031"/>
            <a:ext cx="4141836" cy="1978845"/>
          </a:xfrm>
          <a:prstGeom prst="rect">
            <a:avLst/>
          </a:prstGeom>
        </p:spPr>
      </p:pic>
      <p:sp>
        <p:nvSpPr>
          <p:cNvPr id="7" name="Text Placeholder 4"/>
          <p:cNvSpPr txBox="1">
            <a:spLocks/>
          </p:cNvSpPr>
          <p:nvPr/>
        </p:nvSpPr>
        <p:spPr>
          <a:xfrm>
            <a:off x="433390" y="4013456"/>
            <a:ext cx="8286808" cy="639762"/>
          </a:xfrm>
          <a:prstGeom prst="rect">
            <a:avLst/>
          </a:prstGeom>
        </p:spPr>
        <p:txBody>
          <a:bodyPr/>
          <a:lstStyle/>
          <a:p>
            <a:pPr marL="365760" lvl="0" indent="-283464">
              <a:spcBef>
                <a:spcPts val="600"/>
              </a:spcBef>
              <a:buClr>
                <a:schemeClr val="accent1"/>
              </a:buClr>
              <a:buSzPct val="80000"/>
              <a:buFont typeface="Wingdings 2"/>
              <a:buChar char=""/>
            </a:pPr>
            <a:r>
              <a:rPr kumimoji="0" lang="fr-CA" sz="3200" b="0" i="0" u="none" strike="noStrike" kern="1200" cap="none" spc="0" normalizeH="0" baseline="0" noProof="0" dirty="0" smtClean="0">
                <a:ln>
                  <a:noFill/>
                </a:ln>
                <a:solidFill>
                  <a:schemeClr val="tx1"/>
                </a:solidFill>
                <a:effectLst/>
                <a:uLnTx/>
                <a:uFillTx/>
                <a:latin typeface="+mn-lt"/>
                <a:ea typeface="+mn-ea"/>
                <a:cs typeface="+mn-cs"/>
              </a:rPr>
              <a:t>20 </a:t>
            </a:r>
            <a:r>
              <a:rPr lang="en-US" sz="3200" dirty="0" smtClean="0"/>
              <a:t>seconds after the onset of the leak</a:t>
            </a: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Content Placeholder 9" descr="PSA_Flacs_15a.png"/>
          <p:cNvPicPr>
            <a:picLocks noGrp="1" noChangeAspect="1"/>
          </p:cNvPicPr>
          <p:nvPr>
            <p:ph sz="quarter" idx="4294967295"/>
          </p:nvPr>
        </p:nvPicPr>
        <p:blipFill>
          <a:blip r:embed="rId4" cstate="print"/>
          <a:srcRect r="15880"/>
          <a:stretch>
            <a:fillRect/>
          </a:stretch>
        </p:blipFill>
        <p:spPr>
          <a:xfrm>
            <a:off x="76200" y="4656398"/>
            <a:ext cx="4143404" cy="1973002"/>
          </a:xfrm>
          <a:prstGeom prst="rect">
            <a:avLst/>
          </a:prstGeom>
        </p:spPr>
      </p:pic>
      <p:pic>
        <p:nvPicPr>
          <p:cNvPr id="9" name="Content Placeholder 8" descr="PSA_Flacs_15b.png"/>
          <p:cNvPicPr>
            <a:picLocks noChangeAspect="1"/>
          </p:cNvPicPr>
          <p:nvPr/>
        </p:nvPicPr>
        <p:blipFill>
          <a:blip r:embed="rId5" cstate="print"/>
          <a:stretch>
            <a:fillRect/>
          </a:stretch>
        </p:blipFill>
        <p:spPr>
          <a:xfrm>
            <a:off x="4155005" y="1870316"/>
            <a:ext cx="4917079" cy="1965911"/>
          </a:xfrm>
          <a:prstGeom prst="rect">
            <a:avLst/>
          </a:prstGeom>
        </p:spPr>
      </p:pic>
      <p:sp>
        <p:nvSpPr>
          <p:cNvPr id="10" name="TextBox 9"/>
          <p:cNvSpPr txBox="1"/>
          <p:nvPr/>
        </p:nvSpPr>
        <p:spPr>
          <a:xfrm>
            <a:off x="3433786" y="2013192"/>
            <a:ext cx="497252" cy="369332"/>
          </a:xfrm>
          <a:prstGeom prst="rect">
            <a:avLst/>
          </a:prstGeom>
          <a:noFill/>
        </p:spPr>
        <p:txBody>
          <a:bodyPr wrap="none" rtlCol="0">
            <a:spAutoFit/>
          </a:bodyPr>
          <a:lstStyle/>
          <a:p>
            <a:r>
              <a:rPr lang="en-CA" b="1" dirty="0" smtClean="0">
                <a:ea typeface="Calibri"/>
                <a:cs typeface="Times New Roman"/>
              </a:rPr>
              <a:t>45°</a:t>
            </a:r>
            <a:endParaRPr lang="en-CA" dirty="0"/>
          </a:p>
        </p:txBody>
      </p:sp>
      <p:sp>
        <p:nvSpPr>
          <p:cNvPr id="11" name="TextBox 10"/>
          <p:cNvSpPr txBox="1"/>
          <p:nvPr/>
        </p:nvSpPr>
        <p:spPr>
          <a:xfrm>
            <a:off x="7005686" y="2001050"/>
            <a:ext cx="1149354" cy="369332"/>
          </a:xfrm>
          <a:prstGeom prst="rect">
            <a:avLst/>
          </a:prstGeom>
          <a:noFill/>
        </p:spPr>
        <p:txBody>
          <a:bodyPr wrap="none" rtlCol="0">
            <a:spAutoFit/>
          </a:bodyPr>
          <a:lstStyle/>
          <a:p>
            <a:r>
              <a:rPr lang="en-CA" b="1" dirty="0" smtClean="0">
                <a:ea typeface="Calibri"/>
                <a:cs typeface="Times New Roman"/>
              </a:rPr>
              <a:t>horizontal</a:t>
            </a:r>
            <a:endParaRPr lang="en-CA" dirty="0"/>
          </a:p>
        </p:txBody>
      </p:sp>
      <p:pic>
        <p:nvPicPr>
          <p:cNvPr id="12" name="Content Placeholder 9" descr="PSA_Flacs_15a.png"/>
          <p:cNvPicPr>
            <a:picLocks noChangeAspect="1"/>
          </p:cNvPicPr>
          <p:nvPr/>
        </p:nvPicPr>
        <p:blipFill>
          <a:blip r:embed="rId6" cstate="print"/>
          <a:stretch>
            <a:fillRect/>
          </a:stretch>
        </p:blipFill>
        <p:spPr>
          <a:xfrm>
            <a:off x="4223971" y="4657963"/>
            <a:ext cx="4849050" cy="1965954"/>
          </a:xfrm>
          <a:prstGeom prst="rect">
            <a:avLst/>
          </a:prstGeom>
        </p:spPr>
      </p:pic>
      <p:sp>
        <p:nvSpPr>
          <p:cNvPr id="13" name="TextBox 12"/>
          <p:cNvSpPr txBox="1"/>
          <p:nvPr/>
        </p:nvSpPr>
        <p:spPr>
          <a:xfrm>
            <a:off x="3505224" y="4727836"/>
            <a:ext cx="497252" cy="369332"/>
          </a:xfrm>
          <a:prstGeom prst="rect">
            <a:avLst/>
          </a:prstGeom>
          <a:noFill/>
        </p:spPr>
        <p:txBody>
          <a:bodyPr wrap="none" rtlCol="0">
            <a:spAutoFit/>
          </a:bodyPr>
          <a:lstStyle/>
          <a:p>
            <a:r>
              <a:rPr lang="en-CA" b="1" dirty="0" smtClean="0">
                <a:ea typeface="Calibri"/>
                <a:cs typeface="Times New Roman"/>
              </a:rPr>
              <a:t>45°</a:t>
            </a:r>
            <a:endParaRPr lang="en-CA" dirty="0"/>
          </a:p>
        </p:txBody>
      </p:sp>
      <p:sp>
        <p:nvSpPr>
          <p:cNvPr id="14" name="TextBox 13"/>
          <p:cNvSpPr txBox="1"/>
          <p:nvPr/>
        </p:nvSpPr>
        <p:spPr>
          <a:xfrm>
            <a:off x="7077124" y="4715694"/>
            <a:ext cx="1149354" cy="369332"/>
          </a:xfrm>
          <a:prstGeom prst="rect">
            <a:avLst/>
          </a:prstGeom>
          <a:noFill/>
        </p:spPr>
        <p:txBody>
          <a:bodyPr wrap="none" rtlCol="0">
            <a:spAutoFit/>
          </a:bodyPr>
          <a:lstStyle/>
          <a:p>
            <a:r>
              <a:rPr lang="en-CA" b="1" dirty="0" smtClean="0">
                <a:ea typeface="Calibri"/>
                <a:cs typeface="Times New Roman"/>
              </a:rPr>
              <a:t>horizontal</a:t>
            </a:r>
            <a:endParaRPr lang="en-CA" dirty="0"/>
          </a:p>
        </p:txBody>
      </p:sp>
      <p:sp>
        <p:nvSpPr>
          <p:cNvPr id="17" name="Title 1"/>
          <p:cNvSpPr>
            <a:spLocks noGrp="1"/>
          </p:cNvSpPr>
          <p:nvPr>
            <p:ph type="title"/>
          </p:nvPr>
        </p:nvSpPr>
        <p:spPr>
          <a:xfrm>
            <a:off x="1371600" y="228600"/>
            <a:ext cx="7498080" cy="838200"/>
          </a:xfrm>
        </p:spPr>
        <p:txBody>
          <a:bodyPr>
            <a:normAutofit fontScale="90000"/>
          </a:bodyPr>
          <a:lstStyle/>
          <a:p>
            <a:r>
              <a:rPr lang="en-GB" sz="3100" dirty="0" smtClean="0"/>
              <a:t>Hydrogen 4% molar concentration envelop profile </a:t>
            </a:r>
            <a:r>
              <a:rPr lang="en-CA" dirty="0" smtClean="0"/>
              <a:t/>
            </a:r>
            <a:br>
              <a:rPr lang="en-CA" dirty="0" smtClean="0"/>
            </a:br>
            <a:r>
              <a:rPr lang="en-CA" sz="2000" b="1" dirty="0" smtClean="0">
                <a:effectLst/>
              </a:rPr>
              <a:t>d = 20 mm</a:t>
            </a:r>
            <a:r>
              <a:rPr lang="en-CA" sz="2000" dirty="0" smtClean="0">
                <a:effectLst/>
              </a:rPr>
              <a:t>,  no wind</a:t>
            </a:r>
            <a:endParaRPr lang="en-CA" sz="2000" dirty="0">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0" y="76200"/>
            <a:ext cx="822960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Maximum Overpressure, d = 35 mm</a:t>
            </a:r>
            <a:r>
              <a:rPr kumimoji="0" lang="en-CA"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CA"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CA" sz="1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(ignition time = 2 sec and 20 sec)</a:t>
            </a:r>
            <a:endParaRPr kumimoji="0" lang="en-CA" sz="1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5" name="Content Placeholder 4"/>
          <p:cNvGraphicFramePr>
            <a:graphicFrameLocks/>
          </p:cNvGraphicFramePr>
          <p:nvPr/>
        </p:nvGraphicFramePr>
        <p:xfrm>
          <a:off x="1676400" y="1295400"/>
          <a:ext cx="2757478"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p:cNvGraphicFramePr>
          <p:nvPr/>
        </p:nvGraphicFramePr>
        <p:xfrm>
          <a:off x="4605358" y="1295400"/>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76200"/>
            <a:ext cx="8229600" cy="1143000"/>
          </a:xfrm>
        </p:spPr>
        <p:txBody>
          <a:bodyPr>
            <a:normAutofit/>
          </a:bodyPr>
          <a:lstStyle/>
          <a:p>
            <a:r>
              <a:rPr lang="en-CA" sz="3600" dirty="0" smtClean="0"/>
              <a:t>Maximum Overpressure, d = 20 mm</a:t>
            </a:r>
            <a:r>
              <a:rPr lang="en-CA" sz="8000" dirty="0" smtClean="0"/>
              <a:t/>
            </a:r>
            <a:br>
              <a:rPr lang="en-CA" sz="8000" dirty="0" smtClean="0"/>
            </a:br>
            <a:r>
              <a:rPr lang="en-CA" sz="1800" dirty="0" smtClean="0"/>
              <a:t>(ignition time = 2 sec and 20 sec)</a:t>
            </a:r>
            <a:endParaRPr lang="en-CA" sz="1800" dirty="0"/>
          </a:p>
        </p:txBody>
      </p:sp>
      <p:graphicFrame>
        <p:nvGraphicFramePr>
          <p:cNvPr id="6" name="Content Placeholder 8"/>
          <p:cNvGraphicFramePr>
            <a:graphicFrameLocks noGrp="1"/>
          </p:cNvGraphicFramePr>
          <p:nvPr>
            <p:ph sz="half" idx="1"/>
          </p:nvPr>
        </p:nvGraphicFramePr>
        <p:xfrm>
          <a:off x="1633542" y="1296974"/>
          <a:ext cx="2786082"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9"/>
          <p:cNvGraphicFramePr>
            <a:graphicFrameLocks/>
          </p:cNvGraphicFramePr>
          <p:nvPr/>
        </p:nvGraphicFramePr>
        <p:xfrm>
          <a:off x="4562500" y="1296974"/>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500" dirty="0" smtClean="0"/>
              <a:t>Maximum travel distance of 50 mbar, 140 mbar and 200 mbar overpressure fronts measured from the origin of the leak</a:t>
            </a:r>
            <a:endParaRPr lang="en-CA" sz="2500" dirty="0"/>
          </a:p>
        </p:txBody>
      </p:sp>
      <p:grpSp>
        <p:nvGrpSpPr>
          <p:cNvPr id="7" name="Group 6"/>
          <p:cNvGrpSpPr/>
          <p:nvPr/>
        </p:nvGrpSpPr>
        <p:grpSpPr>
          <a:xfrm>
            <a:off x="1447800" y="1600200"/>
            <a:ext cx="7391400" cy="4419600"/>
            <a:chOff x="1600200" y="1752600"/>
            <a:chExt cx="6131400" cy="3525625"/>
          </a:xfrm>
        </p:grpSpPr>
        <p:graphicFrame>
          <p:nvGraphicFramePr>
            <p:cNvPr id="4" name="Chart 3"/>
            <p:cNvGraphicFramePr/>
            <p:nvPr/>
          </p:nvGraphicFramePr>
          <p:xfrm>
            <a:off x="1600200" y="1752600"/>
            <a:ext cx="2728864" cy="3525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197407" y="1752600"/>
            <a:ext cx="3534193" cy="3524250"/>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848600" cy="1143000"/>
          </a:xfrm>
        </p:spPr>
        <p:txBody>
          <a:bodyPr>
            <a:normAutofit fontScale="90000"/>
          </a:bodyPr>
          <a:lstStyle/>
          <a:p>
            <a:r>
              <a:rPr lang="en-CA" sz="2600" dirty="0" smtClean="0"/>
              <a:t>Maximum overpressure and hydrogen mass at stoichiometric concentration (28-32%) as a function of time to ignition</a:t>
            </a:r>
            <a:br>
              <a:rPr lang="en-CA" sz="2600" dirty="0" smtClean="0"/>
            </a:br>
            <a:r>
              <a:rPr lang="en-CA" sz="2000" dirty="0" smtClean="0"/>
              <a:t>d = 35 mm, </a:t>
            </a:r>
            <a:r>
              <a:rPr lang="en-CA" sz="2000" b="1" dirty="0" smtClean="0"/>
              <a:t> </a:t>
            </a:r>
            <a:r>
              <a:rPr lang="en-CA" sz="2000" dirty="0" smtClean="0">
                <a:effectLst/>
              </a:rPr>
              <a:t>no wind</a:t>
            </a:r>
            <a:r>
              <a:rPr lang="en-CA" sz="2000" b="1" dirty="0" smtClean="0"/>
              <a:t>,  </a:t>
            </a:r>
            <a:r>
              <a:rPr lang="en-CA" sz="2000" b="1" dirty="0" smtClean="0">
                <a:effectLst/>
              </a:rPr>
              <a:t>4</a:t>
            </a:r>
            <a:r>
              <a:rPr lang="en-GB" sz="2000" dirty="0" smtClean="0">
                <a:effectLst/>
              </a:rPr>
              <a:t>5°</a:t>
            </a:r>
            <a:endParaRPr lang="en-CA" sz="2000"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1143000" y="76200"/>
            <a:ext cx="7848600" cy="1143000"/>
          </a:xfrm>
        </p:spPr>
        <p:txBody>
          <a:bodyPr>
            <a:normAutofit fontScale="90000"/>
          </a:bodyPr>
          <a:lstStyle/>
          <a:p>
            <a:r>
              <a:rPr lang="en-GB" sz="2600" dirty="0" smtClean="0"/>
              <a:t>Flammable mass of hydrogen between mole fraction intervals of 4-75% (vol.) and 11-75% (vol.) as a function of time to ignition</a:t>
            </a:r>
            <a:r>
              <a:rPr lang="en-CA" sz="2600" dirty="0" smtClean="0"/>
              <a:t/>
            </a:r>
            <a:br>
              <a:rPr lang="en-CA" sz="2600" dirty="0" smtClean="0"/>
            </a:br>
            <a:r>
              <a:rPr lang="en-CA" sz="2000" dirty="0" smtClean="0"/>
              <a:t>d = 35 mm, </a:t>
            </a:r>
            <a:r>
              <a:rPr lang="en-CA" sz="2000" b="1" dirty="0" smtClean="0"/>
              <a:t> </a:t>
            </a:r>
            <a:r>
              <a:rPr lang="en-CA" sz="2000" dirty="0" smtClean="0">
                <a:effectLst/>
              </a:rPr>
              <a:t>no wind</a:t>
            </a:r>
            <a:r>
              <a:rPr lang="en-CA" sz="2000" b="1" dirty="0" smtClean="0"/>
              <a:t>, </a:t>
            </a:r>
            <a:r>
              <a:rPr lang="en-CA" sz="2000" b="1" dirty="0" smtClean="0">
                <a:effectLst/>
              </a:rPr>
              <a:t>4</a:t>
            </a:r>
            <a:r>
              <a:rPr lang="en-GB" sz="2000" dirty="0" smtClean="0">
                <a:effectLst/>
              </a:rPr>
              <a:t>5°</a:t>
            </a:r>
            <a:endParaRPr lang="en-CA"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Future perspective</a:t>
            </a:r>
            <a:endParaRPr lang="en-CA" dirty="0"/>
          </a:p>
        </p:txBody>
      </p:sp>
      <p:sp>
        <p:nvSpPr>
          <p:cNvPr id="3" name="Content Placeholder 2"/>
          <p:cNvSpPr>
            <a:spLocks noGrp="1"/>
          </p:cNvSpPr>
          <p:nvPr>
            <p:ph idx="1"/>
          </p:nvPr>
        </p:nvSpPr>
        <p:spPr/>
        <p:txBody>
          <a:bodyPr/>
          <a:lstStyle/>
          <a:p>
            <a:r>
              <a:rPr lang="en-CA" dirty="0" smtClean="0"/>
              <a:t>Comparing </a:t>
            </a:r>
            <a:r>
              <a:rPr lang="en-CA" dirty="0" smtClean="0"/>
              <a:t>results with traditional non-CFD </a:t>
            </a:r>
            <a:r>
              <a:rPr lang="en-CA" dirty="0" smtClean="0"/>
              <a:t>methods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Questions ?</a:t>
            </a:r>
            <a:endParaRPr lang="en-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Thank you!</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scope</a:t>
            </a:r>
            <a:endParaRPr lang="en-CA" dirty="0"/>
          </a:p>
        </p:txBody>
      </p:sp>
      <p:sp>
        <p:nvSpPr>
          <p:cNvPr id="3" name="Content Placeholder 2"/>
          <p:cNvSpPr>
            <a:spLocks noGrp="1"/>
          </p:cNvSpPr>
          <p:nvPr>
            <p:ph idx="1"/>
          </p:nvPr>
        </p:nvSpPr>
        <p:spPr/>
        <p:txBody>
          <a:bodyPr>
            <a:normAutofit fontScale="92500"/>
          </a:bodyPr>
          <a:lstStyle/>
          <a:p>
            <a:r>
              <a:rPr lang="en-CA" dirty="0" smtClean="0"/>
              <a:t>Numerical study </a:t>
            </a:r>
            <a:r>
              <a:rPr lang="en-GB" dirty="0" smtClean="0"/>
              <a:t>of the consequences of an hydrogen release from a Pressure Swing Adsorption installation operating at 30 </a:t>
            </a:r>
            <a:r>
              <a:rPr lang="en-GB" dirty="0" err="1" smtClean="0"/>
              <a:t>barg</a:t>
            </a:r>
            <a:endParaRPr lang="en-CA" dirty="0" smtClean="0"/>
          </a:p>
          <a:p>
            <a:r>
              <a:rPr lang="en-GB" dirty="0" smtClean="0"/>
              <a:t>Tool: FLACS-Hydrogen from </a:t>
            </a:r>
            <a:r>
              <a:rPr lang="en-GB" dirty="0" err="1" smtClean="0"/>
              <a:t>GexCon</a:t>
            </a:r>
            <a:endParaRPr lang="en-GB" dirty="0" smtClean="0"/>
          </a:p>
          <a:p>
            <a:r>
              <a:rPr lang="en-GB" dirty="0" smtClean="0"/>
              <a:t>We investigated :</a:t>
            </a:r>
          </a:p>
          <a:p>
            <a:pPr lvl="1"/>
            <a:r>
              <a:rPr lang="en-GB" dirty="0" smtClean="0"/>
              <a:t>The impact of different leak orientation and wind profile on the explosive cloud formation (size and explosive mass) and on explosion consequences</a:t>
            </a:r>
          </a:p>
          <a:p>
            <a:pPr lvl="1"/>
            <a:r>
              <a:rPr lang="en-GB" dirty="0" smtClean="0"/>
              <a:t>Overpressures resulting from ignition as a function of the time to ignition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Grid sensitivity</a:t>
            </a:r>
            <a:endParaRPr lang="en-CA" dirty="0"/>
          </a:p>
        </p:txBody>
      </p:sp>
      <p:graphicFrame>
        <p:nvGraphicFramePr>
          <p:cNvPr id="4" name="Content Placeholder 3"/>
          <p:cNvGraphicFramePr>
            <a:graphicFrameLocks noGrp="1"/>
          </p:cNvGraphicFramePr>
          <p:nvPr>
            <p:ph idx="1"/>
          </p:nvPr>
        </p:nvGraphicFramePr>
        <p:xfrm>
          <a:off x="1600201" y="2362202"/>
          <a:ext cx="7010399" cy="2514598"/>
        </p:xfrm>
        <a:graphic>
          <a:graphicData uri="http://schemas.openxmlformats.org/drawingml/2006/table">
            <a:tbl>
              <a:tblPr/>
              <a:tblGrid>
                <a:gridCol w="1982569"/>
                <a:gridCol w="1257844"/>
                <a:gridCol w="1257844"/>
                <a:gridCol w="1256071"/>
                <a:gridCol w="1256071"/>
              </a:tblGrid>
              <a:tr h="1001289">
                <a:tc rowSpan="2">
                  <a:txBody>
                    <a:bodyPr/>
                    <a:lstStyle/>
                    <a:p>
                      <a:pPr>
                        <a:spcAft>
                          <a:spcPts val="0"/>
                        </a:spcAft>
                      </a:pPr>
                      <a:endParaRPr lang="en-CA" sz="1600" b="1" dirty="0">
                        <a:solidFill>
                          <a:schemeClr val="tx1"/>
                        </a:solidFill>
                        <a:latin typeface="Calibri"/>
                        <a:ea typeface="Calibri"/>
                        <a:cs typeface="Times New Roman"/>
                      </a:endParaRPr>
                    </a:p>
                  </a:txBody>
                  <a:tcPr marL="68580" marR="68580" marT="0" marB="0" anchor="ctr">
                    <a:lnL>
                      <a:noFill/>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gridSpan="2">
                  <a:txBody>
                    <a:bodyPr/>
                    <a:lstStyle/>
                    <a:p>
                      <a:pPr algn="ctr">
                        <a:spcAft>
                          <a:spcPts val="0"/>
                        </a:spcAft>
                      </a:pPr>
                      <a:r>
                        <a:rPr lang="en-CA" sz="1600" b="0" i="1" dirty="0">
                          <a:solidFill>
                            <a:schemeClr val="tx1"/>
                          </a:solidFill>
                          <a:latin typeface="Calibri"/>
                          <a:ea typeface="Calibri"/>
                          <a:cs typeface="Times New Roman"/>
                        </a:rPr>
                        <a:t>Max overpressure in domain</a:t>
                      </a:r>
                      <a:endParaRPr lang="en-CA" sz="1600" b="1" dirty="0">
                        <a:solidFill>
                          <a:schemeClr val="tx1"/>
                        </a:solidFill>
                        <a:latin typeface="Calibri"/>
                        <a:ea typeface="Calibri"/>
                        <a:cs typeface="Times New Roman"/>
                      </a:endParaRPr>
                    </a:p>
                    <a:p>
                      <a:pPr algn="ctr">
                        <a:spcAft>
                          <a:spcPts val="0"/>
                        </a:spcAft>
                      </a:pPr>
                      <a:r>
                        <a:rPr lang="en-CA" sz="1600" b="0" i="1" dirty="0">
                          <a:solidFill>
                            <a:schemeClr val="tx1"/>
                          </a:solidFill>
                          <a:latin typeface="Calibri"/>
                          <a:ea typeface="Calibri"/>
                          <a:cs typeface="Times New Roman"/>
                        </a:rPr>
                        <a:t>(</a:t>
                      </a:r>
                      <a:r>
                        <a:rPr lang="en-CA" sz="1600" b="0" i="1" dirty="0" err="1" smtClean="0">
                          <a:solidFill>
                            <a:schemeClr val="tx1"/>
                          </a:solidFill>
                          <a:latin typeface="Calibri"/>
                          <a:ea typeface="Calibri"/>
                          <a:cs typeface="Times New Roman"/>
                        </a:rPr>
                        <a:t>barg</a:t>
                      </a:r>
                      <a:r>
                        <a:rPr lang="en-CA" sz="1600" b="0" i="1" dirty="0" smtClean="0">
                          <a:solidFill>
                            <a:schemeClr val="tx1"/>
                          </a:solidFill>
                          <a:latin typeface="Calibri"/>
                          <a:ea typeface="Calibri"/>
                          <a:cs typeface="Times New Roman"/>
                        </a:rPr>
                        <a:t>)</a:t>
                      </a:r>
                      <a:endParaRPr lang="en-CA" sz="1600" b="1" dirty="0">
                        <a:solidFill>
                          <a:schemeClr val="tx1"/>
                        </a:solidFill>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gridSpan="2">
                  <a:txBody>
                    <a:bodyPr/>
                    <a:lstStyle/>
                    <a:p>
                      <a:pPr algn="ctr">
                        <a:spcAft>
                          <a:spcPts val="0"/>
                        </a:spcAft>
                      </a:pPr>
                      <a:r>
                        <a:rPr lang="en-CA" sz="1600" b="0" i="1" dirty="0">
                          <a:solidFill>
                            <a:schemeClr val="tx1"/>
                          </a:solidFill>
                          <a:latin typeface="Calibri"/>
                          <a:ea typeface="Calibri"/>
                          <a:cs typeface="Times New Roman"/>
                        </a:rPr>
                        <a:t>Max overpressure on monitor points</a:t>
                      </a:r>
                      <a:endParaRPr lang="en-CA" sz="1600" b="1" dirty="0">
                        <a:solidFill>
                          <a:schemeClr val="tx1"/>
                        </a:solidFill>
                        <a:latin typeface="Calibri"/>
                        <a:ea typeface="Calibri"/>
                        <a:cs typeface="Times New Roman"/>
                      </a:endParaRPr>
                    </a:p>
                    <a:p>
                      <a:pPr algn="ctr">
                        <a:spcAft>
                          <a:spcPts val="0"/>
                        </a:spcAft>
                      </a:pPr>
                      <a:r>
                        <a:rPr lang="en-CA" sz="1600" b="0" i="1" dirty="0">
                          <a:solidFill>
                            <a:schemeClr val="tx1"/>
                          </a:solidFill>
                          <a:latin typeface="Calibri"/>
                          <a:ea typeface="Calibri"/>
                          <a:cs typeface="Times New Roman"/>
                        </a:rPr>
                        <a:t>(</a:t>
                      </a:r>
                      <a:r>
                        <a:rPr lang="en-CA" sz="1600" b="0" i="1" dirty="0" err="1" smtClean="0">
                          <a:solidFill>
                            <a:schemeClr val="tx1"/>
                          </a:solidFill>
                          <a:latin typeface="Calibri"/>
                          <a:ea typeface="Calibri"/>
                          <a:cs typeface="Times New Roman"/>
                        </a:rPr>
                        <a:t>barg</a:t>
                      </a:r>
                      <a:r>
                        <a:rPr lang="en-CA" sz="1600" b="0" i="1" dirty="0" smtClean="0">
                          <a:solidFill>
                            <a:schemeClr val="tx1"/>
                          </a:solidFill>
                          <a:latin typeface="Calibri"/>
                          <a:ea typeface="Calibri"/>
                          <a:cs typeface="Times New Roman"/>
                        </a:rPr>
                        <a:t>)</a:t>
                      </a:r>
                      <a:endParaRPr lang="en-CA" sz="1600" b="1"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r>
              <a:tr h="512023">
                <a:tc vMerge="1">
                  <a:txBody>
                    <a:bodyPr/>
                    <a:lstStyle/>
                    <a:p>
                      <a:endParaRPr lang="en-CA"/>
                    </a:p>
                  </a:txBody>
                  <a:tcPr/>
                </a:tc>
                <a:tc>
                  <a:txBody>
                    <a:bodyPr/>
                    <a:lstStyle/>
                    <a:p>
                      <a:pPr algn="ctr">
                        <a:spcAft>
                          <a:spcPts val="0"/>
                        </a:spcAft>
                      </a:pPr>
                      <a:r>
                        <a:rPr lang="en-CA" sz="1600" b="0" i="1" dirty="0" err="1">
                          <a:solidFill>
                            <a:schemeClr val="tx1"/>
                          </a:solidFill>
                          <a:latin typeface="Calibri"/>
                          <a:ea typeface="Calibri"/>
                          <a:cs typeface="Times New Roman"/>
                        </a:rPr>
                        <a:t>T</a:t>
                      </a:r>
                      <a:r>
                        <a:rPr lang="en-CA" sz="1600" b="0" i="1" baseline="-25000" dirty="0" err="1">
                          <a:solidFill>
                            <a:schemeClr val="tx1"/>
                          </a:solidFill>
                          <a:latin typeface="Calibri"/>
                          <a:ea typeface="Calibri"/>
                          <a:cs typeface="Times New Roman"/>
                        </a:rPr>
                        <a:t>ign</a:t>
                      </a:r>
                      <a:r>
                        <a:rPr lang="en-CA" sz="1600" b="0" i="1" dirty="0">
                          <a:solidFill>
                            <a:schemeClr val="tx1"/>
                          </a:solidFill>
                          <a:latin typeface="Calibri"/>
                          <a:ea typeface="Calibri"/>
                          <a:cs typeface="Times New Roman"/>
                        </a:rPr>
                        <a:t> = 2 sec</a:t>
                      </a:r>
                      <a:endParaRPr lang="en-CA" sz="1600" b="1" dirty="0">
                        <a:solidFill>
                          <a:schemeClr val="tx1"/>
                        </a:solidFill>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CA" sz="1600" b="0" i="1" dirty="0" err="1">
                          <a:solidFill>
                            <a:schemeClr val="tx1"/>
                          </a:solidFill>
                          <a:latin typeface="Calibri"/>
                          <a:ea typeface="Calibri"/>
                          <a:cs typeface="Times New Roman"/>
                        </a:rPr>
                        <a:t>T</a:t>
                      </a:r>
                      <a:r>
                        <a:rPr lang="en-CA" sz="1600" b="0" i="1" baseline="-25000" dirty="0" err="1">
                          <a:solidFill>
                            <a:schemeClr val="tx1"/>
                          </a:solidFill>
                          <a:latin typeface="Calibri"/>
                          <a:ea typeface="Calibri"/>
                          <a:cs typeface="Times New Roman"/>
                        </a:rPr>
                        <a:t>ign</a:t>
                      </a:r>
                      <a:r>
                        <a:rPr lang="en-CA" sz="1600" b="0" i="1" dirty="0">
                          <a:solidFill>
                            <a:schemeClr val="tx1"/>
                          </a:solidFill>
                          <a:latin typeface="Calibri"/>
                          <a:ea typeface="Calibri"/>
                          <a:cs typeface="Times New Roman"/>
                        </a:rPr>
                        <a:t> = 20 sec</a:t>
                      </a:r>
                      <a:endParaRPr lang="en-CA" sz="1600" b="1"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CA" sz="1600" b="0" i="1">
                          <a:solidFill>
                            <a:schemeClr val="tx1"/>
                          </a:solidFill>
                          <a:latin typeface="Calibri"/>
                          <a:ea typeface="Calibri"/>
                          <a:cs typeface="Times New Roman"/>
                        </a:rPr>
                        <a:t>T</a:t>
                      </a:r>
                      <a:r>
                        <a:rPr lang="en-CA" sz="1600" b="0" i="1" baseline="-25000">
                          <a:solidFill>
                            <a:schemeClr val="tx1"/>
                          </a:solidFill>
                          <a:latin typeface="Calibri"/>
                          <a:ea typeface="Calibri"/>
                          <a:cs typeface="Times New Roman"/>
                        </a:rPr>
                        <a:t>ign</a:t>
                      </a:r>
                      <a:r>
                        <a:rPr lang="en-CA" sz="1600" b="0" i="1">
                          <a:solidFill>
                            <a:schemeClr val="tx1"/>
                          </a:solidFill>
                          <a:latin typeface="Calibri"/>
                          <a:ea typeface="Calibri"/>
                          <a:cs typeface="Times New Roman"/>
                        </a:rPr>
                        <a:t> = 2 sec</a:t>
                      </a:r>
                      <a:endParaRPr lang="en-CA" sz="1600" b="1">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CA" sz="1600" b="0" i="1">
                          <a:solidFill>
                            <a:schemeClr val="tx1"/>
                          </a:solidFill>
                          <a:latin typeface="Calibri"/>
                          <a:ea typeface="Calibri"/>
                          <a:cs typeface="Times New Roman"/>
                        </a:rPr>
                        <a:t>T</a:t>
                      </a:r>
                      <a:r>
                        <a:rPr lang="en-CA" sz="1600" b="0" i="1" baseline="-25000">
                          <a:solidFill>
                            <a:schemeClr val="tx1"/>
                          </a:solidFill>
                          <a:latin typeface="Calibri"/>
                          <a:ea typeface="Calibri"/>
                          <a:cs typeface="Times New Roman"/>
                        </a:rPr>
                        <a:t>ign</a:t>
                      </a:r>
                      <a:r>
                        <a:rPr lang="en-CA" sz="1600" b="0" i="1">
                          <a:solidFill>
                            <a:schemeClr val="tx1"/>
                          </a:solidFill>
                          <a:latin typeface="Calibri"/>
                          <a:ea typeface="Calibri"/>
                          <a:cs typeface="Times New Roman"/>
                        </a:rPr>
                        <a:t> = 20 sec</a:t>
                      </a:r>
                      <a:endParaRPr lang="en-CA" sz="1600" b="1">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33762">
                <a:tc>
                  <a:txBody>
                    <a:bodyPr/>
                    <a:lstStyle/>
                    <a:p>
                      <a:pPr algn="r">
                        <a:spcAft>
                          <a:spcPts val="0"/>
                        </a:spcAft>
                      </a:pPr>
                      <a:r>
                        <a:rPr lang="en-CA" sz="1600" b="1" dirty="0">
                          <a:solidFill>
                            <a:schemeClr val="tx1"/>
                          </a:solidFill>
                          <a:latin typeface="Calibri"/>
                          <a:ea typeface="Calibri"/>
                          <a:cs typeface="Times New Roman"/>
                        </a:rPr>
                        <a:t> Coarser grid (</a:t>
                      </a:r>
                      <a:r>
                        <a:rPr lang="en-CA" sz="1600" b="1" dirty="0" smtClean="0">
                          <a:solidFill>
                            <a:schemeClr val="tx1"/>
                          </a:solidFill>
                          <a:latin typeface="Calibri"/>
                          <a:ea typeface="Calibri"/>
                          <a:cs typeface="Times New Roman"/>
                        </a:rPr>
                        <a:t>0.50 </a:t>
                      </a:r>
                      <a:r>
                        <a:rPr lang="en-CA" sz="1600" b="1" dirty="0">
                          <a:solidFill>
                            <a:schemeClr val="tx1"/>
                          </a:solidFill>
                          <a:latin typeface="Calibri"/>
                          <a:ea typeface="Calibri"/>
                          <a:cs typeface="Times New Roman"/>
                        </a:rPr>
                        <a:t>m)</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600" b="0">
                          <a:solidFill>
                            <a:schemeClr val="tx1"/>
                          </a:solidFill>
                          <a:latin typeface="Calibri"/>
                          <a:ea typeface="Calibri"/>
                          <a:cs typeface="Times New Roman"/>
                        </a:rPr>
                        <a:t>0.332</a:t>
                      </a:r>
                      <a:endParaRPr lang="en-CA" sz="1600" b="1">
                        <a:solidFill>
                          <a:schemeClr val="tx1"/>
                        </a:solidFill>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600" b="0" dirty="0">
                          <a:solidFill>
                            <a:schemeClr val="tx1"/>
                          </a:solidFill>
                          <a:latin typeface="Calibri"/>
                          <a:ea typeface="Calibri"/>
                          <a:cs typeface="Times New Roman"/>
                        </a:rPr>
                        <a:t>0.280</a:t>
                      </a:r>
                      <a:endParaRPr lang="en-CA" sz="1600" b="1"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600" b="0">
                          <a:solidFill>
                            <a:schemeClr val="tx1"/>
                          </a:solidFill>
                          <a:latin typeface="Calibri"/>
                          <a:ea typeface="Calibri"/>
                          <a:cs typeface="Times New Roman"/>
                        </a:rPr>
                        <a:t>0.230</a:t>
                      </a:r>
                      <a:endParaRPr lang="en-CA" sz="1600" b="1">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600" b="0">
                          <a:solidFill>
                            <a:schemeClr val="tx1"/>
                          </a:solidFill>
                          <a:latin typeface="Calibri"/>
                          <a:ea typeface="Calibri"/>
                          <a:cs typeface="Times New Roman"/>
                        </a:rPr>
                        <a:t>0.191</a:t>
                      </a:r>
                      <a:endParaRPr lang="en-CA" sz="1600" b="1">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762">
                <a:tc>
                  <a:txBody>
                    <a:bodyPr/>
                    <a:lstStyle/>
                    <a:p>
                      <a:pPr algn="r">
                        <a:spcAft>
                          <a:spcPts val="0"/>
                        </a:spcAft>
                      </a:pPr>
                      <a:r>
                        <a:rPr lang="en-CA" sz="1600" b="1" dirty="0">
                          <a:solidFill>
                            <a:schemeClr val="tx1"/>
                          </a:solidFill>
                          <a:latin typeface="Calibri"/>
                          <a:ea typeface="Calibri"/>
                          <a:cs typeface="Times New Roman"/>
                        </a:rPr>
                        <a:t>Refined grid (</a:t>
                      </a:r>
                      <a:r>
                        <a:rPr lang="en-CA" sz="1600" b="1" dirty="0" smtClean="0">
                          <a:solidFill>
                            <a:schemeClr val="tx1"/>
                          </a:solidFill>
                          <a:latin typeface="Calibri"/>
                          <a:ea typeface="Calibri"/>
                          <a:cs typeface="Times New Roman"/>
                        </a:rPr>
                        <a:t>0.20 </a:t>
                      </a:r>
                      <a:r>
                        <a:rPr lang="en-CA" sz="1600" b="1" dirty="0">
                          <a:solidFill>
                            <a:schemeClr val="tx1"/>
                          </a:solidFill>
                          <a:latin typeface="Calibri"/>
                          <a:ea typeface="Calibri"/>
                          <a:cs typeface="Times New Roman"/>
                        </a:rPr>
                        <a:t>m)</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CA" sz="1600" b="0">
                          <a:solidFill>
                            <a:schemeClr val="tx1"/>
                          </a:solidFill>
                          <a:latin typeface="Calibri"/>
                          <a:ea typeface="Calibri"/>
                          <a:cs typeface="Times New Roman"/>
                        </a:rPr>
                        <a:t>0.318</a:t>
                      </a:r>
                      <a:endParaRPr lang="en-CA" sz="1600" b="1">
                        <a:solidFill>
                          <a:schemeClr val="tx1"/>
                        </a:solidFill>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CA" sz="1600" b="0">
                          <a:solidFill>
                            <a:schemeClr val="tx1"/>
                          </a:solidFill>
                          <a:latin typeface="Calibri"/>
                          <a:ea typeface="Calibri"/>
                          <a:cs typeface="Times New Roman"/>
                        </a:rPr>
                        <a:t>0.349</a:t>
                      </a:r>
                      <a:endParaRPr lang="en-CA" sz="1600" b="1">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CA" sz="1600" b="0" dirty="0">
                          <a:solidFill>
                            <a:schemeClr val="tx1"/>
                          </a:solidFill>
                          <a:latin typeface="Calibri"/>
                          <a:ea typeface="Calibri"/>
                          <a:cs typeface="Times New Roman"/>
                        </a:rPr>
                        <a:t>0.227</a:t>
                      </a:r>
                      <a:endParaRPr lang="en-CA" sz="1600" b="1"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CA" sz="1600" b="0">
                          <a:solidFill>
                            <a:schemeClr val="tx1"/>
                          </a:solidFill>
                          <a:latin typeface="Calibri"/>
                          <a:ea typeface="Calibri"/>
                          <a:cs typeface="Times New Roman"/>
                        </a:rPr>
                        <a:t>0.190</a:t>
                      </a:r>
                      <a:endParaRPr lang="en-CA" sz="1600" b="1">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33762">
                <a:tc>
                  <a:txBody>
                    <a:bodyPr/>
                    <a:lstStyle/>
                    <a:p>
                      <a:pPr algn="r">
                        <a:spcAft>
                          <a:spcPts val="0"/>
                        </a:spcAft>
                      </a:pPr>
                      <a:r>
                        <a:rPr lang="en-CA" sz="1600" b="1" dirty="0">
                          <a:solidFill>
                            <a:schemeClr val="tx1"/>
                          </a:solidFill>
                          <a:latin typeface="Calibri"/>
                          <a:ea typeface="Calibri"/>
                          <a:cs typeface="Times New Roman"/>
                        </a:rPr>
                        <a:t>difference</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600" b="0">
                          <a:solidFill>
                            <a:schemeClr val="tx1"/>
                          </a:solidFill>
                          <a:latin typeface="Calibri"/>
                          <a:ea typeface="Calibri"/>
                          <a:cs typeface="Times New Roman"/>
                        </a:rPr>
                        <a:t>-4%</a:t>
                      </a:r>
                      <a:endParaRPr lang="en-CA" sz="1600" b="1">
                        <a:solidFill>
                          <a:schemeClr val="tx1"/>
                        </a:solidFill>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600" b="0" dirty="0">
                          <a:solidFill>
                            <a:schemeClr val="tx1"/>
                          </a:solidFill>
                          <a:latin typeface="Calibri"/>
                          <a:ea typeface="Calibri"/>
                          <a:cs typeface="Times New Roman"/>
                        </a:rPr>
                        <a:t>25%</a:t>
                      </a:r>
                      <a:endParaRPr lang="en-CA" sz="1600" b="1"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600" b="0" dirty="0">
                          <a:solidFill>
                            <a:schemeClr val="tx1"/>
                          </a:solidFill>
                          <a:latin typeface="Calibri"/>
                          <a:ea typeface="Calibri"/>
                          <a:cs typeface="Times New Roman"/>
                        </a:rPr>
                        <a:t>-1%</a:t>
                      </a:r>
                      <a:endParaRPr lang="en-CA" sz="1600" b="1"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600" b="0" dirty="0">
                          <a:solidFill>
                            <a:schemeClr val="tx1"/>
                          </a:solidFill>
                          <a:latin typeface="Calibri"/>
                          <a:ea typeface="Calibri"/>
                          <a:cs typeface="Times New Roman"/>
                        </a:rPr>
                        <a:t>-1%</a:t>
                      </a:r>
                      <a:endParaRPr lang="en-CA" sz="1600" b="1"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Grid sensitivity (overpressure)</a:t>
            </a:r>
            <a:endParaRPr lang="en-CA" dirty="0"/>
          </a:p>
        </p:txBody>
      </p:sp>
      <p:graphicFrame>
        <p:nvGraphicFramePr>
          <p:cNvPr id="7" name="Content Placeholder 6"/>
          <p:cNvGraphicFramePr>
            <a:graphicFrameLocks noGrp="1"/>
          </p:cNvGraphicFramePr>
          <p:nvPr>
            <p:ph idx="1"/>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Grid sensitivity (what was done)</a:t>
            </a:r>
            <a:endParaRPr lang="en-CA" dirty="0"/>
          </a:p>
        </p:txBody>
      </p:sp>
      <p:sp>
        <p:nvSpPr>
          <p:cNvPr id="3" name="Content Placeholder 2"/>
          <p:cNvSpPr>
            <a:spLocks noGrp="1"/>
          </p:cNvSpPr>
          <p:nvPr>
            <p:ph idx="1"/>
          </p:nvPr>
        </p:nvSpPr>
        <p:spPr/>
        <p:txBody>
          <a:bodyPr>
            <a:normAutofit lnSpcReduction="10000"/>
          </a:bodyPr>
          <a:lstStyle/>
          <a:p>
            <a:r>
              <a:rPr lang="en-CA" dirty="0" smtClean="0"/>
              <a:t>Dispersion</a:t>
            </a:r>
          </a:p>
          <a:p>
            <a:pPr lvl="1"/>
            <a:r>
              <a:rPr lang="en-CA" dirty="0" smtClean="0"/>
              <a:t>PSA zone cell size: 0.5m compared to 0.25m</a:t>
            </a:r>
          </a:p>
          <a:p>
            <a:pPr lvl="1"/>
            <a:r>
              <a:rPr lang="en-CA" dirty="0" smtClean="0"/>
              <a:t>Without any geometry: no PSA</a:t>
            </a:r>
          </a:p>
          <a:p>
            <a:r>
              <a:rPr lang="en-CA" dirty="0" smtClean="0"/>
              <a:t>Combustion</a:t>
            </a:r>
          </a:p>
          <a:p>
            <a:pPr lvl="1"/>
            <a:r>
              <a:rPr lang="en-CA" dirty="0" smtClean="0"/>
              <a:t>Various boundaries, with and without WIND (</a:t>
            </a:r>
            <a:r>
              <a:rPr lang="en-CA" dirty="0" err="1" smtClean="0"/>
              <a:t>Plane_Wave</a:t>
            </a:r>
            <a:r>
              <a:rPr lang="en-CA" dirty="0" smtClean="0"/>
              <a:t>, Euler, Nozzle)</a:t>
            </a:r>
          </a:p>
          <a:p>
            <a:pPr lvl="1"/>
            <a:r>
              <a:rPr lang="en-CA" dirty="0" smtClean="0"/>
              <a:t>More precise domain (0.25, 0.2 m, 0.1 m)</a:t>
            </a:r>
          </a:p>
          <a:p>
            <a:pPr lvl="1"/>
            <a:r>
              <a:rPr lang="en-CA" dirty="0" smtClean="0"/>
              <a:t>Without any geometry: no PSA</a:t>
            </a:r>
          </a:p>
          <a:p>
            <a:pPr lvl="1"/>
            <a:r>
              <a:rPr lang="en-CA" dirty="0" smtClean="0"/>
              <a:t>Varied ignition position based on concentration contours (15%, 45%, 60%)</a:t>
            </a:r>
          </a:p>
          <a:p>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Grid sensitivity (fuel mass)</a:t>
            </a:r>
            <a:endParaRPr lang="en-CA" dirty="0"/>
          </a:p>
        </p:txBody>
      </p:sp>
      <p:pic>
        <p:nvPicPr>
          <p:cNvPr id="39939" name="Picture 3"/>
          <p:cNvPicPr>
            <a:picLocks noGrp="1" noChangeAspect="1" noChangeArrowheads="1"/>
          </p:cNvPicPr>
          <p:nvPr>
            <p:ph idx="1"/>
          </p:nvPr>
        </p:nvPicPr>
        <p:blipFill>
          <a:blip r:embed="rId3" cstate="print"/>
          <a:srcRect/>
          <a:stretch>
            <a:fillRect/>
          </a:stretch>
        </p:blipFill>
        <p:spPr bwMode="auto">
          <a:xfrm>
            <a:off x="1676400" y="1331038"/>
            <a:ext cx="6858000" cy="49935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990600"/>
          </a:xfrm>
        </p:spPr>
        <p:txBody>
          <a:bodyPr>
            <a:normAutofit fontScale="90000"/>
          </a:bodyPr>
          <a:lstStyle/>
          <a:p>
            <a:r>
              <a:rPr lang="en-GB" dirty="0" smtClean="0"/>
              <a:t>Mass histogram prior to ignition </a:t>
            </a:r>
            <a:br>
              <a:rPr lang="en-GB" dirty="0" smtClean="0"/>
            </a:br>
            <a:r>
              <a:rPr lang="en-CA" sz="2000" dirty="0" smtClean="0"/>
              <a:t>d = 35 mm, </a:t>
            </a:r>
            <a:r>
              <a:rPr lang="en-CA" sz="2000" b="1" dirty="0" smtClean="0"/>
              <a:t> </a:t>
            </a:r>
            <a:r>
              <a:rPr lang="en-CA" sz="2000" dirty="0" smtClean="0">
                <a:effectLst/>
              </a:rPr>
              <a:t>no wind</a:t>
            </a:r>
            <a:r>
              <a:rPr lang="en-CA" sz="2000" b="1" dirty="0" smtClean="0"/>
              <a:t>, </a:t>
            </a:r>
            <a:r>
              <a:rPr lang="en-CA" sz="2000" b="1" dirty="0" smtClean="0">
                <a:effectLst/>
              </a:rPr>
              <a:t>4</a:t>
            </a:r>
            <a:r>
              <a:rPr lang="en-GB" sz="2000" dirty="0" smtClean="0">
                <a:effectLst/>
              </a:rPr>
              <a:t>5°</a:t>
            </a:r>
            <a:endParaRPr lang="en-CA" sz="2000" dirty="0">
              <a:effectLst/>
            </a:endParaRPr>
          </a:p>
        </p:txBody>
      </p:sp>
      <p:graphicFrame>
        <p:nvGraphicFramePr>
          <p:cNvPr id="5" name="Chart 4"/>
          <p:cNvGraphicFramePr>
            <a:graphicFrameLocks noChangeAspect="1"/>
          </p:cNvGraphicFramePr>
          <p:nvPr/>
        </p:nvGraphicFramePr>
        <p:xfrm>
          <a:off x="4536562" y="838200"/>
          <a:ext cx="4226438" cy="30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ChangeAspect="1"/>
          </p:cNvGraphicFramePr>
          <p:nvPr/>
        </p:nvGraphicFramePr>
        <p:xfrm>
          <a:off x="4536565" y="3505200"/>
          <a:ext cx="4226435" cy="33528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524000" y="1752600"/>
            <a:ext cx="2716128" cy="369332"/>
          </a:xfrm>
          <a:prstGeom prst="rect">
            <a:avLst/>
          </a:prstGeom>
        </p:spPr>
        <p:txBody>
          <a:bodyPr wrap="none">
            <a:spAutoFit/>
          </a:bodyPr>
          <a:lstStyle/>
          <a:p>
            <a:r>
              <a:rPr lang="en-GB" dirty="0" smtClean="0"/>
              <a:t>Simulation time:  2 seconds</a:t>
            </a:r>
            <a:endParaRPr lang="en-CA" dirty="0"/>
          </a:p>
        </p:txBody>
      </p:sp>
      <p:sp>
        <p:nvSpPr>
          <p:cNvPr id="9" name="Rectangle 8"/>
          <p:cNvSpPr/>
          <p:nvPr/>
        </p:nvSpPr>
        <p:spPr>
          <a:xfrm>
            <a:off x="1600200" y="4800600"/>
            <a:ext cx="2831544" cy="369332"/>
          </a:xfrm>
          <a:prstGeom prst="rect">
            <a:avLst/>
          </a:prstGeom>
        </p:spPr>
        <p:txBody>
          <a:bodyPr wrap="none">
            <a:spAutoFit/>
          </a:bodyPr>
          <a:lstStyle/>
          <a:p>
            <a:r>
              <a:rPr lang="en-GB" dirty="0" smtClean="0"/>
              <a:t>Simulation time:  20 seconds</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Pressure Swing Adsorption installation</a:t>
            </a:r>
            <a:endParaRPr lang="en-CA" sz="3600" dirty="0"/>
          </a:p>
        </p:txBody>
      </p:sp>
      <p:sp>
        <p:nvSpPr>
          <p:cNvPr id="3" name="Content Placeholder 2"/>
          <p:cNvSpPr>
            <a:spLocks noGrp="1"/>
          </p:cNvSpPr>
          <p:nvPr>
            <p:ph idx="1"/>
          </p:nvPr>
        </p:nvSpPr>
        <p:spPr>
          <a:xfrm>
            <a:off x="1435608" y="5105400"/>
            <a:ext cx="7498080" cy="1295400"/>
          </a:xfrm>
        </p:spPr>
        <p:txBody>
          <a:bodyPr>
            <a:normAutofit fontScale="85000" lnSpcReduction="10000"/>
          </a:bodyPr>
          <a:lstStyle/>
          <a:p>
            <a:r>
              <a:rPr lang="en-GB" dirty="0" smtClean="0"/>
              <a:t>Three of the 43.3 m</a:t>
            </a:r>
            <a:r>
              <a:rPr lang="en-GB" baseline="30000" dirty="0" smtClean="0"/>
              <a:t>3</a:t>
            </a:r>
            <a:r>
              <a:rPr lang="en-GB" dirty="0" smtClean="0"/>
              <a:t> reservoirs contain hydrogen</a:t>
            </a:r>
          </a:p>
          <a:p>
            <a:pPr lvl="1"/>
            <a:r>
              <a:rPr lang="en-GB" dirty="0" smtClean="0"/>
              <a:t>P = 30.4 </a:t>
            </a:r>
            <a:r>
              <a:rPr lang="en-GB" dirty="0" err="1" smtClean="0"/>
              <a:t>barg</a:t>
            </a:r>
            <a:r>
              <a:rPr lang="en-GB" dirty="0" smtClean="0"/>
              <a:t> </a:t>
            </a:r>
          </a:p>
          <a:p>
            <a:pPr lvl="1"/>
            <a:r>
              <a:rPr lang="en-GB" dirty="0" smtClean="0"/>
              <a:t>T = 45°C</a:t>
            </a:r>
            <a:endParaRPr lang="en-CA" dirty="0"/>
          </a:p>
        </p:txBody>
      </p:sp>
      <p:pic>
        <p:nvPicPr>
          <p:cNvPr id="5" name="Content Placeholder 5" descr="C:\Users\Benjamin\Desktop\Air Liquide\Air Liquide Project 2008\Images Rapport\PSA_Flacs_6.png"/>
          <p:cNvPicPr>
            <a:picLocks noChangeAspect="1"/>
          </p:cNvPicPr>
          <p:nvPr/>
        </p:nvPicPr>
        <p:blipFill>
          <a:blip r:embed="rId3" cstate="print"/>
          <a:srcRect/>
          <a:stretch>
            <a:fillRect/>
          </a:stretch>
        </p:blipFill>
        <p:spPr bwMode="auto">
          <a:xfrm>
            <a:off x="1224405" y="1266115"/>
            <a:ext cx="7690995" cy="370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Scenarios</a:t>
            </a:r>
            <a:endParaRPr lang="en-CA" dirty="0"/>
          </a:p>
        </p:txBody>
      </p:sp>
      <p:sp>
        <p:nvSpPr>
          <p:cNvPr id="3" name="Content Placeholder 2"/>
          <p:cNvSpPr>
            <a:spLocks noGrp="1"/>
          </p:cNvSpPr>
          <p:nvPr>
            <p:ph idx="1"/>
          </p:nvPr>
        </p:nvSpPr>
        <p:spPr>
          <a:xfrm>
            <a:off x="1435608" y="1447800"/>
            <a:ext cx="7498080" cy="5410200"/>
          </a:xfrm>
        </p:spPr>
        <p:txBody>
          <a:bodyPr>
            <a:normAutofit fontScale="92500" lnSpcReduction="20000"/>
          </a:bodyPr>
          <a:lstStyle/>
          <a:p>
            <a:r>
              <a:rPr lang="en-GB" dirty="0" smtClean="0"/>
              <a:t>Dispersion</a:t>
            </a:r>
          </a:p>
          <a:p>
            <a:pPr lvl="1"/>
            <a:r>
              <a:rPr lang="en-GB" dirty="0" smtClean="0"/>
              <a:t>The jet was directed either horizontally or 45 ° toward the ground</a:t>
            </a:r>
          </a:p>
          <a:p>
            <a:pPr lvl="1"/>
            <a:r>
              <a:rPr lang="en-GB" dirty="0" smtClean="0"/>
              <a:t>Some scenarios were done with wind</a:t>
            </a:r>
          </a:p>
          <a:p>
            <a:pPr lvl="2"/>
            <a:r>
              <a:rPr lang="en-GB" dirty="0" smtClean="0"/>
              <a:t>3 m/s </a:t>
            </a:r>
            <a:r>
              <a:rPr lang="en-GB" dirty="0" err="1" smtClean="0"/>
              <a:t>Pasquill</a:t>
            </a:r>
            <a:r>
              <a:rPr lang="en-GB" dirty="0" smtClean="0"/>
              <a:t> class F</a:t>
            </a:r>
          </a:p>
          <a:p>
            <a:pPr lvl="2"/>
            <a:r>
              <a:rPr lang="en-GB" dirty="0" smtClean="0"/>
              <a:t>5 m/s </a:t>
            </a:r>
            <a:r>
              <a:rPr lang="en-GB" dirty="0" err="1" smtClean="0"/>
              <a:t>Pasquill</a:t>
            </a:r>
            <a:r>
              <a:rPr lang="en-GB" dirty="0" smtClean="0"/>
              <a:t> class D</a:t>
            </a:r>
          </a:p>
          <a:p>
            <a:r>
              <a:rPr lang="en-GB" dirty="0" smtClean="0"/>
              <a:t>Combustion</a:t>
            </a:r>
          </a:p>
          <a:p>
            <a:pPr lvl="1"/>
            <a:r>
              <a:rPr lang="en-GB" dirty="0" smtClean="0"/>
              <a:t>The ignition point was positioned on the ground inside the 30% concentration envelop along the centreline of the jet</a:t>
            </a:r>
          </a:p>
          <a:p>
            <a:pPr lvl="1"/>
            <a:r>
              <a:rPr lang="en-GB" dirty="0" smtClean="0"/>
              <a:t>Ignition occurred at 2 seconds and 20 seconds after the leak onset</a:t>
            </a:r>
          </a:p>
          <a:p>
            <a:pPr lvl="1"/>
            <a:r>
              <a:rPr lang="en-GB" dirty="0" smtClean="0"/>
              <a:t>In one case (35NW45°),  the time to ignition was varied between 0.5 second and 60 seconds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Leak (1)</a:t>
            </a:r>
            <a:endParaRPr lang="en-CA" dirty="0"/>
          </a:p>
        </p:txBody>
      </p:sp>
      <p:sp>
        <p:nvSpPr>
          <p:cNvPr id="3" name="Content Placeholder 2"/>
          <p:cNvSpPr>
            <a:spLocks noGrp="1"/>
          </p:cNvSpPr>
          <p:nvPr>
            <p:ph idx="1"/>
          </p:nvPr>
        </p:nvSpPr>
        <p:spPr>
          <a:xfrm>
            <a:off x="1435608" y="1447800"/>
            <a:ext cx="7498080" cy="5181600"/>
          </a:xfrm>
        </p:spPr>
        <p:txBody>
          <a:bodyPr>
            <a:normAutofit fontScale="85000" lnSpcReduction="20000"/>
          </a:bodyPr>
          <a:lstStyle/>
          <a:p>
            <a:pPr algn="just"/>
            <a:r>
              <a:rPr lang="en-GB" dirty="0" smtClean="0"/>
              <a:t>The leak was assumed to originate from a broken branch connection at one end of the system 0.5 m above the ground</a:t>
            </a:r>
          </a:p>
          <a:p>
            <a:endParaRPr lang="en-GB" dirty="0" smtClean="0"/>
          </a:p>
          <a:p>
            <a:endParaRPr lang="en-GB" dirty="0" smtClean="0"/>
          </a:p>
          <a:p>
            <a:endParaRPr lang="en-GB" dirty="0" smtClean="0"/>
          </a:p>
          <a:p>
            <a:endParaRPr lang="en-GB" dirty="0" smtClean="0"/>
          </a:p>
          <a:p>
            <a:endParaRPr lang="en-GB" dirty="0" smtClean="0"/>
          </a:p>
          <a:p>
            <a:endParaRPr lang="en-GB" dirty="0" smtClean="0"/>
          </a:p>
          <a:p>
            <a:pPr>
              <a:buNone/>
            </a:pPr>
            <a:endParaRPr lang="en-GB" dirty="0" smtClean="0"/>
          </a:p>
          <a:p>
            <a:r>
              <a:rPr lang="en-GB" dirty="0" smtClean="0"/>
              <a:t>Two leak diameters were considered: </a:t>
            </a:r>
          </a:p>
          <a:p>
            <a:pPr lvl="1"/>
            <a:r>
              <a:rPr lang="en-GB" dirty="0" smtClean="0"/>
              <a:t>20 mm (3/4")</a:t>
            </a:r>
          </a:p>
          <a:p>
            <a:pPr lvl="1"/>
            <a:r>
              <a:rPr lang="en-GB" dirty="0" smtClean="0"/>
              <a:t>35 mm (1"1/2)</a:t>
            </a:r>
          </a:p>
        </p:txBody>
      </p:sp>
      <p:pic>
        <p:nvPicPr>
          <p:cNvPr id="4" name="Picture 3" descr="C:\Users\Benjamin\Desktop\Air Liquide\Air Liquide Project 2008\Images Rapport\PSA_Flacs_LeakPosition_BW.png"/>
          <p:cNvPicPr>
            <a:picLocks noChangeAspect="1"/>
          </p:cNvPicPr>
          <p:nvPr/>
        </p:nvPicPr>
        <p:blipFill>
          <a:blip r:embed="rId3" cstate="print"/>
          <a:srcRect/>
          <a:stretch>
            <a:fillRect/>
          </a:stretch>
        </p:blipFill>
        <p:spPr bwMode="auto">
          <a:xfrm>
            <a:off x="2209800" y="2526792"/>
            <a:ext cx="6096000" cy="2744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Leak (2)</a:t>
            </a:r>
            <a:endParaRPr lang="en-CA" dirty="0"/>
          </a:p>
        </p:txBody>
      </p:sp>
      <p:sp>
        <p:nvSpPr>
          <p:cNvPr id="3" name="Content Placeholder 2"/>
          <p:cNvSpPr>
            <a:spLocks noGrp="1"/>
          </p:cNvSpPr>
          <p:nvPr>
            <p:ph idx="1"/>
          </p:nvPr>
        </p:nvSpPr>
        <p:spPr/>
        <p:txBody>
          <a:bodyPr>
            <a:normAutofit/>
          </a:bodyPr>
          <a:lstStyle/>
          <a:p>
            <a:r>
              <a:rPr lang="en-US" dirty="0" smtClean="0"/>
              <a:t>Initial mass flow rates :</a:t>
            </a:r>
          </a:p>
          <a:p>
            <a:pPr lvl="1"/>
            <a:r>
              <a:rPr lang="en-US" dirty="0" smtClean="0"/>
              <a:t>0.50 kg/s for d = 20 mm</a:t>
            </a:r>
          </a:p>
          <a:p>
            <a:pPr lvl="1"/>
            <a:r>
              <a:rPr lang="en-US" dirty="0" smtClean="0"/>
              <a:t>1.54 kg/s for d = 35 mm</a:t>
            </a:r>
          </a:p>
        </p:txBody>
      </p:sp>
      <p:pic>
        <p:nvPicPr>
          <p:cNvPr id="1026" name="Picture 2"/>
          <p:cNvPicPr>
            <a:picLocks noChangeAspect="1" noChangeArrowheads="1"/>
          </p:cNvPicPr>
          <p:nvPr/>
        </p:nvPicPr>
        <p:blipFill>
          <a:blip r:embed="rId3" cstate="print"/>
          <a:srcRect/>
          <a:stretch>
            <a:fillRect/>
          </a:stretch>
        </p:blipFill>
        <p:spPr bwMode="auto">
          <a:xfrm>
            <a:off x="2514600" y="2999656"/>
            <a:ext cx="5181600" cy="38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Grid</a:t>
            </a:r>
            <a:endParaRPr lang="en-CA" dirty="0"/>
          </a:p>
        </p:txBody>
      </p:sp>
      <p:pic>
        <p:nvPicPr>
          <p:cNvPr id="4" name="Content Placeholder 3" descr="C:\Users\Benjamin\Desktop\Air Liquide\Air Liquide Project 2008\Images Rapport\PSA_Flacs_13b.png"/>
          <p:cNvPicPr>
            <a:picLocks noGrp="1" noChangeAspect="1"/>
          </p:cNvPicPr>
          <p:nvPr>
            <p:ph idx="1"/>
          </p:nvPr>
        </p:nvPicPr>
        <p:blipFill>
          <a:blip r:embed="rId3" cstate="print"/>
          <a:srcRect/>
          <a:stretch>
            <a:fillRect/>
          </a:stretch>
        </p:blipFill>
        <p:spPr bwMode="auto">
          <a:xfrm>
            <a:off x="76200" y="1371600"/>
            <a:ext cx="3822139" cy="3240000"/>
          </a:xfrm>
          <a:prstGeom prst="rect">
            <a:avLst/>
          </a:prstGeom>
          <a:noFill/>
          <a:ln w="9525">
            <a:noFill/>
            <a:miter lim="800000"/>
            <a:headEnd/>
            <a:tailEnd/>
          </a:ln>
        </p:spPr>
      </p:pic>
      <p:pic>
        <p:nvPicPr>
          <p:cNvPr id="5" name="Picture 4" descr="C:\Users\Benjamin\Desktop\Air Liquide\Air Liquide Project 2008\Images Rapport\PSA_Flacs_13a.png"/>
          <p:cNvPicPr>
            <a:picLocks noChangeAspect="1"/>
          </p:cNvPicPr>
          <p:nvPr/>
        </p:nvPicPr>
        <p:blipFill>
          <a:blip r:embed="rId4" cstate="print"/>
          <a:srcRect/>
          <a:stretch>
            <a:fillRect/>
          </a:stretch>
        </p:blipFill>
        <p:spPr bwMode="auto">
          <a:xfrm>
            <a:off x="3951111" y="1371600"/>
            <a:ext cx="5135634" cy="3240000"/>
          </a:xfrm>
          <a:prstGeom prst="rect">
            <a:avLst/>
          </a:prstGeom>
          <a:noFill/>
          <a:ln w="9525">
            <a:noFill/>
            <a:miter lim="800000"/>
            <a:headEnd/>
            <a:tailEnd/>
          </a:ln>
        </p:spPr>
      </p:pic>
      <p:sp>
        <p:nvSpPr>
          <p:cNvPr id="6" name="TextBox 5"/>
          <p:cNvSpPr txBox="1"/>
          <p:nvPr/>
        </p:nvSpPr>
        <p:spPr>
          <a:xfrm>
            <a:off x="1377246" y="4625622"/>
            <a:ext cx="1196161" cy="369332"/>
          </a:xfrm>
          <a:prstGeom prst="rect">
            <a:avLst/>
          </a:prstGeom>
          <a:noFill/>
        </p:spPr>
        <p:txBody>
          <a:bodyPr wrap="none" rtlCol="0">
            <a:spAutoFit/>
          </a:bodyPr>
          <a:lstStyle/>
          <a:p>
            <a:r>
              <a:rPr lang="en-CA" dirty="0" smtClean="0"/>
              <a:t>Dispersion</a:t>
            </a:r>
            <a:endParaRPr lang="en-CA" dirty="0"/>
          </a:p>
        </p:txBody>
      </p:sp>
      <p:sp>
        <p:nvSpPr>
          <p:cNvPr id="7" name="TextBox 6"/>
          <p:cNvSpPr txBox="1"/>
          <p:nvPr/>
        </p:nvSpPr>
        <p:spPr>
          <a:xfrm>
            <a:off x="5810955" y="4626001"/>
            <a:ext cx="1342034" cy="369332"/>
          </a:xfrm>
          <a:prstGeom prst="rect">
            <a:avLst/>
          </a:prstGeom>
          <a:noFill/>
        </p:spPr>
        <p:txBody>
          <a:bodyPr wrap="none" rtlCol="0">
            <a:spAutoFit/>
          </a:bodyPr>
          <a:lstStyle/>
          <a:p>
            <a:r>
              <a:rPr lang="en-CA" dirty="0" smtClean="0"/>
              <a:t>Combustion</a:t>
            </a:r>
            <a:endParaRPr lang="en-CA" dirty="0"/>
          </a:p>
        </p:txBody>
      </p:sp>
      <p:sp>
        <p:nvSpPr>
          <p:cNvPr id="8" name="Content Placeholder 2"/>
          <p:cNvSpPr txBox="1">
            <a:spLocks/>
          </p:cNvSpPr>
          <p:nvPr/>
        </p:nvSpPr>
        <p:spPr>
          <a:xfrm>
            <a:off x="1435608" y="5029200"/>
            <a:ext cx="7498080" cy="1600200"/>
          </a:xfrm>
          <a:prstGeom prst="rect">
            <a:avLst/>
          </a:prstGeom>
        </p:spPr>
        <p:txBody>
          <a:bodyPr>
            <a:normAutofit fontScale="77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Dispersion and combustion</a:t>
            </a:r>
            <a:r>
              <a:rPr kumimoji="0" lang="en-US" sz="2800" b="0" i="0" u="none" strike="noStrike" kern="1200" cap="none" spc="0" normalizeH="0" noProof="0" dirty="0" smtClean="0">
                <a:ln>
                  <a:noFill/>
                </a:ln>
                <a:solidFill>
                  <a:schemeClr val="tx1"/>
                </a:solidFill>
                <a:effectLst/>
                <a:uLnTx/>
                <a:uFillTx/>
                <a:latin typeface="+mn-lt"/>
                <a:ea typeface="+mn-ea"/>
                <a:cs typeface="+mn-cs"/>
              </a:rPr>
              <a:t> simulations are done on two different grids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dirty="0" smtClean="0"/>
              <a:t>The size of the cells encompassing the PSA was set at 0.5 m on both grids</a:t>
            </a:r>
          </a:p>
          <a:p>
            <a:pPr marL="365760" indent="-283464">
              <a:spcBef>
                <a:spcPts val="600"/>
              </a:spcBef>
              <a:buClr>
                <a:schemeClr val="accent1"/>
              </a:buClr>
              <a:buSzPct val="80000"/>
              <a:buFont typeface="Wingdings 2"/>
              <a:buChar char=""/>
              <a:defRPr/>
            </a:pPr>
            <a:r>
              <a:rPr lang="en-US" sz="2800" dirty="0" smtClean="0"/>
              <a:t>Grid sensitivity studies were also conducted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en-US" sz="2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1219200" y="381000"/>
            <a:ext cx="7657887" cy="6044381"/>
            <a:chOff x="2057400" y="1143000"/>
            <a:chExt cx="5040000" cy="3978081"/>
          </a:xfrm>
        </p:grpSpPr>
        <p:pic>
          <p:nvPicPr>
            <p:cNvPr id="5" name="Picture 4" descr="C:\Users\Benjamin\Desktop\Air Liquide\Air Liquide Project 2008\Images Rapport\PSA_Flacs_8a.png"/>
            <p:cNvPicPr/>
            <p:nvPr/>
          </p:nvPicPr>
          <p:blipFill>
            <a:blip r:embed="rId3" cstate="print"/>
            <a:srcRect/>
            <a:stretch>
              <a:fillRect/>
            </a:stretch>
          </p:blipFill>
          <p:spPr bwMode="auto">
            <a:xfrm>
              <a:off x="2057400" y="1143000"/>
              <a:ext cx="5040000" cy="1557142"/>
            </a:xfrm>
            <a:prstGeom prst="rect">
              <a:avLst/>
            </a:prstGeom>
            <a:noFill/>
            <a:ln w="9525">
              <a:solidFill>
                <a:schemeClr val="accent1"/>
              </a:solidFill>
              <a:miter lim="800000"/>
              <a:headEnd/>
              <a:tailEnd/>
            </a:ln>
          </p:spPr>
        </p:pic>
        <p:pic>
          <p:nvPicPr>
            <p:cNvPr id="7" name="Picture 6" descr="C:\Users\Benjamin\Desktop\Air Liquide\Air Liquide Project 2008\Images Rapport\PSA_Flacs_9a.png"/>
            <p:cNvPicPr/>
            <p:nvPr/>
          </p:nvPicPr>
          <p:blipFill>
            <a:blip r:embed="rId4" cstate="print"/>
            <a:srcRect/>
            <a:stretch>
              <a:fillRect/>
            </a:stretch>
          </p:blipFill>
          <p:spPr bwMode="auto">
            <a:xfrm>
              <a:off x="2057400" y="2734734"/>
              <a:ext cx="5040000" cy="1226660"/>
            </a:xfrm>
            <a:prstGeom prst="rect">
              <a:avLst/>
            </a:prstGeom>
            <a:noFill/>
            <a:ln w="9525">
              <a:solidFill>
                <a:schemeClr val="accent1"/>
              </a:solidFill>
              <a:miter lim="800000"/>
              <a:headEnd/>
              <a:tailEnd/>
            </a:ln>
          </p:spPr>
        </p:pic>
        <p:pic>
          <p:nvPicPr>
            <p:cNvPr id="8" name="Picture 7" descr="C:\Users\Benjamin\Desktop\Air Liquide\Air Liquide Project 2008\Images Rapport\PSA_Flacs_10a.png"/>
            <p:cNvPicPr/>
            <p:nvPr/>
          </p:nvPicPr>
          <p:blipFill>
            <a:blip r:embed="rId5" cstate="print"/>
            <a:srcRect/>
            <a:stretch>
              <a:fillRect/>
            </a:stretch>
          </p:blipFill>
          <p:spPr bwMode="auto">
            <a:xfrm>
              <a:off x="2057400" y="3999090"/>
              <a:ext cx="5040000" cy="1121991"/>
            </a:xfrm>
            <a:prstGeom prst="rect">
              <a:avLst/>
            </a:prstGeom>
            <a:noFill/>
            <a:ln w="9525">
              <a:solidFill>
                <a:schemeClr val="accent1"/>
              </a:solid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838200"/>
          </a:xfrm>
        </p:spPr>
        <p:txBody>
          <a:bodyPr>
            <a:normAutofit fontScale="90000"/>
          </a:bodyPr>
          <a:lstStyle/>
          <a:p>
            <a:r>
              <a:rPr lang="en-GB" sz="3100" dirty="0" smtClean="0"/>
              <a:t>Hydrogen 4% molar concentration envelop profile </a:t>
            </a:r>
            <a:r>
              <a:rPr lang="en-CA" dirty="0" smtClean="0"/>
              <a:t/>
            </a:r>
            <a:br>
              <a:rPr lang="en-CA" dirty="0" smtClean="0"/>
            </a:br>
            <a:r>
              <a:rPr lang="en-CA" sz="2000" dirty="0" smtClean="0">
                <a:effectLst/>
              </a:rPr>
              <a:t>d = 35 mm,  </a:t>
            </a:r>
            <a:r>
              <a:rPr lang="en-CA" sz="2000" b="1" dirty="0" smtClean="0">
                <a:effectLst/>
              </a:rPr>
              <a:t>no wind</a:t>
            </a:r>
            <a:endParaRPr lang="en-CA" sz="2000" b="1" dirty="0">
              <a:effectLst/>
            </a:endParaRPr>
          </a:p>
        </p:txBody>
      </p:sp>
      <p:sp>
        <p:nvSpPr>
          <p:cNvPr id="17" name="Title 1"/>
          <p:cNvSpPr txBox="1">
            <a:spLocks/>
          </p:cNvSpPr>
          <p:nvPr/>
        </p:nvSpPr>
        <p:spPr>
          <a:xfrm>
            <a:off x="1295400" y="533400"/>
            <a:ext cx="8286808" cy="838200"/>
          </a:xfrm>
          <a:prstGeom prst="rect">
            <a:avLst/>
          </a:prstGeom>
        </p:spPr>
        <p:txBody>
          <a:bodyPr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endParaRPr kumimoji="0" lang="en-CA" sz="1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8" name="Text Placeholder 2"/>
          <p:cNvSpPr txBox="1">
            <a:spLocks/>
          </p:cNvSpPr>
          <p:nvPr/>
        </p:nvSpPr>
        <p:spPr>
          <a:xfrm>
            <a:off x="428596" y="1156657"/>
            <a:ext cx="8286808" cy="639762"/>
          </a:xfrm>
          <a:prstGeom prst="rect">
            <a:avLst/>
          </a:prstGeom>
        </p:spPr>
        <p:txBody>
          <a:bodyPr>
            <a:normAutofit/>
          </a:bodyPr>
          <a:lstStyle/>
          <a:p>
            <a:pPr marL="365760" lvl="0" indent="-283464">
              <a:spcBef>
                <a:spcPts val="600"/>
              </a:spcBef>
              <a:buClr>
                <a:schemeClr val="accent1"/>
              </a:buClr>
              <a:buSzPct val="80000"/>
              <a:buFont typeface="Wingdings 2"/>
              <a:buChar char=""/>
            </a:pPr>
            <a:r>
              <a:rPr kumimoji="0" lang="fr-CA" sz="3200" b="0" i="0" u="none" strike="noStrike" kern="1200" cap="none" spc="0" normalizeH="0" baseline="0" noProof="0" dirty="0" smtClean="0">
                <a:ln>
                  <a:noFill/>
                </a:ln>
                <a:solidFill>
                  <a:schemeClr val="tx1"/>
                </a:solidFill>
                <a:effectLst/>
                <a:uLnTx/>
                <a:uFillTx/>
                <a:latin typeface="+mn-lt"/>
                <a:ea typeface="+mn-ea"/>
                <a:cs typeface="+mn-cs"/>
              </a:rPr>
              <a:t>2 </a:t>
            </a:r>
            <a:r>
              <a:rPr lang="en-CA" sz="3200" dirty="0" smtClean="0"/>
              <a:t>seconds after the onset of the leak</a:t>
            </a:r>
            <a:endParaRPr kumimoji="0" lang="en-CA" sz="3200" b="0" i="0" u="none" strike="noStrike" kern="1200" cap="none" spc="0" normalizeH="0" baseline="0" dirty="0">
              <a:ln>
                <a:noFill/>
              </a:ln>
              <a:solidFill>
                <a:schemeClr val="tx1"/>
              </a:solidFill>
              <a:effectLst/>
              <a:uLnTx/>
              <a:uFillTx/>
              <a:latin typeface="+mn-lt"/>
              <a:ea typeface="+mn-ea"/>
              <a:cs typeface="+mn-cs"/>
            </a:endParaRPr>
          </a:p>
        </p:txBody>
      </p:sp>
      <p:pic>
        <p:nvPicPr>
          <p:cNvPr id="19" name="Content Placeholder 8" descr="PSA_Flacs_15b.png"/>
          <p:cNvPicPr>
            <a:picLocks noChangeAspect="1"/>
          </p:cNvPicPr>
          <p:nvPr/>
        </p:nvPicPr>
        <p:blipFill>
          <a:blip r:embed="rId3" cstate="print"/>
          <a:srcRect r="15821"/>
          <a:stretch>
            <a:fillRect/>
          </a:stretch>
        </p:blipFill>
        <p:spPr>
          <a:xfrm>
            <a:off x="72974" y="1799599"/>
            <a:ext cx="4071934" cy="1966377"/>
          </a:xfrm>
          <a:prstGeom prst="rect">
            <a:avLst/>
          </a:prstGeom>
        </p:spPr>
      </p:pic>
      <p:sp>
        <p:nvSpPr>
          <p:cNvPr id="20" name="Text Placeholder 4"/>
          <p:cNvSpPr txBox="1">
            <a:spLocks/>
          </p:cNvSpPr>
          <p:nvPr/>
        </p:nvSpPr>
        <p:spPr>
          <a:xfrm>
            <a:off x="428596" y="3942739"/>
            <a:ext cx="8286808" cy="639762"/>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fr-CA" sz="3200" b="0" i="0" u="none" strike="noStrike" kern="1200" cap="none" spc="0" normalizeH="0" baseline="0" noProof="0" dirty="0" smtClean="0">
                <a:ln>
                  <a:noFill/>
                </a:ln>
                <a:solidFill>
                  <a:schemeClr val="tx1"/>
                </a:solidFill>
                <a:effectLst/>
                <a:uLnTx/>
                <a:uFillTx/>
                <a:latin typeface="+mn-lt"/>
                <a:ea typeface="+mn-ea"/>
                <a:cs typeface="+mn-cs"/>
              </a:rPr>
              <a:t>20 </a:t>
            </a:r>
            <a:r>
              <a:rPr kumimoji="0" lang="en-CA" sz="3200" b="0" i="0" u="none" strike="noStrike" kern="1200" cap="none" spc="0" normalizeH="0" baseline="0" dirty="0" smtClean="0">
                <a:ln>
                  <a:noFill/>
                </a:ln>
                <a:solidFill>
                  <a:schemeClr val="tx1"/>
                </a:solidFill>
                <a:effectLst/>
                <a:uLnTx/>
                <a:uFillTx/>
                <a:latin typeface="+mn-lt"/>
                <a:ea typeface="+mn-ea"/>
                <a:cs typeface="+mn-cs"/>
              </a:rPr>
              <a:t>seconds after</a:t>
            </a:r>
            <a:r>
              <a:rPr kumimoji="0" lang="en-CA" sz="3200" b="0" i="0" u="none" strike="noStrike" kern="1200" cap="none" spc="0" normalizeH="0" dirty="0" smtClean="0">
                <a:ln>
                  <a:noFill/>
                </a:ln>
                <a:solidFill>
                  <a:schemeClr val="tx1"/>
                </a:solidFill>
                <a:effectLst/>
                <a:uLnTx/>
                <a:uFillTx/>
                <a:latin typeface="+mn-lt"/>
                <a:ea typeface="+mn-ea"/>
                <a:cs typeface="+mn-cs"/>
              </a:rPr>
              <a:t> the onset of the leak</a:t>
            </a:r>
            <a:endParaRPr kumimoji="0" lang="en-CA" sz="3200" b="0" i="0" u="none" strike="noStrike" kern="1200" cap="none" spc="0" normalizeH="0" baseline="0" dirty="0" smtClean="0">
              <a:ln>
                <a:noFill/>
              </a:ln>
              <a:solidFill>
                <a:schemeClr val="tx1"/>
              </a:solidFill>
              <a:effectLst/>
              <a:uLnTx/>
              <a:uFillTx/>
              <a:latin typeface="+mn-lt"/>
              <a:ea typeface="+mn-ea"/>
              <a:cs typeface="+mn-cs"/>
            </a:endParaRPr>
          </a:p>
        </p:txBody>
      </p:sp>
      <p:pic>
        <p:nvPicPr>
          <p:cNvPr id="21" name="Content Placeholder 9" descr="PSA_Flacs_15a.png"/>
          <p:cNvPicPr>
            <a:picLocks noChangeAspect="1"/>
          </p:cNvPicPr>
          <p:nvPr/>
        </p:nvPicPr>
        <p:blipFill>
          <a:blip r:embed="rId4" cstate="print"/>
          <a:srcRect r="15674"/>
          <a:stretch>
            <a:fillRect/>
          </a:stretch>
        </p:blipFill>
        <p:spPr>
          <a:xfrm>
            <a:off x="71407" y="4585671"/>
            <a:ext cx="4071965" cy="1957018"/>
          </a:xfrm>
          <a:prstGeom prst="rect">
            <a:avLst/>
          </a:prstGeom>
        </p:spPr>
      </p:pic>
      <p:pic>
        <p:nvPicPr>
          <p:cNvPr id="22" name="Content Placeholder 8" descr="PSA_Flacs_15b.png"/>
          <p:cNvPicPr>
            <a:picLocks noChangeAspect="1"/>
          </p:cNvPicPr>
          <p:nvPr/>
        </p:nvPicPr>
        <p:blipFill>
          <a:blip r:embed="rId5" cstate="print"/>
          <a:srcRect r="158"/>
          <a:stretch>
            <a:fillRect/>
          </a:stretch>
        </p:blipFill>
        <p:spPr>
          <a:xfrm>
            <a:off x="4144908" y="1799599"/>
            <a:ext cx="4927686" cy="1965911"/>
          </a:xfrm>
          <a:prstGeom prst="rect">
            <a:avLst/>
          </a:prstGeom>
        </p:spPr>
      </p:pic>
      <p:sp>
        <p:nvSpPr>
          <p:cNvPr id="23" name="TextBox 22"/>
          <p:cNvSpPr txBox="1"/>
          <p:nvPr/>
        </p:nvSpPr>
        <p:spPr>
          <a:xfrm>
            <a:off x="3428992" y="2094875"/>
            <a:ext cx="497252" cy="369332"/>
          </a:xfrm>
          <a:prstGeom prst="rect">
            <a:avLst/>
          </a:prstGeom>
          <a:noFill/>
        </p:spPr>
        <p:txBody>
          <a:bodyPr wrap="none" rtlCol="0">
            <a:spAutoFit/>
          </a:bodyPr>
          <a:lstStyle/>
          <a:p>
            <a:r>
              <a:rPr lang="en-CA" b="1" dirty="0" smtClean="0">
                <a:ea typeface="Calibri"/>
                <a:cs typeface="Times New Roman"/>
              </a:rPr>
              <a:t>45°</a:t>
            </a:r>
            <a:endParaRPr lang="en-CA" dirty="0"/>
          </a:p>
        </p:txBody>
      </p:sp>
      <p:sp>
        <p:nvSpPr>
          <p:cNvPr id="24" name="TextBox 23"/>
          <p:cNvSpPr txBox="1"/>
          <p:nvPr/>
        </p:nvSpPr>
        <p:spPr>
          <a:xfrm>
            <a:off x="7000892" y="2082733"/>
            <a:ext cx="1149354" cy="369332"/>
          </a:xfrm>
          <a:prstGeom prst="rect">
            <a:avLst/>
          </a:prstGeom>
          <a:noFill/>
        </p:spPr>
        <p:txBody>
          <a:bodyPr wrap="none" rtlCol="0">
            <a:spAutoFit/>
          </a:bodyPr>
          <a:lstStyle/>
          <a:p>
            <a:r>
              <a:rPr lang="en-CA" b="1" dirty="0" smtClean="0">
                <a:ea typeface="Calibri"/>
                <a:cs typeface="Times New Roman"/>
              </a:rPr>
              <a:t>horizontal</a:t>
            </a:r>
            <a:endParaRPr lang="en-CA" dirty="0"/>
          </a:p>
        </p:txBody>
      </p:sp>
      <p:pic>
        <p:nvPicPr>
          <p:cNvPr id="25" name="Content Placeholder 9" descr="PSA_Flacs_15a.png"/>
          <p:cNvPicPr>
            <a:picLocks noChangeAspect="1"/>
          </p:cNvPicPr>
          <p:nvPr/>
        </p:nvPicPr>
        <p:blipFill>
          <a:blip r:embed="rId6" cstate="print"/>
          <a:stretch>
            <a:fillRect/>
          </a:stretch>
        </p:blipFill>
        <p:spPr>
          <a:xfrm>
            <a:off x="4214810" y="4587246"/>
            <a:ext cx="4857784" cy="1965954"/>
          </a:xfrm>
          <a:prstGeom prst="rect">
            <a:avLst/>
          </a:prstGeom>
        </p:spPr>
      </p:pic>
      <p:sp>
        <p:nvSpPr>
          <p:cNvPr id="26" name="TextBox 25"/>
          <p:cNvSpPr txBox="1"/>
          <p:nvPr/>
        </p:nvSpPr>
        <p:spPr>
          <a:xfrm>
            <a:off x="3500430" y="4809519"/>
            <a:ext cx="497252" cy="369332"/>
          </a:xfrm>
          <a:prstGeom prst="rect">
            <a:avLst/>
          </a:prstGeom>
          <a:noFill/>
        </p:spPr>
        <p:txBody>
          <a:bodyPr wrap="none" rtlCol="0">
            <a:spAutoFit/>
          </a:bodyPr>
          <a:lstStyle/>
          <a:p>
            <a:r>
              <a:rPr lang="en-CA" b="1" dirty="0" smtClean="0">
                <a:ea typeface="Calibri"/>
                <a:cs typeface="Times New Roman"/>
              </a:rPr>
              <a:t>45°</a:t>
            </a:r>
            <a:endParaRPr lang="en-CA" dirty="0"/>
          </a:p>
        </p:txBody>
      </p:sp>
      <p:sp>
        <p:nvSpPr>
          <p:cNvPr id="27" name="TextBox 26"/>
          <p:cNvSpPr txBox="1"/>
          <p:nvPr/>
        </p:nvSpPr>
        <p:spPr>
          <a:xfrm>
            <a:off x="7072330" y="4797377"/>
            <a:ext cx="1149354" cy="369332"/>
          </a:xfrm>
          <a:prstGeom prst="rect">
            <a:avLst/>
          </a:prstGeom>
          <a:noFill/>
        </p:spPr>
        <p:txBody>
          <a:bodyPr wrap="none" rtlCol="0">
            <a:spAutoFit/>
          </a:bodyPr>
          <a:lstStyle/>
          <a:p>
            <a:r>
              <a:rPr lang="en-CA" b="1" dirty="0" smtClean="0">
                <a:ea typeface="Calibri"/>
                <a:cs typeface="Times New Roman"/>
              </a:rPr>
              <a:t>horizontal</a:t>
            </a:r>
            <a:endParaRPr lang="en-C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1006</TotalTime>
  <Words>2652</Words>
  <Application>Microsoft Office PowerPoint</Application>
  <PresentationFormat>On-screen Show (4:3)</PresentationFormat>
  <Paragraphs>285</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Solstice</vt:lpstr>
      <vt:lpstr>Modeling of hydrogen explosion on a pressure swing adsorption facility</vt:lpstr>
      <vt:lpstr>Project scope</vt:lpstr>
      <vt:lpstr>Pressure Swing Adsorption installation</vt:lpstr>
      <vt:lpstr>Scenarios</vt:lpstr>
      <vt:lpstr>Leak (1)</vt:lpstr>
      <vt:lpstr>Leak (2)</vt:lpstr>
      <vt:lpstr>Grid</vt:lpstr>
      <vt:lpstr>Slide 8</vt:lpstr>
      <vt:lpstr>Hydrogen 4% molar concentration envelop profile  d = 35 mm,  no wind</vt:lpstr>
      <vt:lpstr>Slide 10</vt:lpstr>
      <vt:lpstr>Hydrogen 4% molar concentration envelop profile  d = 20 mm,  no wind</vt:lpstr>
      <vt:lpstr>Slide 12</vt:lpstr>
      <vt:lpstr>Maximum Overpressure, d = 20 mm (ignition time = 2 sec and 20 sec)</vt:lpstr>
      <vt:lpstr>Maximum travel distance of 50 mbar, 140 mbar and 200 mbar overpressure fronts measured from the origin of the leak</vt:lpstr>
      <vt:lpstr>Maximum overpressure and hydrogen mass at stoichiometric concentration (28-32%) as a function of time to ignition d = 35 mm,  no wind,  45°</vt:lpstr>
      <vt:lpstr>Flammable mass of hydrogen between mole fraction intervals of 4-75% (vol.) and 11-75% (vol.) as a function of time to ignition d = 35 mm,  no wind, 45°</vt:lpstr>
      <vt:lpstr>Future perspective</vt:lpstr>
      <vt:lpstr>Questions ?</vt:lpstr>
      <vt:lpstr>Thank you!</vt:lpstr>
      <vt:lpstr>Grid sensitivity</vt:lpstr>
      <vt:lpstr>Grid sensitivity (overpressure)</vt:lpstr>
      <vt:lpstr>Grid sensitivity (what was done)</vt:lpstr>
      <vt:lpstr>Grid sensitivity (fuel mass)</vt:lpstr>
      <vt:lpstr>Mass histogram prior to ignition  d = 35 mm,  no wind,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Benjamin</dc:creator>
  <cp:lastModifiedBy>Benjamin Angers</cp:lastModifiedBy>
  <cp:revision>253</cp:revision>
  <dcterms:created xsi:type="dcterms:W3CDTF">2006-08-16T00:00:00Z</dcterms:created>
  <dcterms:modified xsi:type="dcterms:W3CDTF">2011-09-09T17:52:01Z</dcterms:modified>
</cp:coreProperties>
</file>