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16"/>
  </p:notesMasterIdLst>
  <p:handoutMasterIdLst>
    <p:handoutMasterId r:id="rId17"/>
  </p:handoutMasterIdLst>
  <p:sldIdLst>
    <p:sldId id="307" r:id="rId2"/>
    <p:sldId id="297" r:id="rId3"/>
    <p:sldId id="296" r:id="rId4"/>
    <p:sldId id="291" r:id="rId5"/>
    <p:sldId id="299" r:id="rId6"/>
    <p:sldId id="298" r:id="rId7"/>
    <p:sldId id="300" r:id="rId8"/>
    <p:sldId id="290" r:id="rId9"/>
    <p:sldId id="293" r:id="rId10"/>
    <p:sldId id="302" r:id="rId11"/>
    <p:sldId id="303" r:id="rId12"/>
    <p:sldId id="305" r:id="rId13"/>
    <p:sldId id="306" r:id="rId14"/>
    <p:sldId id="301" r:id="rId15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9F8A"/>
    <a:srgbClr val="0000FF"/>
    <a:srgbClr val="3366FF"/>
    <a:srgbClr val="BFC323"/>
    <a:srgbClr val="95981C"/>
    <a:srgbClr val="0066FF"/>
    <a:srgbClr val="FFFF99"/>
    <a:srgbClr val="FFFF00"/>
    <a:srgbClr val="0099FF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8000" autoAdjust="0"/>
  </p:normalViewPr>
  <p:slideViewPr>
    <p:cSldViewPr snapToGrid="0">
      <p:cViewPr>
        <p:scale>
          <a:sx n="100" d="100"/>
          <a:sy n="100" d="100"/>
        </p:scale>
        <p:origin x="-68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914" y="-96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rgbClr val="819F8A"/>
                </a:solidFill>
              </a:rPr>
              <a:t>2003</a:t>
            </a:r>
            <a:r>
              <a:rPr lang="en-US" baseline="0" dirty="0">
                <a:solidFill>
                  <a:srgbClr val="819F8A"/>
                </a:solidFill>
              </a:rPr>
              <a:t> </a:t>
            </a:r>
            <a:r>
              <a:rPr lang="en-US" baseline="0" dirty="0" smtClean="0">
                <a:solidFill>
                  <a:srgbClr val="819F8A"/>
                </a:solidFill>
              </a:rPr>
              <a:t>– Energy Information Administration</a:t>
            </a:r>
            <a:endParaRPr lang="en-US" dirty="0">
              <a:solidFill>
                <a:srgbClr val="819F8A"/>
              </a:solidFill>
            </a:endParaRPr>
          </a:p>
        </c:rich>
      </c:tx>
      <c:layout>
        <c:manualLayout>
          <c:xMode val="edge"/>
          <c:yMode val="edge"/>
          <c:x val="0.13847500262467191"/>
          <c:y val="0.91124662303940496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Warehouses [thousand]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00B050"/>
              </a:solidFill>
            </c:spPr>
          </c:dPt>
          <c:dPt>
            <c:idx val="5"/>
            <c:spPr>
              <a:solidFill>
                <a:srgbClr val="00B0F0"/>
              </a:solidFill>
            </c:spPr>
          </c:dPt>
          <c:dPt>
            <c:idx val="6"/>
            <c:spPr>
              <a:solidFill>
                <a:srgbClr val="0070C0"/>
              </a:solidFill>
            </c:spPr>
          </c:dPt>
          <c:dPt>
            <c:idx val="7"/>
            <c:spPr>
              <a:solidFill>
                <a:srgbClr val="002060"/>
              </a:solidFill>
            </c:spPr>
          </c:dPt>
          <c:dLbls>
            <c:dLbl>
              <c:idx val="3"/>
              <c:layout>
                <c:manualLayout>
                  <c:x val="-6.7902681978215335E-2"/>
                  <c:y val="3.0458386250105829E-2"/>
                </c:manualLayout>
              </c:layout>
              <c:showPercent val="1"/>
            </c:dLbl>
            <c:dLbl>
              <c:idx val="4"/>
              <c:layout>
                <c:manualLayout>
                  <c:x val="-4.0614429018487504E-2"/>
                  <c:y val="9.9476758953517905E-3"/>
                </c:manualLayout>
              </c:layout>
              <c:showPercent val="1"/>
            </c:dLbl>
            <c:dLbl>
              <c:idx val="7"/>
              <c:layout>
                <c:manualLayout>
                  <c:x val="9.1870075861098188E-2"/>
                  <c:y val="-9.1203115739564816E-4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200" baseline="0"/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Sheet1!$A$2:$A$9</c:f>
              <c:strCache>
                <c:ptCount val="8"/>
                <c:pt idx="0">
                  <c:v>1,001 to 5,000 ft²</c:v>
                </c:pt>
                <c:pt idx="1">
                  <c:v>5,001 to 10,000 ft²</c:v>
                </c:pt>
                <c:pt idx="2">
                  <c:v>10,001 to 25,000 ft²</c:v>
                </c:pt>
                <c:pt idx="3">
                  <c:v>25,001 to 50,000 ft²</c:v>
                </c:pt>
                <c:pt idx="4">
                  <c:v>50,001 to 100,000 ft²</c:v>
                </c:pt>
                <c:pt idx="5">
                  <c:v>100,001 to 200,000 ft²</c:v>
                </c:pt>
                <c:pt idx="6">
                  <c:v>200,001 to 500,000 ft²</c:v>
                </c:pt>
                <c:pt idx="7">
                  <c:v>Over 500,000 ft²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294</c:v>
                </c:pt>
                <c:pt idx="1">
                  <c:v>110</c:v>
                </c:pt>
                <c:pt idx="2">
                  <c:v>130</c:v>
                </c:pt>
                <c:pt idx="3">
                  <c:v>27</c:v>
                </c:pt>
                <c:pt idx="4">
                  <c:v>21</c:v>
                </c:pt>
                <c:pt idx="5">
                  <c:v>8</c:v>
                </c:pt>
                <c:pt idx="6">
                  <c:v>4</c:v>
                </c:pt>
                <c:pt idx="7">
                  <c:v>1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5973022572178478"/>
          <c:y val="0.27850132042315962"/>
          <c:w val="0.33742680817576187"/>
          <c:h val="0.49590508502662556"/>
        </c:manualLayout>
      </c:layout>
      <c:txPr>
        <a:bodyPr/>
        <a:lstStyle/>
        <a:p>
          <a:pPr>
            <a:defRPr sz="1200" baseline="0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C147A1-C74C-4515-BDD0-08C3E8401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831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54" tIns="45327" rIns="90654" bIns="45327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557D71-16C3-4F92-B280-705D0861C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RF PPT-Title-2011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581400" y="657225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BBBF9A9C-0832-4F5E-9344-6856B90D3B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D7A3E-096B-4F3D-8F57-948946FF6A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6000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6000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278E-2C03-4F62-91E4-037FA8E4FF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5BF16-F7ED-4368-ABF1-A5BDA2A99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E2BB2-648C-406B-8A5E-1DC148681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AD6B1-2456-4F65-80C4-62951B5403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318DA-94F4-4F2A-B540-383E7ED062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2CBF8-4989-4953-B676-909FC19799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49F44-0DE2-42FB-A3D1-08F4994ACD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A170F-3139-4AD8-BA1C-3242B2D6C5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C455-4CAF-4464-AAA4-F2626A07D9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RF PPT-Main-2011-1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71450"/>
            <a:ext cx="739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62400" y="65722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404040"/>
                </a:solidFill>
                <a:latin typeface="Arial" pitchFamily="-111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2484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AC3E98EF-14B8-4634-922F-4F8343573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17E"/>
          </a:solidFill>
          <a:latin typeface="Calibri"/>
          <a:ea typeface="MS PGothic" pitchFamily="34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17E"/>
          </a:solidFill>
          <a:latin typeface="Calibri" pitchFamily="-111" charset="0"/>
          <a:ea typeface="MS PGothic" pitchFamily="34" charset="-128"/>
          <a:cs typeface="ＭＳ Ｐゴシック" pitchFamily="-11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17E"/>
          </a:solidFill>
          <a:latin typeface="Calibri" pitchFamily="-111" charset="0"/>
          <a:ea typeface="MS PGothic" pitchFamily="34" charset="-128"/>
          <a:cs typeface="ＭＳ Ｐゴシック" pitchFamily="-11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17E"/>
          </a:solidFill>
          <a:latin typeface="Calibri" pitchFamily="-111" charset="0"/>
          <a:ea typeface="MS PGothic" pitchFamily="34" charset="-128"/>
          <a:cs typeface="ＭＳ Ｐゴシック" pitchFamily="-11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17E"/>
          </a:solidFill>
          <a:latin typeface="Calibri" pitchFamily="-111" charset="0"/>
          <a:ea typeface="MS PGothic" pitchFamily="34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Char char="•"/>
        <a:defRPr sz="2200">
          <a:solidFill>
            <a:srgbClr val="404040"/>
          </a:solidFill>
          <a:latin typeface="Calibri"/>
          <a:ea typeface="MS PGothic" pitchFamily="34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Char char="–"/>
        <a:defRPr sz="2000">
          <a:solidFill>
            <a:srgbClr val="404040"/>
          </a:solidFill>
          <a:latin typeface="Calibri"/>
          <a:ea typeface="MS PGothic" pitchFamily="34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Char char="•"/>
        <a:defRPr>
          <a:solidFill>
            <a:srgbClr val="404040"/>
          </a:solidFill>
          <a:latin typeface="Calibri"/>
          <a:ea typeface="MS PGothic" pitchFamily="34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Char char="–"/>
        <a:defRPr sz="1600">
          <a:solidFill>
            <a:srgbClr val="404040"/>
          </a:solidFill>
          <a:latin typeface="Calibri"/>
          <a:ea typeface="MS PGothic" pitchFamily="34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8000"/>
        </a:buClr>
        <a:buChar char="»"/>
        <a:defRPr sz="1400">
          <a:solidFill>
            <a:srgbClr val="404040"/>
          </a:solidFill>
          <a:latin typeface="Calibri"/>
          <a:ea typeface="MS PGothic" pitchFamily="34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el.gov/hydrogen/proj_fc_market_demo.html#cdp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21" Type="http://schemas.openxmlformats.org/officeDocument/2006/relationships/image" Target="../media/image30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iekoto\Desktop\Presentations\ICHS%202011\Indoor%20Refueling\DOE%201030IR.wmv" TargetMode="External"/><Relationship Id="rId1" Type="http://schemas.openxmlformats.org/officeDocument/2006/relationships/video" Target="file:///C:\Users\iekoto\Desktop\Presentations\ICHS%202011\Indoor%20Refueling\DOE%201029IR.wmv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228600" y="1266825"/>
            <a:ext cx="8686800" cy="1402555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Experimental Investigation of Hydrogen Release and Ignition from Fuel Cell Powered Forklifts in Enclosed Spaces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456874" y="2892132"/>
            <a:ext cx="6310098" cy="3530600"/>
          </a:xfrm>
        </p:spPr>
        <p:txBody>
          <a:bodyPr lIns="0" tIns="0" rIns="0" bIns="0"/>
          <a:lstStyle/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Isaac W. Ekoto , William G. Houf, and Greg H. Evans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Sandia National Laboratories</a:t>
            </a:r>
            <a:endParaRPr lang="en-US" sz="2000" dirty="0" smtClean="0"/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Erik G. Merilo and Mark A. Groethe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SRI International</a:t>
            </a:r>
            <a:endParaRPr lang="en-US" sz="2000" dirty="0" smtClean="0"/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Funding provided by: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Antonio Ruiz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Fuel Cell Technologies Program,</a:t>
            </a:r>
            <a:br>
              <a:rPr lang="en-US" sz="20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Codes and Standards Program Element </a:t>
            </a:r>
            <a:br>
              <a:rPr lang="en-US" sz="20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U.S. Department of Energy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279877" y="3264357"/>
            <a:ext cx="3931920" cy="2620691"/>
            <a:chOff x="394177" y="2756377"/>
            <a:chExt cx="3931920" cy="2620691"/>
          </a:xfrm>
        </p:grpSpPr>
        <p:pic>
          <p:nvPicPr>
            <p:cNvPr id="4" name="Picture 19" descr="CHES-IMG_9559-2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4177" y="2756377"/>
              <a:ext cx="3931920" cy="2620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105"/>
            <p:cNvSpPr txBox="1">
              <a:spLocks noChangeArrowheads="1"/>
            </p:cNvSpPr>
            <p:nvPr/>
          </p:nvSpPr>
          <p:spPr bwMode="auto">
            <a:xfrm>
              <a:off x="2273777" y="5130800"/>
              <a:ext cx="2028825" cy="215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algn="r"/>
              <a:r>
                <a:rPr lang="en-US" sz="800" i="1" dirty="0">
                  <a:solidFill>
                    <a:schemeClr val="bg1"/>
                  </a:solidFill>
                  <a:cs typeface="Arial" charset="0"/>
                </a:rPr>
                <a:t>Corral Hollow Experiment Site(CHES)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0497" y="6178034"/>
            <a:ext cx="3449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ICHS 2011 – San Francisco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33500"/>
            <a:ext cx="7315200" cy="426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1162050" y="0"/>
            <a:ext cx="7572375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Infrared imaging was used to qualitatively highlight flame front development. 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875" y="5914936"/>
            <a:ext cx="8439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 imaging indicates faster burning rates and more complete combustion for the scenario with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near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vehicle ignition.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188720"/>
            <a:ext cx="6400800" cy="47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188720"/>
            <a:ext cx="6400800" cy="47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188720"/>
            <a:ext cx="6400800" cy="47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238625" y="2724835"/>
            <a:ext cx="300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Helmholtz pressure oscillations </a:t>
            </a:r>
            <a:r>
              <a:rPr lang="en-US" sz="1400" dirty="0" smtClean="0"/>
              <a:t>(9.6-Hz)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4057651" y="3619503"/>
            <a:ext cx="1343024" cy="1809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188720"/>
            <a:ext cx="6400800" cy="479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5"/>
          <p:cNvSpPr>
            <a:spLocks noGrp="1"/>
          </p:cNvSpPr>
          <p:nvPr>
            <p:ph type="title"/>
          </p:nvPr>
        </p:nvSpPr>
        <p:spPr>
          <a:xfrm>
            <a:off x="962026" y="0"/>
            <a:ext cx="7981950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Vastly different overpressures were observed with differing ventilation rates and wall configurations.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875" y="5914936"/>
            <a:ext cx="8439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These results highlight the challenges in developing a sufficiently robust model that can adequately predict all scenarios.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962026" y="0"/>
            <a:ext cx="7981950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Concluding remarks: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933450"/>
            <a:ext cx="8010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Detailed </a:t>
            </a:r>
            <a:r>
              <a:rPr lang="en-US" b="1" dirty="0" smtClean="0"/>
              <a:t>benchmark </a:t>
            </a:r>
            <a:r>
              <a:rPr lang="en-US" b="1" dirty="0" smtClean="0"/>
              <a:t>experiments were conducted for unintended release and ignition scenarios during indoor fuel cell forklift refueling</a:t>
            </a:r>
          </a:p>
          <a:p>
            <a:pPr marL="228600" indent="171450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Not meant to directly inform code language!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75778" name="Picture 2" descr="C:\Users\iekoto\Desktop\SRI Testing\Indoor Refueling\DOE Warehouse Test Photos\2010_10_14\IMG_63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6162" y="1995487"/>
            <a:ext cx="1828904" cy="13716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 bwMode="auto">
          <a:xfrm>
            <a:off x="4276725" y="2390775"/>
            <a:ext cx="978408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2" name="Object 5"/>
          <p:cNvPicPr>
            <a:picLocks noChangeAspect="1" noChangeArrowheads="1"/>
          </p:cNvPicPr>
          <p:nvPr/>
        </p:nvPicPr>
        <p:blipFill>
          <a:blip r:embed="rId3"/>
          <a:srcRect l="9505" r="19780" b="-269"/>
          <a:stretch>
            <a:fillRect/>
          </a:stretch>
        </p:blipFill>
        <p:spPr bwMode="auto">
          <a:xfrm>
            <a:off x="5433061" y="2000250"/>
            <a:ext cx="161725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8175" y="3419475"/>
            <a:ext cx="801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Dispersion results, qualitative ignition visualization, and overpressure measurements provide highly resolved model validation data sets.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 t="8714" r="67318" b="51069"/>
          <a:stretch>
            <a:fillRect/>
          </a:stretch>
        </p:blipFill>
        <p:spPr bwMode="auto">
          <a:xfrm>
            <a:off x="2038351" y="4162426"/>
            <a:ext cx="191261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2101" y="4150995"/>
            <a:ext cx="183037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19125" y="5591175"/>
            <a:ext cx="8010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Information regarding potential mitigation measures such as active/passive ventilation or blowout panels have been included.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228600" y="1266825"/>
            <a:ext cx="8686800" cy="1402555"/>
          </a:xfrm>
        </p:spPr>
        <p:txBody>
          <a:bodyPr lIns="0" tIns="0" rIns="0" bIns="0" anchor="t"/>
          <a:lstStyle/>
          <a:p>
            <a:pPr algn="r" eaLnBrk="1" hangingPunct="1">
              <a:lnSpc>
                <a:spcPct val="95000"/>
              </a:lnSpc>
            </a:pPr>
            <a:r>
              <a:rPr lang="en-US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Experimental Investigation of Hydrogen Release and Ignition from Fuel Cell Powered Forklifts in Enclosed Spaces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456874" y="2892132"/>
            <a:ext cx="6310098" cy="3530600"/>
          </a:xfrm>
        </p:spPr>
        <p:txBody>
          <a:bodyPr lIns="0" tIns="0" rIns="0" bIns="0"/>
          <a:lstStyle/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Isaac W.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Ekoto,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William G. Houf, and Greg H. Evans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Sandia National Laboratories</a:t>
            </a:r>
            <a:endParaRPr lang="en-US" sz="2000" dirty="0" smtClean="0"/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Erik G. Merilo and Mark A. Groethe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SRI International</a:t>
            </a:r>
            <a:endParaRPr lang="en-US" sz="2000" dirty="0" smtClean="0"/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endParaRPr lang="en-US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Funding provided by: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Antonio Ruiz</a:t>
            </a:r>
          </a:p>
          <a:p>
            <a:pPr algn="r" eaLnBrk="1" hangingPunct="1">
              <a:lnSpc>
                <a:spcPct val="95000"/>
              </a:lnSpc>
              <a:spcBef>
                <a:spcPct val="0"/>
              </a:spcBef>
              <a:spcAft>
                <a:spcPts val="108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Fuel Cell Technologies Program,</a:t>
            </a:r>
            <a:br>
              <a:rPr lang="en-US" sz="20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Codes and Standards Program Element </a:t>
            </a:r>
            <a:br>
              <a:rPr lang="en-US" sz="20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U.S. Department of Energy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279877" y="3264357"/>
            <a:ext cx="3931920" cy="2620691"/>
            <a:chOff x="394177" y="2756377"/>
            <a:chExt cx="3931920" cy="2620691"/>
          </a:xfrm>
        </p:grpSpPr>
        <p:pic>
          <p:nvPicPr>
            <p:cNvPr id="4" name="Picture 19" descr="CHES-IMG_9559-2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4177" y="2756377"/>
              <a:ext cx="3931920" cy="2620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105"/>
            <p:cNvSpPr txBox="1">
              <a:spLocks noChangeArrowheads="1"/>
            </p:cNvSpPr>
            <p:nvPr/>
          </p:nvSpPr>
          <p:spPr bwMode="auto">
            <a:xfrm>
              <a:off x="2273777" y="5130800"/>
              <a:ext cx="2028825" cy="215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9" tIns="45719" rIns="91439" bIns="45719">
              <a:spAutoFit/>
            </a:bodyPr>
            <a:lstStyle/>
            <a:p>
              <a:pPr algn="r"/>
              <a:r>
                <a:rPr lang="en-US" sz="800" i="1" dirty="0">
                  <a:solidFill>
                    <a:schemeClr val="bg1"/>
                  </a:solidFill>
                  <a:cs typeface="Arial" charset="0"/>
                </a:rPr>
                <a:t>Corral Hollow Experiment Site(CHES)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0497" y="6178034"/>
            <a:ext cx="3449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ICHS 2011 – San Francisco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"/>
            <a:ext cx="8229600" cy="873287"/>
          </a:xfrm>
        </p:spPr>
        <p:txBody>
          <a:bodyPr/>
          <a:lstStyle/>
          <a:p>
            <a:pPr algn="r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 warehouse distribution by total floor space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019174" y="1466851"/>
          <a:ext cx="6753226" cy="420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971550" y="0"/>
            <a:ext cx="8172450" cy="1005840"/>
          </a:xfrm>
        </p:spPr>
        <p:txBody>
          <a:bodyPr anchor="t"/>
          <a:lstStyle/>
          <a:p>
            <a:pPr algn="r"/>
            <a:r>
              <a:rPr lang="en-US" sz="27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Fuel </a:t>
            </a:r>
            <a:r>
              <a:rPr lang="en-US" sz="27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cell powered industrial trucks </a:t>
            </a:r>
            <a:r>
              <a:rPr lang="en-US" sz="27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have gained rapid acceptance in the material handling sector.</a:t>
            </a:r>
            <a:endParaRPr lang="en-US" sz="27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" y="962025"/>
            <a:ext cx="4562476" cy="135421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CCFF66"/>
              </a:gs>
            </a:gsLst>
            <a:lin ang="54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1450" indent="-171450"/>
            <a:r>
              <a:rPr lang="en-US" b="1" dirty="0" smtClean="0">
                <a:solidFill>
                  <a:srgbClr val="0000FF"/>
                </a:solidFill>
              </a:rPr>
              <a:t>Advantages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Captured fleets w/ 24/7 operation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Central fuel storage w/ multiple refueling sites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Fast refills and long run-times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Robust refrigeration operation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8275" y="5362575"/>
            <a:ext cx="7553326" cy="1107996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B0F0"/>
              </a:gs>
            </a:gsLst>
            <a:lin ang="54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1450" indent="-171450"/>
            <a:r>
              <a:rPr lang="en-US" b="1" dirty="0" smtClean="0">
                <a:solidFill>
                  <a:schemeClr val="bg1"/>
                </a:solidFill>
              </a:rPr>
              <a:t>New Operational Considerations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Complex leak detection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Radiation/overpressure hazards from unintended releases</a:t>
            </a:r>
          </a:p>
          <a:p>
            <a:pPr marL="228600" indent="-1143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Complex regulatory authority (harmonization of NFPA and ICC codes needed)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20240" y="2367260"/>
            <a:ext cx="5249996" cy="2970371"/>
            <a:chOff x="1103179" y="2338685"/>
            <a:chExt cx="5249996" cy="2970371"/>
          </a:xfrm>
        </p:grpSpPr>
        <p:pic>
          <p:nvPicPr>
            <p:cNvPr id="15" name="Picture 3" descr="ARRA_InOperationCount.emf"/>
            <p:cNvPicPr>
              <a:picLocks noChangeAspect="1"/>
            </p:cNvPicPr>
            <p:nvPr/>
          </p:nvPicPr>
          <p:blipFill>
            <a:blip r:embed="rId2" cstate="print"/>
            <a:srcRect t="6061"/>
            <a:stretch>
              <a:fillRect/>
            </a:stretch>
          </p:blipFill>
          <p:spPr bwMode="auto">
            <a:xfrm>
              <a:off x="1103179" y="2362200"/>
              <a:ext cx="5212080" cy="2938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1123950" y="5062835"/>
              <a:ext cx="522922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hlinkClick r:id="rId3"/>
                </a:rPr>
                <a:t>http</a:t>
              </a:r>
              <a:r>
                <a:rPr lang="en-US" sz="1000" dirty="0" smtClean="0">
                  <a:hlinkClick r:id="rId3"/>
                </a:rPr>
                <a:t>://</a:t>
              </a:r>
              <a:r>
                <a:rPr lang="en-US" sz="1000" dirty="0" smtClean="0">
                  <a:hlinkClick r:id="rId3"/>
                </a:rPr>
                <a:t>www.nrel.gov/hydrogen/proj_fc_market_demo.html#cdp</a:t>
              </a:r>
              <a:r>
                <a:rPr lang="en-US" sz="1000" dirty="0" smtClean="0"/>
                <a:t>, Feb 2011.</a:t>
              </a:r>
              <a:endParaRPr lang="en-US" sz="1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33625" y="2929235"/>
              <a:ext cx="145732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13 separate sites</a:t>
              </a:r>
              <a:endParaRPr lang="en-US" sz="1200" b="1" dirty="0"/>
            </a:p>
          </p:txBody>
        </p:sp>
        <p:cxnSp>
          <p:nvCxnSpPr>
            <p:cNvPr id="11" name="Straight Arrow Connector 10"/>
            <p:cNvCxnSpPr>
              <a:stCxn id="8" idx="2"/>
            </p:cNvCxnSpPr>
            <p:nvPr/>
          </p:nvCxnSpPr>
          <p:spPr>
            <a:xfrm rot="16200000" flipH="1">
              <a:off x="2881847" y="3386675"/>
              <a:ext cx="975244" cy="6143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914526" y="2338685"/>
              <a:ext cx="38004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 smtClean="0"/>
                <a:t>DoD</a:t>
              </a:r>
              <a:r>
                <a:rPr lang="en-US" sz="1200" b="1" dirty="0" smtClean="0"/>
                <a:t>/DOE Funded Fuel Cell Units in Operation</a:t>
              </a:r>
              <a:endParaRPr lang="en-US" sz="12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4325" y="1548110"/>
            <a:ext cx="8677274" cy="751046"/>
            <a:chOff x="314325" y="1548110"/>
            <a:chExt cx="8677274" cy="751046"/>
          </a:xfrm>
        </p:grpSpPr>
        <p:grpSp>
          <p:nvGrpSpPr>
            <p:cNvPr id="22" name="Group 21"/>
            <p:cNvGrpSpPr/>
            <p:nvPr/>
          </p:nvGrpSpPr>
          <p:grpSpPr>
            <a:xfrm>
              <a:off x="5057775" y="1548110"/>
              <a:ext cx="3933824" cy="751046"/>
              <a:chOff x="5819775" y="3214985"/>
              <a:chExt cx="3933824" cy="75104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819775" y="3214985"/>
                <a:ext cx="329565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</a:rPr>
                  <a:t>Roughly 2% of the ~600,000 US warehouses are refrigerated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924548" y="3719810"/>
                <a:ext cx="3829051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 smtClean="0">
                    <a:solidFill>
                      <a:srgbClr val="FF0000"/>
                    </a:solidFill>
                  </a:rPr>
                  <a:t>EIA, Commercial Buildings Energy Consumption Survey, 1999.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Rounded Rectangle 16"/>
            <p:cNvSpPr/>
            <p:nvPr/>
          </p:nvSpPr>
          <p:spPr bwMode="auto">
            <a:xfrm>
              <a:off x="314325" y="2019300"/>
              <a:ext cx="2886075" cy="24765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cxnSp>
          <p:nvCxnSpPr>
            <p:cNvPr id="30" name="Elbow Connector 29"/>
            <p:cNvCxnSpPr>
              <a:stCxn id="20" idx="1"/>
              <a:endCxn id="17" idx="3"/>
            </p:cNvCxnSpPr>
            <p:nvPr/>
          </p:nvCxnSpPr>
          <p:spPr bwMode="auto">
            <a:xfrm rot="10800000" flipV="1">
              <a:off x="3200401" y="1840497"/>
              <a:ext cx="1857375" cy="30262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95325" y="0"/>
            <a:ext cx="8448675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Project Goal: Develop analytic tools to assess unintended release scenario consequences 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during H</a:t>
            </a:r>
            <a:r>
              <a:rPr lang="en-US" sz="2500" b="0" baseline="-2500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indoor refueling.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8914" name="O 2"/>
          <p:cNvPicPr>
            <a:picLocks noChangeAspect="1" noChangeArrowheads="1"/>
          </p:cNvPicPr>
          <p:nvPr/>
        </p:nvPicPr>
        <p:blipFill>
          <a:blip r:embed="rId2"/>
          <a:srcRect t="-365" b="-182"/>
          <a:stretch>
            <a:fillRect/>
          </a:stretch>
        </p:blipFill>
        <p:spPr bwMode="auto">
          <a:xfrm>
            <a:off x="3171824" y="1285875"/>
            <a:ext cx="2743200" cy="2086929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1971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4874" y="3505200"/>
            <a:ext cx="7315201" cy="1954381"/>
          </a:xfrm>
          <a:prstGeom prst="rect">
            <a:avLst/>
          </a:prstGeom>
          <a:gradFill flip="none" rotWithShape="1">
            <a:gsLst>
              <a:gs pos="15000">
                <a:srgbClr val="BFC323"/>
              </a:gs>
              <a:gs pos="100000">
                <a:schemeClr val="bg1"/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i="1" dirty="0" smtClean="0">
                <a:solidFill>
                  <a:srgbClr val="819F8A"/>
                </a:solidFill>
                <a:latin typeface="+mn-lt"/>
              </a:rPr>
              <a:t>Experimental datasets needed to validate predictive simulations over various physical boundary conditions such as:</a:t>
            </a:r>
          </a:p>
          <a:p>
            <a:pPr marL="228600" indent="171450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819F8A"/>
                </a:solidFill>
                <a:latin typeface="+mn-lt"/>
              </a:rPr>
              <a:t>Release rate &amp; total amount</a:t>
            </a:r>
          </a:p>
          <a:p>
            <a:pPr marL="228600" indent="171450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819F8A"/>
                </a:solidFill>
                <a:latin typeface="+mn-lt"/>
              </a:rPr>
              <a:t>Room volume &amp; occupancy</a:t>
            </a:r>
          </a:p>
          <a:p>
            <a:pPr marL="228600" indent="171450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819F8A"/>
                </a:solidFill>
                <a:latin typeface="+mn-lt"/>
              </a:rPr>
              <a:t>Structural features</a:t>
            </a:r>
          </a:p>
          <a:p>
            <a:pPr marL="228600" indent="171450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819F8A"/>
                </a:solidFill>
                <a:latin typeface="+mn-lt"/>
              </a:rPr>
              <a:t>Ignition location</a:t>
            </a:r>
          </a:p>
          <a:p>
            <a:pPr marL="228600" indent="171450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819F8A"/>
                </a:solidFill>
                <a:latin typeface="+mn-lt"/>
              </a:rPr>
              <a:t>Mitigation and safety features </a:t>
            </a:r>
            <a:endParaRPr lang="en-US" sz="1600" dirty="0">
              <a:solidFill>
                <a:srgbClr val="819F8A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7251" y="5810250"/>
            <a:ext cx="828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Validated models will augment quantitative risk assessment (QRA) efforts by providing inexpensive, yet reliable predictive tools.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"/>
            <a:ext cx="8153399" cy="873287"/>
          </a:xfrm>
        </p:spPr>
        <p:txBody>
          <a:bodyPr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NFPA 52 Vehicular Gaseous Fuel Systems Code (2010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used to specify warehouse geometry.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007038"/>
            <a:ext cx="5086350" cy="946087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“The 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ventilation rate shall be at least 1 ft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3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/min∙ft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2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 (0.3 m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3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/min∙m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2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) of room area, but no less than 1ft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3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/min∙12ft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3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 (0.03 m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3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/min∙0.34m</a:t>
            </a:r>
            <a:r>
              <a:rPr lang="en-US" sz="1800" i="1" baseline="30000" dirty="0" smtClean="0">
                <a:solidFill>
                  <a:srgbClr val="819F8A"/>
                </a:solidFill>
                <a:latin typeface="+mj-lt"/>
              </a:rPr>
              <a:t>3</a:t>
            </a:r>
            <a:r>
              <a:rPr lang="en-US" sz="1800" i="1" dirty="0" smtClean="0">
                <a:solidFill>
                  <a:srgbClr val="819F8A"/>
                </a:solidFill>
                <a:latin typeface="+mj-lt"/>
              </a:rPr>
              <a:t>)” </a:t>
            </a:r>
            <a:endParaRPr lang="en-US" sz="1800" i="1" dirty="0" smtClean="0">
              <a:solidFill>
                <a:srgbClr val="819F8A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26970" t="3768" r="2323" b="59850"/>
          <a:stretch>
            <a:fillRect/>
          </a:stretch>
        </p:blipFill>
        <p:spPr bwMode="auto">
          <a:xfrm>
            <a:off x="363683" y="4875934"/>
            <a:ext cx="3232727" cy="129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 t="55419"/>
          <a:stretch>
            <a:fillRect/>
          </a:stretch>
        </p:blipFill>
        <p:spPr bwMode="auto">
          <a:xfrm>
            <a:off x="4389120" y="1571626"/>
            <a:ext cx="4754880" cy="164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9250" y="1422400"/>
          <a:ext cx="3943928" cy="204216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053003"/>
                <a:gridCol w="1890925"/>
              </a:tblGrid>
              <a:tr h="1470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Max Fuel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Quantity per Dispensing Event [kg]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Min Room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Volume [m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] (ft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 to 0.8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0" algn="l"/>
                      <a:r>
                        <a:rPr lang="en-US" sz="1400" dirty="0" smtClean="0"/>
                        <a:t>1,000 (35,315)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 to 3.7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0" algn="l"/>
                      <a:r>
                        <a:rPr lang="en-US" sz="1400" dirty="0" smtClean="0"/>
                        <a:t>2,000 (70,629)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3.7 to 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0" algn="l"/>
                      <a:r>
                        <a:rPr lang="en-US" sz="1400" dirty="0" smtClean="0"/>
                        <a:t>3,000 (105,944)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5.5 to 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0" algn="l"/>
                      <a:r>
                        <a:rPr lang="en-US" sz="1400" dirty="0" smtClean="0"/>
                        <a:t>4,000 (141,259)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7.3 to 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5425" indent="0" algn="l"/>
                      <a:r>
                        <a:rPr lang="en-US" sz="1400" dirty="0" smtClean="0"/>
                        <a:t>5,000 (176,573)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76750" y="3190875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19F8A"/>
                </a:solidFill>
              </a:rPr>
              <a:t>Min 25’ ceiling height (7.62m) required</a:t>
            </a:r>
            <a:endParaRPr lang="en-US" dirty="0">
              <a:solidFill>
                <a:srgbClr val="819F8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9" y="3905250"/>
            <a:ext cx="650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19F8A"/>
                </a:solidFill>
              </a:rPr>
              <a:t>Room volume requirement waived if threshold active ventilation rates are met</a:t>
            </a:r>
            <a:endParaRPr lang="en-US" sz="2000" b="1" dirty="0">
              <a:solidFill>
                <a:srgbClr val="819F8A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3850" y="942975"/>
            <a:ext cx="7810500" cy="1314451"/>
            <a:chOff x="323850" y="942975"/>
            <a:chExt cx="7810500" cy="1314451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23850" y="1914526"/>
              <a:ext cx="4000500" cy="34290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cxnSp>
          <p:nvCxnSpPr>
            <p:cNvPr id="15" name="Elbow Connector 14"/>
            <p:cNvCxnSpPr>
              <a:stCxn id="13" idx="3"/>
              <a:endCxn id="17" idx="1"/>
            </p:cNvCxnSpPr>
            <p:nvPr/>
          </p:nvCxnSpPr>
          <p:spPr bwMode="auto">
            <a:xfrm flipV="1">
              <a:off x="4324350" y="1112252"/>
              <a:ext cx="1409699" cy="97372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5734049" y="942975"/>
              <a:ext cx="2400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Selected room volume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05250" y="4552950"/>
            <a:ext cx="4086225" cy="1352551"/>
            <a:chOff x="457200" y="904875"/>
            <a:chExt cx="4086225" cy="1352551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457200" y="1914526"/>
              <a:ext cx="3714750" cy="34290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cxnSp>
          <p:nvCxnSpPr>
            <p:cNvPr id="28" name="Elbow Connector 27"/>
            <p:cNvCxnSpPr>
              <a:stCxn id="27" idx="1"/>
              <a:endCxn id="29" idx="1"/>
            </p:cNvCxnSpPr>
            <p:nvPr/>
          </p:nvCxnSpPr>
          <p:spPr bwMode="auto">
            <a:xfrm rot="10800000" flipH="1">
              <a:off x="457200" y="1074152"/>
              <a:ext cx="1685924" cy="1011824"/>
            </a:xfrm>
            <a:prstGeom prst="bentConnector3">
              <a:avLst>
                <a:gd name="adj1" fmla="val -13559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2143124" y="904875"/>
              <a:ext cx="2400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Selected ventilation rate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066800" y="0"/>
            <a:ext cx="8077199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Industry supported Failure Mode and Effects Analysis (FMEA) used to identify catastrophic release scenarios.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2450" y="1133475"/>
            <a:ext cx="8372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19F8A"/>
                </a:solidFill>
              </a:rPr>
              <a:t>Separate H</a:t>
            </a:r>
            <a:r>
              <a:rPr lang="en-US" sz="2000" b="1" baseline="-25000" dirty="0" smtClean="0">
                <a:solidFill>
                  <a:srgbClr val="819F8A"/>
                </a:solidFill>
              </a:rPr>
              <a:t>2</a:t>
            </a:r>
            <a:r>
              <a:rPr lang="en-US" sz="2000" b="1" dirty="0" smtClean="0">
                <a:solidFill>
                  <a:srgbClr val="819F8A"/>
                </a:solidFill>
              </a:rPr>
              <a:t> bulk storage (NFPA 55) and </a:t>
            </a:r>
            <a:r>
              <a:rPr lang="en-US" sz="2000" b="1" dirty="0" smtClean="0">
                <a:solidFill>
                  <a:srgbClr val="819F8A"/>
                </a:solidFill>
              </a:rPr>
              <a:t>dispenser </a:t>
            </a:r>
            <a:r>
              <a:rPr lang="en-US" sz="2000" b="1" dirty="0" smtClean="0">
                <a:solidFill>
                  <a:srgbClr val="819F8A"/>
                </a:solidFill>
              </a:rPr>
              <a:t>flow restrictors limit catastrophic refueling releases to onboard storage failures</a:t>
            </a:r>
            <a:endParaRPr lang="en-US" sz="2000" b="1" dirty="0">
              <a:solidFill>
                <a:srgbClr val="819F8A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61923" y="1981200"/>
            <a:ext cx="5029202" cy="3952113"/>
            <a:chOff x="161923" y="1981200"/>
            <a:chExt cx="5029202" cy="3952113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45205" y="1981200"/>
              <a:ext cx="1463040" cy="1463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161923" y="4819650"/>
              <a:ext cx="31432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19F8A"/>
                  </a:solidFill>
                </a:rPr>
                <a:t>Class III – Rider Pallet Jack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24 VDC  (~2.5 kW continuous)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250 – 350 bar storage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0.4 – 0.8 kg onboard H</a:t>
              </a:r>
              <a:r>
                <a:rPr lang="en-US" sz="1400" baseline="-25000" dirty="0" smtClean="0">
                  <a:solidFill>
                    <a:srgbClr val="819F8A"/>
                  </a:solidFill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1923" y="2152650"/>
              <a:ext cx="36671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19F8A"/>
                  </a:solidFill>
                </a:rPr>
                <a:t>Class I – Counterbalanced Truck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36 – 48 VDC (~10 kW continuous)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350 bar storage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1.0 – 1.8 kg onboard H</a:t>
              </a:r>
              <a:r>
                <a:rPr lang="en-US" sz="1400" baseline="-25000" dirty="0" smtClean="0">
                  <a:solidFill>
                    <a:srgbClr val="819F8A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923" y="3462337"/>
              <a:ext cx="30861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19F8A"/>
                  </a:solidFill>
                </a:rPr>
                <a:t>Class II – Reach Truck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36 VDC (~10 kW continuous)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350 bar storage</a:t>
              </a:r>
            </a:p>
            <a:p>
              <a:pPr marL="342900" indent="-22860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rgbClr val="819F8A"/>
                  </a:solidFill>
                </a:rPr>
                <a:t>0.8 – 1.2 kg onboard H</a:t>
              </a:r>
              <a:r>
                <a:rPr lang="en-US" sz="1400" baseline="-25000" dirty="0" smtClean="0">
                  <a:solidFill>
                    <a:srgbClr val="819F8A"/>
                  </a:solidFill>
                </a:rPr>
                <a:t>2</a:t>
              </a: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/>
            <a:srcRect t="24400" b="24600"/>
            <a:stretch>
              <a:fillRect/>
            </a:stretch>
          </p:blipFill>
          <p:spPr bwMode="auto">
            <a:xfrm>
              <a:off x="3362325" y="5000625"/>
              <a:ext cx="1828800" cy="93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9160" y="3381376"/>
              <a:ext cx="915131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ounded Rectangle 19"/>
          <p:cNvSpPr/>
          <p:nvPr/>
        </p:nvSpPr>
        <p:spPr bwMode="auto">
          <a:xfrm>
            <a:off x="104775" y="3324225"/>
            <a:ext cx="5143500" cy="2657475"/>
          </a:xfrm>
          <a:prstGeom prst="roundRect">
            <a:avLst>
              <a:gd name="adj" fmla="val 969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180682" y="2266950"/>
            <a:ext cx="3477418" cy="2505870"/>
            <a:chOff x="4371182" y="2266950"/>
            <a:chExt cx="3477418" cy="2505870"/>
          </a:xfrm>
        </p:grpSpPr>
        <p:pic>
          <p:nvPicPr>
            <p:cNvPr id="55306" name="Picture 10"/>
            <p:cNvPicPr>
              <a:picLocks noChangeAspect="1" noChangeArrowheads="1"/>
            </p:cNvPicPr>
            <p:nvPr/>
          </p:nvPicPr>
          <p:blipFill>
            <a:blip r:embed="rId5"/>
            <a:srcRect l="39764" t="60995" r="35647" b="15314"/>
            <a:stretch>
              <a:fillRect/>
            </a:stretch>
          </p:blipFill>
          <p:spPr bwMode="auto">
            <a:xfrm>
              <a:off x="6565900" y="2266954"/>
              <a:ext cx="1280160" cy="221731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31" name="Rectangle 30"/>
            <p:cNvSpPr/>
            <p:nvPr/>
          </p:nvSpPr>
          <p:spPr bwMode="auto">
            <a:xfrm>
              <a:off x="4371974" y="4422775"/>
              <a:ext cx="212725" cy="346075"/>
            </a:xfrm>
            <a:prstGeom prst="rect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V="1">
              <a:off x="4371182" y="2266950"/>
              <a:ext cx="2188371" cy="21558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4584700" y="3022600"/>
              <a:ext cx="1974850" cy="1390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4587875" y="4483100"/>
              <a:ext cx="3260725" cy="2897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4374357" y="4483100"/>
              <a:ext cx="2185193" cy="2889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5467351" y="4752975"/>
            <a:ext cx="3514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Medium leak selected with:</a:t>
            </a:r>
          </a:p>
          <a:p>
            <a:pPr marL="571500" indent="-342900">
              <a:buAutoNum type="arabicPeriod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6.35 mm diameter</a:t>
            </a:r>
          </a:p>
          <a:p>
            <a:pPr marL="571500" indent="-342900">
              <a:buAutoNum type="arabicPeriod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0.8 kg total storage</a:t>
            </a:r>
          </a:p>
          <a:p>
            <a:pPr marL="571500" indent="-342900">
              <a:buAutoNum type="arabicPeriod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Vented release enclosure</a:t>
            </a:r>
          </a:p>
          <a:p>
            <a:pPr marL="571500" indent="-342900">
              <a:buAutoNum type="arabicPeriod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Ignition source either near vehicle or at ceiling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nut 13"/>
          <p:cNvSpPr/>
          <p:nvPr/>
        </p:nvSpPr>
        <p:spPr bwMode="auto">
          <a:xfrm>
            <a:off x="274320" y="600075"/>
            <a:ext cx="8686800" cy="5905500"/>
          </a:xfrm>
          <a:prstGeom prst="donut">
            <a:avLst>
              <a:gd name="adj" fmla="val 13641"/>
            </a:avLst>
          </a:prstGeom>
          <a:gradFill flip="none" rotWithShape="0">
            <a:gsLst>
              <a:gs pos="0">
                <a:srgbClr val="00B0F0">
                  <a:alpha val="46000"/>
                </a:srgbClr>
              </a:gs>
              <a:gs pos="50000">
                <a:srgbClr val="0000FF">
                  <a:alpha val="46000"/>
                </a:srgbClr>
              </a:gs>
              <a:gs pos="100000">
                <a:srgbClr val="0000CC">
                  <a:alpha val="46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56345" name="Object 5"/>
          <p:cNvPicPr>
            <a:picLocks noChangeAspect="1" noChangeArrowheads="1"/>
          </p:cNvPicPr>
          <p:nvPr/>
        </p:nvPicPr>
        <p:blipFill>
          <a:blip r:embed="rId3"/>
          <a:srcRect l="9505" r="19780" b="-269"/>
          <a:stretch>
            <a:fillRect/>
          </a:stretch>
        </p:blipFill>
        <p:spPr bwMode="auto">
          <a:xfrm>
            <a:off x="7233285" y="3829050"/>
            <a:ext cx="1828800" cy="155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 53"/>
          <p:cNvGrpSpPr/>
          <p:nvPr/>
        </p:nvGrpSpPr>
        <p:grpSpPr>
          <a:xfrm>
            <a:off x="2468880" y="2524124"/>
            <a:ext cx="4293871" cy="2561631"/>
            <a:chOff x="2105023" y="1586209"/>
            <a:chExt cx="4293871" cy="2561631"/>
          </a:xfrm>
        </p:grpSpPr>
        <p:graphicFrame>
          <p:nvGraphicFramePr>
            <p:cNvPr id="55" name="Object 4"/>
            <p:cNvGraphicFramePr>
              <a:graphicFrameLocks noChangeAspect="1"/>
            </p:cNvGraphicFramePr>
            <p:nvPr/>
          </p:nvGraphicFramePr>
          <p:xfrm>
            <a:off x="2686050" y="2438400"/>
            <a:ext cx="1663700" cy="548640"/>
          </p:xfrm>
          <a:graphic>
            <a:graphicData uri="http://schemas.openxmlformats.org/presentationml/2006/ole">
              <p:oleObj spid="_x0000_s56340" name="Equation" r:id="rId4" imgW="1231560" imgH="406080" progId="Equation.3">
                <p:embed/>
              </p:oleObj>
            </a:graphicData>
          </a:graphic>
        </p:graphicFrame>
        <p:graphicFrame>
          <p:nvGraphicFramePr>
            <p:cNvPr id="56" name="Object 5"/>
            <p:cNvGraphicFramePr>
              <a:graphicFrameLocks noChangeAspect="1"/>
            </p:cNvGraphicFramePr>
            <p:nvPr/>
          </p:nvGraphicFramePr>
          <p:xfrm>
            <a:off x="2686050" y="3073400"/>
            <a:ext cx="1474470" cy="548640"/>
          </p:xfrm>
          <a:graphic>
            <a:graphicData uri="http://schemas.openxmlformats.org/presentationml/2006/ole">
              <p:oleObj spid="_x0000_s56341" name="Equation" r:id="rId5" imgW="1091880" imgH="406080" progId="Equation.3">
                <p:embed/>
              </p:oleObj>
            </a:graphicData>
          </a:graphic>
        </p:graphicFrame>
        <p:graphicFrame>
          <p:nvGraphicFramePr>
            <p:cNvPr id="57" name="Object 6"/>
            <p:cNvGraphicFramePr>
              <a:graphicFrameLocks noChangeAspect="1"/>
            </p:cNvGraphicFramePr>
            <p:nvPr/>
          </p:nvGraphicFramePr>
          <p:xfrm>
            <a:off x="4381500" y="2432050"/>
            <a:ext cx="1423670" cy="548640"/>
          </p:xfrm>
          <a:graphic>
            <a:graphicData uri="http://schemas.openxmlformats.org/presentationml/2006/ole">
              <p:oleObj spid="_x0000_s56342" name="Equation" r:id="rId6" imgW="1054080" imgH="406080" progId="Equation.3">
                <p:embed/>
              </p:oleObj>
            </a:graphicData>
          </a:graphic>
        </p:graphicFrame>
        <p:graphicFrame>
          <p:nvGraphicFramePr>
            <p:cNvPr id="58" name="Object 7"/>
            <p:cNvGraphicFramePr>
              <a:graphicFrameLocks noChangeAspect="1"/>
            </p:cNvGraphicFramePr>
            <p:nvPr/>
          </p:nvGraphicFramePr>
          <p:xfrm>
            <a:off x="4381500" y="3067050"/>
            <a:ext cx="1816100" cy="548640"/>
          </p:xfrm>
          <a:graphic>
            <a:graphicData uri="http://schemas.openxmlformats.org/presentationml/2006/ole">
              <p:oleObj spid="_x0000_s56343" name="Equation" r:id="rId7" imgW="1346040" imgH="406080" progId="Equation.3">
                <p:embed/>
              </p:oleObj>
            </a:graphicData>
          </a:graphic>
        </p:graphicFrame>
        <p:sp>
          <p:nvSpPr>
            <p:cNvPr id="59" name="TextBox 58"/>
            <p:cNvSpPr txBox="1"/>
            <p:nvPr/>
          </p:nvSpPr>
          <p:spPr>
            <a:xfrm>
              <a:off x="2105023" y="3686175"/>
              <a:ext cx="4293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 smtClean="0">
                  <a:solidFill>
                    <a:srgbClr val="819F8A"/>
                  </a:solidFill>
                </a:rPr>
                <a:t>Hall </a:t>
              </a:r>
              <a:r>
                <a:rPr lang="en-GB" sz="1200" i="1" dirty="0" smtClean="0">
                  <a:solidFill>
                    <a:srgbClr val="819F8A"/>
                  </a:solidFill>
                </a:rPr>
                <a:t>DJ, Walker S, J Hazard Mater, 1997;</a:t>
              </a:r>
              <a:r>
                <a:rPr lang="en-GB" sz="1200" b="1" i="1" dirty="0" smtClean="0">
                  <a:solidFill>
                    <a:srgbClr val="819F8A"/>
                  </a:solidFill>
                </a:rPr>
                <a:t>54</a:t>
              </a:r>
              <a:r>
                <a:rPr lang="en-GB" sz="1200" i="1" dirty="0" smtClean="0">
                  <a:solidFill>
                    <a:srgbClr val="819F8A"/>
                  </a:solidFill>
                </a:rPr>
                <a:t>:89-111.</a:t>
              </a:r>
            </a:p>
            <a:p>
              <a:r>
                <a:rPr lang="en-GB" sz="1200" i="1" dirty="0" smtClean="0">
                  <a:solidFill>
                    <a:srgbClr val="819F8A"/>
                  </a:solidFill>
                </a:rPr>
                <a:t>Houf WG, et al., Proc. World Hydrogen Energy Conf, 2010</a:t>
              </a:r>
              <a:r>
                <a:rPr lang="en-GB" sz="1200" i="1" dirty="0" smtClean="0">
                  <a:solidFill>
                    <a:srgbClr val="819F8A"/>
                  </a:solidFill>
                </a:rPr>
                <a:t>.</a:t>
              </a:r>
              <a:endParaRPr lang="en-US" sz="1600" dirty="0">
                <a:solidFill>
                  <a:srgbClr val="819F8A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280284" y="1586209"/>
              <a:ext cx="39338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solidFill>
                    <a:srgbClr val="819F8A"/>
                  </a:solidFill>
                </a:rPr>
                <a:t>Froude scaling is a well established method to </a:t>
              </a:r>
              <a:r>
                <a:rPr lang="en-US" sz="1600" dirty="0" smtClean="0">
                  <a:solidFill>
                    <a:srgbClr val="819F8A"/>
                  </a:solidFill>
                </a:rPr>
                <a:t>compare </a:t>
              </a:r>
              <a:r>
                <a:rPr lang="en-US" sz="1600" dirty="0" smtClean="0">
                  <a:solidFill>
                    <a:srgbClr val="819F8A"/>
                  </a:solidFill>
                </a:rPr>
                <a:t>flow </a:t>
              </a:r>
              <a:r>
                <a:rPr lang="en-US" sz="1600" dirty="0" smtClean="0">
                  <a:solidFill>
                    <a:srgbClr val="819F8A"/>
                  </a:solidFill>
                </a:rPr>
                <a:t>phenomena </a:t>
              </a:r>
              <a:r>
                <a:rPr lang="en-US" sz="1600" dirty="0" smtClean="0">
                  <a:solidFill>
                    <a:srgbClr val="819F8A"/>
                  </a:solidFill>
                </a:rPr>
                <a:t>in scaled geometries via a scale factor (SF).</a:t>
              </a:r>
              <a:endParaRPr lang="en-US" sz="1600" dirty="0" smtClean="0">
                <a:solidFill>
                  <a:srgbClr val="819F8A"/>
                </a:solidFill>
              </a:endParaRPr>
            </a:p>
          </p:txBody>
        </p:sp>
      </p:grp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" name="Group 67"/>
          <p:cNvGrpSpPr/>
          <p:nvPr/>
        </p:nvGrpSpPr>
        <p:grpSpPr>
          <a:xfrm>
            <a:off x="2841498" y="2027269"/>
            <a:ext cx="3545208" cy="1527018"/>
            <a:chOff x="2809875" y="2046319"/>
            <a:chExt cx="3545208" cy="152701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86203" y="2046319"/>
              <a:ext cx="2468880" cy="927231"/>
            </a:xfrm>
            <a:prstGeom prst="rect">
              <a:avLst/>
            </a:prstGeom>
            <a:noFill/>
          </p:spPr>
        </p:pic>
        <p:cxnSp>
          <p:nvCxnSpPr>
            <p:cNvPr id="66" name="Straight Arrow Connector 65"/>
            <p:cNvCxnSpPr>
              <a:stCxn id="64" idx="1"/>
            </p:cNvCxnSpPr>
            <p:nvPr/>
          </p:nvCxnSpPr>
          <p:spPr bwMode="auto">
            <a:xfrm rot="10800000" flipV="1">
              <a:off x="2809875" y="2509934"/>
              <a:ext cx="1076328" cy="26183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7" name="TextBox 66"/>
            <p:cNvSpPr txBox="1">
              <a:spLocks noChangeArrowheads="1"/>
            </p:cNvSpPr>
            <p:nvPr/>
          </p:nvSpPr>
          <p:spPr bwMode="auto">
            <a:xfrm>
              <a:off x="4149852" y="2936240"/>
              <a:ext cx="1895475" cy="637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Calibrated muffin fans produce desired active ventilation levels</a:t>
              </a:r>
            </a:p>
          </p:txBody>
        </p:sp>
      </p:grp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3868674" y="2571750"/>
            <a:ext cx="2017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19F8A"/>
                </a:solidFill>
              </a:rPr>
              <a:t>Wall moved inward to preserve full scale warehouse aspect ratio w/ a 25’ high ceiling</a:t>
            </a:r>
          </a:p>
          <a:p>
            <a:endParaRPr lang="en-US" sz="1200" dirty="0" smtClean="0">
              <a:solidFill>
                <a:srgbClr val="819F8A"/>
              </a:solidFill>
            </a:endParaRPr>
          </a:p>
          <a:p>
            <a:endParaRPr lang="en-US" sz="1200" dirty="0" smtClean="0">
              <a:solidFill>
                <a:srgbClr val="819F8A"/>
              </a:solidFill>
            </a:endParaRPr>
          </a:p>
          <a:p>
            <a:endParaRPr lang="en-US" sz="1200" dirty="0" smtClean="0">
              <a:solidFill>
                <a:srgbClr val="819F8A"/>
              </a:solidFill>
            </a:endParaRPr>
          </a:p>
          <a:p>
            <a:endParaRPr lang="en-US" sz="1200" dirty="0" smtClean="0">
              <a:solidFill>
                <a:srgbClr val="819F8A"/>
              </a:solidFill>
            </a:endParaRPr>
          </a:p>
          <a:p>
            <a:pPr marL="1257300" indent="-1257300"/>
            <a:r>
              <a:rPr lang="en-US" sz="1200" dirty="0" smtClean="0">
                <a:solidFill>
                  <a:srgbClr val="819F8A"/>
                </a:solidFill>
              </a:rPr>
              <a:t>Full scale volume:	1,000m</a:t>
            </a:r>
            <a:r>
              <a:rPr lang="en-US" sz="1200" baseline="30000" dirty="0" smtClean="0">
                <a:solidFill>
                  <a:srgbClr val="819F8A"/>
                </a:solidFill>
              </a:rPr>
              <a:t>3</a:t>
            </a:r>
          </a:p>
          <a:p>
            <a:pPr marL="1257300" indent="-1257300"/>
            <a:r>
              <a:rPr lang="en-US" sz="1200" dirty="0" smtClean="0">
                <a:solidFill>
                  <a:srgbClr val="819F8A"/>
                </a:solidFill>
              </a:rPr>
              <a:t>Subscale </a:t>
            </a:r>
            <a:r>
              <a:rPr lang="en-US" sz="1200" dirty="0" smtClean="0">
                <a:solidFill>
                  <a:srgbClr val="819F8A"/>
                </a:solidFill>
              </a:rPr>
              <a:t>volume: </a:t>
            </a:r>
            <a:r>
              <a:rPr lang="en-US" sz="1200" dirty="0" smtClean="0">
                <a:solidFill>
                  <a:srgbClr val="819F8A"/>
                </a:solidFill>
              </a:rPr>
              <a:t>	45.4m</a:t>
            </a:r>
            <a:r>
              <a:rPr lang="en-US" sz="1200" baseline="30000" dirty="0" smtClean="0">
                <a:solidFill>
                  <a:srgbClr val="819F8A"/>
                </a:solidFill>
              </a:rPr>
              <a:t>3</a:t>
            </a:r>
          </a:p>
          <a:p>
            <a:pPr marL="1257300" indent="-1257300"/>
            <a:r>
              <a:rPr lang="en-US" sz="1200" dirty="0" smtClean="0">
                <a:solidFill>
                  <a:srgbClr val="819F8A"/>
                </a:solidFill>
              </a:rPr>
              <a:t>Scale Factor:	2.8</a:t>
            </a:r>
            <a:endParaRPr lang="en-US" sz="1200" baseline="30000" dirty="0" smtClean="0">
              <a:solidFill>
                <a:srgbClr val="819F8A"/>
              </a:solidFill>
            </a:endParaRPr>
          </a:p>
        </p:txBody>
      </p:sp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1076324" y="0"/>
            <a:ext cx="8067677" cy="1005840"/>
          </a:xfrm>
        </p:spPr>
        <p:txBody>
          <a:bodyPr anchor="t"/>
          <a:lstStyle/>
          <a:p>
            <a:pPr algn="r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Experiments performed in a blast hardened, subscale 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est facility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60320" y="1828800"/>
            <a:ext cx="4114800" cy="348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7229474" y="3743325"/>
            <a:ext cx="1914526" cy="2020762"/>
            <a:chOff x="7124699" y="3648075"/>
            <a:chExt cx="1914526" cy="2020762"/>
          </a:xfrm>
        </p:grpSpPr>
        <p:sp>
          <p:nvSpPr>
            <p:cNvPr id="26" name="Rectangle 25"/>
            <p:cNvSpPr/>
            <p:nvPr/>
          </p:nvSpPr>
          <p:spPr bwMode="auto">
            <a:xfrm>
              <a:off x="7124699" y="3648075"/>
              <a:ext cx="1857375" cy="200977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pic>
          <p:nvPicPr>
            <p:cNvPr id="56331" name="Picture 11"/>
            <p:cNvPicPr>
              <a:picLocks noChangeAspect="1" noChangeArrowheads="1"/>
            </p:cNvPicPr>
            <p:nvPr/>
          </p:nvPicPr>
          <p:blipFill>
            <a:blip r:embed="rId16" cstate="print"/>
            <a:srcRect l="22500" t="8507" r="28500"/>
            <a:stretch>
              <a:fillRect/>
            </a:stretch>
          </p:blipFill>
          <p:spPr bwMode="auto">
            <a:xfrm>
              <a:off x="7667625" y="3714750"/>
              <a:ext cx="731520" cy="1365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7124700" y="5031740"/>
              <a:ext cx="1914525" cy="637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b="1" i="1" dirty="0" err="1" smtClean="0">
                  <a:solidFill>
                    <a:srgbClr val="819F8A"/>
                  </a:solidFill>
                  <a:cs typeface="Arial" charset="0"/>
                </a:rPr>
                <a:t>Tescom</a:t>
              </a:r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 100 series</a:t>
              </a:r>
              <a:endParaRPr lang="en-US" sz="1200" b="1" dirty="0">
                <a:solidFill>
                  <a:srgbClr val="819F8A"/>
                </a:solidFill>
                <a:cs typeface="Arial" charset="0"/>
              </a:endParaRPr>
            </a:p>
            <a:p>
              <a:pPr marL="114300" indent="-114300"/>
              <a:r>
                <a:rPr lang="en-US" sz="1200" b="1" dirty="0" smtClean="0">
                  <a:solidFill>
                    <a:srgbClr val="819F8A"/>
                  </a:solidFill>
                  <a:cs typeface="Arial" charset="0"/>
                </a:rPr>
                <a:t>	Resolution: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 0.25% FS</a:t>
              </a:r>
            </a:p>
            <a:p>
              <a:pPr marL="114300" indent="-114300"/>
              <a:r>
                <a:rPr lang="en-US" sz="1200" b="1" dirty="0" smtClean="0">
                  <a:solidFill>
                    <a:srgbClr val="819F8A"/>
                  </a:solidFill>
                  <a:cs typeface="Arial" charset="0"/>
                </a:rPr>
                <a:t>	</a:t>
              </a:r>
              <a:r>
                <a:rPr lang="en-US" sz="1200" b="1" dirty="0" smtClean="0">
                  <a:solidFill>
                    <a:srgbClr val="819F8A"/>
                  </a:solidFill>
                  <a:cs typeface="Arial" charset="0"/>
                </a:rPr>
                <a:t>Response :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 ~ 1 ms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00550" y="5353050"/>
            <a:ext cx="2914650" cy="1291028"/>
            <a:chOff x="4876800" y="5362575"/>
            <a:chExt cx="2914650" cy="1291028"/>
          </a:xfrm>
        </p:grpSpPr>
        <p:sp>
          <p:nvSpPr>
            <p:cNvPr id="29" name="Rectangle 28"/>
            <p:cNvSpPr/>
            <p:nvPr/>
          </p:nvSpPr>
          <p:spPr bwMode="auto">
            <a:xfrm>
              <a:off x="4876800" y="5362575"/>
              <a:ext cx="2752725" cy="126682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6200775" y="5831840"/>
              <a:ext cx="1590675" cy="82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b="1" i="1" dirty="0" err="1" smtClean="0">
                  <a:solidFill>
                    <a:srgbClr val="819F8A"/>
                  </a:solidFill>
                  <a:cs typeface="Arial" charset="0"/>
                </a:rPr>
                <a:t>Medtherm</a:t>
              </a:r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 </a:t>
              </a:r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Type-E thermocouples measure flame speed</a:t>
              </a:r>
              <a:endParaRPr lang="en-US" sz="1200" b="1" dirty="0" smtClean="0">
                <a:solidFill>
                  <a:srgbClr val="819F8A"/>
                </a:solidFill>
                <a:cs typeface="Arial" charset="0"/>
              </a:endParaRPr>
            </a:p>
          </p:txBody>
        </p:sp>
        <p:pic>
          <p:nvPicPr>
            <p:cNvPr id="56332" name="Picture 12" descr="C:\Users\iekoto\Desktop\SRI Testing\Indoor Refueling\DOE Warehouse Test Photos\2010_10_19\IMG_6437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943475" y="5429250"/>
              <a:ext cx="1283970" cy="1162932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2381249" y="523875"/>
            <a:ext cx="4943476" cy="1266825"/>
            <a:chOff x="3457574" y="438150"/>
            <a:chExt cx="4943476" cy="1266825"/>
          </a:xfrm>
        </p:grpSpPr>
        <p:sp>
          <p:nvSpPr>
            <p:cNvPr id="31" name="Rectangle 30"/>
            <p:cNvSpPr/>
            <p:nvPr/>
          </p:nvSpPr>
          <p:spPr bwMode="auto">
            <a:xfrm>
              <a:off x="3457574" y="438150"/>
              <a:ext cx="4914901" cy="126682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6457949" y="507365"/>
              <a:ext cx="1943101" cy="119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Forklift model w/ modified release tank &amp; enclosure</a:t>
              </a:r>
            </a:p>
            <a:p>
              <a:endParaRPr lang="en-US" sz="1200" b="1" i="1" dirty="0" smtClean="0">
                <a:solidFill>
                  <a:srgbClr val="819F8A"/>
                </a:solidFill>
                <a:cs typeface="Arial" charset="0"/>
              </a:endParaRPr>
            </a:p>
            <a:p>
              <a:pPr marL="1314450" indent="-1314450"/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Full scale</a:t>
              </a:r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 release:	0.8kg</a:t>
              </a:r>
            </a:p>
            <a:p>
              <a:pPr marL="1314450" indent="-1314450"/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Sca</a:t>
              </a:r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led release:	36.3g</a:t>
              </a:r>
              <a:endParaRPr lang="en-US" sz="1200" dirty="0" smtClean="0">
                <a:solidFill>
                  <a:srgbClr val="819F8A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25984" y="476065"/>
              <a:ext cx="2960541" cy="1188720"/>
            </a:xfrm>
            <a:prstGeom prst="rect">
              <a:avLst/>
            </a:prstGeom>
            <a:noFill/>
          </p:spPr>
        </p:pic>
      </p:grpSp>
      <p:grpSp>
        <p:nvGrpSpPr>
          <p:cNvPr id="40" name="Group 39"/>
          <p:cNvGrpSpPr/>
          <p:nvPr/>
        </p:nvGrpSpPr>
        <p:grpSpPr>
          <a:xfrm>
            <a:off x="285750" y="1428750"/>
            <a:ext cx="2000249" cy="1743075"/>
            <a:chOff x="123825" y="1428750"/>
            <a:chExt cx="2000249" cy="1743075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23825" y="1428750"/>
              <a:ext cx="2000249" cy="174307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pic>
          <p:nvPicPr>
            <p:cNvPr id="56334" name="Picture 14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09550" y="1504950"/>
              <a:ext cx="1828800" cy="137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238126" y="2860040"/>
              <a:ext cx="1257300" cy="26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Entrance Wall</a:t>
              </a:r>
              <a:endParaRPr lang="en-US" sz="1200" dirty="0" smtClean="0">
                <a:solidFill>
                  <a:srgbClr val="819F8A"/>
                </a:solidFill>
                <a:cs typeface="Arial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04925" y="5353050"/>
            <a:ext cx="3009900" cy="1266825"/>
            <a:chOff x="1285875" y="5353050"/>
            <a:chExt cx="3009900" cy="1266825"/>
          </a:xfrm>
        </p:grpSpPr>
        <p:grpSp>
          <p:nvGrpSpPr>
            <p:cNvPr id="37" name="Group 36"/>
            <p:cNvGrpSpPr/>
            <p:nvPr/>
          </p:nvGrpSpPr>
          <p:grpSpPr>
            <a:xfrm>
              <a:off x="1285875" y="5353050"/>
              <a:ext cx="3009900" cy="1266825"/>
              <a:chOff x="1285875" y="5353050"/>
              <a:chExt cx="3009900" cy="1266825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1285875" y="5353050"/>
                <a:ext cx="3009900" cy="126682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36" name="TextBox 35"/>
              <p:cNvSpPr txBox="1">
                <a:spLocks noChangeArrowheads="1"/>
              </p:cNvSpPr>
              <p:nvPr/>
            </p:nvSpPr>
            <p:spPr bwMode="auto">
              <a:xfrm>
                <a:off x="1285875" y="5422265"/>
                <a:ext cx="1762125" cy="821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82296" tIns="41148" rIns="82296" bIns="41148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819F8A"/>
                    </a:solidFill>
                    <a:cs typeface="Arial" charset="0"/>
                  </a:rPr>
                  <a:t>Bridge wire initiates ignition via a 40J capacitive discharge unit</a:t>
                </a:r>
                <a:endParaRPr lang="en-US" sz="1200" b="1" dirty="0" smtClean="0">
                  <a:solidFill>
                    <a:srgbClr val="819F8A"/>
                  </a:solidFill>
                  <a:cs typeface="Arial" charset="0"/>
                </a:endParaRPr>
              </a:p>
            </p:txBody>
          </p:sp>
        </p:grpSp>
        <p:pic>
          <p:nvPicPr>
            <p:cNvPr id="56335" name="Picture 15" descr="C:\Users\iekoto\Desktop\SRI Testing\Indoor Refueling\DOE Warehouse Test Photos\2010_10_14\IMG_6341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943225" y="5429250"/>
              <a:ext cx="1285875" cy="1135491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114300" y="3314700"/>
            <a:ext cx="2276475" cy="1905000"/>
            <a:chOff x="114300" y="3381375"/>
            <a:chExt cx="2276475" cy="19050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114300" y="3381375"/>
              <a:ext cx="2276475" cy="19050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219075" y="3383915"/>
              <a:ext cx="2133600" cy="45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SRI Corral Hallow Experiment Site</a:t>
              </a:r>
              <a:endParaRPr lang="en-US" sz="1200" dirty="0" smtClean="0">
                <a:solidFill>
                  <a:srgbClr val="819F8A"/>
                </a:solidFill>
                <a:cs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38125" y="3784620"/>
              <a:ext cx="2103120" cy="1448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703695" y="1876424"/>
            <a:ext cx="2377440" cy="178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6703695" y="1866900"/>
            <a:ext cx="2377440" cy="1800225"/>
            <a:chOff x="6598920" y="1638300"/>
            <a:chExt cx="2377440" cy="180022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598920" y="1638300"/>
              <a:ext cx="2377440" cy="180022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6684645" y="1704500"/>
              <a:ext cx="2194560" cy="1200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6781800" y="2783840"/>
              <a:ext cx="2105025" cy="637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296" tIns="41148" rIns="82296" bIns="41148">
              <a:spAutoFit/>
            </a:bodyPr>
            <a:lstStyle/>
            <a:p>
              <a:r>
                <a:rPr lang="en-US" sz="1200" b="1" i="1" dirty="0">
                  <a:solidFill>
                    <a:srgbClr val="819F8A"/>
                  </a:solidFill>
                  <a:cs typeface="Arial" charset="0"/>
                </a:rPr>
                <a:t>Teledyne UFO </a:t>
              </a:r>
              <a:r>
                <a:rPr lang="en-US" sz="1200" b="1" i="1" dirty="0" smtClean="0">
                  <a:solidFill>
                    <a:srgbClr val="819F8A"/>
                  </a:solidFill>
                  <a:cs typeface="Arial" charset="0"/>
                </a:rPr>
                <a:t>130-2</a:t>
              </a:r>
              <a:endParaRPr lang="en-US" sz="1200" b="1" dirty="0">
                <a:solidFill>
                  <a:srgbClr val="819F8A"/>
                </a:solidFill>
                <a:cs typeface="Arial" charset="0"/>
              </a:endParaRPr>
            </a:p>
            <a:p>
              <a:pPr marL="114300" indent="-114300"/>
              <a:r>
                <a:rPr lang="en-US" sz="1200" b="1" dirty="0" smtClean="0">
                  <a:solidFill>
                    <a:srgbClr val="819F8A"/>
                  </a:solidFill>
                  <a:cs typeface="Arial" charset="0"/>
                </a:rPr>
                <a:t>	Resolution: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 0.1</a:t>
              </a:r>
              <a:r>
                <a:rPr lang="en-US" sz="1200" dirty="0">
                  <a:solidFill>
                    <a:srgbClr val="819F8A"/>
                  </a:solidFill>
                  <a:cs typeface="Arial" charset="0"/>
                </a:rPr>
                <a:t>% 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FS 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(O</a:t>
              </a:r>
              <a:r>
                <a:rPr lang="en-US" sz="1200" baseline="-25000" dirty="0" smtClean="0">
                  <a:solidFill>
                    <a:srgbClr val="819F8A"/>
                  </a:solidFill>
                  <a:cs typeface="Arial" charset="0"/>
                </a:rPr>
                <a:t>2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) </a:t>
              </a:r>
            </a:p>
            <a:p>
              <a:pPr marL="114300" indent="-114300"/>
              <a:r>
                <a:rPr lang="en-US" sz="1200" b="1" dirty="0" smtClean="0">
                  <a:solidFill>
                    <a:srgbClr val="819F8A"/>
                  </a:solidFill>
                  <a:cs typeface="Arial" charset="0"/>
                </a:rPr>
                <a:t>	</a:t>
              </a:r>
              <a:r>
                <a:rPr lang="en-US" sz="1200" b="1" dirty="0" smtClean="0">
                  <a:solidFill>
                    <a:srgbClr val="819F8A"/>
                  </a:solidFill>
                  <a:cs typeface="Arial" charset="0"/>
                </a:rPr>
                <a:t>Response :</a:t>
              </a:r>
              <a:r>
                <a:rPr lang="en-US" sz="1200" dirty="0" smtClean="0">
                  <a:solidFill>
                    <a:srgbClr val="819F8A"/>
                  </a:solidFill>
                  <a:cs typeface="Arial" charset="0"/>
                </a:rPr>
                <a:t> ~ 0.1 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070" y="1837963"/>
            <a:ext cx="4023360" cy="3448774"/>
          </a:xfrm>
          <a:prstGeom prst="rect">
            <a:avLst/>
          </a:prstGeom>
          <a:noFill/>
        </p:spPr>
      </p:pic>
      <p:pic>
        <p:nvPicPr>
          <p:cNvPr id="17" name="Picture 16" descr="IMG_6435.JPG"/>
          <p:cNvPicPr>
            <a:picLocks noChangeAspect="1"/>
          </p:cNvPicPr>
          <p:nvPr/>
        </p:nvPicPr>
        <p:blipFill>
          <a:blip r:embed="rId3" cstate="screen"/>
          <a:srcRect b="7812"/>
          <a:stretch>
            <a:fillRect/>
          </a:stretch>
        </p:blipFill>
        <p:spPr bwMode="auto">
          <a:xfrm>
            <a:off x="5703094" y="2138361"/>
            <a:ext cx="265020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2613" y="4038600"/>
            <a:ext cx="2743200" cy="205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5"/>
          <p:cNvSpPr>
            <a:spLocks noGrp="1"/>
          </p:cNvSpPr>
          <p:nvPr>
            <p:ph type="title"/>
          </p:nvPr>
        </p:nvSpPr>
        <p:spPr>
          <a:xfrm>
            <a:off x="1428750" y="0"/>
            <a:ext cx="7715251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matrix was broken down into 3 phases: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7748" y="752475"/>
            <a:ext cx="4181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819F8A"/>
                </a:solidFill>
              </a:rPr>
              <a:t>Gas Dispersion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819F8A"/>
                </a:solidFill>
              </a:rPr>
              <a:t>Flame Propagation Visualization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819F8A"/>
                </a:solidFill>
              </a:rPr>
              <a:t>Overpressure Measurements</a:t>
            </a:r>
            <a:endParaRPr lang="en-US" sz="1400" baseline="-25000" dirty="0" smtClean="0">
              <a:solidFill>
                <a:srgbClr val="819F8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3448" y="5391150"/>
            <a:ext cx="4257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19F8A"/>
                </a:solidFill>
              </a:rPr>
              <a:t>Different wall configurations needed for each test</a:t>
            </a:r>
            <a:endParaRPr lang="en-US" sz="1400" b="1" baseline="-25000" dirty="0" smtClean="0">
              <a:solidFill>
                <a:srgbClr val="819F8A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67300" y="1314361"/>
            <a:ext cx="407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19F8A"/>
                </a:solidFill>
              </a:rPr>
              <a:t>Model 3 Minneapolis Blower Door </a:t>
            </a:r>
            <a:r>
              <a:rPr lang="en-US" b="1" dirty="0" smtClean="0">
                <a:solidFill>
                  <a:srgbClr val="819F8A"/>
                </a:solidFill>
              </a:rPr>
              <a:t>used </a:t>
            </a:r>
            <a:r>
              <a:rPr lang="en-US" b="1" dirty="0" smtClean="0">
                <a:solidFill>
                  <a:srgbClr val="819F8A"/>
                </a:solidFill>
              </a:rPr>
              <a:t>to measure </a:t>
            </a:r>
            <a:r>
              <a:rPr lang="en-US" b="1" dirty="0" smtClean="0">
                <a:solidFill>
                  <a:srgbClr val="819F8A"/>
                </a:solidFill>
              </a:rPr>
              <a:t>facility leakage</a:t>
            </a:r>
            <a:endParaRPr lang="en-US" b="1" dirty="0">
              <a:solidFill>
                <a:srgbClr val="819F8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817495"/>
            <a:ext cx="4114800" cy="3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16352"/>
            <a:ext cx="4114800" cy="3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16352"/>
            <a:ext cx="4114800" cy="3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7495"/>
            <a:ext cx="4114800" cy="3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816352"/>
            <a:ext cx="4114800" cy="3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816352"/>
            <a:ext cx="4114800" cy="31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8"/>
          <a:srcRect l="50000"/>
          <a:stretch>
            <a:fillRect/>
          </a:stretch>
        </p:blipFill>
        <p:spPr bwMode="auto">
          <a:xfrm>
            <a:off x="2057400" y="409575"/>
            <a:ext cx="4389120" cy="210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162050" y="0"/>
            <a:ext cx="7981951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Unignited release tests used to quantify test-to-test variation and impact of active ventilation on dispersion. 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875" y="5914936"/>
            <a:ext cx="8439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Release dispersion is highly repeatable and the impact of the active ventilation specified by NFPA 52 is negligible.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85800" y="885825"/>
            <a:ext cx="6334125" cy="2255282"/>
            <a:chOff x="685800" y="885825"/>
            <a:chExt cx="6334125" cy="2255282"/>
          </a:xfrm>
        </p:grpSpPr>
        <p:sp>
          <p:nvSpPr>
            <p:cNvPr id="18" name="Oval 17"/>
            <p:cNvSpPr/>
            <p:nvPr/>
          </p:nvSpPr>
          <p:spPr bwMode="auto">
            <a:xfrm>
              <a:off x="3800474" y="1457325"/>
              <a:ext cx="828675" cy="7620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943349" y="885825"/>
              <a:ext cx="1962151" cy="47625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cxnSp>
          <p:nvCxnSpPr>
            <p:cNvPr id="21" name="Straight Arrow Connector 20"/>
            <p:cNvCxnSpPr>
              <a:stCxn id="18" idx="3"/>
            </p:cNvCxnSpPr>
            <p:nvPr/>
          </p:nvCxnSpPr>
          <p:spPr bwMode="auto">
            <a:xfrm rot="5400000">
              <a:off x="2948107" y="2064751"/>
              <a:ext cx="930742" cy="10167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>
              <a:stCxn id="19" idx="6"/>
            </p:cNvCxnSpPr>
            <p:nvPr/>
          </p:nvCxnSpPr>
          <p:spPr bwMode="auto">
            <a:xfrm>
              <a:off x="5905500" y="1123950"/>
              <a:ext cx="1114425" cy="18954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685800" y="2771775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Near Release Point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95850" y="2762250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Along Ceiling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E 1029IR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5760" y="2247899"/>
            <a:ext cx="4114800" cy="2743200"/>
          </a:xfrm>
          <a:prstGeom prst="rect">
            <a:avLst/>
          </a:prstGeom>
        </p:spPr>
      </p:pic>
      <p:pic>
        <p:nvPicPr>
          <p:cNvPr id="13" name="DOE 1030I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663440" y="2276475"/>
            <a:ext cx="4114800" cy="2743200"/>
          </a:xfrm>
          <a:prstGeom prst="rect">
            <a:avLst/>
          </a:prstGeom>
        </p:spPr>
      </p:pic>
      <p:sp>
        <p:nvSpPr>
          <p:cNvPr id="15" name="Title 15"/>
          <p:cNvSpPr>
            <a:spLocks noGrp="1"/>
          </p:cNvSpPr>
          <p:nvPr>
            <p:ph type="title"/>
          </p:nvPr>
        </p:nvSpPr>
        <p:spPr>
          <a:xfrm>
            <a:off x="1162050" y="0"/>
            <a:ext cx="7572375" cy="1005840"/>
          </a:xfrm>
        </p:spPr>
        <p:txBody>
          <a:bodyPr anchor="t"/>
          <a:lstStyle/>
          <a:p>
            <a:pPr algn="l"/>
            <a:r>
              <a:rPr lang="en-US" sz="2500" b="0" dirty="0" smtClean="0">
                <a:solidFill>
                  <a:srgbClr val="819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Infrared imaging was used to qualitatively highlight flame front development. </a:t>
            </a:r>
            <a:endParaRPr lang="en-US" sz="2500" b="0" dirty="0">
              <a:solidFill>
                <a:srgbClr val="819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3875" y="5914936"/>
            <a:ext cx="8439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Concentration statistics were used to refine bridge wire location and ignition delay (spark timing relative to the release).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975" y="1847850"/>
            <a:ext cx="397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Vehicle Ignition (3.0 sec Ignition Delay)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5325" y="1847850"/>
            <a:ext cx="395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Ceiling Ignition (3.5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 Ignition Delay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RF 20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CRF 2011</Template>
  <TotalTime>57104</TotalTime>
  <Words>952</Words>
  <Application>Microsoft Office PowerPoint</Application>
  <PresentationFormat>On-screen Show (4:3)</PresentationFormat>
  <Paragraphs>139</Paragraphs>
  <Slides>14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CRF 2011</vt:lpstr>
      <vt:lpstr>Microsoft Equation 3.0</vt:lpstr>
      <vt:lpstr>Experimental Investigation of Hydrogen Release and Ignition from Fuel Cell Powered Forklifts in Enclosed Spaces</vt:lpstr>
      <vt:lpstr>Fuel cell powered industrial trucks have gained rapid acceptance in the material handling sector.</vt:lpstr>
      <vt:lpstr>Project Goal: Develop analytic tools to assess unintended release scenario consequences during H2 indoor refueling.</vt:lpstr>
      <vt:lpstr>NFPA 52 Vehicular Gaseous Fuel Systems Code (2010) used to specify warehouse geometry. </vt:lpstr>
      <vt:lpstr>Industry supported Failure Mode and Effects Analysis (FMEA) used to identify catastrophic release scenarios.</vt:lpstr>
      <vt:lpstr>Experiments performed in a blast hardened, subscale test facility</vt:lpstr>
      <vt:lpstr>Test matrix was broken down into 3 phases:</vt:lpstr>
      <vt:lpstr>Unignited release tests used to quantify test-to-test variation and impact of active ventilation on dispersion. </vt:lpstr>
      <vt:lpstr>Infrared imaging was used to qualitatively highlight flame front development. </vt:lpstr>
      <vt:lpstr>Infrared imaging was used to qualitatively highlight flame front development. </vt:lpstr>
      <vt:lpstr>Vastly different overpressures were observed with differing ventilation rates and wall configurations.</vt:lpstr>
      <vt:lpstr>Concluding remarks:</vt:lpstr>
      <vt:lpstr>Experimental Investigation of Hydrogen Release and Ignition from Fuel Cell Powered Forklifts in Enclosed Spaces</vt:lpstr>
      <vt:lpstr>US warehouse distribution by total floor space</vt:lpstr>
    </vt:vector>
  </TitlesOfParts>
  <Company>Sandia National Laboratories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Biofuels Program Update</dc:title>
  <dc:creator>Blake Simmons</dc:creator>
  <cp:lastModifiedBy>Ekoto, Isaac</cp:lastModifiedBy>
  <cp:revision>2129</cp:revision>
  <dcterms:created xsi:type="dcterms:W3CDTF">2010-08-02T04:14:00Z</dcterms:created>
  <dcterms:modified xsi:type="dcterms:W3CDTF">2011-09-09T23:57:47Z</dcterms:modified>
</cp:coreProperties>
</file>