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4" r:id="rId4"/>
    <p:sldId id="288" r:id="rId5"/>
    <p:sldId id="294" r:id="rId6"/>
    <p:sldId id="260" r:id="rId7"/>
    <p:sldId id="291" r:id="rId8"/>
    <p:sldId id="258" r:id="rId9"/>
    <p:sldId id="266" r:id="rId10"/>
    <p:sldId id="267" r:id="rId11"/>
    <p:sldId id="270" r:id="rId12"/>
    <p:sldId id="271" r:id="rId13"/>
    <p:sldId id="272" r:id="rId14"/>
    <p:sldId id="276" r:id="rId15"/>
    <p:sldId id="295" r:id="rId16"/>
    <p:sldId id="292" r:id="rId17"/>
    <p:sldId id="277" r:id="rId18"/>
    <p:sldId id="278" r:id="rId19"/>
    <p:sldId id="281" r:id="rId20"/>
    <p:sldId id="297" r:id="rId21"/>
    <p:sldId id="298" r:id="rId22"/>
    <p:sldId id="293" r:id="rId23"/>
    <p:sldId id="296" r:id="rId24"/>
    <p:sldId id="285" r:id="rId25"/>
    <p:sldId id="290" r:id="rId26"/>
    <p:sldId id="283" r:id="rId27"/>
    <p:sldId id="284" r:id="rId28"/>
    <p:sldId id="287" r:id="rId2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  <a:srgbClr val="00FFFF"/>
    <a:srgbClr val="C5FFC5"/>
    <a:srgbClr val="99CC33"/>
    <a:srgbClr val="660099"/>
    <a:srgbClr val="660066"/>
    <a:srgbClr val="990066"/>
    <a:srgbClr val="CC3399"/>
    <a:srgbClr val="FF009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33" autoAdjust="0"/>
    <p:restoredTop sz="94625" autoAdjust="0"/>
  </p:normalViewPr>
  <p:slideViewPr>
    <p:cSldViewPr>
      <p:cViewPr>
        <p:scale>
          <a:sx n="80" d="100"/>
          <a:sy n="80" d="100"/>
        </p:scale>
        <p:origin x="-9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m\Documents\HySafe\18th%20WHEC\assurnace%20IR%20distanc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600"/>
            </a:pPr>
            <a:r>
              <a:rPr lang="en-GB" sz="1600"/>
              <a:t>Individual Risk estimates</a:t>
            </a:r>
          </a:p>
          <a:p>
            <a:pPr>
              <a:defRPr sz="1600"/>
            </a:pPr>
            <a:endParaRPr lang="en-GB" sz="1600"/>
          </a:p>
        </c:rich>
      </c:tx>
      <c:layout/>
    </c:title>
    <c:plotArea>
      <c:layout>
        <c:manualLayout>
          <c:layoutTarget val="inner"/>
          <c:xMode val="edge"/>
          <c:yMode val="edge"/>
          <c:x val="0.19240356083086091"/>
          <c:y val="0.13921442201858764"/>
          <c:w val="0.79177052423343264"/>
          <c:h val="0.57327388793535417"/>
        </c:manualLayout>
      </c:layout>
      <c:lineChart>
        <c:grouping val="standard"/>
        <c:ser>
          <c:idx val="1"/>
          <c:order val="0"/>
          <c:tx>
            <c:strRef>
              <c:f>Sheet1!$D$1</c:f>
              <c:strCache>
                <c:ptCount val="1"/>
                <c:pt idx="0">
                  <c:v>E-6 IR meter</c:v>
                </c:pt>
              </c:strCache>
            </c:strRef>
          </c:tx>
          <c:val>
            <c:numRef>
              <c:f>Sheet1!$D$2:$D$6</c:f>
              <c:numCache>
                <c:formatCode>General</c:formatCode>
                <c:ptCount val="5"/>
                <c:pt idx="0">
                  <c:v>1325</c:v>
                </c:pt>
                <c:pt idx="1">
                  <c:v>925</c:v>
                </c:pt>
                <c:pt idx="2">
                  <c:v>1676</c:v>
                </c:pt>
                <c:pt idx="3">
                  <c:v>820</c:v>
                </c:pt>
                <c:pt idx="4">
                  <c:v>1150</c:v>
                </c:pt>
              </c:numCache>
            </c:numRef>
          </c:val>
        </c:ser>
        <c:ser>
          <c:idx val="3"/>
          <c:order val="1"/>
          <c:tx>
            <c:strRef>
              <c:f>Sheet1!$E$10</c:f>
              <c:strCache>
                <c:ptCount val="1"/>
                <c:pt idx="0">
                  <c:v>E-6 average ±  std.dev.</c:v>
                </c:pt>
              </c:strCache>
            </c:strRef>
          </c:tx>
          <c:dLbls>
            <c:showVal val="1"/>
          </c:dLbls>
          <c:errBars>
            <c:errDir val="y"/>
            <c:errBarType val="both"/>
            <c:errValType val="cust"/>
            <c:plus>
              <c:numRef>
                <c:f>Sheet1!$D$11</c:f>
                <c:numCache>
                  <c:formatCode>General</c:formatCode>
                  <c:ptCount val="1"/>
                  <c:pt idx="0">
                    <c:v>340.05984767390584</c:v>
                  </c:pt>
                </c:numCache>
              </c:numRef>
            </c:plus>
            <c:minus>
              <c:numRef>
                <c:f>Sheet1!$D$11</c:f>
                <c:numCache>
                  <c:formatCode>General</c:formatCode>
                  <c:ptCount val="1"/>
                  <c:pt idx="0">
                    <c:v>340.05984767390584</c:v>
                  </c:pt>
                </c:numCache>
              </c:numRef>
            </c:minus>
          </c:errBars>
          <c:val>
            <c:numRef>
              <c:f>Sheet1!$D$9:$D$10</c:f>
              <c:numCache>
                <c:formatCode>0</c:formatCode>
                <c:ptCount val="2"/>
                <c:pt idx="1">
                  <c:v>1179.2</c:v>
                </c:pt>
              </c:numCache>
            </c:numRef>
          </c:val>
        </c:ser>
        <c:marker val="1"/>
        <c:axId val="78368768"/>
        <c:axId val="78370304"/>
      </c:lineChart>
      <c:catAx>
        <c:axId val="78368768"/>
        <c:scaling>
          <c:orientation val="minMax"/>
        </c:scaling>
        <c:axPos val="b"/>
        <c:majorTickMark val="none"/>
        <c:tickLblPos val="nextTo"/>
        <c:crossAx val="78370304"/>
        <c:crosses val="autoZero"/>
        <c:auto val="1"/>
        <c:lblAlgn val="ctr"/>
        <c:lblOffset val="100"/>
      </c:catAx>
      <c:valAx>
        <c:axId val="78370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[m]</a:t>
                </a:r>
              </a:p>
            </c:rich>
          </c:tx>
          <c:layout>
            <c:manualLayout>
              <c:xMode val="edge"/>
              <c:yMode val="edge"/>
              <c:x val="2.8828246955611338E-2"/>
              <c:y val="0.15404715188381579"/>
            </c:manualLayout>
          </c:layout>
        </c:title>
        <c:numFmt formatCode="General" sourceLinked="1"/>
        <c:majorTickMark val="none"/>
        <c:tickLblPos val="nextTo"/>
        <c:crossAx val="7836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410868394077788E-2"/>
          <c:y val="0.79543168043056944"/>
          <c:w val="0.86981687569305743"/>
          <c:h val="0.18497173153600227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18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6721AAD1-E490-4E5A-B80D-023C558C5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BF4B8CB6-8101-4CF5-AA6F-9617D39F3A28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Explain</a:t>
            </a:r>
            <a:r>
              <a:rPr lang="da-DK" dirty="0" smtClean="0"/>
              <a:t> the </a:t>
            </a:r>
            <a:r>
              <a:rPr lang="da-DK" dirty="0" err="1" smtClean="0"/>
              <a:t>differnet</a:t>
            </a:r>
            <a:r>
              <a:rPr lang="da-DK" dirty="0" smtClean="0"/>
              <a:t> management </a:t>
            </a:r>
            <a:r>
              <a:rPr lang="da-DK" dirty="0" err="1" smtClean="0"/>
              <a:t>strategies</a:t>
            </a:r>
            <a:r>
              <a:rPr lang="da-DK" dirty="0" smtClean="0"/>
              <a:t> for Medusa (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known</a:t>
            </a:r>
            <a:r>
              <a:rPr lang="da-DK" dirty="0" smtClean="0"/>
              <a:t> RA </a:t>
            </a:r>
            <a:r>
              <a:rPr lang="da-DK" dirty="0" err="1" smtClean="0"/>
              <a:t>aplicable</a:t>
            </a:r>
            <a:r>
              <a:rPr lang="da-DK" dirty="0" smtClean="0"/>
              <a:t>,</a:t>
            </a:r>
            <a:r>
              <a:rPr lang="da-DK" baseline="0" dirty="0" smtClean="0"/>
              <a:t> information </a:t>
            </a:r>
            <a:r>
              <a:rPr lang="da-DK" baseline="0" dirty="0" err="1" smtClean="0"/>
              <a:t>startegy</a:t>
            </a:r>
            <a:r>
              <a:rPr lang="da-DK" baseline="0" dirty="0" smtClean="0"/>
              <a:t>)</a:t>
            </a:r>
            <a:r>
              <a:rPr lang="da-DK" dirty="0" smtClean="0"/>
              <a:t>, </a:t>
            </a:r>
            <a:r>
              <a:rPr lang="da-DK" dirty="0" err="1" smtClean="0"/>
              <a:t>Democles</a:t>
            </a:r>
            <a:r>
              <a:rPr lang="da-DK" dirty="0" smtClean="0"/>
              <a:t> (RA approach </a:t>
            </a:r>
            <a:r>
              <a:rPr lang="da-DK" dirty="0" err="1" smtClean="0"/>
              <a:t>possible</a:t>
            </a:r>
            <a:r>
              <a:rPr lang="da-DK" dirty="0" smtClean="0"/>
              <a:t>) and Pandora (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uncertainty</a:t>
            </a:r>
            <a:r>
              <a:rPr lang="da-DK" dirty="0" smtClean="0"/>
              <a:t> RA not </a:t>
            </a:r>
            <a:r>
              <a:rPr lang="da-DK" dirty="0" err="1" smtClean="0"/>
              <a:t>possible</a:t>
            </a:r>
            <a:r>
              <a:rPr lang="da-DK" dirty="0" smtClean="0"/>
              <a:t> - </a:t>
            </a:r>
            <a:r>
              <a:rPr lang="da-DK" dirty="0" err="1" smtClean="0"/>
              <a:t>precautionary</a:t>
            </a:r>
            <a:r>
              <a:rPr lang="da-DK" dirty="0" smtClean="0"/>
              <a:t> </a:t>
            </a:r>
            <a:r>
              <a:rPr lang="da-DK" dirty="0" err="1" smtClean="0"/>
              <a:t>principle</a:t>
            </a:r>
            <a:r>
              <a:rPr lang="da-DK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A6AA-AEFA-4702-9979-FDACD96EDFE9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A6AA-AEFA-4702-9979-FDACD96EDFE9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27932-0B67-4CFB-9D8A-75F15FEC7725}" type="slidenum">
              <a:rPr lang="da-DK" smtClean="0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27932-0B67-4CFB-9D8A-75F15FEC7725}" type="slidenum">
              <a:rPr lang="da-DK" smtClean="0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27932-0B67-4CFB-9D8A-75F15FEC7725}" type="slidenum">
              <a:rPr lang="da-DK" smtClean="0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27932-0B67-4CFB-9D8A-75F15FEC7725}" type="slidenum">
              <a:rPr lang="da-DK" smtClean="0">
                <a:solidFill>
                  <a:prstClr val="black"/>
                </a:solidFill>
              </a:rPr>
              <a:pPr/>
              <a:t>16</a:t>
            </a:fld>
            <a:endParaRPr lang="da-DK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30" name="Picture 10" descr="DTU-DK-A1"/>
          <p:cNvPicPr>
            <a:picLocks noChangeAspect="1" noChangeArrowheads="1"/>
          </p:cNvPicPr>
          <p:nvPr/>
        </p:nvPicPr>
        <p:blipFill>
          <a:blip r:embed="rId2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pic>
        <p:nvPicPr>
          <p:cNvPr id="5132" name="Picture 12" descr="DTU frise RGB"/>
          <p:cNvPicPr>
            <a:picLocks noChangeAspect="1" noChangeArrowheads="1"/>
          </p:cNvPicPr>
          <p:nvPr/>
        </p:nvPicPr>
        <p:blipFill>
          <a:blip r:embed="rId3" cstate="print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</p:spPr>
      </p:pic>
      <p:pic>
        <p:nvPicPr>
          <p:cNvPr id="5157" name="Picture 28" descr="C:\Users\cls\Desktop\DTU_ppt\Til PAW\DTU_LOGOS\Done\DTU Management A UK.png"/>
          <p:cNvPicPr>
            <a:picLocks noChangeAspect="1" noChangeArrowheads="1"/>
          </p:cNvPicPr>
          <p:nvPr/>
        </p:nvPicPr>
        <p:blipFill>
          <a:blip r:embed="rId4" cstate="print"/>
          <a:srcRect l="10336" t="34251" b="14568"/>
          <a:stretch>
            <a:fillRect/>
          </a:stretch>
        </p:blipFill>
        <p:spPr bwMode="auto">
          <a:xfrm>
            <a:off x="611188" y="6021388"/>
            <a:ext cx="52133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4692" name="Picture 4" descr="DTU-DK-A1"/>
          <p:cNvPicPr>
            <a:picLocks noChangeAspect="1" noChangeArrowheads="1"/>
          </p:cNvPicPr>
          <p:nvPr/>
        </p:nvPicPr>
        <p:blipFill>
          <a:blip r:embed="rId2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pic>
        <p:nvPicPr>
          <p:cNvPr id="114693" name="Picture 5" descr="76151902"/>
          <p:cNvPicPr>
            <a:picLocks noChangeAspect="1" noChangeArrowheads="1"/>
          </p:cNvPicPr>
          <p:nvPr/>
        </p:nvPicPr>
        <p:blipFill>
          <a:blip r:embed="rId3" cstate="print"/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</p:spPr>
      </p:pic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4" cstate="print"/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teksttypografierne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pic>
        <p:nvPicPr>
          <p:cNvPr id="1033" name="Picture 9" descr="DTU-DK-A1"/>
          <p:cNvPicPr>
            <a:picLocks noChangeAspect="1" noChangeArrowheads="1"/>
          </p:cNvPicPr>
          <p:nvPr/>
        </p:nvPicPr>
        <p:blipFill>
          <a:blip r:embed="rId13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en-GB" sz="900" dirty="0" smtClean="0"/>
              <a:t>12/09/2011</a:t>
            </a:r>
            <a:endParaRPr lang="da-DK" sz="900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779912" y="6477000"/>
            <a:ext cx="37623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sz="900" dirty="0" smtClean="0"/>
              <a:t>4</a:t>
            </a:r>
            <a:r>
              <a:rPr lang="da-DK" sz="900" baseline="30000" dirty="0" smtClean="0"/>
              <a:t>th</a:t>
            </a:r>
            <a:r>
              <a:rPr lang="da-DK" sz="900" baseline="0" dirty="0" smtClean="0"/>
              <a:t> International </a:t>
            </a:r>
            <a:r>
              <a:rPr lang="da-DK" sz="900" baseline="0" dirty="0" err="1" smtClean="0"/>
              <a:t>Conference</a:t>
            </a:r>
            <a:r>
              <a:rPr lang="da-DK" sz="900" baseline="0" dirty="0" smtClean="0"/>
              <a:t> </a:t>
            </a:r>
            <a:r>
              <a:rPr lang="da-DK" sz="900" baseline="0" dirty="0" err="1" smtClean="0"/>
              <a:t>on</a:t>
            </a:r>
            <a:r>
              <a:rPr lang="da-DK" sz="900" baseline="0" dirty="0" smtClean="0"/>
              <a:t> Hydrogen Safety, San Francisco 12th – 14th September 2011</a:t>
            </a:r>
            <a:r>
              <a:rPr lang="da-DK" sz="900" dirty="0" smtClean="0"/>
              <a:t> </a:t>
            </a:r>
            <a:endParaRPr lang="da-DK" sz="900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332696E0-50DD-4030-911E-E8EAD8EECF7F}" type="slidenum">
              <a:rPr lang="da-DK" sz="900"/>
              <a:pPr eaLnBrk="0" hangingPunct="0">
                <a:spcBef>
                  <a:spcPct val="0"/>
                </a:spcBef>
              </a:pPr>
              <a:t>‹#›</a:t>
            </a:fld>
            <a:endParaRPr lang="da-DK" sz="90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900" b="1"/>
              <a:t>DTU Management Engineering, </a:t>
            </a:r>
          </a:p>
          <a:p>
            <a:pPr eaLnBrk="0" hangingPunct="0">
              <a:spcBef>
                <a:spcPct val="0"/>
              </a:spcBef>
            </a:pPr>
            <a:r>
              <a:rPr lang="en-GB" sz="900" b="1"/>
              <a:t>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3671" name="Picture 7" descr="DTU-DK-A1"/>
          <p:cNvPicPr>
            <a:picLocks noChangeAspect="1" noChangeArrowheads="1"/>
          </p:cNvPicPr>
          <p:nvPr/>
        </p:nvPicPr>
        <p:blipFill>
          <a:blip r:embed="rId13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en-GB" sz="900"/>
              <a:t>17/04/2008</a:t>
            </a:r>
            <a:endParaRPr lang="da-DK" sz="90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sz="900"/>
              <a:t>Presentation name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2E391F7D-A251-4D40-8F77-FE9D3128E0D4}" type="slidenum">
              <a:rPr lang="da-DK" sz="900"/>
              <a:pPr eaLnBrk="0" hangingPunct="0">
                <a:spcBef>
                  <a:spcPct val="0"/>
                </a:spcBef>
              </a:pPr>
              <a:t>‹#›</a:t>
            </a:fld>
            <a:endParaRPr lang="da-DK" sz="90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900" b="1"/>
              <a:t>DTU Management Engineering, </a:t>
            </a:r>
          </a:p>
          <a:p>
            <a:pPr eaLnBrk="0" hangingPunct="0">
              <a:spcBef>
                <a:spcPct val="0"/>
              </a:spcBef>
            </a:pPr>
            <a:r>
              <a:rPr lang="en-GB" sz="900" b="1"/>
              <a:t>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am@man.dtu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Worksheet1.xls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50832" cy="838200"/>
          </a:xfrm>
        </p:spPr>
        <p:txBody>
          <a:bodyPr/>
          <a:lstStyle/>
          <a:p>
            <a:r>
              <a:rPr lang="en-US" dirty="0" smtClean="0"/>
              <a:t>Estimation of Uncertainty in Risk Assessment of Hydrogen Applications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243914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F. Markert</a:t>
            </a:r>
            <a:r>
              <a:rPr lang="en-US" dirty="0" smtClean="0"/>
              <a:t>, V. Krymsky, and I. Kozine</a:t>
            </a:r>
          </a:p>
          <a:p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fram@man.dtu.dk</a:t>
            </a:r>
            <a:endParaRPr lang="en-US" dirty="0" smtClean="0"/>
          </a:p>
          <a:p>
            <a:r>
              <a:rPr lang="en-US" dirty="0" smtClean="0"/>
              <a:t>Produktionstorvet Building 426</a:t>
            </a:r>
          </a:p>
          <a:p>
            <a:r>
              <a:rPr lang="en-US" dirty="0" smtClean="0"/>
              <a:t>DK-2800 </a:t>
            </a:r>
            <a:r>
              <a:rPr lang="en-US" dirty="0" err="1" smtClean="0"/>
              <a:t>Kongens</a:t>
            </a:r>
            <a:r>
              <a:rPr lang="en-US" dirty="0" smtClean="0"/>
              <a:t> Lyngby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404664"/>
            <a:ext cx="1862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ID194_MarkertF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683096"/>
          </a:xfrm>
        </p:spPr>
        <p:txBody>
          <a:bodyPr/>
          <a:lstStyle/>
          <a:p>
            <a:pPr eaLnBrk="1" hangingPunct="1"/>
            <a:r>
              <a:rPr lang="en-US" dirty="0" smtClean="0"/>
              <a:t>The nature of Uncertainty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426109"/>
          <a:ext cx="8640960" cy="38750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520"/>
                <a:gridCol w="3960440"/>
              </a:tblGrid>
              <a:tr h="85076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b="1" u="none" dirty="0" smtClean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Aleatory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Epistemic uncertainty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</a:tr>
              <a:tr h="1571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60099"/>
                          </a:solidFill>
                          <a:latin typeface="+mn-lt"/>
                        </a:rPr>
                        <a:t>It describes </a:t>
                      </a:r>
                      <a:r>
                        <a:rPr lang="en-US" sz="1800" b="1" dirty="0" smtClean="0">
                          <a:solidFill>
                            <a:srgbClr val="660099"/>
                          </a:solidFill>
                          <a:latin typeface="+mn-lt"/>
                        </a:rPr>
                        <a:t>the inherent variation associated with the physical system or the environment </a:t>
                      </a:r>
                      <a:r>
                        <a:rPr lang="en-US" sz="1800" b="0" dirty="0" smtClean="0">
                          <a:solidFill>
                            <a:srgbClr val="660099"/>
                          </a:solidFill>
                          <a:latin typeface="+mn-lt"/>
                        </a:rPr>
                        <a:t>under consideration. </a:t>
                      </a: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660099"/>
                          </a:solidFill>
                          <a:latin typeface="+mn-lt"/>
                          <a:ea typeface="+mn-ea"/>
                          <a:cs typeface="+mn-cs"/>
                        </a:rPr>
                        <a:t>It derives from some </a:t>
                      </a:r>
                      <a:r>
                        <a:rPr lang="en-US" sz="1800" b="1" kern="1200" dirty="0" smtClean="0">
                          <a:solidFill>
                            <a:srgbClr val="660099"/>
                          </a:solidFill>
                          <a:latin typeface="+mn-lt"/>
                          <a:ea typeface="+mn-ea"/>
                          <a:cs typeface="+mn-cs"/>
                        </a:rPr>
                        <a:t>level of ignorance, or incomplete information</a:t>
                      </a:r>
                      <a:r>
                        <a:rPr lang="en-US" sz="1800" b="1" kern="1200" baseline="0" dirty="0" smtClean="0">
                          <a:solidFill>
                            <a:srgbClr val="66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rgbClr val="660099"/>
                          </a:solidFill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n-US" sz="1800" b="0" kern="1200" dirty="0" smtClean="0">
                          <a:solidFill>
                            <a:srgbClr val="660099"/>
                          </a:solidFill>
                          <a:latin typeface="+mn-lt"/>
                          <a:ea typeface="+mn-ea"/>
                          <a:cs typeface="+mn-cs"/>
                        </a:rPr>
                        <a:t> the system / the surrounding environment.</a:t>
                      </a:r>
                      <a:endParaRPr lang="en-GB" sz="1800" b="0" kern="1200" dirty="0" smtClean="0">
                        <a:solidFill>
                          <a:srgbClr val="66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1" kern="1200" dirty="0" smtClean="0">
                        <a:solidFill>
                          <a:srgbClr val="66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25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 smtClean="0">
                          <a:latin typeface="+mn-lt"/>
                        </a:rPr>
                        <a:t>Other equivalent terms: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stochastic uncertainty</a:t>
                      </a:r>
                      <a:r>
                        <a:rPr lang="en-US" sz="1800" u="none" baseline="0" dirty="0" smtClean="0">
                          <a:latin typeface="+mn-lt"/>
                        </a:rPr>
                        <a:t> (</a:t>
                      </a:r>
                      <a:r>
                        <a:rPr lang="en-US" sz="1800" u="none" dirty="0" smtClean="0">
                          <a:latin typeface="+mn-lt"/>
                        </a:rPr>
                        <a:t>variability)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irreducible uncertainty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inherent uncertainty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subjective uncertainty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reducible uncertainty</a:t>
                      </a:r>
                    </a:p>
                    <a:p>
                      <a:pPr marL="361950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 smtClean="0">
                          <a:latin typeface="+mn-lt"/>
                        </a:rPr>
                        <a:t>model form uncertainty</a:t>
                      </a:r>
                      <a:endParaRPr lang="en-GB" u="none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5445224"/>
            <a:ext cx="8640960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entury Gothic" pitchFamily="34" charset="0"/>
              </a:rPr>
              <a:t>Real risk assessment problems typically present a mixture of the both types of uncertainty.</a:t>
            </a:r>
            <a:endParaRPr lang="en-GB" sz="1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Estimation of Aleatory uncertainties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2816"/>
            <a:ext cx="8138864" cy="439303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Aleatory uncertainties  are accessible by mathematical procedures :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 marL="449263" indent="-449263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0070C0"/>
                </a:solidFill>
                <a:latin typeface="Century Gothic" pitchFamily="34" charset="0"/>
              </a:rPr>
              <a:t>Characterized by probability distributions</a:t>
            </a:r>
            <a:r>
              <a:rPr lang="en-US" sz="2000" dirty="0" smtClean="0">
                <a:latin typeface="Century Gothic" pitchFamily="34" charset="0"/>
              </a:rPr>
              <a:t> or other probability measures. 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Models for deriving probability distributions and measures are </a:t>
            </a:r>
            <a:r>
              <a:rPr lang="en-US" sz="2000" u="sng" dirty="0" smtClean="0">
                <a:solidFill>
                  <a:srgbClr val="0070C0"/>
                </a:solidFill>
                <a:latin typeface="Century Gothic" pitchFamily="34" charset="0"/>
              </a:rPr>
              <a:t>available within the mathematics of probability</a:t>
            </a:r>
            <a:endParaRPr lang="en-US" sz="20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449263" indent="-449263"/>
            <a:endParaRPr lang="en-GB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Estimation of Epistemic uncertainties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2816"/>
            <a:ext cx="7772400" cy="439303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entury Gothic" pitchFamily="34" charset="0"/>
              </a:rPr>
              <a:t>The mathematical representation of epistemic uncertainty is challenging.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itchFamily="34" charset="0"/>
              </a:rPr>
              <a:t>A number of newer theories that capture (parts of) epistemic uncertainty are available.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E.g.: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	Possibility theory, 	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	Fuzzy set theory,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	Evidence theory 	</a:t>
            </a:r>
            <a:r>
              <a:rPr lang="en-US" sz="1400" dirty="0" smtClean="0">
                <a:latin typeface="Century Gothic" pitchFamily="34" charset="0"/>
              </a:rPr>
              <a:t>and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	The theory of imprecise probabilities. 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8016"/>
            <a:ext cx="8229600" cy="101498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Combined Model for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Assessment and Uncertainties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2971768"/>
              </p:ext>
            </p:extLst>
          </p:nvPr>
        </p:nvGraphicFramePr>
        <p:xfrm>
          <a:off x="1043608" y="1880136"/>
          <a:ext cx="7272809" cy="1188825"/>
        </p:xfrm>
        <a:graphic>
          <a:graphicData uri="http://schemas.openxmlformats.org/presentationml/2006/ole">
            <p:oleObj spid="_x0000_s4098" name="Ligning" r:id="rId4" imgW="3060360" imgH="469800" progId="Equation.3">
              <p:embed/>
            </p:oleObj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755577" y="2708920"/>
            <a:ext cx="7416824" cy="2342258"/>
            <a:chOff x="539552" y="4149080"/>
            <a:chExt cx="7560841" cy="2342258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539552" y="5063282"/>
              <a:ext cx="5292588" cy="741982"/>
            </a:xfrm>
            <a:prstGeom prst="bentConnector3">
              <a:avLst>
                <a:gd name="adj1" fmla="val 100026"/>
              </a:avLst>
            </a:prstGeom>
            <a:ln w="25400">
              <a:solidFill>
                <a:schemeClr val="tx1"/>
              </a:solidFill>
              <a:tailEnd type="arrow"/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/>
            <p:cNvSpPr/>
            <p:nvPr/>
          </p:nvSpPr>
          <p:spPr>
            <a:xfrm rot="16200000">
              <a:off x="5595626" y="2976544"/>
              <a:ext cx="458346" cy="3523499"/>
            </a:xfrm>
            <a:prstGeom prst="leftBrace">
              <a:avLst>
                <a:gd name="adj1" fmla="val 37116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9632" y="4974267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prstClr val="black"/>
                  </a:solidFill>
                </a:rPr>
                <a:t>Term P</a:t>
              </a:r>
              <a:r>
                <a:rPr lang="en-US" sz="1800" b="1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800" dirty="0" smtClean="0">
                  <a:solidFill>
                    <a:prstClr val="black"/>
                  </a:solidFill>
                </a:rPr>
                <a:t>computed via the formula  of the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total probability</a:t>
              </a:r>
              <a:endParaRPr lang="da-DK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1738" y="6021288"/>
              <a:ext cx="5256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rgbClr val="00B0F0"/>
                  </a:solidFill>
                </a:rPr>
                <a:t>The 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‘bias’ </a:t>
              </a:r>
              <a:r>
                <a:rPr lang="en-US" dirty="0" smtClean="0">
                  <a:solidFill>
                    <a:srgbClr val="00B0F0"/>
                  </a:solidFill>
                </a:rPr>
                <a:t>(only reflects uncertainties)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 </a:t>
              </a:r>
              <a:endParaRPr lang="da-DK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36" name="Elbow Connector 35"/>
            <p:cNvCxnSpPr/>
            <p:nvPr/>
          </p:nvCxnSpPr>
          <p:spPr>
            <a:xfrm flipV="1">
              <a:off x="539552" y="4149080"/>
              <a:ext cx="7560841" cy="2342258"/>
            </a:xfrm>
            <a:prstGeom prst="bentConnector3">
              <a:avLst>
                <a:gd name="adj1" fmla="val 100000"/>
              </a:avLst>
            </a:prstGeom>
            <a:ln w="25400">
              <a:solidFill>
                <a:srgbClr val="33CCFF"/>
              </a:solidFill>
              <a:tailEnd type="arrow"/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012160" y="6021288"/>
            <a:ext cx="299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(Lit.: </a:t>
            </a:r>
            <a:r>
              <a:rPr lang="en-US" dirty="0" err="1" smtClean="0">
                <a:solidFill>
                  <a:prstClr val="black"/>
                </a:solidFill>
              </a:rPr>
              <a:t>Zio</a:t>
            </a:r>
            <a:r>
              <a:rPr lang="en-US" dirty="0" smtClean="0">
                <a:solidFill>
                  <a:prstClr val="black"/>
                </a:solidFill>
              </a:rPr>
              <a:t> E., </a:t>
            </a:r>
            <a:r>
              <a:rPr lang="en-US" dirty="0" err="1" smtClean="0">
                <a:solidFill>
                  <a:prstClr val="black"/>
                </a:solidFill>
              </a:rPr>
              <a:t>Apostolakis</a:t>
            </a:r>
            <a:r>
              <a:rPr lang="en-US" dirty="0" smtClean="0">
                <a:solidFill>
                  <a:prstClr val="black"/>
                </a:solidFill>
              </a:rPr>
              <a:t> G)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301208"/>
            <a:ext cx="5550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X* - </a:t>
            </a:r>
            <a:r>
              <a:rPr lang="da-DK" dirty="0" err="1" smtClean="0"/>
              <a:t>acceptence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r>
              <a:rPr lang="da-DK" dirty="0" smtClean="0"/>
              <a:t> for </a:t>
            </a:r>
            <a:r>
              <a:rPr lang="da-DK" dirty="0" err="1" smtClean="0"/>
              <a:t>certain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endParaRPr lang="da-DK" dirty="0" smtClean="0"/>
          </a:p>
          <a:p>
            <a:r>
              <a:rPr lang="da-DK" dirty="0" smtClean="0"/>
              <a:t>Pr – </a:t>
            </a:r>
            <a:r>
              <a:rPr lang="da-DK" dirty="0" err="1" smtClean="0"/>
              <a:t>probability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the </a:t>
            </a:r>
            <a:r>
              <a:rPr lang="da-DK" dirty="0" err="1" smtClean="0"/>
              <a:t>acceptence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r>
              <a:rPr lang="da-DK" dirty="0" smtClean="0"/>
              <a:t> </a:t>
            </a:r>
            <a:r>
              <a:rPr lang="da-DK" dirty="0" err="1" smtClean="0"/>
              <a:t>violated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83768" y="1196752"/>
            <a:ext cx="3600400" cy="1008112"/>
            <a:chOff x="2483768" y="1196752"/>
            <a:chExt cx="3600400" cy="1008112"/>
          </a:xfrm>
        </p:grpSpPr>
        <p:sp>
          <p:nvSpPr>
            <p:cNvPr id="12" name="TextBox 11"/>
            <p:cNvSpPr txBox="1"/>
            <p:nvPr/>
          </p:nvSpPr>
          <p:spPr>
            <a:xfrm>
              <a:off x="2483768" y="1196752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 smtClean="0"/>
                <a:t>Likelihood</a:t>
              </a:r>
              <a:r>
                <a:rPr lang="da-DK" sz="1400" dirty="0" smtClean="0"/>
                <a:t> of the </a:t>
              </a:r>
              <a:r>
                <a:rPr lang="da-DK" sz="1400" dirty="0" err="1" smtClean="0"/>
                <a:t>Consequences</a:t>
              </a:r>
              <a:r>
                <a:rPr lang="da-DK" sz="1400" dirty="0" smtClean="0"/>
                <a:t> </a:t>
              </a:r>
              <a:r>
                <a:rPr lang="da-DK" sz="1400" dirty="0" err="1" smtClean="0"/>
                <a:t>conditional</a:t>
              </a:r>
              <a:r>
                <a:rPr lang="da-DK" sz="1400" dirty="0" smtClean="0"/>
                <a:t> to an Event</a:t>
              </a:r>
              <a:endParaRPr lang="en-GB" sz="1400" dirty="0"/>
            </a:p>
          </p:txBody>
        </p:sp>
        <p:cxnSp>
          <p:nvCxnSpPr>
            <p:cNvPr id="17" name="Straight Connector 16"/>
            <p:cNvCxnSpPr>
              <a:stCxn id="12" idx="2"/>
            </p:cNvCxnSpPr>
            <p:nvPr/>
          </p:nvCxnSpPr>
          <p:spPr bwMode="auto">
            <a:xfrm rot="16200000" flipH="1">
              <a:off x="4905618" y="1026314"/>
              <a:ext cx="484892" cy="18722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236296" y="1124744"/>
            <a:ext cx="1512168" cy="1008112"/>
            <a:chOff x="7236296" y="1124744"/>
            <a:chExt cx="1512168" cy="1008112"/>
          </a:xfrm>
        </p:grpSpPr>
        <p:sp>
          <p:nvSpPr>
            <p:cNvPr id="15" name="TextBox 14"/>
            <p:cNvSpPr txBox="1"/>
            <p:nvPr/>
          </p:nvSpPr>
          <p:spPr>
            <a:xfrm>
              <a:off x="7236296" y="112474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 smtClean="0"/>
                <a:t>Event-likelihood</a:t>
              </a:r>
              <a:endParaRPr lang="en-GB" sz="1400" dirty="0"/>
            </a:p>
          </p:txBody>
        </p:sp>
        <p:cxnSp>
          <p:nvCxnSpPr>
            <p:cNvPr id="19" name="Straight Connector 18"/>
            <p:cNvCxnSpPr>
              <a:stCxn id="15" idx="2"/>
            </p:cNvCxnSpPr>
            <p:nvPr/>
          </p:nvCxnSpPr>
          <p:spPr bwMode="auto">
            <a:xfrm rot="5400000">
              <a:off x="7479904" y="1620380"/>
              <a:ext cx="484892" cy="54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4034841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8016"/>
            <a:ext cx="8229600" cy="101498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Combined Model for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Assessment and Uncertainties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2971768"/>
              </p:ext>
            </p:extLst>
          </p:nvPr>
        </p:nvGraphicFramePr>
        <p:xfrm>
          <a:off x="1043608" y="1880136"/>
          <a:ext cx="7272809" cy="1188825"/>
        </p:xfrm>
        <a:graphic>
          <a:graphicData uri="http://schemas.openxmlformats.org/presentationml/2006/ole">
            <p:oleObj spid="_x0000_s80898" name="Ligning" r:id="rId4" imgW="3060360" imgH="4698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55576" y="357301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GB" sz="1800" dirty="0" smtClean="0"/>
              <a:t>the </a:t>
            </a:r>
            <a:r>
              <a:rPr lang="en-GB" sz="1800" b="1" dirty="0" smtClean="0"/>
              <a:t>risk model </a:t>
            </a:r>
            <a:r>
              <a:rPr lang="en-GB" sz="1800" dirty="0" smtClean="0"/>
              <a:t>is based on the </a:t>
            </a:r>
            <a:r>
              <a:rPr lang="en-GB" sz="1800" b="1" dirty="0" smtClean="0"/>
              <a:t>formula of the total probability </a:t>
            </a:r>
            <a:endParaRPr lang="en-GB" sz="1800" b="1" i="1" dirty="0" smtClean="0"/>
          </a:p>
          <a:p>
            <a:pPr marL="400050" indent="-400050">
              <a:buFont typeface="+mj-lt"/>
              <a:buAutoNum type="romanUcPeriod"/>
            </a:pPr>
            <a:r>
              <a:rPr lang="en-GB" sz="1800" dirty="0" smtClean="0"/>
              <a:t>this </a:t>
            </a:r>
            <a:r>
              <a:rPr lang="en-GB" sz="1800" b="1" dirty="0" smtClean="0"/>
              <a:t>model captures aleatory uncertainty</a:t>
            </a:r>
            <a:r>
              <a:rPr lang="en-GB" sz="1800" dirty="0" smtClean="0"/>
              <a:t> associated with the scenarios of accidents;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800" dirty="0" smtClean="0"/>
              <a:t>any </a:t>
            </a:r>
            <a:r>
              <a:rPr lang="en-GB" sz="1800" b="1" dirty="0" smtClean="0"/>
              <a:t>model used for risk assessment is not perfect</a:t>
            </a:r>
            <a:r>
              <a:rPr lang="en-GB" sz="1800" dirty="0" smtClean="0"/>
              <a:t>, this fact causes the appearance of the </a:t>
            </a:r>
            <a:r>
              <a:rPr lang="en-GB" sz="1800" b="1" dirty="0" smtClean="0"/>
              <a:t>bias</a:t>
            </a:r>
            <a:r>
              <a:rPr lang="en-GB" sz="1800" dirty="0" smtClean="0"/>
              <a:t> term which </a:t>
            </a:r>
            <a:r>
              <a:rPr lang="en-GB" sz="1800" b="1" dirty="0" smtClean="0"/>
              <a:t>captures epistemic uncertainty. </a:t>
            </a:r>
            <a:endParaRPr lang="en-GB" sz="1800" b="1" dirty="0"/>
          </a:p>
        </p:txBody>
      </p:sp>
    </p:spTree>
    <p:extLst>
      <p:ext uri="{BB962C8B-B14F-4D97-AF65-F5344CB8AC3E}">
        <p14:creationId xmlns="" xmlns:p14="http://schemas.microsoft.com/office/powerpoint/2010/main" val="40348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8016"/>
            <a:ext cx="8229600" cy="101498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Combined Model for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Assessment and Uncertainties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2971768"/>
              </p:ext>
            </p:extLst>
          </p:nvPr>
        </p:nvGraphicFramePr>
        <p:xfrm>
          <a:off x="1043608" y="1880136"/>
          <a:ext cx="7272809" cy="1188825"/>
        </p:xfrm>
        <a:graphic>
          <a:graphicData uri="http://schemas.openxmlformats.org/presentationml/2006/ole">
            <p:oleObj spid="_x0000_s70658" name="Ligning" r:id="rId4" imgW="3060360" imgH="4698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339752" y="3645024"/>
          <a:ext cx="4740771" cy="439737"/>
        </p:xfrm>
        <a:graphic>
          <a:graphicData uri="http://schemas.openxmlformats.org/presentationml/2006/ole">
            <p:oleObj spid="_x0000_s70659" name="Ligning" r:id="rId5" imgW="2171520" imgH="2286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163888" y="4778375"/>
          <a:ext cx="3038475" cy="687388"/>
        </p:xfrm>
        <a:graphic>
          <a:graphicData uri="http://schemas.openxmlformats.org/presentationml/2006/ole">
            <p:oleObj spid="_x0000_s70660" name="Ligning" r:id="rId6" imgW="952200" imgH="215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55776" y="5661248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Lower</a:t>
            </a:r>
            <a:r>
              <a:rPr lang="da-DK" dirty="0" smtClean="0"/>
              <a:t> and Upper </a:t>
            </a:r>
            <a:r>
              <a:rPr lang="da-DK" b="1" dirty="0" err="1" smtClean="0"/>
              <a:t>boundaries</a:t>
            </a:r>
            <a:r>
              <a:rPr lang="da-DK" b="1" dirty="0" smtClean="0"/>
              <a:t> for the bias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40348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57607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term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bias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9592" y="980728"/>
            <a:ext cx="7464491" cy="3744416"/>
            <a:chOff x="839755" y="980728"/>
            <a:chExt cx="7464491" cy="3744416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2159732" y="980728"/>
              <a:ext cx="4824536" cy="5760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prstClr val="black"/>
                  </a:solidFill>
                </a:rPr>
                <a:t>Bias</a:t>
              </a:r>
              <a:endParaRPr lang="da-DK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9755" y="2503168"/>
              <a:ext cx="3384376" cy="10081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prstClr val="black"/>
                  </a:solidFill>
                </a:rPr>
                <a:t>Uncertainty of </a:t>
              </a:r>
              <a:r>
                <a:rPr lang="en-US" sz="1800" b="1" dirty="0" err="1" smtClean="0">
                  <a:solidFill>
                    <a:prstClr val="black"/>
                  </a:solidFill>
                </a:rPr>
                <a:t>aleatory</a:t>
              </a:r>
              <a:r>
                <a:rPr lang="en-US" sz="1800" dirty="0" smtClean="0">
                  <a:solidFill>
                    <a:prstClr val="black"/>
                  </a:solidFill>
                </a:rPr>
                <a:t> type</a:t>
              </a:r>
              <a:endParaRPr lang="da-DK" sz="18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3886" y="2503168"/>
              <a:ext cx="3240360" cy="10081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prstClr val="black"/>
                  </a:solidFill>
                </a:rPr>
                <a:t>Uncertainty of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epistemic</a:t>
              </a:r>
              <a:r>
                <a:rPr lang="en-US" sz="1800" dirty="0" smtClean="0">
                  <a:solidFill>
                    <a:prstClr val="black"/>
                  </a:solidFill>
                </a:rPr>
                <a:t> type</a:t>
              </a:r>
              <a:endParaRPr lang="da-DK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1991883" y="3573016"/>
              <a:ext cx="1080120" cy="1152128"/>
            </a:xfrm>
            <a:prstGeom prst="upArrow">
              <a:avLst>
                <a:gd name="adj1" fmla="val 50000"/>
                <a:gd name="adj2" fmla="val 5355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6180010" y="3573016"/>
              <a:ext cx="1008112" cy="1152128"/>
            </a:xfrm>
            <a:prstGeom prst="upArrow">
              <a:avLst>
                <a:gd name="adj1" fmla="val 50000"/>
                <a:gd name="adj2" fmla="val 4782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3131840" y="3861048"/>
              <a:ext cx="2952328" cy="369332"/>
              <a:chOff x="3131840" y="3645024"/>
              <a:chExt cx="2952328" cy="369332"/>
            </a:xfrm>
            <a:grpFill/>
          </p:grpSpPr>
          <p:sp>
            <p:nvSpPr>
              <p:cNvPr id="19" name="TextBox 18"/>
              <p:cNvSpPr txBox="1"/>
              <p:nvPr/>
            </p:nvSpPr>
            <p:spPr>
              <a:xfrm>
                <a:off x="4067944" y="3645024"/>
                <a:ext cx="1224136" cy="3693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Causes</a:t>
                </a:r>
                <a:endParaRPr lang="da-DK" sz="1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10800000">
                <a:off x="3131840" y="3933056"/>
                <a:ext cx="864096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292080" y="3933056"/>
                <a:ext cx="792088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Up Arrow 15"/>
            <p:cNvSpPr/>
            <p:nvPr/>
          </p:nvSpPr>
          <p:spPr>
            <a:xfrm>
              <a:off x="2195736" y="1628800"/>
              <a:ext cx="936104" cy="792088"/>
            </a:xfrm>
            <a:prstGeom prst="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6012160" y="1628800"/>
              <a:ext cx="936104" cy="792088"/>
            </a:xfrm>
            <a:prstGeom prst="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4769857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Stochastic </a:t>
            </a: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onditions of technology implementation    (e.g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smtClean="0">
                <a:solidFill>
                  <a:prstClr val="black"/>
                </a:solidFill>
              </a:rPr>
              <a:t>disasters, variable conditions, etc.)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476985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Our knowledge restriction </a:t>
            </a:r>
            <a:r>
              <a:rPr lang="en-US" dirty="0" smtClean="0">
                <a:solidFill>
                  <a:prstClr val="black"/>
                </a:solidFill>
              </a:rPr>
              <a:t>   (</a:t>
            </a:r>
            <a:r>
              <a:rPr lang="en-US" dirty="0">
                <a:solidFill>
                  <a:prstClr val="black"/>
                </a:solidFill>
              </a:rPr>
              <a:t>e.g. the lack of </a:t>
            </a:r>
            <a:r>
              <a:rPr lang="en-US" dirty="0" smtClean="0">
                <a:solidFill>
                  <a:prstClr val="black"/>
                </a:solidFill>
              </a:rPr>
              <a:t>information due to </a:t>
            </a:r>
            <a:r>
              <a:rPr lang="en-US" dirty="0" err="1" smtClean="0">
                <a:solidFill>
                  <a:prstClr val="black"/>
                </a:solidFill>
              </a:rPr>
              <a:t>nonmature</a:t>
            </a:r>
            <a:r>
              <a:rPr lang="en-US" dirty="0" smtClean="0">
                <a:solidFill>
                  <a:prstClr val="black"/>
                </a:solidFill>
              </a:rPr>
              <a:t> technologies, cause –effect relations)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3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8016"/>
            <a:ext cx="8229600" cy="101498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Approach to Quantifying the Uncertainties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NUSAP methodology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95536" y="2060848"/>
            <a:ext cx="8352928" cy="3672408"/>
            <a:chOff x="467544" y="1628800"/>
            <a:chExt cx="8280920" cy="4104456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503548" y="1628800"/>
              <a:ext cx="8136904" cy="15841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UNCERTAINTY AND QUALITY IN SCIENCE FOR POLICY</a:t>
              </a:r>
            </a:p>
            <a:p>
              <a:pPr algn="ctr"/>
              <a:endParaRPr lang="da-DK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3868" y="4005064"/>
              <a:ext cx="2304256" cy="5760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NUSAP</a:t>
              </a:r>
              <a:endParaRPr lang="da-DK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383868" y="3356992"/>
              <a:ext cx="2304256" cy="576064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467544" y="5157192"/>
              <a:ext cx="8280920" cy="576064"/>
              <a:chOff x="467544" y="5013176"/>
              <a:chExt cx="8280920" cy="576064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467544" y="5013176"/>
                <a:ext cx="1440160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umeral</a:t>
                </a:r>
                <a:endParaRPr lang="da-DK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1720" y="5013176"/>
                <a:ext cx="1512168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U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nit</a:t>
                </a:r>
                <a:endParaRPr lang="da-DK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79912" y="5013176"/>
                <a:ext cx="1440160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S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pread</a:t>
                </a:r>
                <a:endParaRPr lang="da-DK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92080" y="5013176"/>
                <a:ext cx="1800200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ssessment</a:t>
                </a:r>
                <a:endParaRPr lang="da-DK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4288" y="5013176"/>
                <a:ext cx="1584176" cy="5760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edigree</a:t>
                </a:r>
                <a:endParaRPr lang="da-DK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1186830" y="4581128"/>
              <a:ext cx="6663646" cy="576858"/>
              <a:chOff x="1222310" y="4437112"/>
              <a:chExt cx="6663646" cy="576858"/>
            </a:xfrm>
            <a:grpFill/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4284762" y="4724350"/>
                <a:ext cx="576064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23104" y="4653136"/>
                <a:ext cx="66612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8" idx="0"/>
              </p:cNvCxnSpPr>
              <p:nvPr/>
            </p:nvCxnSpPr>
            <p:spPr>
              <a:xfrm rot="5400000">
                <a:off x="1043084" y="4833156"/>
                <a:ext cx="36004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>
                <a:off x="7705142" y="4832362"/>
                <a:ext cx="36004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2592574" y="4832362"/>
                <a:ext cx="36004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5400000">
                <a:off x="5904942" y="4832362"/>
                <a:ext cx="36004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7809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57607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Epistemic uncertainty quantification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9361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The Pedigree is used to score the </a:t>
            </a:r>
            <a:r>
              <a:rPr lang="en-US" b="1" dirty="0" smtClean="0">
                <a:solidFill>
                  <a:prstClr val="black"/>
                </a:solidFill>
              </a:rPr>
              <a:t>quality </a:t>
            </a:r>
            <a:r>
              <a:rPr lang="en-US" b="1" dirty="0" smtClean="0">
                <a:solidFill>
                  <a:prstClr val="black"/>
                </a:solidFill>
              </a:rPr>
              <a:t>of the </a:t>
            </a:r>
            <a:r>
              <a:rPr lang="en-US" b="1" dirty="0" smtClean="0">
                <a:solidFill>
                  <a:prstClr val="black"/>
                </a:solidFill>
              </a:rPr>
              <a:t>model</a:t>
            </a:r>
            <a:endParaRPr lang="en-US" b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From the scores a degree of belief </a:t>
            </a:r>
            <a:r>
              <a:rPr lang="en-US" b="1" dirty="0" smtClean="0">
                <a:sym typeface="Symbol"/>
              </a:rPr>
              <a:t> is calculated to estimate the bias</a:t>
            </a:r>
            <a:endParaRPr lang="en-US" b="1" dirty="0" smtClean="0"/>
          </a:p>
          <a:p>
            <a:pPr>
              <a:buSzPct val="100000"/>
              <a:buFont typeface="Wingdings" pitchFamily="2" charset="2"/>
              <a:buChar char="Ø"/>
            </a:pPr>
            <a:endParaRPr lang="en-US" b="1" dirty="0" smtClean="0"/>
          </a:p>
          <a:p>
            <a:pPr>
              <a:buSzPct val="100000"/>
              <a:buFont typeface="Wingdings" pitchFamily="2" charset="2"/>
              <a:buChar char="Ø"/>
            </a:pPr>
            <a:endParaRPr lang="da-DK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1484784"/>
            <a:ext cx="7704856" cy="3456384"/>
            <a:chOff x="611560" y="908720"/>
            <a:chExt cx="7704856" cy="3456384"/>
          </a:xfrm>
        </p:grpSpPr>
        <p:sp>
          <p:nvSpPr>
            <p:cNvPr id="4" name="Rectangle 3"/>
            <p:cNvSpPr/>
            <p:nvPr/>
          </p:nvSpPr>
          <p:spPr>
            <a:xfrm>
              <a:off x="2483768" y="908720"/>
              <a:ext cx="3600400" cy="1008112"/>
            </a:xfrm>
            <a:prstGeom prst="rect">
              <a:avLst/>
            </a:prstGeom>
            <a:solidFill>
              <a:srgbClr val="33CCFF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Expert Judgments</a:t>
              </a:r>
              <a:endParaRPr lang="da-DK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>
              <a:hlinkClick r:id="rId2" action="ppaction://hlinksldjump" tooltip="pedigree example"/>
            </p:cNvPr>
            <p:cNvSpPr/>
            <p:nvPr/>
          </p:nvSpPr>
          <p:spPr>
            <a:xfrm>
              <a:off x="611560" y="3068960"/>
              <a:ext cx="309634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Pedigree Questionnaire:</a:t>
              </a:r>
              <a:endParaRPr lang="da-DK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Model Quality Checklists</a:t>
              </a:r>
              <a:endParaRPr lang="da-DK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 rot="1981813">
              <a:off x="3272428" y="1954326"/>
              <a:ext cx="694089" cy="985852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8024" y="3068960"/>
              <a:ext cx="3528392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Quantification of expert judgments: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Scores  per expert as a measure for epistemic uncertainty</a:t>
              </a:r>
            </a:p>
          </p:txBody>
        </p:sp>
        <p:sp>
          <p:nvSpPr>
            <p:cNvPr id="10" name="Left Arrow 9"/>
            <p:cNvSpPr/>
            <p:nvPr/>
          </p:nvSpPr>
          <p:spPr>
            <a:xfrm flipV="1">
              <a:off x="3851920" y="3284984"/>
              <a:ext cx="864096" cy="648072"/>
            </a:xfrm>
            <a:prstGeom prst="leftArrow">
              <a:avLst>
                <a:gd name="adj1" fmla="val 50000"/>
                <a:gd name="adj2" fmla="val 5390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 rot="9143640">
              <a:off x="4526439" y="2021400"/>
              <a:ext cx="694089" cy="985852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33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576064"/>
          </a:xfrm>
        </p:spPr>
        <p:txBody>
          <a:bodyPr/>
          <a:lstStyle/>
          <a:p>
            <a:r>
              <a:rPr lang="da-DK" dirty="0" err="1" smtClean="0"/>
              <a:t>Calculating</a:t>
            </a:r>
            <a:r>
              <a:rPr lang="da-DK" dirty="0" smtClean="0"/>
              <a:t> the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belief</a:t>
            </a:r>
            <a:endParaRPr lang="en-GB" dirty="0"/>
          </a:p>
        </p:txBody>
      </p:sp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611560" y="1866255"/>
          <a:ext cx="1482103" cy="441102"/>
        </p:xfrm>
        <a:graphic>
          <a:graphicData uri="http://schemas.openxmlformats.org/presentationml/2006/ole">
            <p:oleObj spid="_x0000_s90121" name="Ligning" r:id="rId3" imgW="812800" imgH="241300" progId="Equation.3">
              <p:embed/>
            </p:oleObj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2555776" y="1772816"/>
          <a:ext cx="3550530" cy="606549"/>
        </p:xfrm>
        <a:graphic>
          <a:graphicData uri="http://schemas.openxmlformats.org/presentationml/2006/ole">
            <p:oleObj spid="_x0000_s90120" name="Ligning" r:id="rId4" imgW="2286000" imgH="431800" progId="Equation.3">
              <p:embed/>
            </p:oleObj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5580112" y="2420888"/>
          <a:ext cx="388142" cy="372616"/>
        </p:xfrm>
        <a:graphic>
          <a:graphicData uri="http://schemas.openxmlformats.org/presentationml/2006/ole">
            <p:oleObj spid="_x0000_s90119" name="Ligning" r:id="rId5" imgW="241300" imgH="22860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2171734" y="3356992"/>
          <a:ext cx="2309234" cy="629791"/>
        </p:xfrm>
        <a:graphic>
          <a:graphicData uri="http://schemas.openxmlformats.org/presentationml/2006/ole">
            <p:oleObj spid="_x0000_s90118" name="Ligning" r:id="rId6" imgW="1866900" imgH="457200" progId="Equation.3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275856" y="4797152"/>
          <a:ext cx="1754617" cy="867875"/>
        </p:xfrm>
        <a:graphic>
          <a:graphicData uri="http://schemas.openxmlformats.org/presentationml/2006/ole">
            <p:oleObj spid="_x0000_s90115" name="Ligning" r:id="rId7" imgW="889000" imgH="444500" progId="Equation.3">
              <p:embed/>
            </p:oleObj>
          </a:graphicData>
        </a:graphic>
      </p:graphicFrame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51520" y="1165975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Assume that the checklist contains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rows with the questions. Each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question will be answered by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expert with the score , e.g.: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23528" y="2420888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Bef>
                <a:spcPct val="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can compute the j-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expert’s ‘degree of belief’         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the precision of the value P</a:t>
            </a:r>
            <a:r>
              <a:rPr lang="en-US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the basic model of a specific risk assessment, which satisfies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395536" y="403032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So, it can be considered as some analogue to a subjective probability. The next step should be the aggregation of the individual judgments, as we compute the value of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395536" y="5805264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combined ‘degree of belief’ of the expert group in the quality of risk assessments;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number of experts in the group, and </a:t>
            </a:r>
            <a:r>
              <a:rPr kumimoji="0" lang="en-GB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  a weighting factor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757536" y="763332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weight associated with 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expert.</a:t>
            </a: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4283968" y="6093296"/>
          <a:ext cx="262508" cy="332510"/>
        </p:xfrm>
        <a:graphic>
          <a:graphicData uri="http://schemas.openxmlformats.org/presentationml/2006/ole">
            <p:oleObj spid="_x0000_s90133" name="Ligning" r:id="rId8" imgW="190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675928"/>
          </a:xfrm>
        </p:spPr>
        <p:txBody>
          <a:bodyPr/>
          <a:lstStyle/>
          <a:p>
            <a:r>
              <a:rPr lang="da-DK" dirty="0" err="1" smtClean="0"/>
              <a:t>Prologue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6768752" cy="1152128"/>
          </a:xfrm>
        </p:spPr>
        <p:txBody>
          <a:bodyPr/>
          <a:lstStyle/>
          <a:p>
            <a:pPr>
              <a:buNone/>
            </a:pPr>
            <a:endParaRPr lang="da-DK" sz="1800" dirty="0" smtClean="0"/>
          </a:p>
          <a:p>
            <a:endParaRPr lang="da-DK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733256"/>
            <a:ext cx="18646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(</a:t>
            </a:r>
            <a:r>
              <a:rPr lang="en-US" sz="900" dirty="0" err="1" smtClean="0"/>
              <a:t>Joaquín</a:t>
            </a:r>
            <a:r>
              <a:rPr lang="en-US" sz="900" dirty="0" smtClean="0"/>
              <a:t> MARTIN BERMEJO) </a:t>
            </a:r>
            <a:endParaRPr lang="en-GB" sz="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92080" y="2564904"/>
            <a:ext cx="3600400" cy="3168352"/>
            <a:chOff x="2339752" y="3140968"/>
            <a:chExt cx="3816424" cy="2919597"/>
          </a:xfrm>
        </p:grpSpPr>
        <p:grpSp>
          <p:nvGrpSpPr>
            <p:cNvPr id="16" name="Group 15"/>
            <p:cNvGrpSpPr/>
            <p:nvPr/>
          </p:nvGrpSpPr>
          <p:grpSpPr>
            <a:xfrm>
              <a:off x="2339752" y="3140968"/>
              <a:ext cx="2736152" cy="2919597"/>
              <a:chOff x="6156176" y="3068960"/>
              <a:chExt cx="2736152" cy="2919597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56176" y="4116349"/>
                <a:ext cx="2736152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1" descr="cryoplane-airbus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156176" y="3068960"/>
                <a:ext cx="2699792" cy="1009860"/>
              </a:xfrm>
              <a:prstGeom prst="rect">
                <a:avLst/>
              </a:prstGeom>
            </p:spPr>
          </p:pic>
        </p:grpSp>
        <p:pic>
          <p:nvPicPr>
            <p:cNvPr id="14" name="Picture 13" descr="GL-EQP-LH2 carrie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076056" y="3501008"/>
              <a:ext cx="1080120" cy="1685203"/>
            </a:xfrm>
            <a:prstGeom prst="rect">
              <a:avLst/>
            </a:prstGeom>
          </p:spPr>
        </p:pic>
        <p:pic>
          <p:nvPicPr>
            <p:cNvPr id="15" name="Picture 14" descr="FC-Submarine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364088" y="5229200"/>
              <a:ext cx="648072" cy="46045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95536" y="1988840"/>
            <a:ext cx="432048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a-DK" sz="1800" dirty="0" smtClean="0">
                <a:latin typeface="Agency FB" pitchFamily="34" charset="0"/>
              </a:rPr>
              <a:t>”</a:t>
            </a:r>
            <a:r>
              <a:rPr lang="da-DK" sz="1800" dirty="0" err="1" smtClean="0">
                <a:latin typeface="Agency FB" pitchFamily="34" charset="0"/>
              </a:rPr>
              <a:t>Improved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safety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comes</a:t>
            </a:r>
            <a:r>
              <a:rPr lang="da-DK" sz="1800" dirty="0" smtClean="0">
                <a:latin typeface="Agency FB" pitchFamily="34" charset="0"/>
              </a:rPr>
              <a:t> from </a:t>
            </a:r>
            <a:r>
              <a:rPr lang="da-DK" sz="1800" dirty="0" err="1" smtClean="0">
                <a:latin typeface="Agency FB" pitchFamily="34" charset="0"/>
              </a:rPr>
              <a:t>understanding</a:t>
            </a:r>
            <a:r>
              <a:rPr lang="da-DK" sz="1800" dirty="0" smtClean="0">
                <a:latin typeface="Agency FB" pitchFamily="34" charset="0"/>
              </a:rPr>
              <a:t> the </a:t>
            </a:r>
            <a:r>
              <a:rPr lang="da-DK" sz="1800" dirty="0" err="1" smtClean="0">
                <a:latin typeface="Agency FB" pitchFamily="34" charset="0"/>
              </a:rPr>
              <a:t>outcomes</a:t>
            </a:r>
            <a:r>
              <a:rPr lang="da-DK" sz="1800" dirty="0" smtClean="0">
                <a:latin typeface="Agency FB" pitchFamily="34" charset="0"/>
              </a:rPr>
              <a:t> and </a:t>
            </a:r>
            <a:r>
              <a:rPr lang="da-DK" sz="1800" dirty="0" err="1" smtClean="0">
                <a:latin typeface="Agency FB" pitchFamily="34" charset="0"/>
              </a:rPr>
              <a:t>probabilities</a:t>
            </a:r>
            <a:r>
              <a:rPr lang="da-DK" sz="1800" dirty="0" smtClean="0">
                <a:latin typeface="Agency FB" pitchFamily="34" charset="0"/>
              </a:rPr>
              <a:t> of </a:t>
            </a:r>
            <a:r>
              <a:rPr lang="da-DK" sz="1800" dirty="0" err="1" smtClean="0">
                <a:latin typeface="Agency FB" pitchFamily="34" charset="0"/>
              </a:rPr>
              <a:t>undesirable</a:t>
            </a:r>
            <a:r>
              <a:rPr lang="da-DK" sz="1800" dirty="0" smtClean="0">
                <a:latin typeface="Agency FB" pitchFamily="34" charset="0"/>
              </a:rPr>
              <a:t> events </a:t>
            </a:r>
            <a:r>
              <a:rPr lang="da-DK" sz="1800" dirty="0" err="1" smtClean="0">
                <a:latin typeface="Agency FB" pitchFamily="34" charset="0"/>
              </a:rPr>
              <a:t>that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may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occur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with</a:t>
            </a:r>
            <a:r>
              <a:rPr lang="da-DK" sz="1800" dirty="0" smtClean="0">
                <a:latin typeface="Agency FB" pitchFamily="34" charset="0"/>
              </a:rPr>
              <a:t> new </a:t>
            </a:r>
            <a:r>
              <a:rPr lang="da-DK" sz="1800" dirty="0" err="1" smtClean="0">
                <a:latin typeface="Agency FB" pitchFamily="34" charset="0"/>
              </a:rPr>
              <a:t>technologies</a:t>
            </a:r>
            <a:r>
              <a:rPr lang="da-DK" sz="1800" dirty="0" smtClean="0">
                <a:latin typeface="Agency FB" pitchFamily="34" charset="0"/>
              </a:rPr>
              <a:t>, and by </a:t>
            </a:r>
            <a:r>
              <a:rPr lang="da-DK" sz="1800" dirty="0" err="1" smtClean="0">
                <a:latin typeface="Agency FB" pitchFamily="34" charset="0"/>
              </a:rPr>
              <a:t>mitigating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any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unacceptable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risks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posed</a:t>
            </a:r>
            <a:r>
              <a:rPr lang="da-DK" sz="1800" dirty="0" smtClean="0">
                <a:latin typeface="Agency FB" pitchFamily="34" charset="0"/>
              </a:rPr>
              <a:t> by </a:t>
            </a:r>
            <a:r>
              <a:rPr lang="da-DK" sz="1800" dirty="0" err="1" smtClean="0">
                <a:latin typeface="Agency FB" pitchFamily="34" charset="0"/>
              </a:rPr>
              <a:t>these</a:t>
            </a:r>
            <a:r>
              <a:rPr lang="da-DK" sz="1800" dirty="0" smtClean="0">
                <a:latin typeface="Agency FB" pitchFamily="34" charset="0"/>
              </a:rPr>
              <a:t> new </a:t>
            </a:r>
            <a:r>
              <a:rPr lang="da-DK" sz="1800" dirty="0" err="1" smtClean="0">
                <a:latin typeface="Agency FB" pitchFamily="34" charset="0"/>
              </a:rPr>
              <a:t>technologies</a:t>
            </a:r>
            <a:r>
              <a:rPr lang="da-DK" sz="1800" dirty="0" smtClean="0">
                <a:latin typeface="Agency FB" pitchFamily="34" charset="0"/>
              </a:rPr>
              <a:t>. </a:t>
            </a:r>
          </a:p>
          <a:p>
            <a:pPr algn="just"/>
            <a:r>
              <a:rPr lang="da-DK" sz="1800" dirty="0" smtClean="0">
                <a:latin typeface="Agency FB" pitchFamily="34" charset="0"/>
              </a:rPr>
              <a:t>In </a:t>
            </a:r>
            <a:r>
              <a:rPr lang="da-DK" sz="1800" dirty="0" err="1" smtClean="0">
                <a:latin typeface="Agency FB" pitchFamily="34" charset="0"/>
              </a:rPr>
              <a:t>this</a:t>
            </a:r>
            <a:r>
              <a:rPr lang="da-DK" sz="1800" dirty="0" smtClean="0">
                <a:latin typeface="Agency FB" pitchFamily="34" charset="0"/>
              </a:rPr>
              <a:t> </a:t>
            </a:r>
            <a:r>
              <a:rPr lang="da-DK" sz="1800" dirty="0" err="1" smtClean="0">
                <a:latin typeface="Agency FB" pitchFamily="34" charset="0"/>
              </a:rPr>
              <a:t>regard</a:t>
            </a:r>
            <a:r>
              <a:rPr lang="da-DK" sz="1800" dirty="0" smtClean="0">
                <a:latin typeface="Agency FB" pitchFamily="34" charset="0"/>
              </a:rPr>
              <a:t>, […] it is </a:t>
            </a:r>
            <a:r>
              <a:rPr lang="da-DK" sz="1800" u="sng" dirty="0" err="1" smtClean="0">
                <a:latin typeface="Agency FB" pitchFamily="34" charset="0"/>
              </a:rPr>
              <a:t>important</a:t>
            </a:r>
            <a:r>
              <a:rPr lang="da-DK" sz="1800" u="sng" dirty="0" smtClean="0">
                <a:latin typeface="Agency FB" pitchFamily="34" charset="0"/>
              </a:rPr>
              <a:t> to </a:t>
            </a:r>
            <a:r>
              <a:rPr lang="da-DK" sz="1800" u="sng" dirty="0" err="1" smtClean="0">
                <a:latin typeface="Agency FB" pitchFamily="34" charset="0"/>
              </a:rPr>
              <a:t>realize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that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hazards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with</a:t>
            </a:r>
            <a:r>
              <a:rPr lang="da-DK" sz="1800" u="sng" dirty="0" smtClean="0">
                <a:latin typeface="Agency FB" pitchFamily="34" charset="0"/>
              </a:rPr>
              <a:t> new hydrogen </a:t>
            </a:r>
            <a:r>
              <a:rPr lang="da-DK" sz="1800" u="sng" dirty="0" err="1" smtClean="0">
                <a:latin typeface="Agency FB" pitchFamily="34" charset="0"/>
              </a:rPr>
              <a:t>technologies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that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are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unrecognized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or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incompletely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understood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are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difficult</a:t>
            </a:r>
            <a:r>
              <a:rPr lang="da-DK" sz="1800" u="sng" dirty="0" smtClean="0">
                <a:latin typeface="Agency FB" pitchFamily="34" charset="0"/>
              </a:rPr>
              <a:t> to </a:t>
            </a:r>
            <a:r>
              <a:rPr lang="da-DK" sz="1800" u="sng" dirty="0" err="1" smtClean="0">
                <a:latin typeface="Agency FB" pitchFamily="34" charset="0"/>
              </a:rPr>
              <a:t>mitigate</a:t>
            </a:r>
            <a:r>
              <a:rPr lang="da-DK" sz="1800" u="sng" dirty="0" smtClean="0">
                <a:latin typeface="Agency FB" pitchFamily="34" charset="0"/>
              </a:rPr>
              <a:t> </a:t>
            </a:r>
            <a:r>
              <a:rPr lang="da-DK" sz="1800" u="sng" dirty="0" err="1" smtClean="0">
                <a:latin typeface="Agency FB" pitchFamily="34" charset="0"/>
              </a:rPr>
              <a:t>against</a:t>
            </a:r>
            <a:r>
              <a:rPr lang="da-DK" sz="1800" u="sng" dirty="0" smtClean="0">
                <a:latin typeface="Agency FB" pitchFamily="34" charset="0"/>
              </a:rPr>
              <a:t>.”</a:t>
            </a:r>
          </a:p>
          <a:p>
            <a:pPr algn="just"/>
            <a:endParaRPr lang="da-DK" sz="1800" dirty="0" smtClean="0">
              <a:latin typeface="Agency FB" pitchFamily="34" charset="0"/>
            </a:endParaRPr>
          </a:p>
          <a:p>
            <a:pPr algn="just"/>
            <a:r>
              <a:rPr lang="da-DK" sz="1400" dirty="0" smtClean="0">
                <a:latin typeface="Agency FB" pitchFamily="34" charset="0"/>
              </a:rPr>
              <a:t>Andrei V. Tchouvelev, 2008, White Paper </a:t>
            </a:r>
            <a:r>
              <a:rPr lang="da-DK" sz="1400" dirty="0" err="1" smtClean="0">
                <a:latin typeface="Agency FB" pitchFamily="34" charset="0"/>
              </a:rPr>
              <a:t>Knowledge</a:t>
            </a:r>
            <a:r>
              <a:rPr lang="da-DK" sz="1400" dirty="0" smtClean="0">
                <a:latin typeface="Agency FB" pitchFamily="34" charset="0"/>
              </a:rPr>
              <a:t>, Gaps in Hydrogen Safety, </a:t>
            </a:r>
            <a:endParaRPr lang="en-GB" sz="14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0066"/>
          </a:xfrm>
        </p:spPr>
        <p:txBody>
          <a:bodyPr/>
          <a:lstStyle/>
          <a:p>
            <a:r>
              <a:rPr lang="da-DK" dirty="0" err="1" smtClean="0"/>
              <a:t>Calculating</a:t>
            </a:r>
            <a:r>
              <a:rPr lang="da-DK" dirty="0" smtClean="0"/>
              <a:t> the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epistemic</a:t>
            </a:r>
            <a:r>
              <a:rPr lang="da-DK" dirty="0" smtClean="0"/>
              <a:t> </a:t>
            </a:r>
            <a:r>
              <a:rPr lang="da-DK" dirty="0" err="1" smtClean="0"/>
              <a:t>uncertainty</a:t>
            </a:r>
            <a:r>
              <a:rPr lang="da-DK" dirty="0" smtClean="0"/>
              <a:t> </a:t>
            </a:r>
            <a:endParaRPr lang="en-GB" dirty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475656" y="2564904"/>
          <a:ext cx="2730900" cy="739899"/>
        </p:xfrm>
        <a:graphic>
          <a:graphicData uri="http://schemas.openxmlformats.org/presentationml/2006/ole">
            <p:oleObj spid="_x0000_s92164" name="Ligning" r:id="rId3" imgW="1993900" imgH="5334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572000" y="2564904"/>
          <a:ext cx="2999954" cy="739899"/>
        </p:xfrm>
        <a:graphic>
          <a:graphicData uri="http://schemas.openxmlformats.org/presentationml/2006/ole">
            <p:oleObj spid="_x0000_s92163" name="Ligning" r:id="rId4" imgW="2146300" imgH="533400" progId="Equation.3">
              <p:embed/>
            </p:oleObj>
          </a:graphicData>
        </a:graphic>
      </p:graphicFrame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539552" y="4797152"/>
          <a:ext cx="3497704" cy="739899"/>
        </p:xfrm>
        <a:graphic>
          <a:graphicData uri="http://schemas.openxmlformats.org/presentationml/2006/ole">
            <p:oleObj spid="_x0000_s92162" name="Ligning" r:id="rId5" imgW="2527300" imgH="533400" progId="Equation.3">
              <p:embed/>
            </p:oleObj>
          </a:graphicData>
        </a:graphic>
      </p:graphicFrame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4355976" y="4797152"/>
          <a:ext cx="3820569" cy="739899"/>
        </p:xfrm>
        <a:graphic>
          <a:graphicData uri="http://schemas.openxmlformats.org/presentationml/2006/ole">
            <p:oleObj spid="_x0000_s92161" name="Ligning" r:id="rId6" imgW="2730500" imgH="533400" progId="Equation.3">
              <p:embed/>
            </p:oleObj>
          </a:graphicData>
        </a:graphic>
      </p:graphicFrame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971600" y="1988840"/>
            <a:ext cx="7451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Bias </a:t>
            </a:r>
            <a:r>
              <a:rPr lang="en-GB" sz="18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</a:t>
            </a:r>
            <a:r>
              <a:rPr lang="en-GB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may be split into a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‘negative’ and a ‘positive’ sub-interval: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51520" y="3717032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the ‘two subintervals, we can compute a modified estimation of its width which takes into account the results of NUSAP procedure application: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98376" y="472410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2987824" y="1268760"/>
          <a:ext cx="2592287" cy="586448"/>
        </p:xfrm>
        <a:graphic>
          <a:graphicData uri="http://schemas.openxmlformats.org/presentationml/2006/ole">
            <p:oleObj spid="_x0000_s92170" name="Ligning" r:id="rId7" imgW="952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a-DK" dirty="0" smtClean="0"/>
              <a:t>Model </a:t>
            </a:r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questionaire</a:t>
            </a:r>
            <a:r>
              <a:rPr lang="da-DK" dirty="0" smtClean="0"/>
              <a:t> (1/2)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772816"/>
          <a:ext cx="8784976" cy="3938619"/>
        </p:xfrm>
        <a:graphic>
          <a:graphicData uri="http://schemas.openxmlformats.org/drawingml/2006/table">
            <a:tbl>
              <a:tblPr/>
              <a:tblGrid>
                <a:gridCol w="1199623"/>
                <a:gridCol w="3881133"/>
                <a:gridCol w="2840124"/>
                <a:gridCol w="864096"/>
              </a:tblGrid>
              <a:tr h="2444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Dimension </a:t>
                      </a:r>
                      <a:endParaRPr lang="en-GB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Question 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Level 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Score 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Observation 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105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Measure 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close a match is there between what is being observed and the measure adopted to observe it?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Primary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Standard  - Convenience  - Symbolic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 hangingPunct="0"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 – 1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5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Data 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strong is the empirical content?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Bespoke - Direct  - Calculated  - Educated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guess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1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Sensitivity 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critical is the measure to the stability of the result?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Strong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Resilient  - Variable 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4 -2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Method </a:t>
                      </a:r>
                      <a:endParaRPr lang="en-GB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769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Theory 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strong is the theoretical base?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Laws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Well-tested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theories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Emerging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theories/computational models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Hypothesis / statistical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processing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Robustness 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How robust is the result to changes in methodological specification?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Strong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Resilient  - Variable 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 bwMode="auto">
          <a:xfrm>
            <a:off x="7452320" y="6165304"/>
            <a:ext cx="360040" cy="216024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 bwMode="auto">
          <a:xfrm>
            <a:off x="8172400" y="6165304"/>
            <a:ext cx="288032" cy="21602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dirty="0" smtClean="0"/>
              <a:t>Model </a:t>
            </a:r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questionaire</a:t>
            </a:r>
            <a:r>
              <a:rPr lang="da-DK" dirty="0" smtClean="0"/>
              <a:t> (2/2)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844824"/>
          <a:ext cx="8712967" cy="4086941"/>
        </p:xfrm>
        <a:graphic>
          <a:graphicData uri="http://schemas.openxmlformats.org/drawingml/2006/table">
            <a:tbl>
              <a:tblPr/>
              <a:tblGrid>
                <a:gridCol w="1368152"/>
                <a:gridCol w="3790054"/>
                <a:gridCol w="2762673"/>
                <a:gridCol w="792088"/>
              </a:tblGrid>
              <a:tr h="2444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Dimension 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Question 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Level </a:t>
                      </a:r>
                      <a:endParaRPr lang="en-GB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Score </a:t>
                      </a:r>
                      <a:endParaRPr lang="en-GB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Output </a:t>
                      </a:r>
                      <a:endParaRPr lang="en-GB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Accuracy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Has a true representation of the real world been achieved?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Absolute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High - Plausible  - 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  -(0)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Precision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Is the degree of precision as good as it can be for the phenomenon being measured? Could it be finer? Should it be coarser?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Excellent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Good  - Fair  - (…)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4-2  - 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Peer review </a:t>
                      </a:r>
                      <a:endParaRPr lang="en-GB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88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Extent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widely reviewed is the process and the outcome?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Wide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Moderate - Limited 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Acceptance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widely accepted is the result?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High  - Medium 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 – 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State of the art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What is the degree of peer consensus about the state of the art of the field?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All but cranks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All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but rebels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Competing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schools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 –(0)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Validity </a:t>
                      </a:r>
                      <a:endParaRPr lang="en-GB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44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Relevance 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relevant is the result to the problem in hand?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Direct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Indirect  - (…)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-3  -(0)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Completeness 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How sure are we that the analysis is complete? </a:t>
                      </a: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(…) 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(0)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53" marR="38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 bwMode="auto">
          <a:xfrm>
            <a:off x="8100392" y="6093296"/>
            <a:ext cx="432048" cy="28803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459904"/>
          </a:xfrm>
        </p:spPr>
        <p:txBody>
          <a:bodyPr/>
          <a:lstStyle/>
          <a:p>
            <a:r>
              <a:rPr lang="da-DK" dirty="0" err="1" smtClean="0"/>
              <a:t>Example</a:t>
            </a:r>
            <a:r>
              <a:rPr lang="da-DK" dirty="0" smtClean="0"/>
              <a:t>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3212976"/>
          <a:ext cx="7128792" cy="2790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23605"/>
                <a:gridCol w="1301027"/>
                <a:gridCol w="1402079"/>
                <a:gridCol w="1402081"/>
              </a:tblGrid>
              <a:tr h="256423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N=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/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max Score /expert)=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/>
                        <a:t>48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/>
                        <a:t>IR estimate =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/>
                        <a:t>3.42E-04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expert 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expert2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expert 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weight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0.629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0.274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0.097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score per expert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47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46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degree of believe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0.979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0.958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0.938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Total</a:t>
                      </a:r>
                      <a:r>
                        <a:rPr lang="da-DK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a-DK" sz="14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belief</a:t>
                      </a:r>
                      <a:r>
                        <a:rPr lang="da-DK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a-DK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sym typeface="Symbol"/>
                        </a:rPr>
                        <a:t>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0.969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/>
                        <a:t>1-</a:t>
                      </a:r>
                      <a:r>
                        <a:rPr lang="en-GB" sz="1400" u="none" strike="noStrike" baseline="0" dirty="0" smtClean="0"/>
                        <a:t> </a:t>
                      </a:r>
                      <a:r>
                        <a:rPr lang="en-GB" sz="1400" u="none" strike="noStrike" baseline="0" dirty="0" smtClean="0">
                          <a:sym typeface="Symbol"/>
                        </a:rPr>
                        <a:t>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/>
                        <a:t>0.031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0" marR="0" marT="0" marB="0" anchor="b"/>
                </a:tc>
              </a:tr>
              <a:tr h="2564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max </a:t>
                      </a:r>
                      <a:r>
                        <a:rPr lang="en-GB" sz="1400" u="none" strike="noStrike" dirty="0" smtClean="0"/>
                        <a:t>bias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[ -0.000342 ; 0.999658 ]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66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/>
                        <a:t>Max</a:t>
                      </a:r>
                      <a:r>
                        <a:rPr lang="en-GB" sz="1400" u="none" strike="noStrike" baseline="0" dirty="0" smtClean="0"/>
                        <a:t> bias *(1-</a:t>
                      </a:r>
                      <a:r>
                        <a:rPr lang="en-GB" sz="1400" u="none" strike="noStrike" baseline="0" dirty="0" smtClean="0">
                          <a:sym typeface="Symbol"/>
                        </a:rPr>
                        <a:t>)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/>
                        <a:t>[ -</a:t>
                      </a:r>
                      <a:r>
                        <a:rPr lang="en-GB" sz="1400" u="none" strike="noStrike" dirty="0" smtClean="0"/>
                        <a:t>0.00001 ; 0.03057]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1196752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can be seen that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hydrogen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compressor leak contributes 99% and 68% to the total individual risk of the control room center and the refueling spot, respectively.”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the scenario “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individual risk at the center of the control room” a total individual risk of 3.42 x 10</a:t>
            </a:r>
            <a:r>
              <a:rPr kumimoji="0" lang="en-US" sz="1800" b="0" i="0" u="sng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-4</a:t>
            </a:r>
            <a:r>
              <a:rPr lang="en-US" sz="1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is calculated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The bias is estimated in the following hypothetical calculation: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da-DK" dirty="0" err="1" smtClean="0"/>
              <a:t>Example</a:t>
            </a:r>
            <a:r>
              <a:rPr lang="da-DK" dirty="0" smtClean="0"/>
              <a:t> (</a:t>
            </a:r>
            <a:r>
              <a:rPr lang="da-DK" dirty="0" err="1" smtClean="0"/>
              <a:t>cont</a:t>
            </a:r>
            <a:r>
              <a:rPr lang="da-DK" dirty="0" smtClean="0"/>
              <a:t>.)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704856" cy="33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1403648" y="4437112"/>
          <a:ext cx="6396038" cy="2022475"/>
        </p:xfrm>
        <a:graphic>
          <a:graphicData uri="http://schemas.openxmlformats.org/presentationml/2006/ole">
            <p:oleObj spid="_x0000_s61441" name="Worksheet" r:id="rId4" imgW="3791070" imgH="2143125" progId="Excel.Sheet.12">
              <p:embed/>
            </p:oleObj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7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da-DK" sz="2800" dirty="0"/>
          </a:p>
        </p:txBody>
      </p:sp>
      <p:sp>
        <p:nvSpPr>
          <p:cNvPr id="4" name="Rectangle 3"/>
          <p:cNvSpPr/>
          <p:nvPr/>
        </p:nvSpPr>
        <p:spPr>
          <a:xfrm>
            <a:off x="611560" y="1166843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da-DK" sz="1800" dirty="0" smtClean="0"/>
              <a:t>New Hydrogen </a:t>
            </a:r>
            <a:r>
              <a:rPr lang="da-DK" sz="1800" dirty="0" err="1" smtClean="0"/>
              <a:t>technologies</a:t>
            </a:r>
            <a:r>
              <a:rPr lang="da-DK" sz="1800" dirty="0" smtClean="0"/>
              <a:t> </a:t>
            </a:r>
            <a:r>
              <a:rPr lang="da-DK" sz="1800" dirty="0" err="1" smtClean="0"/>
              <a:t>benefit</a:t>
            </a:r>
            <a:r>
              <a:rPr lang="da-DK" sz="1800" dirty="0" smtClean="0"/>
              <a:t> from RA </a:t>
            </a:r>
            <a:r>
              <a:rPr lang="da-DK" sz="1800" dirty="0" err="1" smtClean="0"/>
              <a:t>including</a:t>
            </a:r>
            <a:r>
              <a:rPr lang="da-DK" sz="1800" dirty="0" smtClean="0"/>
              <a:t> </a:t>
            </a:r>
            <a:r>
              <a:rPr lang="da-DK" sz="1800" dirty="0" err="1" smtClean="0"/>
              <a:t>uncertainty</a:t>
            </a:r>
            <a:r>
              <a:rPr lang="da-DK" sz="1800" dirty="0" smtClean="0"/>
              <a:t>, </a:t>
            </a:r>
            <a:r>
              <a:rPr lang="da-DK" sz="1800" dirty="0" err="1" smtClean="0"/>
              <a:t>e.g</a:t>
            </a:r>
            <a:r>
              <a:rPr lang="da-DK" sz="1800" dirty="0" smtClean="0"/>
              <a:t>. for </a:t>
            </a:r>
            <a:r>
              <a:rPr lang="da-DK" sz="1800" dirty="0" err="1" smtClean="0"/>
              <a:t>improved</a:t>
            </a:r>
            <a:r>
              <a:rPr lang="da-DK" sz="1800" dirty="0" smtClean="0"/>
              <a:t> management decisions</a:t>
            </a:r>
            <a:endParaRPr lang="en-GB" sz="1800" dirty="0" smtClean="0"/>
          </a:p>
          <a:p>
            <a:pPr marL="355600" indent="-355600">
              <a:buFont typeface="Wingdings" pitchFamily="2" charset="2"/>
              <a:buChar char="Ø"/>
            </a:pPr>
            <a:r>
              <a:rPr lang="da-DK" sz="1800" dirty="0" smtClean="0"/>
              <a:t>The NUSAP is an </a:t>
            </a:r>
            <a:r>
              <a:rPr lang="da-DK" sz="1800" dirty="0" err="1" smtClean="0"/>
              <a:t>established</a:t>
            </a:r>
            <a:r>
              <a:rPr lang="da-DK" sz="1800" dirty="0" smtClean="0"/>
              <a:t> </a:t>
            </a:r>
            <a:r>
              <a:rPr lang="da-DK" sz="1800" dirty="0" err="1" smtClean="0"/>
              <a:t>methode/notation</a:t>
            </a:r>
            <a:r>
              <a:rPr lang="da-DK" sz="1800" dirty="0" smtClean="0"/>
              <a:t> and </a:t>
            </a:r>
            <a:r>
              <a:rPr lang="da-DK" sz="1800" dirty="0" err="1" smtClean="0"/>
              <a:t>can</a:t>
            </a:r>
            <a:r>
              <a:rPr lang="da-DK" sz="1800" dirty="0" smtClean="0"/>
              <a:t> </a:t>
            </a:r>
            <a:r>
              <a:rPr lang="da-DK" sz="1800" dirty="0" err="1" smtClean="0"/>
              <a:t>be</a:t>
            </a:r>
            <a:r>
              <a:rPr lang="da-DK" sz="1800" dirty="0" smtClean="0"/>
              <a:t> </a:t>
            </a:r>
            <a:r>
              <a:rPr lang="da-DK" sz="1800" dirty="0" err="1" smtClean="0"/>
              <a:t>readily</a:t>
            </a:r>
            <a:r>
              <a:rPr lang="da-DK" sz="1800" dirty="0" smtClean="0"/>
              <a:t> </a:t>
            </a:r>
            <a:r>
              <a:rPr lang="da-DK" sz="1800" dirty="0" err="1" smtClean="0"/>
              <a:t>used</a:t>
            </a:r>
            <a:r>
              <a:rPr lang="da-DK" sz="1800" dirty="0" smtClean="0"/>
              <a:t> to </a:t>
            </a:r>
            <a:r>
              <a:rPr lang="da-DK" sz="1800" dirty="0" err="1" smtClean="0"/>
              <a:t>communicate</a:t>
            </a:r>
            <a:r>
              <a:rPr lang="da-DK" sz="1800" dirty="0" smtClean="0"/>
              <a:t> information </a:t>
            </a:r>
            <a:r>
              <a:rPr lang="da-DK" sz="1800" dirty="0" err="1" smtClean="0"/>
              <a:t>about</a:t>
            </a:r>
            <a:r>
              <a:rPr lang="da-DK" sz="1800" dirty="0" smtClean="0"/>
              <a:t> model </a:t>
            </a:r>
            <a:r>
              <a:rPr lang="da-DK" sz="1800" dirty="0" err="1" smtClean="0"/>
              <a:t>uncertainty</a:t>
            </a:r>
            <a:r>
              <a:rPr lang="da-DK" sz="1800" dirty="0" smtClean="0"/>
              <a:t> to support policy decisions</a:t>
            </a:r>
            <a:endParaRPr lang="en-GB" sz="1800" dirty="0" smtClean="0"/>
          </a:p>
          <a:p>
            <a:pPr marL="355600" indent="-355600">
              <a:buFont typeface="Wingdings" pitchFamily="2" charset="2"/>
              <a:buChar char="Ø"/>
            </a:pPr>
            <a:r>
              <a:rPr lang="en-GB" sz="1800" dirty="0" smtClean="0"/>
              <a:t>To enable the quantification of aleatory &amp; epistemic uncertainty related to risk assessment, we have established an interconnection  between  ‘our doubts and the quantitative measure of possible risk deviation’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GB" sz="1800" dirty="0" smtClean="0"/>
              <a:t>The here described technique to calculate the ‘bias’ or ‘second order uncertainty’ enable us to quantify epistemic uncertainty in RA models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GB" sz="1800" dirty="0" smtClean="0"/>
              <a:t>The technique may be an appropriate tool to support a general technology qualification framework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492896"/>
            <a:ext cx="7772400" cy="638944"/>
          </a:xfrm>
        </p:spPr>
        <p:txBody>
          <a:bodyPr/>
          <a:lstStyle/>
          <a:p>
            <a:pPr eaLnBrk="1" hangingPunct="1"/>
            <a:r>
              <a:rPr lang="en-US" dirty="0" smtClean="0"/>
              <a:t>Epilogue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196752"/>
            <a:ext cx="7772400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da-D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attention !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3429000"/>
            <a:ext cx="7772400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“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of the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gravest errors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 any type of risk management process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 the presentation of risk estimates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which convey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 false impression of accuracy and confidence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– disregarding the uncertainties inherent in basic understanding, data acquisition, and statistical analysis.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Tx/>
              <a:buNone/>
              <a:tabLst/>
              <a:defRPr/>
            </a:pPr>
            <a:r>
              <a:rPr lang="da-DK" kern="0" dirty="0" smtClean="0">
                <a:latin typeface="Century Gothic" pitchFamily="34" charset="0"/>
                <a:ea typeface="+mn-ea"/>
              </a:rPr>
              <a:t>(</a:t>
            </a:r>
            <a:r>
              <a:rPr lang="da-DK" i="1" kern="0" dirty="0" err="1" smtClean="0">
                <a:latin typeface="Century Gothic" pitchFamily="34" charset="0"/>
                <a:ea typeface="+mn-ea"/>
              </a:rPr>
              <a:t>Cited</a:t>
            </a:r>
            <a:r>
              <a:rPr lang="da-DK" i="1" kern="0" dirty="0" smtClean="0">
                <a:latin typeface="Century Gothic" pitchFamily="34" charset="0"/>
                <a:ea typeface="+mn-ea"/>
              </a:rPr>
              <a:t> from </a:t>
            </a:r>
            <a:r>
              <a:rPr lang="da-DK" i="1" kern="0" dirty="0" err="1" smtClean="0">
                <a:latin typeface="Century Gothic" pitchFamily="34" charset="0"/>
                <a:ea typeface="+mn-ea"/>
              </a:rPr>
              <a:t>anon</a:t>
            </a:r>
            <a:r>
              <a:rPr lang="da-DK" i="1" kern="0" dirty="0" smtClean="0">
                <a:latin typeface="Century Gothic" pitchFamily="34" charset="0"/>
                <a:ea typeface="+mn-ea"/>
              </a:rPr>
              <a:t>.</a:t>
            </a:r>
            <a:r>
              <a:rPr lang="da-DK" kern="0" dirty="0" smtClean="0">
                <a:latin typeface="Century Gothic" pitchFamily="34" charset="0"/>
                <a:ea typeface="+mn-ea"/>
              </a:rPr>
              <a:t>)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literature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2" y="170080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Zio</a:t>
            </a:r>
            <a:r>
              <a:rPr lang="en-US" sz="1200" dirty="0" smtClean="0"/>
              <a:t> E., </a:t>
            </a:r>
            <a:r>
              <a:rPr lang="en-US" sz="1200" dirty="0" err="1" smtClean="0"/>
              <a:t>Apostolakis</a:t>
            </a:r>
            <a:r>
              <a:rPr lang="en-US" sz="1200" dirty="0" smtClean="0"/>
              <a:t> G., TWO METHODS FOR THE STRUCTURED ASSESSMENT OF RADIOACTIVE WASTE REPOSITORIES</a:t>
            </a:r>
            <a:r>
              <a:rPr lang="en-US" sz="1200" i="1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 smtClean="0"/>
              <a:t>Reliab</a:t>
            </a:r>
            <a:r>
              <a:rPr lang="en-US" sz="1200" dirty="0" smtClean="0"/>
              <a:t>. Engineering and System Safety, 54 (2-3), 1996, p. 225-241</a:t>
            </a:r>
          </a:p>
          <a:p>
            <a:r>
              <a:rPr lang="en-US" sz="1200" dirty="0" err="1" smtClean="0"/>
              <a:t>Joaquín</a:t>
            </a:r>
            <a:r>
              <a:rPr lang="en-US" sz="1200" dirty="0" smtClean="0"/>
              <a:t> MARTIN BERMEJO Unit “Energy production and distribution systems” DG Research – RTD/J-2</a:t>
            </a:r>
          </a:p>
          <a:p>
            <a:endParaRPr lang="en-GB" sz="1200" i="1" dirty="0" smtClean="0"/>
          </a:p>
          <a:p>
            <a:endParaRPr lang="da-DK" sz="1200" dirty="0" smtClean="0"/>
          </a:p>
          <a:p>
            <a:pPr>
              <a:buNone/>
            </a:pPr>
            <a:endParaRPr lang="en-US" sz="1200" dirty="0" smtClean="0"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3645024"/>
            <a:ext cx="8064896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t"/>
          <a:lstStyle/>
          <a:p>
            <a:pPr>
              <a:lnSpc>
                <a:spcPct val="120000"/>
              </a:lnSpc>
            </a:pPr>
            <a:endParaRPr lang="en-GB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Assessment</a:t>
            </a:r>
            <a:r>
              <a:rPr lang="da-DK" dirty="0" smtClean="0"/>
              <a:t> of time &amp; </a:t>
            </a:r>
            <a:r>
              <a:rPr lang="da-DK" dirty="0" err="1" smtClean="0"/>
              <a:t>safety</a:t>
            </a:r>
            <a:r>
              <a:rPr lang="da-DK" dirty="0" smtClean="0"/>
              <a:t> </a:t>
            </a:r>
            <a:r>
              <a:rPr lang="da-DK" dirty="0" err="1" smtClean="0"/>
              <a:t>critical</a:t>
            </a:r>
            <a:r>
              <a:rPr lang="da-DK" dirty="0" smtClean="0"/>
              <a:t> systems</a:t>
            </a:r>
            <a:endParaRPr lang="en-GB" dirty="0"/>
          </a:p>
        </p:txBody>
      </p:sp>
      <p:sp>
        <p:nvSpPr>
          <p:cNvPr id="5" name="Rectangle 7">
            <a:hlinkClick r:id="rId2" action="ppaction://hlinksldjump" tooltip="levels of uncertainty"/>
          </p:cNvPr>
          <p:cNvSpPr>
            <a:spLocks noChangeArrowheads="1"/>
          </p:cNvSpPr>
          <p:nvPr/>
        </p:nvSpPr>
        <p:spPr bwMode="auto">
          <a:xfrm>
            <a:off x="2612051" y="1628800"/>
            <a:ext cx="6208421" cy="4607917"/>
          </a:xfrm>
          <a:prstGeom prst="rect">
            <a:avLst/>
          </a:prstGeom>
          <a:solidFill>
            <a:srgbClr val="E1F2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/>
          <a:lstStyle/>
          <a:p>
            <a:pPr algn="ctr">
              <a:spcBef>
                <a:spcPct val="0"/>
              </a:spcBef>
            </a:pPr>
            <a:r>
              <a:rPr lang="da-DK" dirty="0" smtClean="0">
                <a:latin typeface="Arial" charset="0"/>
              </a:rPr>
              <a:t>1) </a:t>
            </a:r>
            <a:r>
              <a:rPr lang="da-DK" dirty="0" err="1" smtClean="0">
                <a:latin typeface="Arial" charset="0"/>
              </a:rPr>
              <a:t>Risk</a:t>
            </a:r>
            <a:r>
              <a:rPr lang="da-DK" dirty="0" smtClean="0">
                <a:latin typeface="Arial" charset="0"/>
              </a:rPr>
              <a:t> </a:t>
            </a:r>
            <a:r>
              <a:rPr lang="da-DK" dirty="0" err="1">
                <a:latin typeface="Arial" charset="0"/>
              </a:rPr>
              <a:t>Assessment</a:t>
            </a:r>
            <a:endParaRPr lang="en-GB" dirty="0">
              <a:latin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163911" y="1815629"/>
            <a:ext cx="3999700" cy="2491503"/>
            <a:chOff x="69" y="845"/>
            <a:chExt cx="2630" cy="1815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69" y="845"/>
              <a:ext cx="2630" cy="1815"/>
            </a:xfrm>
            <a:prstGeom prst="rect">
              <a:avLst/>
            </a:prstGeom>
            <a:solidFill>
              <a:srgbClr val="EBFFE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anchorCtr="1"/>
            <a:lstStyle/>
            <a:p>
              <a:pPr algn="ctr">
                <a:spcBef>
                  <a:spcPct val="0"/>
                </a:spcBef>
              </a:pPr>
              <a:r>
                <a:rPr lang="da-DK" dirty="0" err="1">
                  <a:latin typeface="Tahoma" pitchFamily="34" charset="0"/>
                </a:rPr>
                <a:t>Risk</a:t>
              </a:r>
              <a:r>
                <a:rPr lang="da-DK" dirty="0">
                  <a:latin typeface="Tahoma" pitchFamily="34" charset="0"/>
                </a:rPr>
                <a:t> </a:t>
              </a:r>
              <a:r>
                <a:rPr lang="da-DK" dirty="0" err="1">
                  <a:latin typeface="Tahoma" pitchFamily="34" charset="0"/>
                </a:rPr>
                <a:t>Analysis</a:t>
              </a:r>
              <a:endParaRPr lang="en-GB" dirty="0">
                <a:latin typeface="Tahoma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87" y="981"/>
              <a:ext cx="2221" cy="22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da-DK" sz="1600" dirty="0" err="1">
                  <a:latin typeface="Tahoma" pitchFamily="34" charset="0"/>
                </a:rPr>
                <a:t>Hazard</a:t>
              </a:r>
              <a:r>
                <a:rPr lang="da-DK" sz="1600" dirty="0">
                  <a:latin typeface="Tahoma" pitchFamily="34" charset="0"/>
                </a:rPr>
                <a:t> </a:t>
              </a:r>
              <a:r>
                <a:rPr lang="da-DK" sz="1600" dirty="0" err="1">
                  <a:latin typeface="Tahoma" pitchFamily="34" charset="0"/>
                </a:rPr>
                <a:t>Identification</a:t>
              </a:r>
              <a:endParaRPr lang="en-GB" sz="1600" dirty="0">
                <a:latin typeface="Tahoma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87" y="1390"/>
              <a:ext cx="2225" cy="22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da-DK" sz="1600" dirty="0" err="1">
                  <a:latin typeface="Tahoma" pitchFamily="34" charset="0"/>
                </a:rPr>
                <a:t>Hazard</a:t>
              </a:r>
              <a:r>
                <a:rPr lang="da-DK" sz="1600" dirty="0">
                  <a:latin typeface="Tahoma" pitchFamily="34" charset="0"/>
                </a:rPr>
                <a:t> &amp; Scenario </a:t>
              </a:r>
              <a:r>
                <a:rPr lang="da-DK" sz="1600" dirty="0" err="1">
                  <a:latin typeface="Tahoma" pitchFamily="34" charset="0"/>
                </a:rPr>
                <a:t>Analysis</a:t>
              </a:r>
              <a:endParaRPr lang="en-GB" sz="1600" dirty="0">
                <a:latin typeface="Tahoma" pitchFamily="34" charset="0"/>
              </a:endParaRPr>
            </a:p>
          </p:txBody>
        </p:sp>
        <p:sp>
          <p:nvSpPr>
            <p:cNvPr id="23" name="Text Box 12">
              <a:hlinkClick r:id="rId3" action="ppaction://hlinksldjump" tooltip="failure rates of components"/>
            </p:cNvPr>
            <p:cNvSpPr txBox="1">
              <a:spLocks noChangeArrowheads="1"/>
            </p:cNvSpPr>
            <p:nvPr/>
          </p:nvSpPr>
          <p:spPr bwMode="auto">
            <a:xfrm>
              <a:off x="387" y="1843"/>
              <a:ext cx="992" cy="247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da-DK" sz="1600" dirty="0" smtClean="0">
                  <a:latin typeface="Tahoma" pitchFamily="34" charset="0"/>
                </a:rPr>
                <a:t>2) </a:t>
              </a:r>
              <a:r>
                <a:rPr lang="da-DK" sz="1600" dirty="0" err="1" smtClean="0">
                  <a:latin typeface="Tahoma" pitchFamily="34" charset="0"/>
                </a:rPr>
                <a:t>Likelihood</a:t>
              </a:r>
              <a:endParaRPr lang="en-GB" sz="1600" dirty="0">
                <a:latin typeface="Tahoma" pitchFamily="34" charset="0"/>
              </a:endParaRPr>
            </a:p>
          </p:txBody>
        </p:sp>
        <p:sp>
          <p:nvSpPr>
            <p:cNvPr id="24" name="Text Box 13">
              <a:hlinkClick r:id="rId4" action="ppaction://hlinksldjump" tooltip="uncertainty for consequences"/>
            </p:cNvPr>
            <p:cNvSpPr txBox="1">
              <a:spLocks noChangeArrowheads="1"/>
            </p:cNvSpPr>
            <p:nvPr/>
          </p:nvSpPr>
          <p:spPr bwMode="auto">
            <a:xfrm>
              <a:off x="1612" y="1843"/>
              <a:ext cx="1005" cy="42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da-DK" sz="1600" dirty="0" smtClean="0">
                  <a:latin typeface="Tahoma" pitchFamily="34" charset="0"/>
                </a:rPr>
                <a:t>3) </a:t>
              </a:r>
              <a:r>
                <a:rPr lang="da-DK" sz="1600" dirty="0" err="1" smtClean="0">
                  <a:latin typeface="Tahoma" pitchFamily="34" charset="0"/>
                </a:rPr>
                <a:t>Consequences</a:t>
              </a:r>
              <a:endParaRPr lang="en-GB" sz="1600" dirty="0">
                <a:latin typeface="Tahoma" pitchFamily="34" charset="0"/>
              </a:endParaRPr>
            </a:p>
          </p:txBody>
        </p:sp>
        <p:sp>
          <p:nvSpPr>
            <p:cNvPr id="25" name="Text Box 14">
              <a:hlinkClick r:id="rId5" action="ppaction://hlinksldjump" tooltip="Benchmarking IR"/>
            </p:cNvPr>
            <p:cNvSpPr txBox="1">
              <a:spLocks noChangeArrowheads="1"/>
            </p:cNvSpPr>
            <p:nvPr/>
          </p:nvSpPr>
          <p:spPr bwMode="auto">
            <a:xfrm>
              <a:off x="387" y="2297"/>
              <a:ext cx="2221" cy="247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da-DK" sz="1600" dirty="0" smtClean="0">
                  <a:latin typeface="Tahoma" pitchFamily="34" charset="0"/>
                </a:rPr>
                <a:t>4) </a:t>
              </a:r>
              <a:r>
                <a:rPr lang="da-DK" sz="1600" dirty="0" err="1" smtClean="0">
                  <a:latin typeface="Tahoma" pitchFamily="34" charset="0"/>
                </a:rPr>
                <a:t>Risk</a:t>
              </a:r>
              <a:r>
                <a:rPr lang="da-DK" sz="1600" dirty="0" smtClean="0">
                  <a:latin typeface="Tahoma" pitchFamily="34" charset="0"/>
                </a:rPr>
                <a:t> – </a:t>
              </a:r>
              <a:r>
                <a:rPr lang="da-DK" sz="1600" dirty="0" err="1">
                  <a:latin typeface="Tahoma" pitchFamily="34" charset="0"/>
                </a:rPr>
                <a:t>Expected</a:t>
              </a:r>
              <a:r>
                <a:rPr lang="da-DK" sz="1600" dirty="0">
                  <a:latin typeface="Tahoma" pitchFamily="34" charset="0"/>
                </a:rPr>
                <a:t> </a:t>
              </a:r>
              <a:r>
                <a:rPr lang="da-DK" sz="1600" dirty="0" err="1">
                  <a:latin typeface="Tahoma" pitchFamily="34" charset="0"/>
                </a:rPr>
                <a:t>loss</a:t>
              </a:r>
              <a:endParaRPr lang="en-GB" sz="1600" dirty="0">
                <a:latin typeface="Tahoma" pitchFamily="34" charset="0"/>
              </a:endParaRPr>
            </a:p>
          </p:txBody>
        </p:sp>
        <p:cxnSp>
          <p:nvCxnSpPr>
            <p:cNvPr id="26" name="AutoShape 15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 rot="16200000" flipH="1">
              <a:off x="1404" y="1294"/>
              <a:ext cx="18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16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1075" y="1418"/>
              <a:ext cx="233" cy="6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17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 rot="16200000" flipH="1">
              <a:off x="1691" y="1419"/>
              <a:ext cx="233" cy="6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18"/>
            <p:cNvCxnSpPr>
              <a:cxnSpLocks noChangeShapeType="1"/>
              <a:stCxn id="23" idx="2"/>
              <a:endCxn id="25" idx="0"/>
            </p:cNvCxnSpPr>
            <p:nvPr/>
          </p:nvCxnSpPr>
          <p:spPr bwMode="auto">
            <a:xfrm rot="16200000" flipH="1">
              <a:off x="1087" y="1886"/>
              <a:ext cx="207" cy="6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9"/>
            <p:cNvCxnSpPr>
              <a:cxnSpLocks noChangeShapeType="1"/>
              <a:stCxn id="24" idx="2"/>
              <a:endCxn id="25" idx="0"/>
            </p:cNvCxnSpPr>
            <p:nvPr/>
          </p:nvCxnSpPr>
          <p:spPr bwMode="auto">
            <a:xfrm rot="5400000">
              <a:off x="1792" y="1974"/>
              <a:ext cx="28" cy="6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371840" y="3372531"/>
            <a:ext cx="1240971" cy="933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a-DK" sz="1600" dirty="0" err="1" smtClean="0">
                <a:latin typeface="Arial" charset="0"/>
              </a:rPr>
              <a:t>Consider</a:t>
            </a:r>
            <a:r>
              <a:rPr lang="da-DK" sz="1600" dirty="0">
                <a:latin typeface="Arial" charset="0"/>
              </a:rPr>
              <a:t/>
            </a:r>
            <a:br>
              <a:rPr lang="da-DK" sz="1600" dirty="0">
                <a:latin typeface="Arial" charset="0"/>
              </a:rPr>
            </a:br>
            <a:r>
              <a:rPr lang="da-DK" sz="1600" dirty="0" err="1">
                <a:latin typeface="Arial" charset="0"/>
              </a:rPr>
              <a:t>risk-reducing</a:t>
            </a:r>
            <a:r>
              <a:rPr lang="da-DK" sz="1600" dirty="0">
                <a:latin typeface="Arial" charset="0"/>
              </a:rPr>
              <a:t/>
            </a:r>
            <a:br>
              <a:rPr lang="da-DK" sz="1600" dirty="0">
                <a:latin typeface="Arial" charset="0"/>
              </a:rPr>
            </a:br>
            <a:r>
              <a:rPr lang="da-DK" sz="1600" dirty="0" err="1">
                <a:latin typeface="Arial" charset="0"/>
              </a:rPr>
              <a:t>measures</a:t>
            </a:r>
            <a:endParaRPr lang="en-GB" sz="1600" dirty="0">
              <a:latin typeface="Arial" charset="0"/>
            </a:endParaRPr>
          </a:p>
        </p:txBody>
      </p:sp>
      <p:sp>
        <p:nvSpPr>
          <p:cNvPr id="8" name="Rectangle 7">
            <a:hlinkClick r:id="rId6" action="ppaction://hlinksldjump" tooltip="traffic light model"/>
          </p:cNvPr>
          <p:cNvSpPr/>
          <p:nvPr/>
        </p:nvSpPr>
        <p:spPr bwMode="auto">
          <a:xfrm>
            <a:off x="3163911" y="4431225"/>
            <a:ext cx="4000412" cy="161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90000" rIns="90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 smtClean="0">
                <a:latin typeface="Tahoma" pitchFamily="34" charset="0"/>
                <a:cs typeface="Tahoma" pitchFamily="34" charset="0"/>
              </a:rPr>
              <a:t>5)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Risk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Evaluation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AutoShape 26"/>
          <p:cNvCxnSpPr>
            <a:cxnSpLocks noChangeShapeType="1"/>
            <a:stCxn id="7" idx="0"/>
            <a:endCxn id="22" idx="3"/>
          </p:cNvCxnSpPr>
          <p:nvPr/>
        </p:nvCxnSpPr>
        <p:spPr bwMode="auto">
          <a:xfrm rot="16200000" flipV="1">
            <a:off x="7182933" y="2563136"/>
            <a:ext cx="657764" cy="9610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" name="AutoShape 22"/>
          <p:cNvCxnSpPr>
            <a:cxnSpLocks noChangeShapeType="1"/>
            <a:stCxn id="25" idx="2"/>
            <a:endCxn id="17" idx="0"/>
          </p:cNvCxnSpPr>
          <p:nvPr/>
        </p:nvCxnSpPr>
        <p:spPr bwMode="auto">
          <a:xfrm rot="5400000">
            <a:off x="5069659" y="4412458"/>
            <a:ext cx="531787" cy="16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" name="Group 70"/>
          <p:cNvGrpSpPr/>
          <p:nvPr/>
        </p:nvGrpSpPr>
        <p:grpSpPr>
          <a:xfrm>
            <a:off x="3644364" y="4679171"/>
            <a:ext cx="3380735" cy="1148346"/>
            <a:chOff x="3633366" y="4435774"/>
            <a:chExt cx="3529013" cy="1327799"/>
          </a:xfrm>
        </p:grpSpPr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659141" y="4435774"/>
              <a:ext cx="442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a-DK" sz="1600" dirty="0" err="1">
                  <a:latin typeface="Arial" charset="0"/>
                </a:rPr>
                <a:t>No</a:t>
              </a:r>
              <a:endParaRPr lang="en-GB" sz="1600" dirty="0">
                <a:latin typeface="Arial" charset="0"/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5724104" y="5012037"/>
              <a:ext cx="533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a-DK" sz="1600" dirty="0" err="1">
                  <a:latin typeface="Arial" charset="0"/>
                </a:rPr>
                <a:t>Yes</a:t>
              </a:r>
              <a:endParaRPr lang="en-GB" sz="1600" dirty="0">
                <a:latin typeface="Arial" charset="0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3633366" y="4435774"/>
              <a:ext cx="3529013" cy="720725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a-DK" sz="1600" dirty="0" err="1">
                  <a:latin typeface="Arial" charset="0"/>
                </a:rPr>
                <a:t>Risk</a:t>
              </a:r>
              <a:r>
                <a:rPr lang="da-DK" sz="1600" dirty="0">
                  <a:latin typeface="Arial" charset="0"/>
                </a:rPr>
                <a:t> acceptable</a:t>
              </a:r>
              <a:r>
                <a:rPr lang="da-DK" dirty="0">
                  <a:latin typeface="Arial" charset="0"/>
                </a:rPr>
                <a:t>?</a:t>
              </a:r>
              <a:endParaRPr lang="en-GB" dirty="0">
                <a:latin typeface="Arial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850025" y="5404798"/>
              <a:ext cx="3081816" cy="358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da-DK" sz="1600" dirty="0" err="1">
                  <a:latin typeface="Arial" charset="0"/>
                </a:rPr>
                <a:t>Safe</a:t>
              </a:r>
              <a:r>
                <a:rPr lang="da-DK" sz="1600" dirty="0">
                  <a:latin typeface="Arial" charset="0"/>
                </a:rPr>
                <a:t> operation</a:t>
              </a:r>
              <a:endParaRPr lang="en-GB" sz="1600" dirty="0">
                <a:latin typeface="Arial" charset="0"/>
              </a:endParaRPr>
            </a:p>
          </p:txBody>
        </p:sp>
        <p:cxnSp>
          <p:nvCxnSpPr>
            <p:cNvPr id="19" name="AutoShape 23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 rot="5400000">
              <a:off x="5270254" y="5277180"/>
              <a:ext cx="248299" cy="69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2" name="AutoShape 25"/>
          <p:cNvCxnSpPr>
            <a:cxnSpLocks noChangeShapeType="1"/>
            <a:stCxn id="17" idx="3"/>
            <a:endCxn id="7" idx="2"/>
          </p:cNvCxnSpPr>
          <p:nvPr/>
        </p:nvCxnSpPr>
        <p:spPr bwMode="auto">
          <a:xfrm flipV="1">
            <a:off x="7025099" y="4306136"/>
            <a:ext cx="967227" cy="68469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" name="Left-Right Arrow 12"/>
          <p:cNvSpPr/>
          <p:nvPr/>
        </p:nvSpPr>
        <p:spPr>
          <a:xfrm>
            <a:off x="611560" y="1815628"/>
            <a:ext cx="2276421" cy="143235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Systems </a:t>
            </a:r>
            <a:r>
              <a:rPr lang="da-DK" sz="1600" dirty="0" err="1" smtClean="0">
                <a:solidFill>
                  <a:schemeClr val="tx1"/>
                </a:solidFill>
              </a:rPr>
              <a:t>analysis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4" name="Left-Right Arrow 13">
            <a:hlinkClick r:id="rId7" action="ppaction://hlinksldjump" tooltip="management strategies under uncertainty"/>
          </p:cNvPr>
          <p:cNvSpPr/>
          <p:nvPr/>
        </p:nvSpPr>
        <p:spPr>
          <a:xfrm>
            <a:off x="611560" y="4618053"/>
            <a:ext cx="2276421" cy="143235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6) Safety Management</a:t>
            </a:r>
            <a:endParaRPr lang="da-DK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Uncertainty</a:t>
            </a:r>
            <a:r>
              <a:rPr lang="da-DK" dirty="0" smtClean="0"/>
              <a:t> </a:t>
            </a:r>
            <a:r>
              <a:rPr lang="da-DK" dirty="0" err="1" smtClean="0"/>
              <a:t>treatment</a:t>
            </a:r>
            <a:r>
              <a:rPr lang="da-DK" dirty="0" smtClean="0"/>
              <a:t> </a:t>
            </a:r>
            <a:r>
              <a:rPr lang="da-DK" dirty="0" err="1" smtClean="0"/>
              <a:t>levels</a:t>
            </a:r>
            <a:r>
              <a:rPr lang="da-DK" dirty="0" smtClean="0"/>
              <a:t> in 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Paté</a:t>
            </a:r>
            <a:r>
              <a:rPr lang="en-GB" dirty="0" smtClean="0"/>
              <a:t>-Cornell [23] identified six levels of uncertainty treatment: </a:t>
            </a:r>
          </a:p>
          <a:p>
            <a:endParaRPr lang="en-GB" dirty="0" smtClean="0"/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0:	Simply procedure of hazard detection and failure modes identification </a:t>
            </a:r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1: 	“Worst case” approach </a:t>
            </a:r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2: 	“Quasi-worst cases” and plausible upper bounds </a:t>
            </a:r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3: 	Best estimates and central values </a:t>
            </a:r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4: 	Probabilistic risk assessment, single risk curve </a:t>
            </a:r>
          </a:p>
          <a:p>
            <a:pPr marL="1073150" indent="-1073150">
              <a:buNone/>
              <a:tabLst>
                <a:tab pos="1073150" algn="l"/>
              </a:tabLst>
            </a:pPr>
            <a:r>
              <a:rPr lang="en-GB" dirty="0" smtClean="0"/>
              <a:t>Level 5: 	Probabilistic risk analysis, multiple risk curves </a:t>
            </a:r>
          </a:p>
          <a:p>
            <a:endParaRPr lang="en-GB" dirty="0" smtClean="0"/>
          </a:p>
          <a:p>
            <a:r>
              <a:rPr lang="en-GB" dirty="0" smtClean="0"/>
              <a:t>In RA all levels have their role </a:t>
            </a:r>
          </a:p>
          <a:p>
            <a:r>
              <a:rPr lang="en-GB" dirty="0" smtClean="0"/>
              <a:t>It is not always demanded to use level 4 or 5 assessments to describe the uncertainties </a:t>
            </a:r>
          </a:p>
          <a:p>
            <a:pPr lvl="1"/>
            <a:r>
              <a:rPr lang="en-GB" dirty="0" smtClean="0"/>
              <a:t>in simple cases with low cost solutions a level 0 approach may be fully appropriate. </a:t>
            </a:r>
            <a:endParaRPr lang="en-GB" dirty="0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 bwMode="auto">
          <a:xfrm>
            <a:off x="8316416" y="6021288"/>
            <a:ext cx="432048" cy="216024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r>
              <a:rPr lang="da-DK" dirty="0" err="1" smtClean="0"/>
              <a:t>Uncertainty</a:t>
            </a:r>
            <a:r>
              <a:rPr lang="da-DK" dirty="0" smtClean="0"/>
              <a:t>: </a:t>
            </a:r>
            <a:r>
              <a:rPr lang="da-DK" dirty="0" err="1" smtClean="0"/>
              <a:t>Likelihood</a:t>
            </a:r>
            <a:endParaRPr lang="en-GB" dirty="0"/>
          </a:p>
        </p:txBody>
      </p:sp>
      <p:pic>
        <p:nvPicPr>
          <p:cNvPr id="4" name="Picture 3" descr="Bathtub curve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707904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1432" y="4005064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2060"/>
                </a:solidFill>
              </a:rPr>
              <a:t>For the new hydrogen </a:t>
            </a:r>
            <a:r>
              <a:rPr lang="da-DK" dirty="0" err="1" smtClean="0">
                <a:solidFill>
                  <a:srgbClr val="002060"/>
                </a:solidFill>
              </a:rPr>
              <a:t>technologies</a:t>
            </a:r>
            <a:r>
              <a:rPr lang="da-DK" dirty="0" smtClean="0">
                <a:solidFill>
                  <a:srgbClr val="002060"/>
                </a:solidFill>
              </a:rPr>
              <a:t> the </a:t>
            </a:r>
            <a:r>
              <a:rPr lang="da-DK" dirty="0" err="1" smtClean="0">
                <a:solidFill>
                  <a:srgbClr val="002060"/>
                </a:solidFill>
              </a:rPr>
              <a:t>phases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may</a:t>
            </a:r>
            <a:r>
              <a:rPr lang="da-DK" dirty="0" smtClean="0">
                <a:solidFill>
                  <a:srgbClr val="002060"/>
                </a:solidFill>
              </a:rPr>
              <a:t> not </a:t>
            </a:r>
            <a:r>
              <a:rPr lang="da-DK" dirty="0" err="1" smtClean="0">
                <a:solidFill>
                  <a:srgbClr val="002060"/>
                </a:solidFill>
              </a:rPr>
              <a:t>yet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be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fully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estabilished</a:t>
            </a:r>
            <a:r>
              <a:rPr lang="da-DK" dirty="0" smtClean="0">
                <a:solidFill>
                  <a:srgbClr val="002060"/>
                </a:solidFill>
              </a:rPr>
              <a:t> -&gt; </a:t>
            </a:r>
            <a:r>
              <a:rPr lang="da-DK" dirty="0" err="1" smtClean="0">
                <a:solidFill>
                  <a:srgbClr val="002060"/>
                </a:solidFill>
              </a:rPr>
              <a:t>failures</a:t>
            </a:r>
            <a:r>
              <a:rPr lang="da-DK" dirty="0" smtClean="0">
                <a:solidFill>
                  <a:srgbClr val="002060"/>
                </a:solidFill>
              </a:rPr>
              <a:t> due to ”</a:t>
            </a:r>
            <a:r>
              <a:rPr lang="da-DK" dirty="0" err="1" smtClean="0">
                <a:solidFill>
                  <a:srgbClr val="002060"/>
                </a:solidFill>
              </a:rPr>
              <a:t>known</a:t>
            </a:r>
            <a:r>
              <a:rPr lang="da-DK" dirty="0" smtClean="0">
                <a:solidFill>
                  <a:srgbClr val="002060"/>
                </a:solidFill>
              </a:rPr>
              <a:t> – </a:t>
            </a:r>
            <a:r>
              <a:rPr lang="da-DK" dirty="0" err="1" smtClean="0">
                <a:solidFill>
                  <a:srgbClr val="002060"/>
                </a:solidFill>
              </a:rPr>
              <a:t>unknowns</a:t>
            </a:r>
            <a:r>
              <a:rPr lang="da-DK" dirty="0" smtClean="0">
                <a:solidFill>
                  <a:srgbClr val="002060"/>
                </a:solidFill>
              </a:rPr>
              <a:t>” / ”</a:t>
            </a:r>
            <a:r>
              <a:rPr lang="da-DK" dirty="0" err="1" smtClean="0">
                <a:solidFill>
                  <a:srgbClr val="002060"/>
                </a:solidFill>
              </a:rPr>
              <a:t>unknowns</a:t>
            </a:r>
            <a:r>
              <a:rPr lang="da-DK" dirty="0" smtClean="0">
                <a:solidFill>
                  <a:srgbClr val="002060"/>
                </a:solidFill>
              </a:rPr>
              <a:t> - </a:t>
            </a:r>
            <a:r>
              <a:rPr lang="da-DK" dirty="0" err="1" smtClean="0">
                <a:solidFill>
                  <a:srgbClr val="002060"/>
                </a:solidFill>
              </a:rPr>
              <a:t>unknowns</a:t>
            </a:r>
            <a:r>
              <a:rPr lang="da-DK" dirty="0" smtClean="0">
                <a:solidFill>
                  <a:srgbClr val="002060"/>
                </a:solidFill>
              </a:rPr>
              <a:t>.” Large </a:t>
            </a:r>
            <a:r>
              <a:rPr lang="da-DK" dirty="0" err="1" smtClean="0">
                <a:solidFill>
                  <a:srgbClr val="002060"/>
                </a:solidFill>
              </a:rPr>
              <a:t>scale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testing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a.o.is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needed</a:t>
            </a:r>
            <a:r>
              <a:rPr lang="da-DK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</a:rPr>
              <a:t> To </a:t>
            </a:r>
            <a:r>
              <a:rPr lang="da-DK" dirty="0" err="1" smtClean="0">
                <a:solidFill>
                  <a:srgbClr val="002060"/>
                </a:solidFill>
              </a:rPr>
              <a:t>reduce</a:t>
            </a:r>
            <a:r>
              <a:rPr lang="da-DK" dirty="0" smtClean="0">
                <a:solidFill>
                  <a:srgbClr val="002060"/>
                </a:solidFill>
              </a:rPr>
              <a:t> the </a:t>
            </a:r>
            <a:r>
              <a:rPr lang="da-DK" dirty="0" err="1" smtClean="0">
                <a:solidFill>
                  <a:srgbClr val="002060"/>
                </a:solidFill>
              </a:rPr>
              <a:t>failure</a:t>
            </a:r>
            <a:r>
              <a:rPr lang="da-DK" dirty="0" smtClean="0">
                <a:solidFill>
                  <a:srgbClr val="002060"/>
                </a:solidFill>
              </a:rPr>
              <a:t> rate to a ”</a:t>
            </a:r>
            <a:r>
              <a:rPr lang="da-DK" dirty="0" err="1" smtClean="0">
                <a:solidFill>
                  <a:srgbClr val="002060"/>
                </a:solidFill>
              </a:rPr>
              <a:t>useful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life</a:t>
            </a:r>
            <a:r>
              <a:rPr lang="da-DK" dirty="0" smtClean="0">
                <a:solidFill>
                  <a:srgbClr val="002060"/>
                </a:solidFill>
              </a:rPr>
              <a:t>” </a:t>
            </a:r>
            <a:r>
              <a:rPr lang="da-DK" dirty="0" err="1" smtClean="0">
                <a:solidFill>
                  <a:srgbClr val="002060"/>
                </a:solidFill>
              </a:rPr>
              <a:t>level</a:t>
            </a:r>
            <a:endParaRPr lang="da-DK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</a:rPr>
              <a:t> To find the optimal </a:t>
            </a:r>
            <a:r>
              <a:rPr lang="da-DK" dirty="0" err="1" smtClean="0">
                <a:solidFill>
                  <a:srgbClr val="002060"/>
                </a:solidFill>
              </a:rPr>
              <a:t>maintenance</a:t>
            </a:r>
            <a:r>
              <a:rPr lang="da-DK" dirty="0" smtClean="0">
                <a:solidFill>
                  <a:srgbClr val="002060"/>
                </a:solidFill>
              </a:rPr>
              <a:t> </a:t>
            </a:r>
            <a:r>
              <a:rPr lang="da-DK" dirty="0" err="1" smtClean="0">
                <a:solidFill>
                  <a:srgbClr val="002060"/>
                </a:solidFill>
              </a:rPr>
              <a:t>strategies</a:t>
            </a:r>
            <a:r>
              <a:rPr lang="da-DK" dirty="0" smtClean="0">
                <a:solidFill>
                  <a:srgbClr val="002060"/>
                </a:solidFill>
              </a:rPr>
              <a:t> to </a:t>
            </a:r>
            <a:r>
              <a:rPr lang="da-DK" dirty="0" err="1" smtClean="0">
                <a:solidFill>
                  <a:srgbClr val="002060"/>
                </a:solidFill>
              </a:rPr>
              <a:t>prevent</a:t>
            </a:r>
            <a:r>
              <a:rPr lang="da-DK" dirty="0" smtClean="0">
                <a:solidFill>
                  <a:srgbClr val="002060"/>
                </a:solidFill>
              </a:rPr>
              <a:t> ”</a:t>
            </a:r>
            <a:r>
              <a:rPr lang="da-DK" dirty="0" err="1" smtClean="0">
                <a:solidFill>
                  <a:srgbClr val="002060"/>
                </a:solidFill>
              </a:rPr>
              <a:t>Wearout</a:t>
            </a:r>
            <a:r>
              <a:rPr lang="da-DK" dirty="0" smtClean="0">
                <a:solidFill>
                  <a:srgbClr val="002060"/>
                </a:solidFill>
              </a:rPr>
              <a:t>”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 bwMode="auto">
          <a:xfrm>
            <a:off x="8388424" y="6165304"/>
            <a:ext cx="504056" cy="28803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5976664" cy="29523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4077072"/>
            <a:ext cx="3090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Failure</a:t>
            </a:r>
            <a:r>
              <a:rPr lang="da-DK" dirty="0" smtClean="0"/>
              <a:t> rates of </a:t>
            </a:r>
            <a:r>
              <a:rPr lang="da-DK" dirty="0" err="1" smtClean="0"/>
              <a:t>Components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539080"/>
          </a:xfrm>
        </p:spPr>
        <p:txBody>
          <a:bodyPr/>
          <a:lstStyle/>
          <a:p>
            <a:r>
              <a:rPr lang="da-DK" dirty="0" err="1" smtClean="0"/>
              <a:t>Uncertainty</a:t>
            </a:r>
            <a:r>
              <a:rPr lang="da-DK" dirty="0" smtClean="0"/>
              <a:t>: </a:t>
            </a:r>
            <a:r>
              <a:rPr lang="da-DK" dirty="0" err="1" smtClean="0"/>
              <a:t>Consequence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365104"/>
            <a:ext cx="4239156" cy="19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048672" cy="2736304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 bwMode="auto">
          <a:xfrm>
            <a:off x="8532440" y="6093296"/>
            <a:ext cx="432048" cy="216024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482455" cy="320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Benchmarking </a:t>
            </a:r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/>
            </a:r>
            <a:br>
              <a:rPr lang="da-DK" dirty="0" smtClean="0"/>
            </a:b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076056" y="2276872"/>
          <a:ext cx="38164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499992" cy="32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Back or Previous 6">
            <a:hlinkClick r:id="rId5" action="ppaction://hlinksldjump" highlightClick="1"/>
          </p:cNvPr>
          <p:cNvSpPr/>
          <p:nvPr/>
        </p:nvSpPr>
        <p:spPr bwMode="auto">
          <a:xfrm>
            <a:off x="8028384" y="6021288"/>
            <a:ext cx="504056" cy="216024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771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683096"/>
          </a:xfrm>
        </p:spPr>
        <p:txBody>
          <a:bodyPr/>
          <a:lstStyle/>
          <a:p>
            <a:r>
              <a:rPr lang="da-DK" dirty="0" err="1" smtClean="0"/>
              <a:t>Managing</a:t>
            </a:r>
            <a:r>
              <a:rPr lang="da-DK" dirty="0" smtClean="0"/>
              <a:t> </a:t>
            </a:r>
            <a:r>
              <a:rPr lang="da-DK" dirty="0" err="1" smtClean="0"/>
              <a:t>risks</a:t>
            </a:r>
            <a:r>
              <a:rPr lang="da-DK" dirty="0" smtClean="0"/>
              <a:t> and </a:t>
            </a:r>
            <a:r>
              <a:rPr lang="da-DK" dirty="0" err="1" smtClean="0"/>
              <a:t>uncertainties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93266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340768"/>
            <a:ext cx="18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Normal </a:t>
            </a:r>
            <a:r>
              <a:rPr lang="da-DK" dirty="0" err="1" smtClean="0"/>
              <a:t>practise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412776"/>
            <a:ext cx="32684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 smtClean="0"/>
              <a:t>Consideration</a:t>
            </a:r>
            <a:r>
              <a:rPr lang="da-DK" dirty="0" smtClean="0"/>
              <a:t> of </a:t>
            </a:r>
            <a:r>
              <a:rPr lang="da-DK" dirty="0" err="1" smtClean="0"/>
              <a:t>uncertainties</a:t>
            </a:r>
            <a:endParaRPr lang="en-GB" dirty="0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 bwMode="auto">
          <a:xfrm>
            <a:off x="7884368" y="5949280"/>
            <a:ext cx="504056" cy="28803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 bwMode="auto">
          <a:xfrm>
            <a:off x="8532440" y="5949280"/>
            <a:ext cx="432048" cy="28803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8016"/>
            <a:ext cx="8795320" cy="101498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 strategies depending on uncertainty</a:t>
            </a:r>
            <a:endParaRPr lang="da-DK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4968552"/>
          </a:xfrm>
        </p:spPr>
        <p:txBody>
          <a:bodyPr>
            <a:noAutofit/>
          </a:bodyPr>
          <a:lstStyle/>
          <a:p>
            <a:pPr marL="531813" indent="-366713">
              <a:buFont typeface="Wingdings" pitchFamily="2" charset="2"/>
              <a:buChar char="Ø"/>
            </a:pPr>
            <a:endParaRPr lang="en-GB" sz="1800" b="1" dirty="0" smtClean="0"/>
          </a:p>
          <a:p>
            <a:pPr marL="531813" indent="-366713">
              <a:buFont typeface="Wingdings" pitchFamily="2" charset="2"/>
              <a:buChar char="Ø"/>
            </a:pPr>
            <a:r>
              <a:rPr lang="da-DK" sz="1800" b="1" dirty="0" err="1" smtClean="0"/>
              <a:t>Damocles</a:t>
            </a:r>
            <a:r>
              <a:rPr lang="da-DK" sz="1800" b="1" dirty="0" smtClean="0"/>
              <a:t> – RA </a:t>
            </a:r>
            <a:r>
              <a:rPr lang="da-DK" sz="1800" b="1" dirty="0" err="1" smtClean="0"/>
              <a:t>based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strategies</a:t>
            </a:r>
            <a:r>
              <a:rPr lang="da-DK" sz="1800" b="1" dirty="0" smtClean="0"/>
              <a:t> </a:t>
            </a:r>
          </a:p>
          <a:p>
            <a:pPr marL="917575" lvl="1" indent="-366713">
              <a:buFont typeface="Wingdings" pitchFamily="2" charset="2"/>
              <a:buChar char="Ø"/>
            </a:pPr>
            <a:r>
              <a:rPr lang="da-DK" sz="1800" dirty="0" smtClean="0"/>
              <a:t>sufficient </a:t>
            </a:r>
            <a:r>
              <a:rPr lang="da-DK" sz="1800" dirty="0" err="1" smtClean="0"/>
              <a:t>technical</a:t>
            </a:r>
            <a:r>
              <a:rPr lang="da-DK" sz="1800" dirty="0" smtClean="0"/>
              <a:t> </a:t>
            </a:r>
            <a:r>
              <a:rPr lang="da-DK" sz="1800" dirty="0" err="1" smtClean="0"/>
              <a:t>knowledge</a:t>
            </a:r>
            <a:r>
              <a:rPr lang="da-DK" sz="1800" dirty="0" smtClean="0"/>
              <a:t> as </a:t>
            </a:r>
            <a:r>
              <a:rPr lang="da-DK" sz="1800" dirty="0" err="1" smtClean="0"/>
              <a:t>uncertainties</a:t>
            </a:r>
            <a:r>
              <a:rPr lang="da-DK" sz="1800" dirty="0" smtClean="0"/>
              <a:t> </a:t>
            </a:r>
            <a:r>
              <a:rPr lang="da-DK" sz="1800" dirty="0" err="1" smtClean="0"/>
              <a:t>rather</a:t>
            </a:r>
            <a:r>
              <a:rPr lang="da-DK" sz="1800" dirty="0" smtClean="0"/>
              <a:t> small</a:t>
            </a:r>
          </a:p>
          <a:p>
            <a:pPr marL="531813" indent="-366713">
              <a:buFont typeface="Wingdings" pitchFamily="2" charset="2"/>
              <a:buChar char="Ø"/>
            </a:pPr>
            <a:r>
              <a:rPr lang="da-DK" sz="1800" b="1" dirty="0" smtClean="0"/>
              <a:t>Medusa – </a:t>
            </a:r>
            <a:r>
              <a:rPr lang="da-DK" sz="1800" b="1" dirty="0" err="1" smtClean="0"/>
              <a:t>risk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communication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focus</a:t>
            </a:r>
            <a:endParaRPr lang="da-DK" sz="1800" b="1" dirty="0" smtClean="0"/>
          </a:p>
          <a:p>
            <a:pPr marL="917575" lvl="1" indent="-366713">
              <a:buFont typeface="Wingdings" pitchFamily="2" charset="2"/>
              <a:buChar char="Ø"/>
            </a:pPr>
            <a:r>
              <a:rPr lang="da-DK" sz="1800" dirty="0" err="1" smtClean="0"/>
              <a:t>little</a:t>
            </a:r>
            <a:r>
              <a:rPr lang="da-DK" sz="1800" dirty="0" smtClean="0"/>
              <a:t> </a:t>
            </a:r>
            <a:r>
              <a:rPr lang="da-DK" sz="1800" dirty="0" err="1" smtClean="0"/>
              <a:t>technical</a:t>
            </a:r>
            <a:r>
              <a:rPr lang="da-DK" sz="1800" dirty="0" smtClean="0"/>
              <a:t> </a:t>
            </a:r>
            <a:r>
              <a:rPr lang="da-DK" sz="1800" dirty="0" err="1" smtClean="0"/>
              <a:t>uncertainty</a:t>
            </a:r>
            <a:r>
              <a:rPr lang="da-DK" sz="1800" dirty="0" smtClean="0"/>
              <a:t> – </a:t>
            </a:r>
            <a:r>
              <a:rPr lang="da-DK" sz="1800" dirty="0" err="1" smtClean="0"/>
              <a:t>risk</a:t>
            </a:r>
            <a:r>
              <a:rPr lang="da-DK" sz="1800" dirty="0" smtClean="0"/>
              <a:t> perception problem</a:t>
            </a:r>
          </a:p>
          <a:p>
            <a:pPr marL="531813" indent="-366713">
              <a:buFont typeface="Wingdings" pitchFamily="2" charset="2"/>
              <a:buChar char="Ø"/>
            </a:pPr>
            <a:r>
              <a:rPr lang="da-DK" sz="1800" b="1" dirty="0" smtClean="0"/>
              <a:t>Pandora – </a:t>
            </a:r>
            <a:r>
              <a:rPr lang="da-DK" sz="1800" b="1" dirty="0" err="1" smtClean="0"/>
              <a:t>precautionary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strategies</a:t>
            </a:r>
            <a:endParaRPr lang="da-DK" sz="1800" b="1" dirty="0" smtClean="0"/>
          </a:p>
          <a:p>
            <a:pPr marL="917575" lvl="1" indent="-366713">
              <a:buFont typeface="Wingdings" pitchFamily="2" charset="2"/>
              <a:buChar char="Ø"/>
            </a:pPr>
            <a:r>
              <a:rPr lang="da-DK" sz="1800" dirty="0" smtClean="0"/>
              <a:t>RA </a:t>
            </a:r>
            <a:r>
              <a:rPr lang="da-DK" sz="1800" dirty="0" err="1" smtClean="0"/>
              <a:t>may</a:t>
            </a:r>
            <a:r>
              <a:rPr lang="da-DK" sz="1800" dirty="0" smtClean="0"/>
              <a:t> </a:t>
            </a:r>
            <a:r>
              <a:rPr lang="da-DK" sz="1800" dirty="0" err="1" smtClean="0"/>
              <a:t>be</a:t>
            </a:r>
            <a:r>
              <a:rPr lang="da-DK" sz="1800" dirty="0" smtClean="0"/>
              <a:t> not </a:t>
            </a:r>
            <a:r>
              <a:rPr lang="da-DK" sz="1800" dirty="0" err="1" smtClean="0"/>
              <a:t>applicable</a:t>
            </a:r>
            <a:r>
              <a:rPr lang="da-DK" sz="1800" dirty="0" smtClean="0"/>
              <a:t> as </a:t>
            </a:r>
            <a:r>
              <a:rPr lang="da-DK" sz="1800" dirty="0" err="1" smtClean="0"/>
              <a:t>cause</a:t>
            </a:r>
            <a:r>
              <a:rPr lang="da-DK" sz="1800" dirty="0" smtClean="0"/>
              <a:t> –</a:t>
            </a:r>
            <a:r>
              <a:rPr lang="da-DK" sz="1800" dirty="0" err="1" smtClean="0"/>
              <a:t>consequence</a:t>
            </a:r>
            <a:r>
              <a:rPr lang="da-DK" sz="1800" dirty="0" smtClean="0"/>
              <a:t> </a:t>
            </a:r>
            <a:r>
              <a:rPr lang="da-DK" sz="1800" dirty="0" err="1" smtClean="0"/>
              <a:t>relationships</a:t>
            </a:r>
            <a:r>
              <a:rPr lang="da-DK" sz="1800" dirty="0" smtClean="0"/>
              <a:t> </a:t>
            </a:r>
            <a:r>
              <a:rPr lang="da-DK" sz="1800" dirty="0" err="1" smtClean="0"/>
              <a:t>are</a:t>
            </a:r>
            <a:r>
              <a:rPr lang="da-DK" sz="1800" dirty="0" smtClean="0"/>
              <a:t> not </a:t>
            </a:r>
            <a:r>
              <a:rPr lang="da-DK" sz="1800" dirty="0" err="1" smtClean="0"/>
              <a:t>known</a:t>
            </a:r>
            <a:r>
              <a:rPr lang="da-DK" sz="1800" dirty="0" smtClean="0"/>
              <a:t>, </a:t>
            </a:r>
            <a:r>
              <a:rPr lang="da-DK" sz="1800" dirty="0" err="1" smtClean="0"/>
              <a:t>e.g</a:t>
            </a:r>
            <a:r>
              <a:rPr lang="da-DK" sz="1800" dirty="0" smtClean="0"/>
              <a:t>. </a:t>
            </a:r>
            <a:r>
              <a:rPr lang="da-DK" sz="1800" dirty="0" err="1" smtClean="0"/>
              <a:t>nanomaterials</a:t>
            </a:r>
            <a:r>
              <a:rPr lang="da-DK" sz="1800" dirty="0" smtClean="0"/>
              <a:t> in </a:t>
            </a:r>
            <a:r>
              <a:rPr lang="da-DK" sz="1800" dirty="0" err="1" smtClean="0"/>
              <a:t>food</a:t>
            </a:r>
            <a:r>
              <a:rPr lang="da-DK" sz="1800" dirty="0" smtClean="0"/>
              <a:t> </a:t>
            </a:r>
            <a:r>
              <a:rPr lang="da-DK" sz="1800" dirty="0" err="1" smtClean="0"/>
              <a:t>industry</a:t>
            </a:r>
            <a:endParaRPr lang="da-DK" sz="1800" dirty="0" smtClean="0"/>
          </a:p>
          <a:p>
            <a:pPr marL="531813" indent="-366713">
              <a:buFont typeface="Wingdings" pitchFamily="2" charset="2"/>
              <a:buChar char="Ø"/>
            </a:pPr>
            <a:endParaRPr lang="en-GB" sz="1800" b="1" dirty="0" smtClean="0"/>
          </a:p>
          <a:p>
            <a:pPr marL="531813" indent="-366713">
              <a:spcAft>
                <a:spcPts val="300"/>
              </a:spcAft>
              <a:buSzPct val="60000"/>
              <a:buFont typeface="Wingdings" pitchFamily="2" charset="2"/>
              <a:buChar char="Ø"/>
            </a:pPr>
            <a:endParaRPr lang="en-US" sz="1800" b="1" dirty="0" smtClean="0"/>
          </a:p>
          <a:p>
            <a:pPr marL="531813" indent="-366713">
              <a:spcAft>
                <a:spcPts val="300"/>
              </a:spcAft>
              <a:buSzPct val="60000"/>
              <a:buFont typeface="Wingdings" pitchFamily="2" charset="2"/>
              <a:buChar char="Ø"/>
            </a:pPr>
            <a:endParaRPr lang="en-US" sz="1800" b="1" dirty="0" smtClean="0"/>
          </a:p>
          <a:p>
            <a:endParaRPr lang="da-DK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337" y="1844824"/>
            <a:ext cx="393266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 bwMode="auto">
          <a:xfrm>
            <a:off x="8316416" y="6021288"/>
            <a:ext cx="322336" cy="32233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703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_template_UK">
  <a:themeElements>
    <a:clrScheme name="DTU Management Engineering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Management Engineering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Management Engineering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Management Engineering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Management Engineering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Management Engineering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Management Engineering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Management Engineering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Management Engineering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Præsentation_template_UK</Template>
  <TotalTime>774</TotalTime>
  <Words>1638</Words>
  <Application>Microsoft Office PowerPoint</Application>
  <PresentationFormat>On-screen Show (4:3)</PresentationFormat>
  <Paragraphs>272</Paragraphs>
  <Slides>27</Slides>
  <Notes>6</Notes>
  <HiddenSlides>10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Præsentation_template_UK</vt:lpstr>
      <vt:lpstr>DTU Corporate UK</vt:lpstr>
      <vt:lpstr>Ligning</vt:lpstr>
      <vt:lpstr>Worksheet</vt:lpstr>
      <vt:lpstr>Estimation of Uncertainty in Risk Assessment of Hydrogen Applications</vt:lpstr>
      <vt:lpstr>Prologue</vt:lpstr>
      <vt:lpstr>Risk Assessment of time &amp; safety critical systems</vt:lpstr>
      <vt:lpstr>Uncertainty treatment levels in RA</vt:lpstr>
      <vt:lpstr>Uncertainty: Likelihood</vt:lpstr>
      <vt:lpstr>Uncertainty: Consequence analysis</vt:lpstr>
      <vt:lpstr>Benchmarking Individual Risks </vt:lpstr>
      <vt:lpstr>Managing risks and uncertainties</vt:lpstr>
      <vt:lpstr>Management strategies depending on uncertainty</vt:lpstr>
      <vt:lpstr>The nature of Uncertainty</vt:lpstr>
      <vt:lpstr>Estimation of Aleatory uncertainties</vt:lpstr>
      <vt:lpstr>Estimation of Epistemic uncertainties</vt:lpstr>
      <vt:lpstr>A Combined Model for Risk Assessment and Uncertainties</vt:lpstr>
      <vt:lpstr>A Combined Model for Risk Assessment and Uncertainties</vt:lpstr>
      <vt:lpstr>A Combined Model for Risk Assessment and Uncertainties</vt:lpstr>
      <vt:lpstr>The term bias</vt:lpstr>
      <vt:lpstr>Approach to Quantifying the Uncertainties NUSAP methodology</vt:lpstr>
      <vt:lpstr>Epistemic uncertainty quantification</vt:lpstr>
      <vt:lpstr>Calculating the degree of belief</vt:lpstr>
      <vt:lpstr>Calculating the degree of epistemic uncertainty </vt:lpstr>
      <vt:lpstr>Model quality questionaire (1/2)</vt:lpstr>
      <vt:lpstr>Model quality questionaire (2/2)</vt:lpstr>
      <vt:lpstr>Example </vt:lpstr>
      <vt:lpstr>Example (cont.)</vt:lpstr>
      <vt:lpstr>Conclusions</vt:lpstr>
      <vt:lpstr>Epilogue</vt:lpstr>
      <vt:lpstr>literature</vt:lpstr>
    </vt:vector>
  </TitlesOfParts>
  <Company>DTU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Markert</dc:creator>
  <cp:lastModifiedBy>Frank Markert</cp:lastModifiedBy>
  <cp:revision>126</cp:revision>
  <dcterms:created xsi:type="dcterms:W3CDTF">2011-09-07T04:17:46Z</dcterms:created>
  <dcterms:modified xsi:type="dcterms:W3CDTF">2011-09-12T03:16:27Z</dcterms:modified>
</cp:coreProperties>
</file>