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313" r:id="rId3"/>
    <p:sldId id="344" r:id="rId4"/>
    <p:sldId id="342" r:id="rId5"/>
    <p:sldId id="352" r:id="rId6"/>
    <p:sldId id="354" r:id="rId7"/>
    <p:sldId id="362" r:id="rId8"/>
    <p:sldId id="316" r:id="rId9"/>
    <p:sldId id="317" r:id="rId10"/>
    <p:sldId id="356" r:id="rId11"/>
    <p:sldId id="330" r:id="rId12"/>
    <p:sldId id="331" r:id="rId13"/>
    <p:sldId id="360" r:id="rId14"/>
    <p:sldId id="350" r:id="rId15"/>
    <p:sldId id="319" r:id="rId16"/>
    <p:sldId id="332" r:id="rId17"/>
  </p:sldIdLst>
  <p:sldSz cx="9144000" cy="6858000" type="screen4x3"/>
  <p:notesSz cx="9926638" cy="67976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33CC"/>
    <a:srgbClr val="FFFFFF"/>
    <a:srgbClr val="FFFF99"/>
    <a:srgbClr val="9A29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0A1B5D5-9B99-4C35-A422-299274C87663}" styleName="中間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淡色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78" autoAdjust="0"/>
    <p:restoredTop sz="93627" autoAdjust="0"/>
  </p:normalViewPr>
  <p:slideViewPr>
    <p:cSldViewPr>
      <p:cViewPr varScale="1">
        <p:scale>
          <a:sx n="70" d="100"/>
          <a:sy n="70" d="100"/>
        </p:scale>
        <p:origin x="135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2EF801-453C-4E42-8EE9-975BC009A203}" type="doc">
      <dgm:prSet loTypeId="urn:microsoft.com/office/officeart/2005/8/layout/chevron1" loCatId="process" qsTypeId="urn:microsoft.com/office/officeart/2005/8/quickstyle/simple1" qsCatId="simple" csTypeId="urn:microsoft.com/office/officeart/2005/8/colors/colorful3" csCatId="colorful" phldr="1"/>
      <dgm:spPr/>
    </dgm:pt>
    <dgm:pt modelId="{36F13B36-0849-4C4F-B747-91766430C1FA}">
      <dgm:prSet phldrT="[テキスト]" custT="1"/>
      <dgm:spPr/>
      <dgm:t>
        <a:bodyPr/>
        <a:lstStyle/>
        <a:p>
          <a:r>
            <a:rPr kumimoji="1" lang="en-US" altLang="ja-JP" sz="1300" b="1" u="none" dirty="0" smtClean="0">
              <a:effectLst/>
              <a:latin typeface="Helvetica" panose="020B0604020202020204" pitchFamily="34" charset="0"/>
              <a:cs typeface="Helvetica" panose="020B0604020202020204" pitchFamily="34" charset="0"/>
            </a:rPr>
            <a:t>Research</a:t>
          </a:r>
          <a:endParaRPr kumimoji="1" lang="ja-JP" altLang="en-US" sz="1300" b="1" u="none" dirty="0">
            <a:effectLst/>
            <a:latin typeface="Helvetica" panose="020B0604020202020204" pitchFamily="34" charset="0"/>
            <a:cs typeface="Helvetica" panose="020B0604020202020204" pitchFamily="34" charset="0"/>
          </a:endParaRPr>
        </a:p>
      </dgm:t>
    </dgm:pt>
    <dgm:pt modelId="{C5D25CEC-9499-41AC-85C4-B6EDCB52A8C7}" type="parTrans" cxnId="{5EFB6464-AA84-463F-B44D-DCC215A79450}">
      <dgm:prSet/>
      <dgm:spPr/>
      <dgm:t>
        <a:bodyPr/>
        <a:lstStyle/>
        <a:p>
          <a:endParaRPr kumimoji="1" lang="ja-JP" altLang="en-US" sz="1300" b="1">
            <a:latin typeface="Helvetica" panose="020B0604020202020204" pitchFamily="34" charset="0"/>
            <a:cs typeface="Helvetica" panose="020B0604020202020204" pitchFamily="34" charset="0"/>
          </a:endParaRPr>
        </a:p>
      </dgm:t>
    </dgm:pt>
    <dgm:pt modelId="{63BB7270-0ED6-477B-BD00-B7282C47E68B}" type="sibTrans" cxnId="{5EFB6464-AA84-463F-B44D-DCC215A79450}">
      <dgm:prSet/>
      <dgm:spPr/>
      <dgm:t>
        <a:bodyPr/>
        <a:lstStyle/>
        <a:p>
          <a:endParaRPr kumimoji="1" lang="ja-JP" altLang="en-US" sz="1300" b="1">
            <a:latin typeface="Helvetica" panose="020B0604020202020204" pitchFamily="34" charset="0"/>
            <a:cs typeface="Helvetica" panose="020B0604020202020204" pitchFamily="34" charset="0"/>
          </a:endParaRPr>
        </a:p>
      </dgm:t>
    </dgm:pt>
    <dgm:pt modelId="{9156FB7D-33B5-4EB5-8CE6-0D55AC18D31A}">
      <dgm:prSet phldrT="[テキスト]" custT="1"/>
      <dgm:spPr/>
      <dgm:t>
        <a:bodyPr/>
        <a:lstStyle/>
        <a:p>
          <a:r>
            <a:rPr kumimoji="1" lang="en-US" altLang="ja-JP" sz="1300" b="1" dirty="0" smtClean="0">
              <a:latin typeface="Helvetica" panose="020B0604020202020204" pitchFamily="34" charset="0"/>
              <a:cs typeface="Helvetica" panose="020B0604020202020204" pitchFamily="34" charset="0"/>
            </a:rPr>
            <a:t>Basic Design</a:t>
          </a:r>
          <a:endParaRPr kumimoji="1" lang="ja-JP" altLang="en-US" sz="1300" b="1" dirty="0">
            <a:latin typeface="Helvetica" panose="020B0604020202020204" pitchFamily="34" charset="0"/>
            <a:cs typeface="Helvetica" panose="020B0604020202020204" pitchFamily="34" charset="0"/>
          </a:endParaRPr>
        </a:p>
      </dgm:t>
    </dgm:pt>
    <dgm:pt modelId="{AA907E86-3CF9-4BE4-AA45-6D368E0082E1}" type="parTrans" cxnId="{5396EF0A-8573-450F-B55F-39D2CA8FA592}">
      <dgm:prSet/>
      <dgm:spPr/>
      <dgm:t>
        <a:bodyPr/>
        <a:lstStyle/>
        <a:p>
          <a:endParaRPr kumimoji="1" lang="ja-JP" altLang="en-US" sz="1300" b="1">
            <a:latin typeface="Helvetica" panose="020B0604020202020204" pitchFamily="34" charset="0"/>
            <a:cs typeface="Helvetica" panose="020B0604020202020204" pitchFamily="34" charset="0"/>
          </a:endParaRPr>
        </a:p>
      </dgm:t>
    </dgm:pt>
    <dgm:pt modelId="{ECDF7A4F-4616-4479-B41E-CEF4AD389C46}" type="sibTrans" cxnId="{5396EF0A-8573-450F-B55F-39D2CA8FA592}">
      <dgm:prSet/>
      <dgm:spPr/>
      <dgm:t>
        <a:bodyPr/>
        <a:lstStyle/>
        <a:p>
          <a:endParaRPr kumimoji="1" lang="ja-JP" altLang="en-US" sz="1300" b="1">
            <a:latin typeface="Helvetica" panose="020B0604020202020204" pitchFamily="34" charset="0"/>
            <a:cs typeface="Helvetica" panose="020B0604020202020204" pitchFamily="34" charset="0"/>
          </a:endParaRPr>
        </a:p>
      </dgm:t>
    </dgm:pt>
    <dgm:pt modelId="{2ADFAF10-427A-47F3-8F41-D4EF06676B7E}">
      <dgm:prSet phldrT="[テキスト]" custT="1"/>
      <dgm:spPr/>
      <dgm:t>
        <a:bodyPr/>
        <a:lstStyle/>
        <a:p>
          <a:r>
            <a:rPr kumimoji="1" lang="en-US" altLang="ja-JP" sz="1300" b="1" dirty="0" smtClean="0">
              <a:latin typeface="Helvetica" panose="020B0604020202020204" pitchFamily="34" charset="0"/>
              <a:cs typeface="Helvetica" panose="020B0604020202020204" pitchFamily="34" charset="0"/>
            </a:rPr>
            <a:t>Detailed Design</a:t>
          </a:r>
          <a:endParaRPr kumimoji="1" lang="ja-JP" altLang="en-US" sz="1300" b="1" dirty="0">
            <a:latin typeface="Helvetica" panose="020B0604020202020204" pitchFamily="34" charset="0"/>
            <a:cs typeface="Helvetica" panose="020B0604020202020204" pitchFamily="34" charset="0"/>
          </a:endParaRPr>
        </a:p>
      </dgm:t>
    </dgm:pt>
    <dgm:pt modelId="{0EF25732-5394-4B6D-B72A-A02BA04889B6}" type="parTrans" cxnId="{40DAB5AD-FD0C-4F4E-8F16-32EFB2FD0F51}">
      <dgm:prSet/>
      <dgm:spPr/>
      <dgm:t>
        <a:bodyPr/>
        <a:lstStyle/>
        <a:p>
          <a:endParaRPr kumimoji="1" lang="ja-JP" altLang="en-US" sz="1300" b="1">
            <a:latin typeface="Helvetica" panose="020B0604020202020204" pitchFamily="34" charset="0"/>
            <a:cs typeface="Helvetica" panose="020B0604020202020204" pitchFamily="34" charset="0"/>
          </a:endParaRPr>
        </a:p>
      </dgm:t>
    </dgm:pt>
    <dgm:pt modelId="{C60409E5-E10D-48B7-BA16-A99A16386B27}" type="sibTrans" cxnId="{40DAB5AD-FD0C-4F4E-8F16-32EFB2FD0F51}">
      <dgm:prSet/>
      <dgm:spPr/>
      <dgm:t>
        <a:bodyPr/>
        <a:lstStyle/>
        <a:p>
          <a:endParaRPr kumimoji="1" lang="ja-JP" altLang="en-US" sz="1300" b="1">
            <a:latin typeface="Helvetica" panose="020B0604020202020204" pitchFamily="34" charset="0"/>
            <a:cs typeface="Helvetica" panose="020B0604020202020204" pitchFamily="34" charset="0"/>
          </a:endParaRPr>
        </a:p>
      </dgm:t>
    </dgm:pt>
    <dgm:pt modelId="{D0CD1884-CF38-4196-B693-F5C98C5B570D}">
      <dgm:prSet phldrT="[テキスト]" custT="1"/>
      <dgm:spPr/>
      <dgm:t>
        <a:bodyPr/>
        <a:lstStyle/>
        <a:p>
          <a:r>
            <a:rPr kumimoji="1" lang="en-US" altLang="ja-JP" sz="1100" b="1" dirty="0" smtClean="0">
              <a:latin typeface="Helvetica" panose="020B0604020202020204" pitchFamily="34" charset="0"/>
              <a:cs typeface="Helvetica" panose="020B0604020202020204" pitchFamily="34" charset="0"/>
            </a:rPr>
            <a:t>Construction</a:t>
          </a:r>
          <a:endParaRPr kumimoji="1" lang="ja-JP" altLang="en-US" sz="1100" b="1" dirty="0">
            <a:latin typeface="Helvetica" panose="020B0604020202020204" pitchFamily="34" charset="0"/>
            <a:cs typeface="Helvetica" panose="020B0604020202020204" pitchFamily="34" charset="0"/>
          </a:endParaRPr>
        </a:p>
      </dgm:t>
    </dgm:pt>
    <dgm:pt modelId="{7B92A8A1-199E-4AE0-873D-CAF04F58BD03}" type="parTrans" cxnId="{3F9C18F6-416D-4B21-B96E-A569D4687DA1}">
      <dgm:prSet/>
      <dgm:spPr/>
      <dgm:t>
        <a:bodyPr/>
        <a:lstStyle/>
        <a:p>
          <a:endParaRPr kumimoji="1" lang="ja-JP" altLang="en-US" sz="1300" b="1">
            <a:latin typeface="Helvetica" panose="020B0604020202020204" pitchFamily="34" charset="0"/>
            <a:cs typeface="Helvetica" panose="020B0604020202020204" pitchFamily="34" charset="0"/>
          </a:endParaRPr>
        </a:p>
      </dgm:t>
    </dgm:pt>
    <dgm:pt modelId="{E97192EC-1069-4710-B7E9-8F9338A42525}" type="sibTrans" cxnId="{3F9C18F6-416D-4B21-B96E-A569D4687DA1}">
      <dgm:prSet/>
      <dgm:spPr/>
      <dgm:t>
        <a:bodyPr/>
        <a:lstStyle/>
        <a:p>
          <a:endParaRPr kumimoji="1" lang="ja-JP" altLang="en-US" sz="1300" b="1">
            <a:latin typeface="Helvetica" panose="020B0604020202020204" pitchFamily="34" charset="0"/>
            <a:cs typeface="Helvetica" panose="020B0604020202020204" pitchFamily="34" charset="0"/>
          </a:endParaRPr>
        </a:p>
      </dgm:t>
    </dgm:pt>
    <dgm:pt modelId="{2D309640-F70D-48F6-850D-E036FDE6457A}">
      <dgm:prSet phldrT="[テキスト]" custT="1"/>
      <dgm:spPr/>
      <dgm:t>
        <a:bodyPr/>
        <a:lstStyle/>
        <a:p>
          <a:r>
            <a:rPr kumimoji="1" lang="en-US" altLang="ja-JP" sz="1300" b="1" dirty="0" smtClean="0">
              <a:latin typeface="Helvetica" panose="020B0604020202020204" pitchFamily="34" charset="0"/>
              <a:cs typeface="Helvetica" panose="020B0604020202020204" pitchFamily="34" charset="0"/>
            </a:rPr>
            <a:t>Operation</a:t>
          </a:r>
          <a:endParaRPr kumimoji="1" lang="ja-JP" altLang="en-US" sz="1300" b="1" dirty="0">
            <a:latin typeface="Helvetica" panose="020B0604020202020204" pitchFamily="34" charset="0"/>
            <a:cs typeface="Helvetica" panose="020B0604020202020204" pitchFamily="34" charset="0"/>
          </a:endParaRPr>
        </a:p>
      </dgm:t>
    </dgm:pt>
    <dgm:pt modelId="{46BDAC51-F507-42F1-A369-F54F88C66D70}" type="parTrans" cxnId="{BEDD1B95-1FEE-4DB2-96ED-975C0CB55FE2}">
      <dgm:prSet/>
      <dgm:spPr/>
      <dgm:t>
        <a:bodyPr/>
        <a:lstStyle/>
        <a:p>
          <a:endParaRPr kumimoji="1" lang="ja-JP" altLang="en-US" sz="1300" b="1">
            <a:latin typeface="Helvetica" panose="020B0604020202020204" pitchFamily="34" charset="0"/>
            <a:cs typeface="Helvetica" panose="020B0604020202020204" pitchFamily="34" charset="0"/>
          </a:endParaRPr>
        </a:p>
      </dgm:t>
    </dgm:pt>
    <dgm:pt modelId="{DFF73FA3-A69F-4414-852E-5BC8A9E2E6BE}" type="sibTrans" cxnId="{BEDD1B95-1FEE-4DB2-96ED-975C0CB55FE2}">
      <dgm:prSet/>
      <dgm:spPr/>
      <dgm:t>
        <a:bodyPr/>
        <a:lstStyle/>
        <a:p>
          <a:endParaRPr kumimoji="1" lang="ja-JP" altLang="en-US" sz="1300" b="1">
            <a:latin typeface="Helvetica" panose="020B0604020202020204" pitchFamily="34" charset="0"/>
            <a:cs typeface="Helvetica" panose="020B0604020202020204" pitchFamily="34" charset="0"/>
          </a:endParaRPr>
        </a:p>
      </dgm:t>
    </dgm:pt>
    <dgm:pt modelId="{EF51FF3F-63B9-4D1E-9B5D-98F402366AC0}">
      <dgm:prSet phldrT="[テキスト]" custT="1"/>
      <dgm:spPr/>
      <dgm:t>
        <a:bodyPr/>
        <a:lstStyle/>
        <a:p>
          <a:r>
            <a:rPr kumimoji="1" lang="en-US" altLang="ja-JP" sz="1300" b="1" dirty="0" smtClean="0">
              <a:latin typeface="Helvetica" panose="020B0604020202020204" pitchFamily="34" charset="0"/>
              <a:cs typeface="Helvetica" panose="020B0604020202020204" pitchFamily="34" charset="0"/>
            </a:rPr>
            <a:t>Conceptual</a:t>
          </a:r>
        </a:p>
        <a:p>
          <a:r>
            <a:rPr kumimoji="1" lang="en-US" altLang="ja-JP" sz="1300" b="1" dirty="0" smtClean="0">
              <a:latin typeface="Helvetica" panose="020B0604020202020204" pitchFamily="34" charset="0"/>
              <a:cs typeface="Helvetica" panose="020B0604020202020204" pitchFamily="34" charset="0"/>
            </a:rPr>
            <a:t>Design</a:t>
          </a:r>
          <a:endParaRPr kumimoji="1" lang="ja-JP" altLang="en-US" sz="1300" b="1" dirty="0">
            <a:latin typeface="Helvetica" panose="020B0604020202020204" pitchFamily="34" charset="0"/>
            <a:cs typeface="Helvetica" panose="020B0604020202020204" pitchFamily="34" charset="0"/>
          </a:endParaRPr>
        </a:p>
      </dgm:t>
    </dgm:pt>
    <dgm:pt modelId="{F81C13C8-AEAA-4A2D-8C66-5DE2F35E6C3A}" type="parTrans" cxnId="{C7DA6BC8-1AF7-453D-89CB-22253671D779}">
      <dgm:prSet/>
      <dgm:spPr/>
      <dgm:t>
        <a:bodyPr/>
        <a:lstStyle/>
        <a:p>
          <a:endParaRPr kumimoji="1" lang="ja-JP" altLang="en-US" sz="1300" b="1">
            <a:latin typeface="Helvetica" panose="020B0604020202020204" pitchFamily="34" charset="0"/>
            <a:cs typeface="Helvetica" panose="020B0604020202020204" pitchFamily="34" charset="0"/>
          </a:endParaRPr>
        </a:p>
      </dgm:t>
    </dgm:pt>
    <dgm:pt modelId="{76892430-5232-4D9E-A132-61531CA9BC43}" type="sibTrans" cxnId="{C7DA6BC8-1AF7-453D-89CB-22253671D779}">
      <dgm:prSet/>
      <dgm:spPr/>
      <dgm:t>
        <a:bodyPr/>
        <a:lstStyle/>
        <a:p>
          <a:endParaRPr kumimoji="1" lang="ja-JP" altLang="en-US" sz="1300" b="1">
            <a:latin typeface="Helvetica" panose="020B0604020202020204" pitchFamily="34" charset="0"/>
            <a:cs typeface="Helvetica" panose="020B0604020202020204" pitchFamily="34" charset="0"/>
          </a:endParaRPr>
        </a:p>
      </dgm:t>
    </dgm:pt>
    <dgm:pt modelId="{F2479429-7CFA-4239-91AE-FF63247CDB9D}" type="pres">
      <dgm:prSet presAssocID="{212EF801-453C-4E42-8EE9-975BC009A203}" presName="Name0" presStyleCnt="0">
        <dgm:presLayoutVars>
          <dgm:dir/>
          <dgm:animLvl val="lvl"/>
          <dgm:resizeHandles val="exact"/>
        </dgm:presLayoutVars>
      </dgm:prSet>
      <dgm:spPr/>
    </dgm:pt>
    <dgm:pt modelId="{44E15A87-A3E1-4DCD-B3E6-51EFC82F7EA1}" type="pres">
      <dgm:prSet presAssocID="{36F13B36-0849-4C4F-B747-91766430C1FA}" presName="parTxOnly" presStyleLbl="node1" presStyleIdx="0" presStyleCnt="6">
        <dgm:presLayoutVars>
          <dgm:chMax val="0"/>
          <dgm:chPref val="0"/>
          <dgm:bulletEnabled val="1"/>
        </dgm:presLayoutVars>
      </dgm:prSet>
      <dgm:spPr/>
      <dgm:t>
        <a:bodyPr/>
        <a:lstStyle/>
        <a:p>
          <a:endParaRPr kumimoji="1" lang="ja-JP" altLang="en-US"/>
        </a:p>
      </dgm:t>
    </dgm:pt>
    <dgm:pt modelId="{028417B6-7D22-4FDC-A843-C5DC3765F01F}" type="pres">
      <dgm:prSet presAssocID="{63BB7270-0ED6-477B-BD00-B7282C47E68B}" presName="parTxOnlySpace" presStyleCnt="0"/>
      <dgm:spPr/>
    </dgm:pt>
    <dgm:pt modelId="{92300B7F-AF64-4863-A2BF-1D84E88E9483}" type="pres">
      <dgm:prSet presAssocID="{EF51FF3F-63B9-4D1E-9B5D-98F402366AC0}" presName="parTxOnly" presStyleLbl="node1" presStyleIdx="1" presStyleCnt="6">
        <dgm:presLayoutVars>
          <dgm:chMax val="0"/>
          <dgm:chPref val="0"/>
          <dgm:bulletEnabled val="1"/>
        </dgm:presLayoutVars>
      </dgm:prSet>
      <dgm:spPr/>
      <dgm:t>
        <a:bodyPr/>
        <a:lstStyle/>
        <a:p>
          <a:endParaRPr kumimoji="1" lang="ja-JP" altLang="en-US"/>
        </a:p>
      </dgm:t>
    </dgm:pt>
    <dgm:pt modelId="{DABEEDC8-0F6B-4A94-AE8F-DB97B02C5C98}" type="pres">
      <dgm:prSet presAssocID="{76892430-5232-4D9E-A132-61531CA9BC43}" presName="parTxOnlySpace" presStyleCnt="0"/>
      <dgm:spPr/>
    </dgm:pt>
    <dgm:pt modelId="{4309982A-CA77-4E5C-B337-20D7E3ECD63A}" type="pres">
      <dgm:prSet presAssocID="{9156FB7D-33B5-4EB5-8CE6-0D55AC18D31A}" presName="parTxOnly" presStyleLbl="node1" presStyleIdx="2" presStyleCnt="6">
        <dgm:presLayoutVars>
          <dgm:chMax val="0"/>
          <dgm:chPref val="0"/>
          <dgm:bulletEnabled val="1"/>
        </dgm:presLayoutVars>
      </dgm:prSet>
      <dgm:spPr/>
      <dgm:t>
        <a:bodyPr/>
        <a:lstStyle/>
        <a:p>
          <a:endParaRPr kumimoji="1" lang="ja-JP" altLang="en-US"/>
        </a:p>
      </dgm:t>
    </dgm:pt>
    <dgm:pt modelId="{64ACDB41-E692-490E-8D15-03D7971B7CF8}" type="pres">
      <dgm:prSet presAssocID="{ECDF7A4F-4616-4479-B41E-CEF4AD389C46}" presName="parTxOnlySpace" presStyleCnt="0"/>
      <dgm:spPr/>
    </dgm:pt>
    <dgm:pt modelId="{562742EA-7EF8-43F1-A61B-B380E49E229D}" type="pres">
      <dgm:prSet presAssocID="{2ADFAF10-427A-47F3-8F41-D4EF06676B7E}" presName="parTxOnly" presStyleLbl="node1" presStyleIdx="3" presStyleCnt="6">
        <dgm:presLayoutVars>
          <dgm:chMax val="0"/>
          <dgm:chPref val="0"/>
          <dgm:bulletEnabled val="1"/>
        </dgm:presLayoutVars>
      </dgm:prSet>
      <dgm:spPr/>
      <dgm:t>
        <a:bodyPr/>
        <a:lstStyle/>
        <a:p>
          <a:endParaRPr kumimoji="1" lang="ja-JP" altLang="en-US"/>
        </a:p>
      </dgm:t>
    </dgm:pt>
    <dgm:pt modelId="{4B2238FA-6476-4567-B272-4491EE48F9BF}" type="pres">
      <dgm:prSet presAssocID="{C60409E5-E10D-48B7-BA16-A99A16386B27}" presName="parTxOnlySpace" presStyleCnt="0"/>
      <dgm:spPr/>
    </dgm:pt>
    <dgm:pt modelId="{C23723C4-5C44-416C-93C7-675EC28E17A0}" type="pres">
      <dgm:prSet presAssocID="{D0CD1884-CF38-4196-B693-F5C98C5B570D}" presName="parTxOnly" presStyleLbl="node1" presStyleIdx="4" presStyleCnt="6">
        <dgm:presLayoutVars>
          <dgm:chMax val="0"/>
          <dgm:chPref val="0"/>
          <dgm:bulletEnabled val="1"/>
        </dgm:presLayoutVars>
      </dgm:prSet>
      <dgm:spPr/>
      <dgm:t>
        <a:bodyPr/>
        <a:lstStyle/>
        <a:p>
          <a:endParaRPr kumimoji="1" lang="ja-JP" altLang="en-US"/>
        </a:p>
      </dgm:t>
    </dgm:pt>
    <dgm:pt modelId="{1789E4A6-C9E7-45EE-8EB4-EE74D907E0C6}" type="pres">
      <dgm:prSet presAssocID="{E97192EC-1069-4710-B7E9-8F9338A42525}" presName="parTxOnlySpace" presStyleCnt="0"/>
      <dgm:spPr/>
    </dgm:pt>
    <dgm:pt modelId="{0FDBB12D-3C0E-4CE3-8C14-6D81B62F42D7}" type="pres">
      <dgm:prSet presAssocID="{2D309640-F70D-48F6-850D-E036FDE6457A}" presName="parTxOnly" presStyleLbl="node1" presStyleIdx="5" presStyleCnt="6">
        <dgm:presLayoutVars>
          <dgm:chMax val="0"/>
          <dgm:chPref val="0"/>
          <dgm:bulletEnabled val="1"/>
        </dgm:presLayoutVars>
      </dgm:prSet>
      <dgm:spPr/>
      <dgm:t>
        <a:bodyPr/>
        <a:lstStyle/>
        <a:p>
          <a:endParaRPr kumimoji="1" lang="ja-JP" altLang="en-US"/>
        </a:p>
      </dgm:t>
    </dgm:pt>
  </dgm:ptLst>
  <dgm:cxnLst>
    <dgm:cxn modelId="{0AC0145E-9A5C-4A94-8E2F-8344C6D97049}" type="presOf" srcId="{D0CD1884-CF38-4196-B693-F5C98C5B570D}" destId="{C23723C4-5C44-416C-93C7-675EC28E17A0}" srcOrd="0" destOrd="0" presId="urn:microsoft.com/office/officeart/2005/8/layout/chevron1"/>
    <dgm:cxn modelId="{F5C8BDB0-19E0-4773-9416-00F6AF921100}" type="presOf" srcId="{212EF801-453C-4E42-8EE9-975BC009A203}" destId="{F2479429-7CFA-4239-91AE-FF63247CDB9D}" srcOrd="0" destOrd="0" presId="urn:microsoft.com/office/officeart/2005/8/layout/chevron1"/>
    <dgm:cxn modelId="{3F9C18F6-416D-4B21-B96E-A569D4687DA1}" srcId="{212EF801-453C-4E42-8EE9-975BC009A203}" destId="{D0CD1884-CF38-4196-B693-F5C98C5B570D}" srcOrd="4" destOrd="0" parTransId="{7B92A8A1-199E-4AE0-873D-CAF04F58BD03}" sibTransId="{E97192EC-1069-4710-B7E9-8F9338A42525}"/>
    <dgm:cxn modelId="{B228A2BA-B344-4E8B-9D7B-A4DC7AA24134}" type="presOf" srcId="{2D309640-F70D-48F6-850D-E036FDE6457A}" destId="{0FDBB12D-3C0E-4CE3-8C14-6D81B62F42D7}" srcOrd="0" destOrd="0" presId="urn:microsoft.com/office/officeart/2005/8/layout/chevron1"/>
    <dgm:cxn modelId="{BEDD1B95-1FEE-4DB2-96ED-975C0CB55FE2}" srcId="{212EF801-453C-4E42-8EE9-975BC009A203}" destId="{2D309640-F70D-48F6-850D-E036FDE6457A}" srcOrd="5" destOrd="0" parTransId="{46BDAC51-F507-42F1-A369-F54F88C66D70}" sibTransId="{DFF73FA3-A69F-4414-852E-5BC8A9E2E6BE}"/>
    <dgm:cxn modelId="{66C94A09-AC73-467B-B767-250139015BEE}" type="presOf" srcId="{9156FB7D-33B5-4EB5-8CE6-0D55AC18D31A}" destId="{4309982A-CA77-4E5C-B337-20D7E3ECD63A}" srcOrd="0" destOrd="0" presId="urn:microsoft.com/office/officeart/2005/8/layout/chevron1"/>
    <dgm:cxn modelId="{5EFB6464-AA84-463F-B44D-DCC215A79450}" srcId="{212EF801-453C-4E42-8EE9-975BC009A203}" destId="{36F13B36-0849-4C4F-B747-91766430C1FA}" srcOrd="0" destOrd="0" parTransId="{C5D25CEC-9499-41AC-85C4-B6EDCB52A8C7}" sibTransId="{63BB7270-0ED6-477B-BD00-B7282C47E68B}"/>
    <dgm:cxn modelId="{E87E2AAA-FAFA-4DDF-8A27-9F483227AA94}" type="presOf" srcId="{EF51FF3F-63B9-4D1E-9B5D-98F402366AC0}" destId="{92300B7F-AF64-4863-A2BF-1D84E88E9483}" srcOrd="0" destOrd="0" presId="urn:microsoft.com/office/officeart/2005/8/layout/chevron1"/>
    <dgm:cxn modelId="{CAE01F23-295B-4483-B55A-8DB2ED9E3B97}" type="presOf" srcId="{2ADFAF10-427A-47F3-8F41-D4EF06676B7E}" destId="{562742EA-7EF8-43F1-A61B-B380E49E229D}" srcOrd="0" destOrd="0" presId="urn:microsoft.com/office/officeart/2005/8/layout/chevron1"/>
    <dgm:cxn modelId="{5396EF0A-8573-450F-B55F-39D2CA8FA592}" srcId="{212EF801-453C-4E42-8EE9-975BC009A203}" destId="{9156FB7D-33B5-4EB5-8CE6-0D55AC18D31A}" srcOrd="2" destOrd="0" parTransId="{AA907E86-3CF9-4BE4-AA45-6D368E0082E1}" sibTransId="{ECDF7A4F-4616-4479-B41E-CEF4AD389C46}"/>
    <dgm:cxn modelId="{7B6ECED2-4DCC-4976-9D6E-FAD90E2B875A}" type="presOf" srcId="{36F13B36-0849-4C4F-B747-91766430C1FA}" destId="{44E15A87-A3E1-4DCD-B3E6-51EFC82F7EA1}" srcOrd="0" destOrd="0" presId="urn:microsoft.com/office/officeart/2005/8/layout/chevron1"/>
    <dgm:cxn modelId="{C7DA6BC8-1AF7-453D-89CB-22253671D779}" srcId="{212EF801-453C-4E42-8EE9-975BC009A203}" destId="{EF51FF3F-63B9-4D1E-9B5D-98F402366AC0}" srcOrd="1" destOrd="0" parTransId="{F81C13C8-AEAA-4A2D-8C66-5DE2F35E6C3A}" sibTransId="{76892430-5232-4D9E-A132-61531CA9BC43}"/>
    <dgm:cxn modelId="{40DAB5AD-FD0C-4F4E-8F16-32EFB2FD0F51}" srcId="{212EF801-453C-4E42-8EE9-975BC009A203}" destId="{2ADFAF10-427A-47F3-8F41-D4EF06676B7E}" srcOrd="3" destOrd="0" parTransId="{0EF25732-5394-4B6D-B72A-A02BA04889B6}" sibTransId="{C60409E5-E10D-48B7-BA16-A99A16386B27}"/>
    <dgm:cxn modelId="{45DDEB1E-0128-4850-BFB3-48B9E73DE575}" type="presParOf" srcId="{F2479429-7CFA-4239-91AE-FF63247CDB9D}" destId="{44E15A87-A3E1-4DCD-B3E6-51EFC82F7EA1}" srcOrd="0" destOrd="0" presId="urn:microsoft.com/office/officeart/2005/8/layout/chevron1"/>
    <dgm:cxn modelId="{0B35A3B8-64E8-4D8A-9398-ADA5A5E1D6A2}" type="presParOf" srcId="{F2479429-7CFA-4239-91AE-FF63247CDB9D}" destId="{028417B6-7D22-4FDC-A843-C5DC3765F01F}" srcOrd="1" destOrd="0" presId="urn:microsoft.com/office/officeart/2005/8/layout/chevron1"/>
    <dgm:cxn modelId="{A31AA7B2-01C3-4D6B-A36F-677EFEC6E8CD}" type="presParOf" srcId="{F2479429-7CFA-4239-91AE-FF63247CDB9D}" destId="{92300B7F-AF64-4863-A2BF-1D84E88E9483}" srcOrd="2" destOrd="0" presId="urn:microsoft.com/office/officeart/2005/8/layout/chevron1"/>
    <dgm:cxn modelId="{B2226554-9F46-4447-B656-AB231595A215}" type="presParOf" srcId="{F2479429-7CFA-4239-91AE-FF63247CDB9D}" destId="{DABEEDC8-0F6B-4A94-AE8F-DB97B02C5C98}" srcOrd="3" destOrd="0" presId="urn:microsoft.com/office/officeart/2005/8/layout/chevron1"/>
    <dgm:cxn modelId="{3EAF8559-6C18-4E24-8AFC-2635EB778012}" type="presParOf" srcId="{F2479429-7CFA-4239-91AE-FF63247CDB9D}" destId="{4309982A-CA77-4E5C-B337-20D7E3ECD63A}" srcOrd="4" destOrd="0" presId="urn:microsoft.com/office/officeart/2005/8/layout/chevron1"/>
    <dgm:cxn modelId="{06F0C092-D6F9-4049-B0B8-A84DB1ACE432}" type="presParOf" srcId="{F2479429-7CFA-4239-91AE-FF63247CDB9D}" destId="{64ACDB41-E692-490E-8D15-03D7971B7CF8}" srcOrd="5" destOrd="0" presId="urn:microsoft.com/office/officeart/2005/8/layout/chevron1"/>
    <dgm:cxn modelId="{E3860EDE-E54D-4118-977D-77E702C7B252}" type="presParOf" srcId="{F2479429-7CFA-4239-91AE-FF63247CDB9D}" destId="{562742EA-7EF8-43F1-A61B-B380E49E229D}" srcOrd="6" destOrd="0" presId="urn:microsoft.com/office/officeart/2005/8/layout/chevron1"/>
    <dgm:cxn modelId="{929D97AF-DECB-4AC4-9A44-FDB3B695A1E3}" type="presParOf" srcId="{F2479429-7CFA-4239-91AE-FF63247CDB9D}" destId="{4B2238FA-6476-4567-B272-4491EE48F9BF}" srcOrd="7" destOrd="0" presId="urn:microsoft.com/office/officeart/2005/8/layout/chevron1"/>
    <dgm:cxn modelId="{D64E7A29-BBE3-4A0D-A439-38D9819A2F32}" type="presParOf" srcId="{F2479429-7CFA-4239-91AE-FF63247CDB9D}" destId="{C23723C4-5C44-416C-93C7-675EC28E17A0}" srcOrd="8" destOrd="0" presId="urn:microsoft.com/office/officeart/2005/8/layout/chevron1"/>
    <dgm:cxn modelId="{6E9D245E-9E67-4FC2-97C2-669D2910902A}" type="presParOf" srcId="{F2479429-7CFA-4239-91AE-FF63247CDB9D}" destId="{1789E4A6-C9E7-45EE-8EB4-EE74D907E0C6}" srcOrd="9" destOrd="0" presId="urn:microsoft.com/office/officeart/2005/8/layout/chevron1"/>
    <dgm:cxn modelId="{3F1B51FB-0440-43CC-B3E1-E4F022024262}" type="presParOf" srcId="{F2479429-7CFA-4239-91AE-FF63247CDB9D}" destId="{0FDBB12D-3C0E-4CE3-8C14-6D81B62F42D7}" srcOrd="10"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E15A87-A3E1-4DCD-B3E6-51EFC82F7EA1}">
      <dsp:nvSpPr>
        <dsp:cNvPr id="0" name=""/>
        <dsp:cNvSpPr/>
      </dsp:nvSpPr>
      <dsp:spPr>
        <a:xfrm>
          <a:off x="4456" y="208532"/>
          <a:ext cx="1657637" cy="663055"/>
        </a:xfrm>
        <a:prstGeom prst="chevr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kumimoji="1" lang="en-US" altLang="ja-JP" sz="1300" b="1" u="none" kern="1200" dirty="0" smtClean="0">
              <a:effectLst/>
              <a:latin typeface="Helvetica" panose="020B0604020202020204" pitchFamily="34" charset="0"/>
              <a:cs typeface="Helvetica" panose="020B0604020202020204" pitchFamily="34" charset="0"/>
            </a:rPr>
            <a:t>Research</a:t>
          </a:r>
          <a:endParaRPr kumimoji="1" lang="ja-JP" altLang="en-US" sz="1300" b="1" u="none" kern="1200" dirty="0">
            <a:effectLst/>
            <a:latin typeface="Helvetica" panose="020B0604020202020204" pitchFamily="34" charset="0"/>
            <a:cs typeface="Helvetica" panose="020B0604020202020204" pitchFamily="34" charset="0"/>
          </a:endParaRPr>
        </a:p>
      </dsp:txBody>
      <dsp:txXfrm>
        <a:off x="335984" y="208532"/>
        <a:ext cx="994582" cy="663055"/>
      </dsp:txXfrm>
    </dsp:sp>
    <dsp:sp modelId="{92300B7F-AF64-4863-A2BF-1D84E88E9483}">
      <dsp:nvSpPr>
        <dsp:cNvPr id="0" name=""/>
        <dsp:cNvSpPr/>
      </dsp:nvSpPr>
      <dsp:spPr>
        <a:xfrm>
          <a:off x="1496329" y="208532"/>
          <a:ext cx="1657637" cy="663055"/>
        </a:xfrm>
        <a:prstGeom prst="chevron">
          <a:avLst/>
        </a:prstGeom>
        <a:solidFill>
          <a:schemeClr val="accent3">
            <a:hueOff val="2250053"/>
            <a:satOff val="-3376"/>
            <a:lumOff val="-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kumimoji="1" lang="en-US" altLang="ja-JP" sz="1300" b="1" kern="1200" dirty="0" smtClean="0">
              <a:latin typeface="Helvetica" panose="020B0604020202020204" pitchFamily="34" charset="0"/>
              <a:cs typeface="Helvetica" panose="020B0604020202020204" pitchFamily="34" charset="0"/>
            </a:rPr>
            <a:t>Conceptual</a:t>
          </a:r>
        </a:p>
        <a:p>
          <a:pPr lvl="0" algn="ctr" defTabSz="577850">
            <a:lnSpc>
              <a:spcPct val="90000"/>
            </a:lnSpc>
            <a:spcBef>
              <a:spcPct val="0"/>
            </a:spcBef>
            <a:spcAft>
              <a:spcPct val="35000"/>
            </a:spcAft>
          </a:pPr>
          <a:r>
            <a:rPr kumimoji="1" lang="en-US" altLang="ja-JP" sz="1300" b="1" kern="1200" dirty="0" smtClean="0">
              <a:latin typeface="Helvetica" panose="020B0604020202020204" pitchFamily="34" charset="0"/>
              <a:cs typeface="Helvetica" panose="020B0604020202020204" pitchFamily="34" charset="0"/>
            </a:rPr>
            <a:t>Design</a:t>
          </a:r>
          <a:endParaRPr kumimoji="1" lang="ja-JP" altLang="en-US" sz="1300" b="1" kern="1200" dirty="0">
            <a:latin typeface="Helvetica" panose="020B0604020202020204" pitchFamily="34" charset="0"/>
            <a:cs typeface="Helvetica" panose="020B0604020202020204" pitchFamily="34" charset="0"/>
          </a:endParaRPr>
        </a:p>
      </dsp:txBody>
      <dsp:txXfrm>
        <a:off x="1827857" y="208532"/>
        <a:ext cx="994582" cy="663055"/>
      </dsp:txXfrm>
    </dsp:sp>
    <dsp:sp modelId="{4309982A-CA77-4E5C-B337-20D7E3ECD63A}">
      <dsp:nvSpPr>
        <dsp:cNvPr id="0" name=""/>
        <dsp:cNvSpPr/>
      </dsp:nvSpPr>
      <dsp:spPr>
        <a:xfrm>
          <a:off x="2988203" y="208532"/>
          <a:ext cx="1657637" cy="663055"/>
        </a:xfrm>
        <a:prstGeom prst="chevron">
          <a:avLst/>
        </a:prstGeom>
        <a:solidFill>
          <a:schemeClr val="accent3">
            <a:hueOff val="4500106"/>
            <a:satOff val="-6752"/>
            <a:lumOff val="-1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kumimoji="1" lang="en-US" altLang="ja-JP" sz="1300" b="1" kern="1200" dirty="0" smtClean="0">
              <a:latin typeface="Helvetica" panose="020B0604020202020204" pitchFamily="34" charset="0"/>
              <a:cs typeface="Helvetica" panose="020B0604020202020204" pitchFamily="34" charset="0"/>
            </a:rPr>
            <a:t>Basic Design</a:t>
          </a:r>
          <a:endParaRPr kumimoji="1" lang="ja-JP" altLang="en-US" sz="1300" b="1" kern="1200" dirty="0">
            <a:latin typeface="Helvetica" panose="020B0604020202020204" pitchFamily="34" charset="0"/>
            <a:cs typeface="Helvetica" panose="020B0604020202020204" pitchFamily="34" charset="0"/>
          </a:endParaRPr>
        </a:p>
      </dsp:txBody>
      <dsp:txXfrm>
        <a:off x="3319731" y="208532"/>
        <a:ext cx="994582" cy="663055"/>
      </dsp:txXfrm>
    </dsp:sp>
    <dsp:sp modelId="{562742EA-7EF8-43F1-A61B-B380E49E229D}">
      <dsp:nvSpPr>
        <dsp:cNvPr id="0" name=""/>
        <dsp:cNvSpPr/>
      </dsp:nvSpPr>
      <dsp:spPr>
        <a:xfrm>
          <a:off x="4480077" y="208532"/>
          <a:ext cx="1657637" cy="663055"/>
        </a:xfrm>
        <a:prstGeom prst="chevron">
          <a:avLst/>
        </a:prstGeom>
        <a:solidFill>
          <a:schemeClr val="accent3">
            <a:hueOff val="6750158"/>
            <a:satOff val="-10128"/>
            <a:lumOff val="-164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kumimoji="1" lang="en-US" altLang="ja-JP" sz="1300" b="1" kern="1200" dirty="0" smtClean="0">
              <a:latin typeface="Helvetica" panose="020B0604020202020204" pitchFamily="34" charset="0"/>
              <a:cs typeface="Helvetica" panose="020B0604020202020204" pitchFamily="34" charset="0"/>
            </a:rPr>
            <a:t>Detailed Design</a:t>
          </a:r>
          <a:endParaRPr kumimoji="1" lang="ja-JP" altLang="en-US" sz="1300" b="1" kern="1200" dirty="0">
            <a:latin typeface="Helvetica" panose="020B0604020202020204" pitchFamily="34" charset="0"/>
            <a:cs typeface="Helvetica" panose="020B0604020202020204" pitchFamily="34" charset="0"/>
          </a:endParaRPr>
        </a:p>
      </dsp:txBody>
      <dsp:txXfrm>
        <a:off x="4811605" y="208532"/>
        <a:ext cx="994582" cy="663055"/>
      </dsp:txXfrm>
    </dsp:sp>
    <dsp:sp modelId="{C23723C4-5C44-416C-93C7-675EC28E17A0}">
      <dsp:nvSpPr>
        <dsp:cNvPr id="0" name=""/>
        <dsp:cNvSpPr/>
      </dsp:nvSpPr>
      <dsp:spPr>
        <a:xfrm>
          <a:off x="5971951" y="208532"/>
          <a:ext cx="1657637" cy="663055"/>
        </a:xfrm>
        <a:prstGeom prst="chevron">
          <a:avLst/>
        </a:prstGeom>
        <a:solidFill>
          <a:schemeClr val="accent3">
            <a:hueOff val="9000211"/>
            <a:satOff val="-13504"/>
            <a:lumOff val="-219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kumimoji="1" lang="en-US" altLang="ja-JP" sz="1100" b="1" kern="1200" dirty="0" smtClean="0">
              <a:latin typeface="Helvetica" panose="020B0604020202020204" pitchFamily="34" charset="0"/>
              <a:cs typeface="Helvetica" panose="020B0604020202020204" pitchFamily="34" charset="0"/>
            </a:rPr>
            <a:t>Construction</a:t>
          </a:r>
          <a:endParaRPr kumimoji="1" lang="ja-JP" altLang="en-US" sz="1100" b="1" kern="1200" dirty="0">
            <a:latin typeface="Helvetica" panose="020B0604020202020204" pitchFamily="34" charset="0"/>
            <a:cs typeface="Helvetica" panose="020B0604020202020204" pitchFamily="34" charset="0"/>
          </a:endParaRPr>
        </a:p>
      </dsp:txBody>
      <dsp:txXfrm>
        <a:off x="6303479" y="208532"/>
        <a:ext cx="994582" cy="663055"/>
      </dsp:txXfrm>
    </dsp:sp>
    <dsp:sp modelId="{0FDBB12D-3C0E-4CE3-8C14-6D81B62F42D7}">
      <dsp:nvSpPr>
        <dsp:cNvPr id="0" name=""/>
        <dsp:cNvSpPr/>
      </dsp:nvSpPr>
      <dsp:spPr>
        <a:xfrm>
          <a:off x="7463825" y="208532"/>
          <a:ext cx="1657637" cy="663055"/>
        </a:xfrm>
        <a:prstGeom prst="chevron">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kumimoji="1" lang="en-US" altLang="ja-JP" sz="1300" b="1" kern="1200" dirty="0" smtClean="0">
              <a:latin typeface="Helvetica" panose="020B0604020202020204" pitchFamily="34" charset="0"/>
              <a:cs typeface="Helvetica" panose="020B0604020202020204" pitchFamily="34" charset="0"/>
            </a:rPr>
            <a:t>Operation</a:t>
          </a:r>
          <a:endParaRPr kumimoji="1" lang="ja-JP" altLang="en-US" sz="1300" b="1" kern="1200" dirty="0">
            <a:latin typeface="Helvetica" panose="020B0604020202020204" pitchFamily="34" charset="0"/>
            <a:cs typeface="Helvetica" panose="020B0604020202020204" pitchFamily="34" charset="0"/>
          </a:endParaRPr>
        </a:p>
      </dsp:txBody>
      <dsp:txXfrm>
        <a:off x="7795353" y="208532"/>
        <a:ext cx="994582" cy="663055"/>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lang="ja-JP" altLang="en-US"/>
          </a:p>
        </p:txBody>
      </p:sp>
      <p:sp>
        <p:nvSpPr>
          <p:cNvPr id="3" name="日付プレースホルダ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fld id="{4ECC387A-4905-9745-8F6B-5C0DFADEE94E}" type="datetimeFigureOut">
              <a:rPr lang="ja-JP" altLang="en-US" smtClean="0"/>
              <a:pPr/>
              <a:t>2015/10/20</a:t>
            </a:fld>
            <a:endParaRPr lang="ja-JP" altLang="en-US"/>
          </a:p>
        </p:txBody>
      </p:sp>
      <p:sp>
        <p:nvSpPr>
          <p:cNvPr id="4" name="フッター プレースホルダ 3"/>
          <p:cNvSpPr>
            <a:spLocks noGrp="1"/>
          </p:cNvSpPr>
          <p:nvPr>
            <p:ph type="ftr" sz="quarter" idx="2"/>
          </p:nvPr>
        </p:nvSpPr>
        <p:spPr>
          <a:xfrm>
            <a:off x="0" y="6456324"/>
            <a:ext cx="4302625" cy="340264"/>
          </a:xfrm>
          <a:prstGeom prst="rect">
            <a:avLst/>
          </a:prstGeom>
        </p:spPr>
        <p:txBody>
          <a:bodyPr vert="horz" lIns="91440" tIns="45720" rIns="91440" bIns="45720" rtlCol="0" anchor="b"/>
          <a:lstStyle>
            <a:lvl1pPr algn="l">
              <a:defRPr sz="1200"/>
            </a:lvl1pPr>
          </a:lstStyle>
          <a:p>
            <a:endParaRPr lang="ja-JP" altLang="en-US"/>
          </a:p>
        </p:txBody>
      </p:sp>
      <p:sp>
        <p:nvSpPr>
          <p:cNvPr id="5" name="スライド番号プレースホルダ 4"/>
          <p:cNvSpPr>
            <a:spLocks noGrp="1"/>
          </p:cNvSpPr>
          <p:nvPr>
            <p:ph type="sldNum" sz="quarter" idx="3"/>
          </p:nvPr>
        </p:nvSpPr>
        <p:spPr>
          <a:xfrm>
            <a:off x="5621696" y="6456324"/>
            <a:ext cx="4302625" cy="340264"/>
          </a:xfrm>
          <a:prstGeom prst="rect">
            <a:avLst/>
          </a:prstGeom>
        </p:spPr>
        <p:txBody>
          <a:bodyPr vert="horz" lIns="91440" tIns="45720" rIns="91440" bIns="45720" rtlCol="0" anchor="b"/>
          <a:lstStyle>
            <a:lvl1pPr algn="r">
              <a:defRPr sz="1200"/>
            </a:lvl1pPr>
          </a:lstStyle>
          <a:p>
            <a:fld id="{5B181ECF-DD7B-4A49-966C-588DDBC6FC8B}" type="slidenum">
              <a:rPr lang="ja-JP" altLang="en-US" smtClean="0"/>
              <a:pPr/>
              <a:t>‹#›</a:t>
            </a:fld>
            <a:endParaRPr lang="ja-JP" altLang="en-US"/>
          </a:p>
        </p:txBody>
      </p:sp>
    </p:spTree>
    <p:extLst>
      <p:ext uri="{BB962C8B-B14F-4D97-AF65-F5344CB8AC3E}">
        <p14:creationId xmlns:p14="http://schemas.microsoft.com/office/powerpoint/2010/main" val="1911024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4301543" cy="339884"/>
          </a:xfrm>
          <a:prstGeom prst="rect">
            <a:avLst/>
          </a:prstGeom>
        </p:spPr>
        <p:txBody>
          <a:bodyPr vert="horz" lIns="91193" tIns="45597" rIns="91193" bIns="45597" rtlCol="0"/>
          <a:lstStyle>
            <a:lvl1pPr algn="l">
              <a:defRPr sz="1200"/>
            </a:lvl1pPr>
          </a:lstStyle>
          <a:p>
            <a:endParaRPr kumimoji="1" lang="ja-JP" altLang="en-US"/>
          </a:p>
        </p:txBody>
      </p:sp>
      <p:sp>
        <p:nvSpPr>
          <p:cNvPr id="3" name="日付プレースホルダ 2"/>
          <p:cNvSpPr>
            <a:spLocks noGrp="1"/>
          </p:cNvSpPr>
          <p:nvPr>
            <p:ph type="dt" idx="1"/>
          </p:nvPr>
        </p:nvSpPr>
        <p:spPr>
          <a:xfrm>
            <a:off x="5622799" y="1"/>
            <a:ext cx="4301543" cy="339884"/>
          </a:xfrm>
          <a:prstGeom prst="rect">
            <a:avLst/>
          </a:prstGeom>
        </p:spPr>
        <p:txBody>
          <a:bodyPr vert="horz" lIns="91193" tIns="45597" rIns="91193" bIns="45597" rtlCol="0"/>
          <a:lstStyle>
            <a:lvl1pPr algn="r">
              <a:defRPr sz="1200"/>
            </a:lvl1pPr>
          </a:lstStyle>
          <a:p>
            <a:fld id="{C3708C67-A47A-4ED8-8D3F-AA28B190AD65}" type="datetimeFigureOut">
              <a:rPr kumimoji="1" lang="ja-JP" altLang="en-US" smtClean="0"/>
              <a:pPr/>
              <a:t>2015/10/20</a:t>
            </a:fld>
            <a:endParaRPr kumimoji="1" lang="ja-JP" altLang="en-US"/>
          </a:p>
        </p:txBody>
      </p:sp>
      <p:sp>
        <p:nvSpPr>
          <p:cNvPr id="4" name="スライド イメージ プレースホルダ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193" tIns="45597" rIns="91193" bIns="45597" rtlCol="0" anchor="ctr"/>
          <a:lstStyle/>
          <a:p>
            <a:endParaRPr lang="ja-JP" altLang="en-US"/>
          </a:p>
        </p:txBody>
      </p:sp>
      <p:sp>
        <p:nvSpPr>
          <p:cNvPr id="5" name="ノート プレースホルダ 4"/>
          <p:cNvSpPr>
            <a:spLocks noGrp="1"/>
          </p:cNvSpPr>
          <p:nvPr>
            <p:ph type="body" sz="quarter" idx="3"/>
          </p:nvPr>
        </p:nvSpPr>
        <p:spPr>
          <a:xfrm>
            <a:off x="992665" y="3228896"/>
            <a:ext cx="7941310" cy="3058954"/>
          </a:xfrm>
          <a:prstGeom prst="rect">
            <a:avLst/>
          </a:prstGeom>
        </p:spPr>
        <p:txBody>
          <a:bodyPr vert="horz" lIns="91193" tIns="45597" rIns="91193" bIns="45597"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6456611"/>
            <a:ext cx="4301543" cy="339884"/>
          </a:xfrm>
          <a:prstGeom prst="rect">
            <a:avLst/>
          </a:prstGeom>
        </p:spPr>
        <p:txBody>
          <a:bodyPr vert="horz" lIns="91193" tIns="45597" rIns="91193" bIns="45597"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2799" y="6456611"/>
            <a:ext cx="4301543" cy="339884"/>
          </a:xfrm>
          <a:prstGeom prst="rect">
            <a:avLst/>
          </a:prstGeom>
        </p:spPr>
        <p:txBody>
          <a:bodyPr vert="horz" lIns="91193" tIns="45597" rIns="91193" bIns="45597" rtlCol="0" anchor="b"/>
          <a:lstStyle>
            <a:lvl1pPr algn="r">
              <a:defRPr sz="1200"/>
            </a:lvl1pPr>
          </a:lstStyle>
          <a:p>
            <a:fld id="{1245EC5A-2FAD-4388-9836-DFF3D28D2FF7}" type="slidenum">
              <a:rPr kumimoji="1" lang="ja-JP" altLang="en-US" smtClean="0"/>
              <a:pPr/>
              <a:t>‹#›</a:t>
            </a:fld>
            <a:endParaRPr kumimoji="1" lang="ja-JP" altLang="en-US"/>
          </a:p>
        </p:txBody>
      </p:sp>
    </p:spTree>
    <p:extLst>
      <p:ext uri="{BB962C8B-B14F-4D97-AF65-F5344CB8AC3E}">
        <p14:creationId xmlns:p14="http://schemas.microsoft.com/office/powerpoint/2010/main" val="20088440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245EC5A-2FAD-4388-9836-DFF3D28D2FF7}" type="slidenum">
              <a:rPr kumimoji="1" lang="ja-JP" altLang="en-US" smtClean="0"/>
              <a:pPr/>
              <a:t>1</a:t>
            </a:fld>
            <a:endParaRPr kumimoji="1" lang="ja-JP" altLang="en-US" dirty="0"/>
          </a:p>
        </p:txBody>
      </p:sp>
    </p:spTree>
    <p:extLst>
      <p:ext uri="{BB962C8B-B14F-4D97-AF65-F5344CB8AC3E}">
        <p14:creationId xmlns:p14="http://schemas.microsoft.com/office/powerpoint/2010/main" val="15364208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245EC5A-2FAD-4388-9836-DFF3D28D2FF7}" type="slidenum">
              <a:rPr kumimoji="1" lang="ja-JP" altLang="en-US" smtClean="0"/>
              <a:pPr/>
              <a:t>10</a:t>
            </a:fld>
            <a:endParaRPr kumimoji="1" lang="ja-JP" altLang="en-US" dirty="0"/>
          </a:p>
        </p:txBody>
      </p:sp>
    </p:spTree>
    <p:extLst>
      <p:ext uri="{BB962C8B-B14F-4D97-AF65-F5344CB8AC3E}">
        <p14:creationId xmlns:p14="http://schemas.microsoft.com/office/powerpoint/2010/main" val="22008111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245EC5A-2FAD-4388-9836-DFF3D28D2FF7}" type="slidenum">
              <a:rPr kumimoji="1" lang="ja-JP" altLang="en-US" smtClean="0"/>
              <a:pPr/>
              <a:t>11</a:t>
            </a:fld>
            <a:endParaRPr kumimoji="1" lang="ja-JP" altLang="en-US" dirty="0"/>
          </a:p>
        </p:txBody>
      </p:sp>
    </p:spTree>
    <p:extLst>
      <p:ext uri="{BB962C8B-B14F-4D97-AF65-F5344CB8AC3E}">
        <p14:creationId xmlns:p14="http://schemas.microsoft.com/office/powerpoint/2010/main" val="14406784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245EC5A-2FAD-4388-9836-DFF3D28D2FF7}" type="slidenum">
              <a:rPr kumimoji="1" lang="ja-JP" altLang="en-US" smtClean="0"/>
              <a:pPr/>
              <a:t>12</a:t>
            </a:fld>
            <a:endParaRPr kumimoji="1" lang="ja-JP" altLang="en-US" dirty="0"/>
          </a:p>
        </p:txBody>
      </p:sp>
    </p:spTree>
    <p:extLst>
      <p:ext uri="{BB962C8B-B14F-4D97-AF65-F5344CB8AC3E}">
        <p14:creationId xmlns:p14="http://schemas.microsoft.com/office/powerpoint/2010/main" val="13534434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245EC5A-2FAD-4388-9836-DFF3D28D2FF7}" type="slidenum">
              <a:rPr kumimoji="1" lang="ja-JP" altLang="en-US" smtClean="0"/>
              <a:pPr/>
              <a:t>13</a:t>
            </a:fld>
            <a:endParaRPr kumimoji="1" lang="ja-JP" altLang="en-US" dirty="0"/>
          </a:p>
        </p:txBody>
      </p:sp>
    </p:spTree>
    <p:extLst>
      <p:ext uri="{BB962C8B-B14F-4D97-AF65-F5344CB8AC3E}">
        <p14:creationId xmlns:p14="http://schemas.microsoft.com/office/powerpoint/2010/main" val="28327997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245EC5A-2FAD-4388-9836-DFF3D28D2FF7}" type="slidenum">
              <a:rPr kumimoji="1" lang="ja-JP" altLang="en-US" smtClean="0"/>
              <a:pPr/>
              <a:t>14</a:t>
            </a:fld>
            <a:endParaRPr kumimoji="1" lang="ja-JP" altLang="en-US" dirty="0"/>
          </a:p>
        </p:txBody>
      </p:sp>
    </p:spTree>
    <p:extLst>
      <p:ext uri="{BB962C8B-B14F-4D97-AF65-F5344CB8AC3E}">
        <p14:creationId xmlns:p14="http://schemas.microsoft.com/office/powerpoint/2010/main" val="11715324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245EC5A-2FAD-4388-9836-DFF3D28D2FF7}" type="slidenum">
              <a:rPr kumimoji="1" lang="ja-JP" altLang="en-US" smtClean="0"/>
              <a:pPr/>
              <a:t>15</a:t>
            </a:fld>
            <a:endParaRPr kumimoji="1" lang="ja-JP" altLang="en-US" dirty="0"/>
          </a:p>
        </p:txBody>
      </p:sp>
    </p:spTree>
    <p:extLst>
      <p:ext uri="{BB962C8B-B14F-4D97-AF65-F5344CB8AC3E}">
        <p14:creationId xmlns:p14="http://schemas.microsoft.com/office/powerpoint/2010/main" val="22395976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245EC5A-2FAD-4388-9836-DFF3D28D2FF7}" type="slidenum">
              <a:rPr kumimoji="1" lang="ja-JP" altLang="en-US" smtClean="0"/>
              <a:pPr/>
              <a:t>16</a:t>
            </a:fld>
            <a:endParaRPr kumimoji="1" lang="ja-JP" altLang="en-US" dirty="0"/>
          </a:p>
        </p:txBody>
      </p:sp>
    </p:spTree>
    <p:extLst>
      <p:ext uri="{BB962C8B-B14F-4D97-AF65-F5344CB8AC3E}">
        <p14:creationId xmlns:p14="http://schemas.microsoft.com/office/powerpoint/2010/main" val="4263489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245EC5A-2FAD-4388-9836-DFF3D28D2FF7}" type="slidenum">
              <a:rPr kumimoji="1" lang="ja-JP" altLang="en-US" smtClean="0"/>
              <a:pPr/>
              <a:t>2</a:t>
            </a:fld>
            <a:endParaRPr kumimoji="1" lang="ja-JP" altLang="en-US" dirty="0"/>
          </a:p>
        </p:txBody>
      </p:sp>
    </p:spTree>
    <p:extLst>
      <p:ext uri="{BB962C8B-B14F-4D97-AF65-F5344CB8AC3E}">
        <p14:creationId xmlns:p14="http://schemas.microsoft.com/office/powerpoint/2010/main" val="3227460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245EC5A-2FAD-4388-9836-DFF3D28D2FF7}" type="slidenum">
              <a:rPr kumimoji="1" lang="ja-JP" altLang="en-US" smtClean="0"/>
              <a:pPr/>
              <a:t>3</a:t>
            </a:fld>
            <a:endParaRPr kumimoji="1" lang="ja-JP" altLang="en-US" dirty="0"/>
          </a:p>
        </p:txBody>
      </p:sp>
    </p:spTree>
    <p:extLst>
      <p:ext uri="{BB962C8B-B14F-4D97-AF65-F5344CB8AC3E}">
        <p14:creationId xmlns:p14="http://schemas.microsoft.com/office/powerpoint/2010/main" val="999926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245EC5A-2FAD-4388-9836-DFF3D28D2FF7}" type="slidenum">
              <a:rPr kumimoji="1" lang="ja-JP" altLang="en-US" smtClean="0"/>
              <a:pPr/>
              <a:t>4</a:t>
            </a:fld>
            <a:endParaRPr kumimoji="1" lang="ja-JP" altLang="en-US" dirty="0"/>
          </a:p>
        </p:txBody>
      </p:sp>
    </p:spTree>
    <p:extLst>
      <p:ext uri="{BB962C8B-B14F-4D97-AF65-F5344CB8AC3E}">
        <p14:creationId xmlns:p14="http://schemas.microsoft.com/office/powerpoint/2010/main" val="2005356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245EC5A-2FAD-4388-9836-DFF3D28D2FF7}" type="slidenum">
              <a:rPr kumimoji="1" lang="ja-JP" altLang="en-US" smtClean="0"/>
              <a:pPr/>
              <a:t>5</a:t>
            </a:fld>
            <a:endParaRPr kumimoji="1" lang="ja-JP" altLang="en-US" dirty="0"/>
          </a:p>
        </p:txBody>
      </p:sp>
    </p:spTree>
    <p:extLst>
      <p:ext uri="{BB962C8B-B14F-4D97-AF65-F5344CB8AC3E}">
        <p14:creationId xmlns:p14="http://schemas.microsoft.com/office/powerpoint/2010/main" val="29301644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245EC5A-2FAD-4388-9836-DFF3D28D2FF7}" type="slidenum">
              <a:rPr kumimoji="1" lang="ja-JP" altLang="en-US" smtClean="0"/>
              <a:pPr/>
              <a:t>6</a:t>
            </a:fld>
            <a:endParaRPr kumimoji="1" lang="ja-JP" altLang="en-US" dirty="0"/>
          </a:p>
        </p:txBody>
      </p:sp>
    </p:spTree>
    <p:extLst>
      <p:ext uri="{BB962C8B-B14F-4D97-AF65-F5344CB8AC3E}">
        <p14:creationId xmlns:p14="http://schemas.microsoft.com/office/powerpoint/2010/main" val="20273275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245EC5A-2FAD-4388-9836-DFF3D28D2FF7}" type="slidenum">
              <a:rPr kumimoji="1" lang="ja-JP" altLang="en-US" smtClean="0"/>
              <a:pPr/>
              <a:t>7</a:t>
            </a:fld>
            <a:endParaRPr kumimoji="1" lang="ja-JP" altLang="en-US" dirty="0"/>
          </a:p>
        </p:txBody>
      </p:sp>
    </p:spTree>
    <p:extLst>
      <p:ext uri="{BB962C8B-B14F-4D97-AF65-F5344CB8AC3E}">
        <p14:creationId xmlns:p14="http://schemas.microsoft.com/office/powerpoint/2010/main" val="38161685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245EC5A-2FAD-4388-9836-DFF3D28D2FF7}" type="slidenum">
              <a:rPr kumimoji="1" lang="ja-JP" altLang="en-US" smtClean="0"/>
              <a:pPr/>
              <a:t>8</a:t>
            </a:fld>
            <a:endParaRPr kumimoji="1" lang="ja-JP" altLang="en-US" dirty="0"/>
          </a:p>
        </p:txBody>
      </p:sp>
    </p:spTree>
    <p:extLst>
      <p:ext uri="{BB962C8B-B14F-4D97-AF65-F5344CB8AC3E}">
        <p14:creationId xmlns:p14="http://schemas.microsoft.com/office/powerpoint/2010/main" val="716299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245EC5A-2FAD-4388-9836-DFF3D28D2FF7}" type="slidenum">
              <a:rPr kumimoji="1" lang="ja-JP" altLang="en-US" smtClean="0"/>
              <a:pPr/>
              <a:t>9</a:t>
            </a:fld>
            <a:endParaRPr kumimoji="1" lang="ja-JP" altLang="en-US" dirty="0"/>
          </a:p>
        </p:txBody>
      </p:sp>
    </p:spTree>
    <p:extLst>
      <p:ext uri="{BB962C8B-B14F-4D97-AF65-F5344CB8AC3E}">
        <p14:creationId xmlns:p14="http://schemas.microsoft.com/office/powerpoint/2010/main" val="1850995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10B2665-F17D-4D8D-B5A0-1147531079F2}" type="datetimeFigureOut">
              <a:rPr kumimoji="1" lang="ja-JP" altLang="en-US" smtClean="0"/>
              <a:pPr/>
              <a:t>2015/10/20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D8C73D8-BD59-49AB-A516-77B1D2E943A3}"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10B2665-F17D-4D8D-B5A0-1147531079F2}" type="datetimeFigureOut">
              <a:rPr kumimoji="1" lang="ja-JP" altLang="en-US" smtClean="0"/>
              <a:pPr/>
              <a:t>2015/10/20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D8C73D8-BD59-49AB-A516-77B1D2E943A3}"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10B2665-F17D-4D8D-B5A0-1147531079F2}" type="datetimeFigureOut">
              <a:rPr kumimoji="1" lang="ja-JP" altLang="en-US" smtClean="0"/>
              <a:pPr/>
              <a:t>2015/10/20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D8C73D8-BD59-49AB-A516-77B1D2E943A3}"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10B2665-F17D-4D8D-B5A0-1147531079F2}" type="datetimeFigureOut">
              <a:rPr kumimoji="1" lang="ja-JP" altLang="en-US" smtClean="0"/>
              <a:pPr/>
              <a:t>2015/10/20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D8C73D8-BD59-49AB-A516-77B1D2E943A3}"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10B2665-F17D-4D8D-B5A0-1147531079F2}" type="datetimeFigureOut">
              <a:rPr kumimoji="1" lang="ja-JP" altLang="en-US" smtClean="0"/>
              <a:pPr/>
              <a:t>2015/10/20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D8C73D8-BD59-49AB-A516-77B1D2E943A3}"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10B2665-F17D-4D8D-B5A0-1147531079F2}" type="datetimeFigureOut">
              <a:rPr kumimoji="1" lang="ja-JP" altLang="en-US" smtClean="0"/>
              <a:pPr/>
              <a:t>2015/10/20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D8C73D8-BD59-49AB-A516-77B1D2E943A3}"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10B2665-F17D-4D8D-B5A0-1147531079F2}" type="datetimeFigureOut">
              <a:rPr kumimoji="1" lang="ja-JP" altLang="en-US" smtClean="0"/>
              <a:pPr/>
              <a:t>2015/10/20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D8C73D8-BD59-49AB-A516-77B1D2E943A3}"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10B2665-F17D-4D8D-B5A0-1147531079F2}" type="datetimeFigureOut">
              <a:rPr kumimoji="1" lang="ja-JP" altLang="en-US" smtClean="0"/>
              <a:pPr/>
              <a:t>2015/10/20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D8C73D8-BD59-49AB-A516-77B1D2E943A3}"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10B2665-F17D-4D8D-B5A0-1147531079F2}" type="datetimeFigureOut">
              <a:rPr kumimoji="1" lang="ja-JP" altLang="en-US" smtClean="0"/>
              <a:pPr/>
              <a:t>2015/10/20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D8C73D8-BD59-49AB-A516-77B1D2E943A3}"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10B2665-F17D-4D8D-B5A0-1147531079F2}" type="datetimeFigureOut">
              <a:rPr kumimoji="1" lang="ja-JP" altLang="en-US" smtClean="0"/>
              <a:pPr/>
              <a:t>2015/10/20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D8C73D8-BD59-49AB-A516-77B1D2E943A3}"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10B2665-F17D-4D8D-B5A0-1147531079F2}" type="datetimeFigureOut">
              <a:rPr kumimoji="1" lang="ja-JP" altLang="en-US" smtClean="0"/>
              <a:pPr/>
              <a:t>2015/10/20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D8C73D8-BD59-49AB-A516-77B1D2E943A3}"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0B2665-F17D-4D8D-B5A0-1147531079F2}" type="datetimeFigureOut">
              <a:rPr kumimoji="1" lang="ja-JP" altLang="en-US" smtClean="0"/>
              <a:pPr/>
              <a:t>2015/10/20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8C73D8-BD59-49AB-A516-77B1D2E943A3}"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6.emf"/><Relationship Id="rId4" Type="http://schemas.openxmlformats.org/officeDocument/2006/relationships/image" Target="../media/image10.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2"/>
          <p:cNvSpPr txBox="1">
            <a:spLocks noChangeArrowheads="1"/>
          </p:cNvSpPr>
          <p:nvPr/>
        </p:nvSpPr>
        <p:spPr bwMode="auto">
          <a:xfrm>
            <a:off x="1253812" y="4886419"/>
            <a:ext cx="6120680" cy="830997"/>
          </a:xfrm>
          <a:prstGeom prst="rect">
            <a:avLst/>
          </a:prstGeom>
          <a:noFill/>
          <a:ln w="9525">
            <a:noFill/>
            <a:miter lim="800000"/>
            <a:headEnd/>
            <a:tailEnd/>
          </a:ln>
        </p:spPr>
        <p:txBody>
          <a:bodyPr wrap="square">
            <a:spAutoFit/>
          </a:bodyPr>
          <a:lstStyle/>
          <a:p>
            <a:pPr algn="ctr"/>
            <a:r>
              <a:rPr lang="en-US" altLang="ja-JP" sz="2400" dirty="0" smtClean="0">
                <a:latin typeface="Helvetica" pitchFamily="34" charset="0"/>
                <a:cs typeface="Helvetica" pitchFamily="34" charset="0"/>
              </a:rPr>
              <a:t>Yokohama National University</a:t>
            </a:r>
          </a:p>
          <a:p>
            <a:pPr algn="ctr"/>
            <a:r>
              <a:rPr lang="en-US" altLang="ja-JP" sz="2400" dirty="0" smtClean="0">
                <a:latin typeface="Helvetica" pitchFamily="34" charset="0"/>
                <a:cs typeface="Helvetica" pitchFamily="34" charset="0"/>
              </a:rPr>
              <a:t>* JSPS Research Fellow</a:t>
            </a:r>
            <a:endParaRPr lang="ja-JP" altLang="en-US" sz="2400" dirty="0">
              <a:latin typeface="Helvetica" pitchFamily="34" charset="0"/>
              <a:cs typeface="Helvetica" pitchFamily="34" charset="0"/>
            </a:endParaRPr>
          </a:p>
        </p:txBody>
      </p:sp>
      <p:sp>
        <p:nvSpPr>
          <p:cNvPr id="8" name="正方形/長方形 7"/>
          <p:cNvSpPr/>
          <p:nvPr/>
        </p:nvSpPr>
        <p:spPr>
          <a:xfrm>
            <a:off x="0" y="-24205"/>
            <a:ext cx="9144001" cy="707886"/>
          </a:xfrm>
          <a:prstGeom prst="rect">
            <a:avLst/>
          </a:prstGeom>
        </p:spPr>
        <p:txBody>
          <a:bodyPr wrap="square">
            <a:spAutoFit/>
          </a:bodyPr>
          <a:lstStyle/>
          <a:p>
            <a:pPr algn="ctr"/>
            <a:r>
              <a:rPr lang="en-US" altLang="ja-JP" sz="4000" b="1" dirty="0" smtClean="0">
                <a:latin typeface="Helvetica" pitchFamily="34" charset="0"/>
                <a:ea typeface="+mj-ea"/>
                <a:cs typeface="Helvetica" pitchFamily="34" charset="0"/>
              </a:rPr>
              <a:t>ICHS2015</a:t>
            </a:r>
            <a:r>
              <a:rPr lang="en-US" altLang="ja-JP" sz="4000" b="1" dirty="0" smtClean="0">
                <a:latin typeface="Helvetica" pitchFamily="34" charset="0"/>
                <a:cs typeface="Helvetica" pitchFamily="34" charset="0"/>
              </a:rPr>
              <a:t> </a:t>
            </a:r>
            <a:endParaRPr lang="ja-JP" altLang="en-US" sz="4000" b="1" dirty="0">
              <a:latin typeface="Helvetica" pitchFamily="34" charset="0"/>
              <a:ea typeface="+mj-ea"/>
              <a:cs typeface="Helvetica" pitchFamily="34" charset="0"/>
            </a:endParaRPr>
          </a:p>
        </p:txBody>
      </p:sp>
      <p:cxnSp>
        <p:nvCxnSpPr>
          <p:cNvPr id="9" name="直線コネクタ 8"/>
          <p:cNvCxnSpPr/>
          <p:nvPr/>
        </p:nvCxnSpPr>
        <p:spPr>
          <a:xfrm>
            <a:off x="-1" y="701555"/>
            <a:ext cx="9144000" cy="0"/>
          </a:xfrm>
          <a:prstGeom prst="line">
            <a:avLst/>
          </a:prstGeom>
          <a:ln w="50800">
            <a:solidFill>
              <a:srgbClr val="0466FF"/>
            </a:solidFill>
          </a:ln>
          <a:effectLst/>
        </p:spPr>
        <p:style>
          <a:lnRef idx="2">
            <a:schemeClr val="accent1"/>
          </a:lnRef>
          <a:fillRef idx="0">
            <a:schemeClr val="accent1"/>
          </a:fillRef>
          <a:effectRef idx="1">
            <a:schemeClr val="accent1"/>
          </a:effectRef>
          <a:fontRef idx="minor">
            <a:schemeClr val="tx1"/>
          </a:fontRef>
        </p:style>
      </p:cxnSp>
      <p:sp>
        <p:nvSpPr>
          <p:cNvPr id="7" name="テキスト ボックス 2"/>
          <p:cNvSpPr txBox="1">
            <a:spLocks noChangeArrowheads="1"/>
          </p:cNvSpPr>
          <p:nvPr/>
        </p:nvSpPr>
        <p:spPr bwMode="auto">
          <a:xfrm>
            <a:off x="395536" y="3966155"/>
            <a:ext cx="7992888" cy="830997"/>
          </a:xfrm>
          <a:prstGeom prst="rect">
            <a:avLst/>
          </a:prstGeom>
          <a:noFill/>
          <a:ln w="9525">
            <a:noFill/>
            <a:miter lim="800000"/>
            <a:headEnd/>
            <a:tailEnd/>
          </a:ln>
        </p:spPr>
        <p:txBody>
          <a:bodyPr wrap="square">
            <a:spAutoFit/>
          </a:bodyPr>
          <a:lstStyle/>
          <a:p>
            <a:r>
              <a:rPr lang="en-US" altLang="ja-JP" sz="2400" i="1" u="sng" dirty="0" smtClean="0">
                <a:latin typeface="Helvetica" pitchFamily="34" charset="0"/>
                <a:cs typeface="Helvetica" pitchFamily="34" charset="0"/>
              </a:rPr>
              <a:t>Jo Nakayama*</a:t>
            </a:r>
            <a:r>
              <a:rPr lang="en-US" altLang="ja-JP" sz="2400" dirty="0" smtClean="0">
                <a:latin typeface="Helvetica" pitchFamily="34" charset="0"/>
                <a:cs typeface="Helvetica" pitchFamily="34" charset="0"/>
              </a:rPr>
              <a:t>, </a:t>
            </a:r>
            <a:r>
              <a:rPr lang="en-US" altLang="ja-JP" sz="2400" dirty="0" err="1" smtClean="0">
                <a:latin typeface="Helvetica" pitchFamily="34" charset="0"/>
                <a:cs typeface="Helvetica" pitchFamily="34" charset="0"/>
              </a:rPr>
              <a:t>Junji</a:t>
            </a:r>
            <a:r>
              <a:rPr lang="en-US" altLang="ja-JP" sz="2400" dirty="0" smtClean="0">
                <a:latin typeface="Helvetica" pitchFamily="34" charset="0"/>
                <a:cs typeface="Helvetica" pitchFamily="34" charset="0"/>
              </a:rPr>
              <a:t> Sakamoto, </a:t>
            </a:r>
            <a:r>
              <a:rPr lang="en-US" altLang="ja-JP" sz="2400" dirty="0" err="1" smtClean="0">
                <a:latin typeface="Helvetica" pitchFamily="34" charset="0"/>
                <a:cs typeface="Helvetica" pitchFamily="34" charset="0"/>
              </a:rPr>
              <a:t>Naoya</a:t>
            </a:r>
            <a:r>
              <a:rPr lang="en-US" altLang="ja-JP" sz="2400" dirty="0" smtClean="0">
                <a:latin typeface="Helvetica" pitchFamily="34" charset="0"/>
                <a:cs typeface="Helvetica" pitchFamily="34" charset="0"/>
              </a:rPr>
              <a:t> Kasai, </a:t>
            </a:r>
            <a:r>
              <a:rPr lang="en-US" altLang="ja-JP" sz="2400" dirty="0" err="1" smtClean="0">
                <a:latin typeface="Helvetica" pitchFamily="34" charset="0"/>
                <a:cs typeface="Helvetica" pitchFamily="34" charset="0"/>
              </a:rPr>
              <a:t>Tadahiro</a:t>
            </a:r>
            <a:r>
              <a:rPr lang="en-US" altLang="ja-JP" sz="2400" dirty="0" smtClean="0">
                <a:latin typeface="Helvetica" pitchFamily="34" charset="0"/>
                <a:cs typeface="Helvetica" pitchFamily="34" charset="0"/>
              </a:rPr>
              <a:t> </a:t>
            </a:r>
            <a:r>
              <a:rPr lang="en-US" altLang="ja-JP" sz="2400" dirty="0" err="1" smtClean="0">
                <a:latin typeface="Helvetica" pitchFamily="34" charset="0"/>
                <a:cs typeface="Helvetica" pitchFamily="34" charset="0"/>
              </a:rPr>
              <a:t>Shibutani</a:t>
            </a:r>
            <a:r>
              <a:rPr lang="en-US" altLang="ja-JP" sz="2400" dirty="0">
                <a:latin typeface="Helvetica" pitchFamily="34" charset="0"/>
                <a:cs typeface="Helvetica" pitchFamily="34" charset="0"/>
              </a:rPr>
              <a:t> </a:t>
            </a:r>
            <a:r>
              <a:rPr lang="en-US" altLang="ja-JP" sz="2400" dirty="0" smtClean="0">
                <a:latin typeface="Helvetica" pitchFamily="34" charset="0"/>
                <a:cs typeface="Helvetica" pitchFamily="34" charset="0"/>
              </a:rPr>
              <a:t>and </a:t>
            </a:r>
            <a:r>
              <a:rPr lang="en-US" altLang="ja-JP" sz="2400" dirty="0" err="1" smtClean="0">
                <a:latin typeface="Helvetica" pitchFamily="34" charset="0"/>
                <a:cs typeface="Helvetica" pitchFamily="34" charset="0"/>
              </a:rPr>
              <a:t>Atsumi</a:t>
            </a:r>
            <a:r>
              <a:rPr lang="en-US" altLang="ja-JP" sz="2400" dirty="0" smtClean="0">
                <a:latin typeface="Helvetica" pitchFamily="34" charset="0"/>
                <a:cs typeface="Helvetica" pitchFamily="34" charset="0"/>
              </a:rPr>
              <a:t> Miyake </a:t>
            </a:r>
            <a:endParaRPr lang="ja-JP" altLang="en-US" sz="2400" dirty="0">
              <a:latin typeface="Helvetica" pitchFamily="34" charset="0"/>
              <a:cs typeface="Helvetica" pitchFamily="34" charset="0"/>
            </a:endParaRPr>
          </a:p>
        </p:txBody>
      </p:sp>
      <p:pic>
        <p:nvPicPr>
          <p:cNvPr id="10" name="Picture 8" descr="imag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77417" y="4149080"/>
            <a:ext cx="1146175" cy="1622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 name="正方形/長方形 10"/>
          <p:cNvSpPr/>
          <p:nvPr/>
        </p:nvSpPr>
        <p:spPr>
          <a:xfrm>
            <a:off x="411174" y="1025283"/>
            <a:ext cx="8265282" cy="2862322"/>
          </a:xfrm>
          <a:prstGeom prst="rect">
            <a:avLst/>
          </a:prstGeom>
        </p:spPr>
        <p:txBody>
          <a:bodyPr wrap="square">
            <a:spAutoFit/>
          </a:bodyPr>
          <a:lstStyle/>
          <a:p>
            <a:pPr algn="just"/>
            <a:r>
              <a:rPr lang="en-US" altLang="ja-JP" sz="3600" b="1" i="1" dirty="0" smtClean="0">
                <a:solidFill>
                  <a:srgbClr val="0466FF"/>
                </a:solidFill>
                <a:latin typeface="Helvetica"/>
                <a:cs typeface="Helvetica"/>
              </a:rPr>
              <a:t>Hazard </a:t>
            </a:r>
            <a:r>
              <a:rPr lang="en-US" altLang="ja-JP" sz="3600" b="1" i="1" dirty="0">
                <a:solidFill>
                  <a:srgbClr val="0466FF"/>
                </a:solidFill>
                <a:latin typeface="Helvetica"/>
                <a:cs typeface="Helvetica"/>
              </a:rPr>
              <a:t>i</a:t>
            </a:r>
            <a:r>
              <a:rPr lang="en-US" altLang="ja-JP" sz="3600" b="1" i="1" dirty="0" smtClean="0">
                <a:solidFill>
                  <a:srgbClr val="0466FF"/>
                </a:solidFill>
                <a:latin typeface="Helvetica"/>
                <a:cs typeface="Helvetica"/>
              </a:rPr>
              <a:t>dentification study</a:t>
            </a:r>
          </a:p>
          <a:p>
            <a:pPr algn="just"/>
            <a:r>
              <a:rPr lang="en-US" altLang="ja-JP" sz="3600" b="1" i="1" dirty="0" smtClean="0">
                <a:solidFill>
                  <a:srgbClr val="0466FF"/>
                </a:solidFill>
                <a:latin typeface="Helvetica"/>
                <a:cs typeface="Helvetica"/>
              </a:rPr>
              <a:t>for risk assessment on a hybrid gasoline-hydrogen </a:t>
            </a:r>
            <a:r>
              <a:rPr lang="en-US" altLang="ja-JP" sz="3600" b="1" i="1" dirty="0">
                <a:solidFill>
                  <a:srgbClr val="0466FF"/>
                </a:solidFill>
                <a:latin typeface="Helvetica"/>
                <a:cs typeface="Helvetica"/>
              </a:rPr>
              <a:t>fueling </a:t>
            </a:r>
            <a:r>
              <a:rPr lang="en-US" altLang="ja-JP" sz="3600" b="1" i="1" dirty="0" smtClean="0">
                <a:solidFill>
                  <a:srgbClr val="0466FF"/>
                </a:solidFill>
                <a:latin typeface="Helvetica"/>
                <a:cs typeface="Helvetica"/>
              </a:rPr>
              <a:t>station with an onsite hydrogen production system using organic hydride</a:t>
            </a:r>
            <a:endParaRPr lang="en-US" altLang="ja-JP" sz="3600" b="1" i="1" dirty="0">
              <a:solidFill>
                <a:srgbClr val="0466FF"/>
              </a:solidFill>
              <a:latin typeface="Helvetica"/>
              <a:cs typeface="Helvetica"/>
            </a:endParaRPr>
          </a:p>
        </p:txBody>
      </p:sp>
      <p:sp>
        <p:nvSpPr>
          <p:cNvPr id="12" name="正方形/長方形 11"/>
          <p:cNvSpPr/>
          <p:nvPr/>
        </p:nvSpPr>
        <p:spPr>
          <a:xfrm>
            <a:off x="7422759" y="-24205"/>
            <a:ext cx="1721240" cy="707886"/>
          </a:xfrm>
          <a:prstGeom prst="rect">
            <a:avLst/>
          </a:prstGeom>
        </p:spPr>
        <p:txBody>
          <a:bodyPr wrap="square">
            <a:spAutoFit/>
          </a:bodyPr>
          <a:lstStyle/>
          <a:p>
            <a:r>
              <a:rPr lang="en-US" altLang="ja-JP" sz="4000" b="1" dirty="0" smtClean="0">
                <a:latin typeface="Helvetica" pitchFamily="34" charset="0"/>
                <a:ea typeface="+mj-ea"/>
                <a:cs typeface="Helvetica" pitchFamily="34" charset="0"/>
              </a:rPr>
              <a:t>ID:173</a:t>
            </a:r>
            <a:r>
              <a:rPr lang="en-US" altLang="ja-JP" sz="4000" b="1" dirty="0" smtClean="0">
                <a:latin typeface="Helvetica" pitchFamily="34" charset="0"/>
                <a:cs typeface="Helvetica" pitchFamily="34" charset="0"/>
              </a:rPr>
              <a:t> </a:t>
            </a:r>
            <a:endParaRPr lang="ja-JP" altLang="en-US" sz="4000" b="1" dirty="0">
              <a:latin typeface="Helvetica" pitchFamily="34" charset="0"/>
              <a:ea typeface="+mj-ea"/>
              <a:cs typeface="Helvetica" pitchFamily="34" charset="0"/>
            </a:endParaRPr>
          </a:p>
        </p:txBody>
      </p:sp>
      <p:sp>
        <p:nvSpPr>
          <p:cNvPr id="2" name="Rectangle 1"/>
          <p:cNvSpPr>
            <a:spLocks noChangeArrowheads="1"/>
          </p:cNvSpPr>
          <p:nvPr/>
        </p:nvSpPr>
        <p:spPr bwMode="auto">
          <a:xfrm>
            <a:off x="0" y="5816298"/>
            <a:ext cx="9143999" cy="1077218"/>
          </a:xfrm>
          <a:prstGeom prst="rect">
            <a:avLst/>
          </a:prstGeom>
          <a:solidFill>
            <a:schemeClr val="accent6">
              <a:lumMod val="40000"/>
              <a:lumOff val="60000"/>
            </a:schemeClr>
          </a:solid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i="0" u="sng" strike="noStrike" cap="none" normalizeH="0" baseline="0" dirty="0" smtClean="0">
                <a:ln>
                  <a:noFill/>
                </a:ln>
                <a:effectLst/>
                <a:latin typeface="Helvetica" panose="020B0604020202020204" pitchFamily="34" charset="0"/>
                <a:ea typeface="ＭＳ 明朝" panose="02020609040205080304" pitchFamily="17" charset="-128"/>
                <a:cs typeface="Helvetica" panose="020B0604020202020204" pitchFamily="34" charset="0"/>
              </a:rPr>
              <a:t>Acknowledge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b="0" i="0" strike="noStrike" cap="none" normalizeH="0" baseline="0" dirty="0" smtClean="0">
                <a:ln>
                  <a:noFill/>
                </a:ln>
                <a:effectLst/>
                <a:latin typeface="Helvetica" panose="020B0604020202020204" pitchFamily="34" charset="0"/>
                <a:ea typeface="ＭＳ 明朝" panose="02020609040205080304" pitchFamily="17" charset="-128"/>
                <a:cs typeface="Helvetica" panose="020B0604020202020204" pitchFamily="34" charset="0"/>
              </a:rPr>
              <a:t>This study was supported by the “Promotion program for scientific fire and disaster prevention technologies” by the Fire and Disaster Management Agency (FDMA) of the Ministry of Internal Affairs and Communication in Japan.</a:t>
            </a:r>
            <a:endParaRPr kumimoji="0" lang="en-US" altLang="zh-CN" sz="1600" b="0" i="0" strike="noStrike" cap="none" normalizeH="0" baseline="0" dirty="0" smtClean="0">
              <a:ln>
                <a:noFill/>
              </a:ln>
              <a:effectLst/>
              <a:latin typeface="Helvetica" panose="020B0604020202020204" pitchFamily="34" charset="0"/>
              <a:cs typeface="Helvetica"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15190"/>
            <a:ext cx="9144000" cy="707886"/>
          </a:xfrm>
          <a:prstGeom prst="rect">
            <a:avLst/>
          </a:prstGeom>
        </p:spPr>
        <p:txBody>
          <a:bodyPr wrap="square">
            <a:spAutoFit/>
          </a:bodyPr>
          <a:lstStyle/>
          <a:p>
            <a:pPr algn="ctr"/>
            <a:r>
              <a:rPr lang="en-US" altLang="ja-JP" sz="4000" b="1" dirty="0" smtClean="0">
                <a:latin typeface="Helvetica" pitchFamily="34" charset="0"/>
                <a:ea typeface="+mj-ea"/>
                <a:cs typeface="Helvetica" pitchFamily="34" charset="0"/>
              </a:rPr>
              <a:t>HAZID</a:t>
            </a:r>
            <a:r>
              <a:rPr lang="ja-JP" altLang="en-US" sz="4000" b="1" dirty="0" smtClean="0">
                <a:latin typeface="Helvetica" pitchFamily="34" charset="0"/>
                <a:ea typeface="+mj-ea"/>
                <a:cs typeface="Helvetica" pitchFamily="34" charset="0"/>
              </a:rPr>
              <a:t> </a:t>
            </a:r>
            <a:r>
              <a:rPr lang="en-US" altLang="ja-JP" sz="4000" b="1" dirty="0" smtClean="0">
                <a:latin typeface="Helvetica" pitchFamily="34" charset="0"/>
                <a:ea typeface="+mj-ea"/>
                <a:cs typeface="Helvetica" pitchFamily="34" charset="0"/>
              </a:rPr>
              <a:t>study results</a:t>
            </a:r>
            <a:endParaRPr lang="ja-JP" altLang="en-US" sz="4000" b="1" dirty="0">
              <a:latin typeface="Helvetica" pitchFamily="34" charset="0"/>
              <a:ea typeface="+mj-ea"/>
              <a:cs typeface="Helvetica" pitchFamily="34" charset="0"/>
            </a:endParaRPr>
          </a:p>
        </p:txBody>
      </p:sp>
      <p:sp>
        <p:nvSpPr>
          <p:cNvPr id="11" name="正方形/長方形 10"/>
          <p:cNvSpPr/>
          <p:nvPr/>
        </p:nvSpPr>
        <p:spPr>
          <a:xfrm>
            <a:off x="8830956" y="6488668"/>
            <a:ext cx="313044" cy="369332"/>
          </a:xfrm>
          <a:prstGeom prst="rect">
            <a:avLst/>
          </a:prstGeom>
        </p:spPr>
        <p:txBody>
          <a:bodyPr wrap="none">
            <a:spAutoFit/>
          </a:bodyPr>
          <a:lstStyle/>
          <a:p>
            <a:r>
              <a:rPr lang="en-US" altLang="ja-JP" dirty="0" smtClean="0">
                <a:latin typeface="Helvetica" pitchFamily="34" charset="0"/>
                <a:cs typeface="Helvetica" pitchFamily="34" charset="0"/>
              </a:rPr>
              <a:t>8</a:t>
            </a:r>
            <a:endParaRPr lang="ja-JP" altLang="en-US" dirty="0"/>
          </a:p>
        </p:txBody>
      </p:sp>
      <p:cxnSp>
        <p:nvCxnSpPr>
          <p:cNvPr id="7" name="直線コネクタ 6"/>
          <p:cNvCxnSpPr/>
          <p:nvPr/>
        </p:nvCxnSpPr>
        <p:spPr>
          <a:xfrm>
            <a:off x="-1" y="701555"/>
            <a:ext cx="9144000" cy="0"/>
          </a:xfrm>
          <a:prstGeom prst="line">
            <a:avLst/>
          </a:prstGeom>
          <a:ln w="50800">
            <a:solidFill>
              <a:srgbClr val="0466FF"/>
            </a:solidFill>
          </a:ln>
          <a:effectLst/>
        </p:spPr>
        <p:style>
          <a:lnRef idx="2">
            <a:schemeClr val="accent1"/>
          </a:lnRef>
          <a:fillRef idx="0">
            <a:schemeClr val="accent1"/>
          </a:fillRef>
          <a:effectRef idx="1">
            <a:schemeClr val="accent1"/>
          </a:effectRef>
          <a:fontRef idx="minor">
            <a:schemeClr val="tx1"/>
          </a:fontRef>
        </p:style>
      </p:cxnSp>
      <p:pic>
        <p:nvPicPr>
          <p:cNvPr id="20" name="図 19"/>
          <p:cNvPicPr>
            <a:picLocks noChangeAspect="1"/>
          </p:cNvPicPr>
          <p:nvPr/>
        </p:nvPicPr>
        <p:blipFill rotWithShape="1">
          <a:blip r:embed="rId3"/>
          <a:srcRect b="48621"/>
          <a:stretch/>
        </p:blipFill>
        <p:spPr>
          <a:xfrm>
            <a:off x="1727684" y="908720"/>
            <a:ext cx="5688632" cy="5779168"/>
          </a:xfrm>
          <a:prstGeom prst="rect">
            <a:avLst/>
          </a:prstGeom>
          <a:ln>
            <a:solidFill>
              <a:schemeClr val="tx1"/>
            </a:solidFill>
          </a:ln>
        </p:spPr>
      </p:pic>
      <p:sp>
        <p:nvSpPr>
          <p:cNvPr id="9" name="テキスト ボックス 8"/>
          <p:cNvSpPr txBox="1"/>
          <p:nvPr/>
        </p:nvSpPr>
        <p:spPr>
          <a:xfrm>
            <a:off x="287524" y="3213528"/>
            <a:ext cx="8568952" cy="1077218"/>
          </a:xfrm>
          <a:prstGeom prst="rect">
            <a:avLst/>
          </a:prstGeom>
          <a:solidFill>
            <a:srgbClr val="0466FF"/>
          </a:solidFill>
        </p:spPr>
        <p:txBody>
          <a:bodyPr wrap="square" rtlCol="0">
            <a:spAutoFit/>
          </a:bodyPr>
          <a:lstStyle/>
          <a:p>
            <a:r>
              <a:rPr lang="en-US" altLang="ja-JP" sz="3200" dirty="0" smtClean="0">
                <a:solidFill>
                  <a:schemeClr val="bg1"/>
                </a:solidFill>
                <a:latin typeface="Helvetica"/>
                <a:cs typeface="Helvetica"/>
              </a:rPr>
              <a:t>The hybrid station has 314 accident scenarios involving with MCH and gasoline systems.</a:t>
            </a:r>
          </a:p>
        </p:txBody>
      </p:sp>
    </p:spTree>
    <p:extLst>
      <p:ext uri="{BB962C8B-B14F-4D97-AF65-F5344CB8AC3E}">
        <p14:creationId xmlns:p14="http://schemas.microsoft.com/office/powerpoint/2010/main" val="2725178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15190"/>
            <a:ext cx="9144000" cy="707886"/>
          </a:xfrm>
          <a:prstGeom prst="rect">
            <a:avLst/>
          </a:prstGeom>
        </p:spPr>
        <p:txBody>
          <a:bodyPr wrap="square">
            <a:spAutoFit/>
          </a:bodyPr>
          <a:lstStyle/>
          <a:p>
            <a:pPr algn="ctr"/>
            <a:r>
              <a:rPr lang="en-US" altLang="ja-JP" sz="4000" b="1" dirty="0" smtClean="0">
                <a:latin typeface="Helvetica" pitchFamily="34" charset="0"/>
                <a:ea typeface="+mj-ea"/>
                <a:cs typeface="Helvetica" pitchFamily="34" charset="0"/>
              </a:rPr>
              <a:t>Risk</a:t>
            </a:r>
            <a:r>
              <a:rPr lang="ja-JP" altLang="en-US" sz="4000" b="1" dirty="0" smtClean="0">
                <a:latin typeface="Helvetica" pitchFamily="34" charset="0"/>
                <a:ea typeface="+mj-ea"/>
                <a:cs typeface="Helvetica" pitchFamily="34" charset="0"/>
              </a:rPr>
              <a:t> </a:t>
            </a:r>
            <a:r>
              <a:rPr lang="en-US" altLang="ja-JP" sz="4000" b="1" dirty="0" smtClean="0">
                <a:latin typeface="Helvetica" pitchFamily="34" charset="0"/>
                <a:ea typeface="+mj-ea"/>
                <a:cs typeface="Helvetica" pitchFamily="34" charset="0"/>
              </a:rPr>
              <a:t>matrix</a:t>
            </a:r>
            <a:endParaRPr lang="ja-JP" altLang="en-US" sz="4000" b="1" dirty="0">
              <a:latin typeface="Helvetica" pitchFamily="34" charset="0"/>
              <a:ea typeface="+mj-ea"/>
              <a:cs typeface="Helvetica" pitchFamily="34" charset="0"/>
            </a:endParaRPr>
          </a:p>
        </p:txBody>
      </p:sp>
      <p:cxnSp>
        <p:nvCxnSpPr>
          <p:cNvPr id="7" name="直線コネクタ 6"/>
          <p:cNvCxnSpPr/>
          <p:nvPr/>
        </p:nvCxnSpPr>
        <p:spPr>
          <a:xfrm>
            <a:off x="-1" y="701555"/>
            <a:ext cx="9144000" cy="0"/>
          </a:xfrm>
          <a:prstGeom prst="line">
            <a:avLst/>
          </a:prstGeom>
          <a:ln w="50800">
            <a:solidFill>
              <a:srgbClr val="0466FF"/>
            </a:solidFill>
          </a:ln>
          <a:effectLst/>
        </p:spPr>
        <p:style>
          <a:lnRef idx="2">
            <a:schemeClr val="accent1"/>
          </a:lnRef>
          <a:fillRef idx="0">
            <a:schemeClr val="accent1"/>
          </a:fillRef>
          <a:effectRef idx="1">
            <a:schemeClr val="accent1"/>
          </a:effectRef>
          <a:fontRef idx="minor">
            <a:schemeClr val="tx1"/>
          </a:fontRef>
        </p:style>
      </p:cxnSp>
      <p:graphicFrame>
        <p:nvGraphicFramePr>
          <p:cNvPr id="9" name="表 8"/>
          <p:cNvGraphicFramePr>
            <a:graphicFrameLocks noGrp="1"/>
          </p:cNvGraphicFramePr>
          <p:nvPr>
            <p:extLst>
              <p:ext uri="{D42A27DB-BD31-4B8C-83A1-F6EECF244321}">
                <p14:modId xmlns:p14="http://schemas.microsoft.com/office/powerpoint/2010/main" val="739661628"/>
              </p:ext>
            </p:extLst>
          </p:nvPr>
        </p:nvGraphicFramePr>
        <p:xfrm>
          <a:off x="323528" y="4466729"/>
          <a:ext cx="5115129" cy="2206498"/>
        </p:xfrm>
        <a:graphic>
          <a:graphicData uri="http://schemas.openxmlformats.org/drawingml/2006/table">
            <a:tbl>
              <a:tblPr firstRow="1" bandRow="1">
                <a:tableStyleId>{2D5ABB26-0587-4C30-8999-92F81FD0307C}</a:tableStyleId>
              </a:tblPr>
              <a:tblGrid>
                <a:gridCol w="672583"/>
                <a:gridCol w="482106"/>
                <a:gridCol w="990110"/>
                <a:gridCol w="990110"/>
                <a:gridCol w="990110"/>
                <a:gridCol w="990110"/>
              </a:tblGrid>
              <a:tr h="315214">
                <a:tc rowSpan="2" gridSpan="2">
                  <a:txBody>
                    <a:bodyPr/>
                    <a:lstStyle/>
                    <a:p>
                      <a:pPr algn="ctr">
                        <a:spcAft>
                          <a:spcPts val="0"/>
                        </a:spcAft>
                      </a:pPr>
                      <a:r>
                        <a:rPr lang="en-US" sz="1800" kern="100" dirty="0">
                          <a:effectLst/>
                          <a:latin typeface="Helvetica"/>
                          <a:ea typeface="ＭＳ 明朝"/>
                          <a:cs typeface="Helvetica"/>
                        </a:rPr>
                        <a:t> </a:t>
                      </a:r>
                      <a:endParaRPr lang="ja-JP" sz="1800" kern="100" dirty="0">
                        <a:effectLst/>
                        <a:latin typeface="Helvetica"/>
                        <a:ea typeface="ＭＳ 明朝"/>
                        <a:cs typeface="Helvetica"/>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rowSpan="2" hMerge="1">
                  <a:txBody>
                    <a:bodyPr/>
                    <a:lstStyle/>
                    <a:p>
                      <a:endParaRPr kumimoji="1" lang="ja-JP" alt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gridSpan="4">
                  <a:txBody>
                    <a:bodyPr/>
                    <a:lstStyle/>
                    <a:p>
                      <a:pPr algn="ctr">
                        <a:spcAft>
                          <a:spcPts val="0"/>
                        </a:spcAft>
                      </a:pPr>
                      <a:r>
                        <a:rPr lang="en-US" sz="1800" kern="100" dirty="0">
                          <a:effectLst/>
                          <a:latin typeface="Helvetica"/>
                          <a:ea typeface="ＭＳ 明朝"/>
                          <a:cs typeface="Helvetica"/>
                        </a:rPr>
                        <a:t>Probability</a:t>
                      </a:r>
                      <a:endParaRPr lang="ja-JP" sz="1800" kern="100" dirty="0">
                        <a:effectLst/>
                        <a:latin typeface="Helvetica"/>
                        <a:ea typeface="ＭＳ 明朝"/>
                        <a:cs typeface="Helvetica"/>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kumimoji="1" lang="ja-JP" alt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kumimoji="1" lang="ja-JP" alt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kumimoji="1" lang="ja-JP" alt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15214">
                <a:tc gridSpan="2" vMerge="1">
                  <a:txBody>
                    <a:bodyPr/>
                    <a:lstStyle/>
                    <a:p>
                      <a:endParaRPr kumimoji="1" lang="ja-JP" alt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vMerge="1">
                  <a:txBody>
                    <a:bodyPr/>
                    <a:lstStyle/>
                    <a:p>
                      <a:endParaRPr kumimoji="1" lang="ja-JP" alt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800" kern="100" dirty="0">
                          <a:effectLst/>
                          <a:latin typeface="Helvetica"/>
                          <a:ea typeface="ＭＳ 明朝"/>
                          <a:cs typeface="Helvetica"/>
                        </a:rPr>
                        <a:t>1</a:t>
                      </a:r>
                      <a:endParaRPr lang="ja-JP" sz="1800" kern="100" dirty="0">
                        <a:effectLst/>
                        <a:latin typeface="Helvetica"/>
                        <a:ea typeface="ＭＳ 明朝"/>
                        <a:cs typeface="Helvetica"/>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800" kern="100">
                          <a:effectLst/>
                          <a:latin typeface="Helvetica"/>
                          <a:ea typeface="ＭＳ 明朝"/>
                          <a:cs typeface="Helvetica"/>
                        </a:rPr>
                        <a:t>2</a:t>
                      </a:r>
                      <a:endParaRPr lang="ja-JP" sz="1800" kern="100">
                        <a:effectLst/>
                        <a:latin typeface="Helvetica"/>
                        <a:ea typeface="ＭＳ 明朝"/>
                        <a:cs typeface="Helvetica"/>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800" kern="100">
                          <a:effectLst/>
                          <a:latin typeface="Helvetica"/>
                          <a:ea typeface="ＭＳ 明朝"/>
                          <a:cs typeface="Helvetica"/>
                        </a:rPr>
                        <a:t>3</a:t>
                      </a:r>
                      <a:endParaRPr lang="ja-JP" sz="1800" kern="100">
                        <a:effectLst/>
                        <a:latin typeface="Helvetica"/>
                        <a:ea typeface="ＭＳ 明朝"/>
                        <a:cs typeface="Helvetica"/>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800" kern="100">
                          <a:effectLst/>
                          <a:latin typeface="Helvetica"/>
                          <a:ea typeface="ＭＳ 明朝"/>
                          <a:cs typeface="Helvetica"/>
                        </a:rPr>
                        <a:t>4</a:t>
                      </a:r>
                      <a:endParaRPr lang="ja-JP" sz="1800" kern="100">
                        <a:effectLst/>
                        <a:latin typeface="Helvetica"/>
                        <a:ea typeface="ＭＳ 明朝"/>
                        <a:cs typeface="Helvetica"/>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15214">
                <a:tc rowSpan="5">
                  <a:txBody>
                    <a:bodyPr/>
                    <a:lstStyle/>
                    <a:p>
                      <a:pPr marL="71755" marR="71755" algn="ctr">
                        <a:spcAft>
                          <a:spcPts val="0"/>
                        </a:spcAft>
                      </a:pPr>
                      <a:r>
                        <a:rPr lang="en-US" sz="1800" kern="100">
                          <a:effectLst/>
                          <a:latin typeface="Helvetica"/>
                          <a:ea typeface="ＭＳ 明朝"/>
                          <a:cs typeface="Helvetica"/>
                        </a:rPr>
                        <a:t>Consequence severity</a:t>
                      </a:r>
                      <a:endParaRPr lang="ja-JP" sz="1800" kern="100">
                        <a:effectLst/>
                        <a:latin typeface="Helvetica"/>
                        <a:ea typeface="ＭＳ 明朝"/>
                        <a:cs typeface="Helvetica"/>
                      </a:endParaRPr>
                    </a:p>
                  </a:txBody>
                  <a:tcPr marL="68580" marR="68580" marT="0" marB="0" vert="vert27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800" kern="100" dirty="0">
                          <a:effectLst/>
                          <a:latin typeface="Helvetica"/>
                          <a:ea typeface="ＭＳ 明朝"/>
                          <a:cs typeface="Helvetica"/>
                        </a:rPr>
                        <a:t>5</a:t>
                      </a:r>
                      <a:endParaRPr lang="ja-JP" sz="1800" kern="100" dirty="0">
                        <a:effectLst/>
                        <a:latin typeface="Helvetica"/>
                        <a:ea typeface="ＭＳ 明朝"/>
                        <a:cs typeface="Helvetica"/>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hangingPunct="0">
                        <a:spcAft>
                          <a:spcPts val="1100"/>
                        </a:spcAft>
                      </a:pPr>
                      <a:r>
                        <a:rPr lang="en-US" sz="1800" dirty="0">
                          <a:effectLst/>
                          <a:latin typeface="Helvetica" panose="020B0604020202020204" pitchFamily="34" charset="0"/>
                          <a:ea typeface="ＭＳ 明朝" panose="02020609040205080304" pitchFamily="17" charset="-128"/>
                          <a:cs typeface="Helvetica" panose="020B0604020202020204" pitchFamily="34" charset="0"/>
                        </a:rPr>
                        <a:t>19</a:t>
                      </a:r>
                      <a:endParaRPr lang="ja-JP" sz="1800" dirty="0">
                        <a:effectLst/>
                        <a:latin typeface="Helvetica" panose="020B0604020202020204" pitchFamily="34" charset="0"/>
                        <a:ea typeface="ＭＳ 明朝" panose="02020609040205080304" pitchFamily="17" charset="-128"/>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solidFill>
                  </a:tcPr>
                </a:tc>
                <a:tc>
                  <a:txBody>
                    <a:bodyPr/>
                    <a:lstStyle/>
                    <a:p>
                      <a:pPr algn="ctr" hangingPunct="0">
                        <a:spcAft>
                          <a:spcPts val="1100"/>
                        </a:spcAft>
                      </a:pPr>
                      <a:r>
                        <a:rPr lang="en-US" sz="1800">
                          <a:effectLst/>
                          <a:latin typeface="Helvetica" panose="020B0604020202020204" pitchFamily="34" charset="0"/>
                          <a:ea typeface="ＭＳ Ｐゴシック" panose="020B0600070205080204" pitchFamily="50" charset="-128"/>
                          <a:cs typeface="Helvetica" panose="020B0604020202020204" pitchFamily="34" charset="0"/>
                        </a:rPr>
                        <a:t>0</a:t>
                      </a:r>
                      <a:endParaRPr lang="ja-JP" sz="1800">
                        <a:effectLst/>
                        <a:latin typeface="Helvetica" panose="020B0604020202020204" pitchFamily="34" charset="0"/>
                        <a:ea typeface="ＭＳ 明朝" panose="02020609040205080304" pitchFamily="17" charset="-128"/>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solidFill>
                  </a:tcPr>
                </a:tc>
                <a:tc>
                  <a:txBody>
                    <a:bodyPr/>
                    <a:lstStyle/>
                    <a:p>
                      <a:pPr algn="ctr" hangingPunct="0">
                        <a:spcAft>
                          <a:spcPts val="1100"/>
                        </a:spcAft>
                      </a:pPr>
                      <a:r>
                        <a:rPr lang="en-US" sz="1800">
                          <a:effectLst/>
                          <a:latin typeface="Helvetica" panose="020B0604020202020204" pitchFamily="34" charset="0"/>
                          <a:ea typeface="ＭＳ Ｐゴシック" panose="020B0600070205080204" pitchFamily="50" charset="-128"/>
                          <a:cs typeface="Helvetica" panose="020B0604020202020204" pitchFamily="34" charset="0"/>
                        </a:rPr>
                        <a:t>0</a:t>
                      </a:r>
                      <a:endParaRPr lang="ja-JP" sz="1800">
                        <a:effectLst/>
                        <a:latin typeface="Helvetica" panose="020B0604020202020204" pitchFamily="34" charset="0"/>
                        <a:ea typeface="ＭＳ 明朝" panose="02020609040205080304" pitchFamily="17" charset="-128"/>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solidFill>
                  </a:tcPr>
                </a:tc>
                <a:tc>
                  <a:txBody>
                    <a:bodyPr/>
                    <a:lstStyle/>
                    <a:p>
                      <a:pPr algn="ctr" hangingPunct="0">
                        <a:spcAft>
                          <a:spcPts val="1100"/>
                        </a:spcAft>
                      </a:pPr>
                      <a:r>
                        <a:rPr lang="en-US" sz="1800">
                          <a:effectLst/>
                          <a:latin typeface="Helvetica" panose="020B0604020202020204" pitchFamily="34" charset="0"/>
                          <a:ea typeface="ＭＳ Ｐゴシック" panose="020B0600070205080204" pitchFamily="50" charset="-128"/>
                          <a:cs typeface="Helvetica" panose="020B0604020202020204" pitchFamily="34" charset="0"/>
                        </a:rPr>
                        <a:t>0</a:t>
                      </a:r>
                      <a:endParaRPr lang="ja-JP" sz="1800">
                        <a:effectLst/>
                        <a:latin typeface="Helvetica" panose="020B0604020202020204" pitchFamily="34" charset="0"/>
                        <a:ea typeface="ＭＳ 明朝" panose="02020609040205080304" pitchFamily="17" charset="-128"/>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solidFill>
                  </a:tcPr>
                </a:tc>
              </a:tr>
              <a:tr h="315214">
                <a:tc vMerge="1">
                  <a:txBody>
                    <a:bodyPr/>
                    <a:lstStyle/>
                    <a:p>
                      <a:endParaRPr kumimoji="1" lang="ja-JP" alt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800" kern="100" dirty="0">
                          <a:effectLst/>
                          <a:latin typeface="Helvetica"/>
                          <a:ea typeface="ＭＳ 明朝"/>
                          <a:cs typeface="Helvetica"/>
                        </a:rPr>
                        <a:t>4</a:t>
                      </a:r>
                      <a:endParaRPr lang="ja-JP" sz="1800" kern="100" dirty="0">
                        <a:effectLst/>
                        <a:latin typeface="Helvetica"/>
                        <a:ea typeface="ＭＳ 明朝"/>
                        <a:cs typeface="Helvetica"/>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hangingPunct="0">
                        <a:spcAft>
                          <a:spcPts val="1100"/>
                        </a:spcAft>
                      </a:pPr>
                      <a:r>
                        <a:rPr lang="en-US" sz="1800" dirty="0">
                          <a:effectLst/>
                          <a:latin typeface="Helvetica" panose="020B0604020202020204" pitchFamily="34" charset="0"/>
                          <a:ea typeface="ＭＳ 明朝" panose="02020609040205080304" pitchFamily="17" charset="-128"/>
                          <a:cs typeface="Helvetica" panose="020B0604020202020204" pitchFamily="34" charset="0"/>
                        </a:rPr>
                        <a:t>95</a:t>
                      </a:r>
                      <a:endParaRPr lang="ja-JP" sz="1800" dirty="0">
                        <a:effectLst/>
                        <a:latin typeface="Helvetica" panose="020B0604020202020204" pitchFamily="34" charset="0"/>
                        <a:ea typeface="ＭＳ 明朝" panose="02020609040205080304" pitchFamily="17" charset="-128"/>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c>
                  <a:txBody>
                    <a:bodyPr/>
                    <a:lstStyle/>
                    <a:p>
                      <a:pPr algn="ctr" hangingPunct="0">
                        <a:spcAft>
                          <a:spcPts val="1100"/>
                        </a:spcAft>
                      </a:pPr>
                      <a:r>
                        <a:rPr lang="en-US" sz="1800" dirty="0">
                          <a:effectLst/>
                          <a:latin typeface="Helvetica" panose="020B0604020202020204" pitchFamily="34" charset="0"/>
                          <a:ea typeface="ＭＳ 明朝" panose="02020609040205080304" pitchFamily="17" charset="-128"/>
                          <a:cs typeface="Helvetica" panose="020B0604020202020204" pitchFamily="34" charset="0"/>
                        </a:rPr>
                        <a:t>27</a:t>
                      </a:r>
                      <a:endParaRPr lang="ja-JP" sz="1800" dirty="0">
                        <a:effectLst/>
                        <a:latin typeface="Helvetica" panose="020B0604020202020204" pitchFamily="34" charset="0"/>
                        <a:ea typeface="ＭＳ 明朝" panose="02020609040205080304" pitchFamily="17" charset="-128"/>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79646"/>
                    </a:solidFill>
                  </a:tcPr>
                </a:tc>
                <a:tc>
                  <a:txBody>
                    <a:bodyPr/>
                    <a:lstStyle/>
                    <a:p>
                      <a:pPr algn="ctr" hangingPunct="0">
                        <a:spcAft>
                          <a:spcPts val="1100"/>
                        </a:spcAft>
                      </a:pPr>
                      <a:r>
                        <a:rPr lang="en-US" sz="1800">
                          <a:effectLst/>
                          <a:latin typeface="Helvetica" panose="020B0604020202020204" pitchFamily="34" charset="0"/>
                          <a:ea typeface="ＭＳ Ｐゴシック" panose="020B0600070205080204" pitchFamily="50" charset="-128"/>
                          <a:cs typeface="Helvetica" panose="020B0604020202020204" pitchFamily="34" charset="0"/>
                        </a:rPr>
                        <a:t>0</a:t>
                      </a:r>
                      <a:endParaRPr lang="ja-JP" sz="1800">
                        <a:effectLst/>
                        <a:latin typeface="Helvetica" panose="020B0604020202020204" pitchFamily="34" charset="0"/>
                        <a:ea typeface="ＭＳ 明朝" panose="02020609040205080304" pitchFamily="17" charset="-128"/>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79646"/>
                    </a:solidFill>
                  </a:tcPr>
                </a:tc>
                <a:tc>
                  <a:txBody>
                    <a:bodyPr/>
                    <a:lstStyle/>
                    <a:p>
                      <a:pPr algn="ctr" hangingPunct="0">
                        <a:spcAft>
                          <a:spcPts val="1100"/>
                        </a:spcAft>
                      </a:pPr>
                      <a:r>
                        <a:rPr lang="en-US" sz="1800">
                          <a:effectLst/>
                          <a:latin typeface="Helvetica" panose="020B0604020202020204" pitchFamily="34" charset="0"/>
                          <a:ea typeface="ＭＳ Ｐゴシック" panose="020B0600070205080204" pitchFamily="50" charset="-128"/>
                          <a:cs typeface="Helvetica" panose="020B0604020202020204" pitchFamily="34" charset="0"/>
                        </a:rPr>
                        <a:t>0</a:t>
                      </a:r>
                      <a:endParaRPr lang="ja-JP" sz="1800">
                        <a:effectLst/>
                        <a:latin typeface="Helvetica" panose="020B0604020202020204" pitchFamily="34" charset="0"/>
                        <a:ea typeface="ＭＳ 明朝" panose="02020609040205080304" pitchFamily="17" charset="-128"/>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79646"/>
                    </a:solidFill>
                  </a:tcPr>
                </a:tc>
              </a:tr>
              <a:tr h="315214">
                <a:tc vMerge="1">
                  <a:txBody>
                    <a:bodyPr/>
                    <a:lstStyle/>
                    <a:p>
                      <a:endParaRPr kumimoji="1" lang="ja-JP" alt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800" kern="100">
                          <a:effectLst/>
                          <a:latin typeface="Helvetica"/>
                          <a:ea typeface="ＭＳ 明朝"/>
                          <a:cs typeface="Helvetica"/>
                        </a:rPr>
                        <a:t>3</a:t>
                      </a:r>
                      <a:endParaRPr lang="ja-JP" sz="1800" kern="100">
                        <a:effectLst/>
                        <a:latin typeface="Helvetica"/>
                        <a:ea typeface="ＭＳ 明朝"/>
                        <a:cs typeface="Helvetica"/>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hangingPunct="0">
                        <a:spcAft>
                          <a:spcPts val="1100"/>
                        </a:spcAft>
                      </a:pPr>
                      <a:r>
                        <a:rPr lang="en-US" sz="1800">
                          <a:effectLst/>
                          <a:latin typeface="Helvetica" panose="020B0604020202020204" pitchFamily="34" charset="0"/>
                          <a:ea typeface="ＭＳ 明朝" panose="02020609040205080304" pitchFamily="17" charset="-128"/>
                          <a:cs typeface="Helvetica" panose="020B0604020202020204" pitchFamily="34" charset="0"/>
                        </a:rPr>
                        <a:t>126</a:t>
                      </a:r>
                      <a:endParaRPr lang="ja-JP" sz="1800">
                        <a:effectLst/>
                        <a:latin typeface="Helvetica" panose="020B0604020202020204" pitchFamily="34" charset="0"/>
                        <a:ea typeface="ＭＳ 明朝" panose="02020609040205080304" pitchFamily="17" charset="-128"/>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c>
                  <a:txBody>
                    <a:bodyPr/>
                    <a:lstStyle/>
                    <a:p>
                      <a:pPr algn="ctr" hangingPunct="0">
                        <a:spcAft>
                          <a:spcPts val="1100"/>
                        </a:spcAft>
                      </a:pPr>
                      <a:r>
                        <a:rPr lang="en-US" sz="1800" dirty="0">
                          <a:effectLst/>
                          <a:latin typeface="Helvetica" panose="020B0604020202020204" pitchFamily="34" charset="0"/>
                          <a:ea typeface="ＭＳ 明朝" panose="02020609040205080304" pitchFamily="17" charset="-128"/>
                          <a:cs typeface="Helvetica" panose="020B0604020202020204" pitchFamily="34" charset="0"/>
                        </a:rPr>
                        <a:t>19</a:t>
                      </a:r>
                      <a:endParaRPr lang="ja-JP" sz="1800" dirty="0">
                        <a:effectLst/>
                        <a:latin typeface="Helvetica" panose="020B0604020202020204" pitchFamily="34" charset="0"/>
                        <a:ea typeface="ＭＳ 明朝" panose="02020609040205080304" pitchFamily="17" charset="-128"/>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c>
                  <a:txBody>
                    <a:bodyPr/>
                    <a:lstStyle/>
                    <a:p>
                      <a:pPr algn="ctr" hangingPunct="0">
                        <a:spcAft>
                          <a:spcPts val="1100"/>
                        </a:spcAft>
                      </a:pPr>
                      <a:r>
                        <a:rPr lang="en-US" sz="1800" dirty="0">
                          <a:effectLst/>
                          <a:latin typeface="Helvetica" panose="020B0604020202020204" pitchFamily="34" charset="0"/>
                          <a:ea typeface="ＭＳ Ｐゴシック" panose="020B0600070205080204" pitchFamily="50" charset="-128"/>
                          <a:cs typeface="Helvetica" panose="020B0604020202020204" pitchFamily="34" charset="0"/>
                        </a:rPr>
                        <a:t>0</a:t>
                      </a:r>
                      <a:endParaRPr lang="ja-JP" sz="1800" dirty="0">
                        <a:effectLst/>
                        <a:latin typeface="Helvetica" panose="020B0604020202020204" pitchFamily="34" charset="0"/>
                        <a:ea typeface="ＭＳ 明朝" panose="02020609040205080304" pitchFamily="17" charset="-128"/>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79646"/>
                    </a:solidFill>
                  </a:tcPr>
                </a:tc>
                <a:tc>
                  <a:txBody>
                    <a:bodyPr/>
                    <a:lstStyle/>
                    <a:p>
                      <a:pPr algn="ctr" hangingPunct="0">
                        <a:spcAft>
                          <a:spcPts val="1100"/>
                        </a:spcAft>
                      </a:pPr>
                      <a:r>
                        <a:rPr lang="en-US" sz="1800">
                          <a:effectLst/>
                          <a:latin typeface="Helvetica" panose="020B0604020202020204" pitchFamily="34" charset="0"/>
                          <a:ea typeface="ＭＳ Ｐゴシック" panose="020B0600070205080204" pitchFamily="50" charset="-128"/>
                          <a:cs typeface="Helvetica" panose="020B0604020202020204" pitchFamily="34" charset="0"/>
                        </a:rPr>
                        <a:t>0</a:t>
                      </a:r>
                      <a:endParaRPr lang="ja-JP" sz="1800">
                        <a:effectLst/>
                        <a:latin typeface="Helvetica" panose="020B0604020202020204" pitchFamily="34" charset="0"/>
                        <a:ea typeface="ＭＳ 明朝" panose="02020609040205080304" pitchFamily="17" charset="-128"/>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79646"/>
                    </a:solidFill>
                  </a:tcPr>
                </a:tc>
              </a:tr>
              <a:tr h="315214">
                <a:tc vMerge="1">
                  <a:txBody>
                    <a:bodyPr/>
                    <a:lstStyle/>
                    <a:p>
                      <a:endParaRPr kumimoji="1" lang="ja-JP" alt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800" kern="100">
                          <a:effectLst/>
                          <a:latin typeface="Helvetica"/>
                          <a:ea typeface="ＭＳ 明朝"/>
                          <a:cs typeface="Helvetica"/>
                        </a:rPr>
                        <a:t>2</a:t>
                      </a:r>
                      <a:endParaRPr lang="ja-JP" sz="1800" kern="100">
                        <a:effectLst/>
                        <a:latin typeface="Helvetica"/>
                        <a:ea typeface="ＭＳ 明朝"/>
                        <a:cs typeface="Helvetica"/>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hangingPunct="0">
                        <a:spcAft>
                          <a:spcPts val="1100"/>
                        </a:spcAft>
                      </a:pPr>
                      <a:r>
                        <a:rPr lang="en-US" sz="1800">
                          <a:effectLst/>
                          <a:latin typeface="Helvetica" panose="020B0604020202020204" pitchFamily="34" charset="0"/>
                          <a:ea typeface="ＭＳ 明朝" panose="02020609040205080304" pitchFamily="17" charset="-128"/>
                          <a:cs typeface="Helvetica" panose="020B0604020202020204" pitchFamily="34" charset="0"/>
                        </a:rPr>
                        <a:t>26</a:t>
                      </a:r>
                      <a:endParaRPr lang="ja-JP" sz="1800">
                        <a:effectLst/>
                        <a:latin typeface="Helvetica" panose="020B0604020202020204" pitchFamily="34" charset="0"/>
                        <a:ea typeface="ＭＳ 明朝" panose="02020609040205080304" pitchFamily="17" charset="-128"/>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hangingPunct="0">
                        <a:spcAft>
                          <a:spcPts val="1100"/>
                        </a:spcAft>
                      </a:pPr>
                      <a:r>
                        <a:rPr lang="en-US" sz="1800">
                          <a:effectLst/>
                          <a:latin typeface="Helvetica" panose="020B0604020202020204" pitchFamily="34" charset="0"/>
                          <a:ea typeface="ＭＳ 明朝" panose="02020609040205080304" pitchFamily="17" charset="-128"/>
                          <a:cs typeface="Helvetica" panose="020B0604020202020204" pitchFamily="34" charset="0"/>
                        </a:rPr>
                        <a:t>2</a:t>
                      </a:r>
                      <a:endParaRPr lang="ja-JP" sz="1800">
                        <a:effectLst/>
                        <a:latin typeface="Helvetica" panose="020B0604020202020204" pitchFamily="34" charset="0"/>
                        <a:ea typeface="ＭＳ 明朝" panose="02020609040205080304" pitchFamily="17" charset="-128"/>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hangingPunct="0">
                        <a:spcAft>
                          <a:spcPts val="1100"/>
                        </a:spcAft>
                      </a:pPr>
                      <a:r>
                        <a:rPr lang="en-US" sz="1800" dirty="0">
                          <a:effectLst/>
                          <a:latin typeface="Helvetica" panose="020B0604020202020204" pitchFamily="34" charset="0"/>
                          <a:ea typeface="ＭＳ Ｐゴシック" panose="020B0600070205080204" pitchFamily="50" charset="-128"/>
                          <a:cs typeface="Helvetica" panose="020B0604020202020204" pitchFamily="34" charset="0"/>
                        </a:rPr>
                        <a:t>0</a:t>
                      </a:r>
                      <a:endParaRPr lang="ja-JP" sz="1800" dirty="0">
                        <a:effectLst/>
                        <a:latin typeface="Helvetica" panose="020B0604020202020204" pitchFamily="34" charset="0"/>
                        <a:ea typeface="ＭＳ 明朝" panose="02020609040205080304" pitchFamily="17" charset="-128"/>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c>
                  <a:txBody>
                    <a:bodyPr/>
                    <a:lstStyle/>
                    <a:p>
                      <a:pPr algn="ctr" hangingPunct="0">
                        <a:spcAft>
                          <a:spcPts val="1100"/>
                        </a:spcAft>
                      </a:pPr>
                      <a:r>
                        <a:rPr lang="en-US" sz="1800" dirty="0">
                          <a:effectLst/>
                          <a:latin typeface="Helvetica" panose="020B0604020202020204" pitchFamily="34" charset="0"/>
                          <a:ea typeface="ＭＳ Ｐゴシック" panose="020B0600070205080204" pitchFamily="50" charset="-128"/>
                          <a:cs typeface="Helvetica" panose="020B0604020202020204" pitchFamily="34" charset="0"/>
                        </a:rPr>
                        <a:t>0</a:t>
                      </a:r>
                      <a:endParaRPr lang="ja-JP" sz="1800" dirty="0">
                        <a:effectLst/>
                        <a:latin typeface="Helvetica" panose="020B0604020202020204" pitchFamily="34" charset="0"/>
                        <a:ea typeface="ＭＳ 明朝" panose="02020609040205080304" pitchFamily="17" charset="-128"/>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79646"/>
                    </a:solidFill>
                  </a:tcPr>
                </a:tc>
              </a:tr>
              <a:tr h="315214">
                <a:tc vMerge="1">
                  <a:txBody>
                    <a:bodyPr/>
                    <a:lstStyle/>
                    <a:p>
                      <a:endParaRPr kumimoji="1" lang="ja-JP" alt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800" kern="100">
                          <a:effectLst/>
                          <a:latin typeface="Helvetica"/>
                          <a:ea typeface="ＭＳ 明朝"/>
                          <a:cs typeface="Helvetica"/>
                        </a:rPr>
                        <a:t>1</a:t>
                      </a:r>
                      <a:endParaRPr lang="ja-JP" sz="1800" kern="100">
                        <a:effectLst/>
                        <a:latin typeface="Helvetica"/>
                        <a:ea typeface="ＭＳ 明朝"/>
                        <a:cs typeface="Helvetica"/>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hangingPunct="0">
                        <a:spcAft>
                          <a:spcPts val="1100"/>
                        </a:spcAft>
                      </a:pPr>
                      <a:r>
                        <a:rPr lang="en-US" sz="1800">
                          <a:effectLst/>
                          <a:latin typeface="Helvetica" panose="020B0604020202020204" pitchFamily="34" charset="0"/>
                          <a:ea typeface="ＭＳ Ｐゴシック" panose="020B0600070205080204" pitchFamily="50" charset="-128"/>
                          <a:cs typeface="Helvetica" panose="020B0604020202020204" pitchFamily="34" charset="0"/>
                        </a:rPr>
                        <a:t>0</a:t>
                      </a:r>
                      <a:endParaRPr lang="ja-JP" sz="1800">
                        <a:effectLst/>
                        <a:latin typeface="Helvetica" panose="020B0604020202020204" pitchFamily="34" charset="0"/>
                        <a:ea typeface="ＭＳ 明朝" panose="02020609040205080304" pitchFamily="17" charset="-128"/>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hangingPunct="0">
                        <a:spcAft>
                          <a:spcPts val="1100"/>
                        </a:spcAft>
                      </a:pPr>
                      <a:r>
                        <a:rPr lang="en-US" sz="1800">
                          <a:effectLst/>
                          <a:latin typeface="Helvetica" panose="020B0604020202020204" pitchFamily="34" charset="0"/>
                          <a:ea typeface="ＭＳ Ｐゴシック" panose="020B0600070205080204" pitchFamily="50" charset="-128"/>
                          <a:cs typeface="Helvetica" panose="020B0604020202020204" pitchFamily="34" charset="0"/>
                        </a:rPr>
                        <a:t>0</a:t>
                      </a:r>
                      <a:endParaRPr lang="ja-JP" sz="1800">
                        <a:effectLst/>
                        <a:latin typeface="Helvetica" panose="020B0604020202020204" pitchFamily="34" charset="0"/>
                        <a:ea typeface="ＭＳ 明朝" panose="02020609040205080304" pitchFamily="17" charset="-128"/>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hangingPunct="0">
                        <a:spcAft>
                          <a:spcPts val="1100"/>
                        </a:spcAft>
                      </a:pPr>
                      <a:r>
                        <a:rPr lang="en-US" sz="1800">
                          <a:effectLst/>
                          <a:latin typeface="Helvetica" panose="020B0604020202020204" pitchFamily="34" charset="0"/>
                          <a:ea typeface="ＭＳ Ｐゴシック" panose="020B0600070205080204" pitchFamily="50" charset="-128"/>
                          <a:cs typeface="Helvetica" panose="020B0604020202020204" pitchFamily="34" charset="0"/>
                        </a:rPr>
                        <a:t>0</a:t>
                      </a:r>
                      <a:endParaRPr lang="ja-JP" sz="1800">
                        <a:effectLst/>
                        <a:latin typeface="Helvetica" panose="020B0604020202020204" pitchFamily="34" charset="0"/>
                        <a:ea typeface="ＭＳ 明朝" panose="02020609040205080304" pitchFamily="17" charset="-128"/>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hangingPunct="0">
                        <a:spcAft>
                          <a:spcPts val="1100"/>
                        </a:spcAft>
                      </a:pPr>
                      <a:r>
                        <a:rPr lang="en-US" sz="1800" dirty="0">
                          <a:effectLst/>
                          <a:latin typeface="Helvetica" panose="020B0604020202020204" pitchFamily="34" charset="0"/>
                          <a:ea typeface="ＭＳ Ｐゴシック" panose="020B0600070205080204" pitchFamily="50" charset="-128"/>
                          <a:cs typeface="Helvetica" panose="020B0604020202020204" pitchFamily="34" charset="0"/>
                        </a:rPr>
                        <a:t>0</a:t>
                      </a:r>
                      <a:endParaRPr lang="ja-JP" sz="1800" dirty="0">
                        <a:effectLst/>
                        <a:latin typeface="Helvetica" panose="020B0604020202020204" pitchFamily="34" charset="0"/>
                        <a:ea typeface="ＭＳ 明朝" panose="02020609040205080304" pitchFamily="17" charset="-128"/>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r>
            </a:tbl>
          </a:graphicData>
        </a:graphic>
      </p:graphicFrame>
      <p:sp>
        <p:nvSpPr>
          <p:cNvPr id="10" name="テキスト ボックス 9"/>
          <p:cNvSpPr txBox="1"/>
          <p:nvPr/>
        </p:nvSpPr>
        <p:spPr>
          <a:xfrm>
            <a:off x="6372200" y="1293565"/>
            <a:ext cx="1872207" cy="400110"/>
          </a:xfrm>
          <a:prstGeom prst="rect">
            <a:avLst/>
          </a:prstGeom>
          <a:solidFill>
            <a:srgbClr val="F79646"/>
          </a:solidFill>
          <a:ln>
            <a:solidFill>
              <a:schemeClr val="tx1"/>
            </a:solidFill>
          </a:ln>
        </p:spPr>
        <p:txBody>
          <a:bodyPr wrap="square" rtlCol="0">
            <a:spAutoFit/>
          </a:bodyPr>
          <a:lstStyle/>
          <a:p>
            <a:pPr algn="ctr"/>
            <a:r>
              <a:rPr kumimoji="1" lang="en-US" altLang="ja-JP" sz="2000" dirty="0" smtClean="0">
                <a:latin typeface="Helvetica" panose="020B0604020202020204" pitchFamily="34" charset="0"/>
                <a:cs typeface="Helvetica" panose="020B0604020202020204" pitchFamily="34" charset="0"/>
              </a:rPr>
              <a:t>High Risk</a:t>
            </a:r>
            <a:endParaRPr kumimoji="1" lang="ja-JP" altLang="en-US" sz="2000" dirty="0">
              <a:latin typeface="Helvetica" panose="020B0604020202020204" pitchFamily="34" charset="0"/>
              <a:cs typeface="Helvetica" panose="020B0604020202020204" pitchFamily="34" charset="0"/>
            </a:endParaRPr>
          </a:p>
        </p:txBody>
      </p:sp>
      <p:sp>
        <p:nvSpPr>
          <p:cNvPr id="12" name="テキスト ボックス 11"/>
          <p:cNvSpPr txBox="1"/>
          <p:nvPr/>
        </p:nvSpPr>
        <p:spPr>
          <a:xfrm>
            <a:off x="6372200" y="1783983"/>
            <a:ext cx="1872208" cy="400110"/>
          </a:xfrm>
          <a:prstGeom prst="rect">
            <a:avLst/>
          </a:prstGeom>
          <a:solidFill>
            <a:srgbClr val="FFFF00"/>
          </a:solidFill>
          <a:ln>
            <a:solidFill>
              <a:srgbClr val="000000"/>
            </a:solidFill>
          </a:ln>
        </p:spPr>
        <p:txBody>
          <a:bodyPr wrap="square" rtlCol="0">
            <a:spAutoFit/>
          </a:bodyPr>
          <a:lstStyle/>
          <a:p>
            <a:pPr algn="ctr"/>
            <a:r>
              <a:rPr kumimoji="1" lang="en-US" altLang="ja-JP" sz="2000" dirty="0" smtClean="0">
                <a:latin typeface="Helvetica" panose="020B0604020202020204" pitchFamily="34" charset="0"/>
                <a:cs typeface="Helvetica" panose="020B0604020202020204" pitchFamily="34" charset="0"/>
              </a:rPr>
              <a:t>Medium Risk</a:t>
            </a:r>
            <a:endParaRPr kumimoji="1" lang="ja-JP" altLang="en-US" sz="2000" dirty="0">
              <a:latin typeface="Helvetica" panose="020B0604020202020204" pitchFamily="34" charset="0"/>
              <a:cs typeface="Helvetica" panose="020B0604020202020204" pitchFamily="34" charset="0"/>
            </a:endParaRPr>
          </a:p>
        </p:txBody>
      </p:sp>
      <p:sp>
        <p:nvSpPr>
          <p:cNvPr id="13" name="テキスト ボックス 12"/>
          <p:cNvSpPr txBox="1"/>
          <p:nvPr/>
        </p:nvSpPr>
        <p:spPr>
          <a:xfrm>
            <a:off x="6372200" y="2275544"/>
            <a:ext cx="1872208" cy="400110"/>
          </a:xfrm>
          <a:prstGeom prst="rect">
            <a:avLst/>
          </a:prstGeom>
          <a:noFill/>
          <a:ln>
            <a:solidFill>
              <a:schemeClr val="tx1"/>
            </a:solidFill>
          </a:ln>
        </p:spPr>
        <p:txBody>
          <a:bodyPr wrap="square" rtlCol="0">
            <a:spAutoFit/>
          </a:bodyPr>
          <a:lstStyle/>
          <a:p>
            <a:pPr algn="ctr"/>
            <a:r>
              <a:rPr kumimoji="1" lang="en-US" altLang="ja-JP" sz="2000" dirty="0" smtClean="0">
                <a:latin typeface="Helvetica" panose="020B0604020202020204" pitchFamily="34" charset="0"/>
                <a:cs typeface="Helvetica" panose="020B0604020202020204" pitchFamily="34" charset="0"/>
              </a:rPr>
              <a:t>Low Risk</a:t>
            </a:r>
            <a:endParaRPr kumimoji="1" lang="ja-JP" altLang="en-US" sz="2000" dirty="0">
              <a:latin typeface="Helvetica" panose="020B0604020202020204" pitchFamily="34" charset="0"/>
              <a:cs typeface="Helvetica" panose="020B0604020202020204" pitchFamily="34" charset="0"/>
            </a:endParaRPr>
          </a:p>
        </p:txBody>
      </p:sp>
      <p:graphicFrame>
        <p:nvGraphicFramePr>
          <p:cNvPr id="15" name="表 14"/>
          <p:cNvGraphicFramePr>
            <a:graphicFrameLocks noGrp="1"/>
          </p:cNvGraphicFramePr>
          <p:nvPr>
            <p:extLst>
              <p:ext uri="{D42A27DB-BD31-4B8C-83A1-F6EECF244321}">
                <p14:modId xmlns:p14="http://schemas.microsoft.com/office/powerpoint/2010/main" val="265812448"/>
              </p:ext>
            </p:extLst>
          </p:nvPr>
        </p:nvGraphicFramePr>
        <p:xfrm>
          <a:off x="323528" y="1298377"/>
          <a:ext cx="5112568" cy="2206498"/>
        </p:xfrm>
        <a:graphic>
          <a:graphicData uri="http://schemas.openxmlformats.org/drawingml/2006/table">
            <a:tbl>
              <a:tblPr firstRow="1" bandRow="1">
                <a:tableStyleId>{2D5ABB26-0587-4C30-8999-92F81FD0307C}</a:tableStyleId>
              </a:tblPr>
              <a:tblGrid>
                <a:gridCol w="672583"/>
                <a:gridCol w="479545"/>
                <a:gridCol w="990110"/>
                <a:gridCol w="990110"/>
                <a:gridCol w="990110"/>
                <a:gridCol w="990110"/>
              </a:tblGrid>
              <a:tr h="315214">
                <a:tc rowSpan="2" gridSpan="2">
                  <a:txBody>
                    <a:bodyPr/>
                    <a:lstStyle/>
                    <a:p>
                      <a:pPr algn="ctr">
                        <a:spcAft>
                          <a:spcPts val="0"/>
                        </a:spcAft>
                      </a:pPr>
                      <a:r>
                        <a:rPr lang="en-US" sz="1800" kern="100" dirty="0">
                          <a:effectLst/>
                          <a:latin typeface="Helvetica" panose="020B0604020202020204" pitchFamily="34" charset="0"/>
                          <a:ea typeface="ＭＳ 明朝"/>
                          <a:cs typeface="Helvetica" panose="020B0604020202020204" pitchFamily="34" charset="0"/>
                        </a:rPr>
                        <a:t> </a:t>
                      </a:r>
                      <a:endParaRPr lang="ja-JP" sz="1800" kern="100" dirty="0">
                        <a:effectLst/>
                        <a:latin typeface="Helvetica" panose="020B0604020202020204" pitchFamily="34" charset="0"/>
                        <a:ea typeface="ＭＳ 明朝"/>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rowSpan="2" hMerge="1">
                  <a:txBody>
                    <a:bodyPr/>
                    <a:lstStyle/>
                    <a:p>
                      <a:endParaRPr kumimoji="1" lang="ja-JP" alt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gridSpan="4">
                  <a:txBody>
                    <a:bodyPr/>
                    <a:lstStyle/>
                    <a:p>
                      <a:pPr algn="ctr">
                        <a:spcAft>
                          <a:spcPts val="0"/>
                        </a:spcAft>
                      </a:pPr>
                      <a:r>
                        <a:rPr lang="en-US" sz="1800" kern="100" dirty="0">
                          <a:effectLst/>
                          <a:latin typeface="Helvetica" panose="020B0604020202020204" pitchFamily="34" charset="0"/>
                          <a:ea typeface="ＭＳ 明朝"/>
                          <a:cs typeface="Helvetica" panose="020B0604020202020204" pitchFamily="34" charset="0"/>
                        </a:rPr>
                        <a:t>Probability</a:t>
                      </a:r>
                      <a:endParaRPr lang="ja-JP" sz="1800" kern="100" dirty="0">
                        <a:effectLst/>
                        <a:latin typeface="Helvetica" panose="020B0604020202020204" pitchFamily="34" charset="0"/>
                        <a:ea typeface="ＭＳ 明朝"/>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kumimoji="1" lang="ja-JP" alt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kumimoji="1" lang="ja-JP" alt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kumimoji="1" lang="ja-JP" alt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15214">
                <a:tc gridSpan="2" vMerge="1">
                  <a:txBody>
                    <a:bodyPr/>
                    <a:lstStyle/>
                    <a:p>
                      <a:endParaRPr kumimoji="1" lang="ja-JP" alt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vMerge="1">
                  <a:txBody>
                    <a:bodyPr/>
                    <a:lstStyle/>
                    <a:p>
                      <a:endParaRPr kumimoji="1" lang="ja-JP" alt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800" kern="100" dirty="0">
                          <a:effectLst/>
                          <a:latin typeface="Helvetica" panose="020B0604020202020204" pitchFamily="34" charset="0"/>
                          <a:ea typeface="ＭＳ 明朝"/>
                          <a:cs typeface="Helvetica" panose="020B0604020202020204" pitchFamily="34" charset="0"/>
                        </a:rPr>
                        <a:t>1</a:t>
                      </a:r>
                      <a:endParaRPr lang="ja-JP" sz="1800" kern="100" dirty="0">
                        <a:effectLst/>
                        <a:latin typeface="Helvetica" panose="020B0604020202020204" pitchFamily="34" charset="0"/>
                        <a:ea typeface="ＭＳ 明朝"/>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800" kern="100">
                          <a:effectLst/>
                          <a:latin typeface="Helvetica" panose="020B0604020202020204" pitchFamily="34" charset="0"/>
                          <a:ea typeface="ＭＳ 明朝"/>
                          <a:cs typeface="Helvetica" panose="020B0604020202020204" pitchFamily="34" charset="0"/>
                        </a:rPr>
                        <a:t>2</a:t>
                      </a:r>
                      <a:endParaRPr lang="ja-JP" sz="1800" kern="100">
                        <a:effectLst/>
                        <a:latin typeface="Helvetica" panose="020B0604020202020204" pitchFamily="34" charset="0"/>
                        <a:ea typeface="ＭＳ 明朝"/>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800" kern="100">
                          <a:effectLst/>
                          <a:latin typeface="Helvetica" panose="020B0604020202020204" pitchFamily="34" charset="0"/>
                          <a:ea typeface="ＭＳ 明朝"/>
                          <a:cs typeface="Helvetica" panose="020B0604020202020204" pitchFamily="34" charset="0"/>
                        </a:rPr>
                        <a:t>3</a:t>
                      </a:r>
                      <a:endParaRPr lang="ja-JP" sz="1800" kern="100">
                        <a:effectLst/>
                        <a:latin typeface="Helvetica" panose="020B0604020202020204" pitchFamily="34" charset="0"/>
                        <a:ea typeface="ＭＳ 明朝"/>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800" kern="100">
                          <a:effectLst/>
                          <a:latin typeface="Helvetica" panose="020B0604020202020204" pitchFamily="34" charset="0"/>
                          <a:ea typeface="ＭＳ 明朝"/>
                          <a:cs typeface="Helvetica" panose="020B0604020202020204" pitchFamily="34" charset="0"/>
                        </a:rPr>
                        <a:t>4</a:t>
                      </a:r>
                      <a:endParaRPr lang="ja-JP" sz="1800" kern="100">
                        <a:effectLst/>
                        <a:latin typeface="Helvetica" panose="020B0604020202020204" pitchFamily="34" charset="0"/>
                        <a:ea typeface="ＭＳ 明朝"/>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15214">
                <a:tc rowSpan="5">
                  <a:txBody>
                    <a:bodyPr/>
                    <a:lstStyle/>
                    <a:p>
                      <a:pPr marL="71755" marR="71755" algn="ctr">
                        <a:spcAft>
                          <a:spcPts val="0"/>
                        </a:spcAft>
                      </a:pPr>
                      <a:r>
                        <a:rPr lang="en-US" sz="1800" kern="100">
                          <a:effectLst/>
                          <a:latin typeface="Helvetica" panose="020B0604020202020204" pitchFamily="34" charset="0"/>
                          <a:ea typeface="ＭＳ 明朝"/>
                          <a:cs typeface="Helvetica" panose="020B0604020202020204" pitchFamily="34" charset="0"/>
                        </a:rPr>
                        <a:t>Consequence severity</a:t>
                      </a:r>
                      <a:endParaRPr lang="ja-JP" sz="1800" kern="100">
                        <a:effectLst/>
                        <a:latin typeface="Helvetica" panose="020B0604020202020204" pitchFamily="34" charset="0"/>
                        <a:ea typeface="ＭＳ 明朝"/>
                        <a:cs typeface="Helvetica" panose="020B0604020202020204" pitchFamily="34" charset="0"/>
                      </a:endParaRPr>
                    </a:p>
                  </a:txBody>
                  <a:tcPr marL="68580" marR="68580" marT="0" marB="0" vert="vert27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800" kern="100">
                          <a:effectLst/>
                          <a:latin typeface="Helvetica" panose="020B0604020202020204" pitchFamily="34" charset="0"/>
                          <a:ea typeface="ＭＳ 明朝"/>
                          <a:cs typeface="Helvetica" panose="020B0604020202020204" pitchFamily="34" charset="0"/>
                        </a:rPr>
                        <a:t>5</a:t>
                      </a:r>
                      <a:endParaRPr lang="ja-JP" sz="1800" kern="100">
                        <a:effectLst/>
                        <a:latin typeface="Helvetica" panose="020B0604020202020204" pitchFamily="34" charset="0"/>
                        <a:ea typeface="ＭＳ 明朝"/>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hangingPunct="0">
                        <a:spcAft>
                          <a:spcPts val="1100"/>
                        </a:spcAft>
                      </a:pPr>
                      <a:r>
                        <a:rPr lang="en-US" sz="1800" dirty="0">
                          <a:effectLst/>
                          <a:latin typeface="Helvetica" panose="020B0604020202020204" pitchFamily="34" charset="0"/>
                          <a:ea typeface="ＭＳ Ｐゴシック" panose="020B0600070205080204" pitchFamily="50" charset="-128"/>
                          <a:cs typeface="Helvetica" panose="020B0604020202020204" pitchFamily="34" charset="0"/>
                        </a:rPr>
                        <a:t>0</a:t>
                      </a:r>
                      <a:endParaRPr lang="ja-JP" sz="1800" dirty="0">
                        <a:effectLst/>
                        <a:latin typeface="Helvetica" panose="020B0604020202020204" pitchFamily="34" charset="0"/>
                        <a:ea typeface="ＭＳ 明朝" panose="02020609040205080304" pitchFamily="17" charset="-128"/>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solidFill>
                  </a:tcPr>
                </a:tc>
                <a:tc>
                  <a:txBody>
                    <a:bodyPr/>
                    <a:lstStyle/>
                    <a:p>
                      <a:pPr algn="ctr" hangingPunct="0">
                        <a:spcAft>
                          <a:spcPts val="1100"/>
                        </a:spcAft>
                      </a:pPr>
                      <a:r>
                        <a:rPr lang="en-US" sz="1800" dirty="0">
                          <a:effectLst/>
                          <a:latin typeface="Helvetica" panose="020B0604020202020204" pitchFamily="34" charset="0"/>
                          <a:ea typeface="ＭＳ 明朝" panose="02020609040205080304" pitchFamily="17" charset="-128"/>
                          <a:cs typeface="Helvetica" panose="020B0604020202020204" pitchFamily="34" charset="0"/>
                        </a:rPr>
                        <a:t>71</a:t>
                      </a:r>
                      <a:endParaRPr lang="ja-JP" sz="1800" dirty="0">
                        <a:effectLst/>
                        <a:latin typeface="Helvetica" panose="020B0604020202020204" pitchFamily="34" charset="0"/>
                        <a:ea typeface="ＭＳ 明朝" panose="02020609040205080304" pitchFamily="17" charset="-128"/>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solidFill>
                  </a:tcPr>
                </a:tc>
                <a:tc>
                  <a:txBody>
                    <a:bodyPr/>
                    <a:lstStyle/>
                    <a:p>
                      <a:pPr algn="ctr" hangingPunct="0">
                        <a:spcAft>
                          <a:spcPts val="1100"/>
                        </a:spcAft>
                      </a:pPr>
                      <a:r>
                        <a:rPr lang="en-US" sz="1800">
                          <a:effectLst/>
                          <a:latin typeface="Helvetica" panose="020B0604020202020204" pitchFamily="34" charset="0"/>
                          <a:ea typeface="ＭＳ 明朝" panose="02020609040205080304" pitchFamily="17" charset="-128"/>
                          <a:cs typeface="Helvetica" panose="020B0604020202020204" pitchFamily="34" charset="0"/>
                        </a:rPr>
                        <a:t>98</a:t>
                      </a:r>
                      <a:endParaRPr lang="ja-JP" sz="1800">
                        <a:effectLst/>
                        <a:latin typeface="Helvetica" panose="020B0604020202020204" pitchFamily="34" charset="0"/>
                        <a:ea typeface="ＭＳ 明朝" panose="02020609040205080304" pitchFamily="17" charset="-128"/>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solidFill>
                  </a:tcPr>
                </a:tc>
                <a:tc>
                  <a:txBody>
                    <a:bodyPr/>
                    <a:lstStyle/>
                    <a:p>
                      <a:pPr algn="ctr" hangingPunct="0">
                        <a:spcAft>
                          <a:spcPts val="1100"/>
                        </a:spcAft>
                      </a:pPr>
                      <a:r>
                        <a:rPr lang="en-US" sz="1800">
                          <a:effectLst/>
                          <a:latin typeface="Helvetica" panose="020B0604020202020204" pitchFamily="34" charset="0"/>
                          <a:ea typeface="ＭＳ Ｐゴシック" panose="020B0600070205080204" pitchFamily="50" charset="-128"/>
                          <a:cs typeface="Helvetica" panose="020B0604020202020204" pitchFamily="34" charset="0"/>
                        </a:rPr>
                        <a:t>0</a:t>
                      </a:r>
                      <a:endParaRPr lang="ja-JP" sz="1800">
                        <a:effectLst/>
                        <a:latin typeface="Helvetica" panose="020B0604020202020204" pitchFamily="34" charset="0"/>
                        <a:ea typeface="ＭＳ 明朝" panose="02020609040205080304" pitchFamily="17" charset="-128"/>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solidFill>
                  </a:tcPr>
                </a:tc>
              </a:tr>
              <a:tr h="315214">
                <a:tc vMerge="1">
                  <a:txBody>
                    <a:bodyPr/>
                    <a:lstStyle/>
                    <a:p>
                      <a:endParaRPr kumimoji="1" lang="ja-JP" alt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800" kern="100" dirty="0">
                          <a:effectLst/>
                          <a:latin typeface="Helvetica" panose="020B0604020202020204" pitchFamily="34" charset="0"/>
                          <a:ea typeface="ＭＳ 明朝"/>
                          <a:cs typeface="Helvetica" panose="020B0604020202020204" pitchFamily="34" charset="0"/>
                        </a:rPr>
                        <a:t>4</a:t>
                      </a:r>
                      <a:endParaRPr lang="ja-JP" sz="1800" kern="100" dirty="0">
                        <a:effectLst/>
                        <a:latin typeface="Helvetica" panose="020B0604020202020204" pitchFamily="34" charset="0"/>
                        <a:ea typeface="ＭＳ 明朝"/>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hangingPunct="0">
                        <a:spcAft>
                          <a:spcPts val="1100"/>
                        </a:spcAft>
                      </a:pPr>
                      <a:r>
                        <a:rPr lang="en-US" sz="1800">
                          <a:effectLst/>
                          <a:latin typeface="Helvetica" panose="020B0604020202020204" pitchFamily="34" charset="0"/>
                          <a:ea typeface="ＭＳ Ｐゴシック" panose="020B0600070205080204" pitchFamily="50" charset="-128"/>
                          <a:cs typeface="Helvetica" panose="020B0604020202020204" pitchFamily="34" charset="0"/>
                        </a:rPr>
                        <a:t>0</a:t>
                      </a:r>
                      <a:endParaRPr lang="ja-JP" sz="1800">
                        <a:effectLst/>
                        <a:latin typeface="Helvetica" panose="020B0604020202020204" pitchFamily="34" charset="0"/>
                        <a:ea typeface="ＭＳ 明朝" panose="02020609040205080304" pitchFamily="17" charset="-128"/>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c>
                  <a:txBody>
                    <a:bodyPr/>
                    <a:lstStyle/>
                    <a:p>
                      <a:pPr algn="ctr" hangingPunct="0">
                        <a:spcAft>
                          <a:spcPts val="1100"/>
                        </a:spcAft>
                      </a:pPr>
                      <a:r>
                        <a:rPr lang="en-US" sz="1800" dirty="0">
                          <a:effectLst/>
                          <a:latin typeface="Helvetica" panose="020B0604020202020204" pitchFamily="34" charset="0"/>
                          <a:ea typeface="ＭＳ 明朝" panose="02020609040205080304" pitchFamily="17" charset="-128"/>
                          <a:cs typeface="Helvetica" panose="020B0604020202020204" pitchFamily="34" charset="0"/>
                        </a:rPr>
                        <a:t>63</a:t>
                      </a:r>
                      <a:endParaRPr lang="ja-JP" sz="1800" dirty="0">
                        <a:effectLst/>
                        <a:latin typeface="Helvetica" panose="020B0604020202020204" pitchFamily="34" charset="0"/>
                        <a:ea typeface="ＭＳ 明朝" panose="02020609040205080304" pitchFamily="17" charset="-128"/>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79646"/>
                    </a:solidFill>
                  </a:tcPr>
                </a:tc>
                <a:tc>
                  <a:txBody>
                    <a:bodyPr/>
                    <a:lstStyle/>
                    <a:p>
                      <a:pPr algn="ctr" hangingPunct="0">
                        <a:spcAft>
                          <a:spcPts val="1100"/>
                        </a:spcAft>
                      </a:pPr>
                      <a:r>
                        <a:rPr lang="en-US" sz="1800">
                          <a:effectLst/>
                          <a:latin typeface="Helvetica" panose="020B0604020202020204" pitchFamily="34" charset="0"/>
                          <a:ea typeface="ＭＳ 明朝" panose="02020609040205080304" pitchFamily="17" charset="-128"/>
                          <a:cs typeface="Helvetica" panose="020B0604020202020204" pitchFamily="34" charset="0"/>
                        </a:rPr>
                        <a:t>82</a:t>
                      </a:r>
                      <a:endParaRPr lang="ja-JP" sz="1800">
                        <a:effectLst/>
                        <a:latin typeface="Helvetica" panose="020B0604020202020204" pitchFamily="34" charset="0"/>
                        <a:ea typeface="ＭＳ 明朝" panose="02020609040205080304" pitchFamily="17" charset="-128"/>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79646"/>
                    </a:solidFill>
                  </a:tcPr>
                </a:tc>
                <a:tc>
                  <a:txBody>
                    <a:bodyPr/>
                    <a:lstStyle/>
                    <a:p>
                      <a:pPr algn="ctr" hangingPunct="0">
                        <a:spcAft>
                          <a:spcPts val="1100"/>
                        </a:spcAft>
                      </a:pPr>
                      <a:r>
                        <a:rPr lang="en-US" sz="1800">
                          <a:effectLst/>
                          <a:latin typeface="Helvetica" panose="020B0604020202020204" pitchFamily="34" charset="0"/>
                          <a:ea typeface="ＭＳ Ｐゴシック" panose="020B0600070205080204" pitchFamily="50" charset="-128"/>
                          <a:cs typeface="Helvetica" panose="020B0604020202020204" pitchFamily="34" charset="0"/>
                        </a:rPr>
                        <a:t>0</a:t>
                      </a:r>
                      <a:endParaRPr lang="ja-JP" sz="1800">
                        <a:effectLst/>
                        <a:latin typeface="Helvetica" panose="020B0604020202020204" pitchFamily="34" charset="0"/>
                        <a:ea typeface="ＭＳ 明朝" panose="02020609040205080304" pitchFamily="17" charset="-128"/>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79646"/>
                    </a:solidFill>
                  </a:tcPr>
                </a:tc>
              </a:tr>
              <a:tr h="315214">
                <a:tc vMerge="1">
                  <a:txBody>
                    <a:bodyPr/>
                    <a:lstStyle/>
                    <a:p>
                      <a:endParaRPr kumimoji="1" lang="ja-JP" alt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800" kern="100">
                          <a:effectLst/>
                          <a:latin typeface="Helvetica" panose="020B0604020202020204" pitchFamily="34" charset="0"/>
                          <a:ea typeface="ＭＳ 明朝"/>
                          <a:cs typeface="Helvetica" panose="020B0604020202020204" pitchFamily="34" charset="0"/>
                        </a:rPr>
                        <a:t>3</a:t>
                      </a:r>
                      <a:endParaRPr lang="ja-JP" sz="1800" kern="100">
                        <a:effectLst/>
                        <a:latin typeface="Helvetica" panose="020B0604020202020204" pitchFamily="34" charset="0"/>
                        <a:ea typeface="ＭＳ 明朝"/>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hangingPunct="0">
                        <a:spcAft>
                          <a:spcPts val="1100"/>
                        </a:spcAft>
                      </a:pPr>
                      <a:r>
                        <a:rPr lang="en-US" sz="1800">
                          <a:effectLst/>
                          <a:latin typeface="Helvetica" panose="020B0604020202020204" pitchFamily="34" charset="0"/>
                          <a:ea typeface="ＭＳ Ｐゴシック" panose="020B0600070205080204" pitchFamily="50" charset="-128"/>
                          <a:cs typeface="Helvetica" panose="020B0604020202020204" pitchFamily="34" charset="0"/>
                        </a:rPr>
                        <a:t>0</a:t>
                      </a:r>
                      <a:endParaRPr lang="ja-JP" sz="1800">
                        <a:effectLst/>
                        <a:latin typeface="Helvetica" panose="020B0604020202020204" pitchFamily="34" charset="0"/>
                        <a:ea typeface="ＭＳ 明朝" panose="02020609040205080304" pitchFamily="17" charset="-128"/>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c>
                  <a:txBody>
                    <a:bodyPr/>
                    <a:lstStyle/>
                    <a:p>
                      <a:pPr algn="ctr" hangingPunct="0">
                        <a:spcAft>
                          <a:spcPts val="1100"/>
                        </a:spcAft>
                      </a:pPr>
                      <a:r>
                        <a:rPr lang="en-US" sz="1800" dirty="0">
                          <a:effectLst/>
                          <a:latin typeface="Helvetica" panose="020B0604020202020204" pitchFamily="34" charset="0"/>
                          <a:ea typeface="ＭＳ Ｐゴシック" panose="020B0600070205080204" pitchFamily="50" charset="-128"/>
                          <a:cs typeface="Helvetica" panose="020B0604020202020204" pitchFamily="34" charset="0"/>
                        </a:rPr>
                        <a:t>0</a:t>
                      </a:r>
                      <a:endParaRPr lang="ja-JP" sz="1800" dirty="0">
                        <a:effectLst/>
                        <a:latin typeface="Helvetica" panose="020B0604020202020204" pitchFamily="34" charset="0"/>
                        <a:ea typeface="ＭＳ 明朝" panose="02020609040205080304" pitchFamily="17" charset="-128"/>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c>
                  <a:txBody>
                    <a:bodyPr/>
                    <a:lstStyle/>
                    <a:p>
                      <a:pPr algn="ctr" hangingPunct="0">
                        <a:spcAft>
                          <a:spcPts val="1100"/>
                        </a:spcAft>
                      </a:pPr>
                      <a:r>
                        <a:rPr lang="en-US" sz="1800" dirty="0">
                          <a:effectLst/>
                          <a:latin typeface="Helvetica" panose="020B0604020202020204" pitchFamily="34" charset="0"/>
                          <a:ea typeface="ＭＳ Ｐゴシック" panose="020B0600070205080204" pitchFamily="50" charset="-128"/>
                          <a:cs typeface="Helvetica" panose="020B0604020202020204" pitchFamily="34" charset="0"/>
                        </a:rPr>
                        <a:t>0</a:t>
                      </a:r>
                      <a:endParaRPr lang="ja-JP" sz="1800" dirty="0">
                        <a:effectLst/>
                        <a:latin typeface="Helvetica" panose="020B0604020202020204" pitchFamily="34" charset="0"/>
                        <a:ea typeface="ＭＳ 明朝" panose="02020609040205080304" pitchFamily="17" charset="-128"/>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79646"/>
                    </a:solidFill>
                  </a:tcPr>
                </a:tc>
                <a:tc>
                  <a:txBody>
                    <a:bodyPr/>
                    <a:lstStyle/>
                    <a:p>
                      <a:pPr algn="ctr" hangingPunct="0">
                        <a:spcAft>
                          <a:spcPts val="1100"/>
                        </a:spcAft>
                      </a:pPr>
                      <a:r>
                        <a:rPr lang="en-US" sz="1800">
                          <a:effectLst/>
                          <a:latin typeface="Helvetica" panose="020B0604020202020204" pitchFamily="34" charset="0"/>
                          <a:ea typeface="ＭＳ Ｐゴシック" panose="020B0600070205080204" pitchFamily="50" charset="-128"/>
                          <a:cs typeface="Helvetica" panose="020B0604020202020204" pitchFamily="34" charset="0"/>
                        </a:rPr>
                        <a:t>0</a:t>
                      </a:r>
                      <a:endParaRPr lang="ja-JP" sz="1800">
                        <a:effectLst/>
                        <a:latin typeface="Helvetica" panose="020B0604020202020204" pitchFamily="34" charset="0"/>
                        <a:ea typeface="ＭＳ 明朝" panose="02020609040205080304" pitchFamily="17" charset="-128"/>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79646"/>
                    </a:solidFill>
                  </a:tcPr>
                </a:tc>
              </a:tr>
              <a:tr h="315214">
                <a:tc vMerge="1">
                  <a:txBody>
                    <a:bodyPr/>
                    <a:lstStyle/>
                    <a:p>
                      <a:endParaRPr kumimoji="1" lang="ja-JP" alt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800" kern="100">
                          <a:effectLst/>
                          <a:latin typeface="Helvetica" panose="020B0604020202020204" pitchFamily="34" charset="0"/>
                          <a:ea typeface="ＭＳ 明朝"/>
                          <a:cs typeface="Helvetica" panose="020B0604020202020204" pitchFamily="34" charset="0"/>
                        </a:rPr>
                        <a:t>2</a:t>
                      </a:r>
                      <a:endParaRPr lang="ja-JP" sz="1800" kern="100">
                        <a:effectLst/>
                        <a:latin typeface="Helvetica" panose="020B0604020202020204" pitchFamily="34" charset="0"/>
                        <a:ea typeface="ＭＳ 明朝"/>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hangingPunct="0">
                        <a:spcAft>
                          <a:spcPts val="1100"/>
                        </a:spcAft>
                      </a:pPr>
                      <a:r>
                        <a:rPr lang="en-US" sz="1800">
                          <a:effectLst/>
                          <a:latin typeface="Helvetica" panose="020B0604020202020204" pitchFamily="34" charset="0"/>
                          <a:ea typeface="ＭＳ Ｐゴシック" panose="020B0600070205080204" pitchFamily="50" charset="-128"/>
                          <a:cs typeface="Helvetica" panose="020B0604020202020204" pitchFamily="34" charset="0"/>
                        </a:rPr>
                        <a:t>0</a:t>
                      </a:r>
                      <a:endParaRPr lang="ja-JP" sz="1800">
                        <a:effectLst/>
                        <a:latin typeface="Helvetica" panose="020B0604020202020204" pitchFamily="34" charset="0"/>
                        <a:ea typeface="ＭＳ 明朝" panose="02020609040205080304" pitchFamily="17" charset="-128"/>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hangingPunct="0">
                        <a:spcAft>
                          <a:spcPts val="1100"/>
                        </a:spcAft>
                      </a:pPr>
                      <a:r>
                        <a:rPr lang="en-US" sz="1800">
                          <a:effectLst/>
                          <a:latin typeface="Helvetica" panose="020B0604020202020204" pitchFamily="34" charset="0"/>
                          <a:ea typeface="ＭＳ Ｐゴシック" panose="020B0600070205080204" pitchFamily="50" charset="-128"/>
                          <a:cs typeface="Helvetica" panose="020B0604020202020204" pitchFamily="34" charset="0"/>
                        </a:rPr>
                        <a:t>0</a:t>
                      </a:r>
                      <a:endParaRPr lang="ja-JP" sz="1800">
                        <a:effectLst/>
                        <a:latin typeface="Helvetica" panose="020B0604020202020204" pitchFamily="34" charset="0"/>
                        <a:ea typeface="ＭＳ 明朝" panose="02020609040205080304" pitchFamily="17" charset="-128"/>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hangingPunct="0">
                        <a:spcAft>
                          <a:spcPts val="1100"/>
                        </a:spcAft>
                      </a:pPr>
                      <a:r>
                        <a:rPr lang="en-US" sz="1800" dirty="0">
                          <a:effectLst/>
                          <a:latin typeface="Helvetica" panose="020B0604020202020204" pitchFamily="34" charset="0"/>
                          <a:ea typeface="ＭＳ Ｐゴシック" panose="020B0600070205080204" pitchFamily="50" charset="-128"/>
                          <a:cs typeface="Helvetica" panose="020B0604020202020204" pitchFamily="34" charset="0"/>
                        </a:rPr>
                        <a:t>0</a:t>
                      </a:r>
                      <a:endParaRPr lang="ja-JP" sz="1800" dirty="0">
                        <a:effectLst/>
                        <a:latin typeface="Helvetica" panose="020B0604020202020204" pitchFamily="34" charset="0"/>
                        <a:ea typeface="ＭＳ 明朝" panose="02020609040205080304" pitchFamily="17" charset="-128"/>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c>
                  <a:txBody>
                    <a:bodyPr/>
                    <a:lstStyle/>
                    <a:p>
                      <a:pPr algn="ctr" hangingPunct="0">
                        <a:spcAft>
                          <a:spcPts val="1100"/>
                        </a:spcAft>
                      </a:pPr>
                      <a:r>
                        <a:rPr lang="en-US" sz="1800" dirty="0">
                          <a:effectLst/>
                          <a:latin typeface="Helvetica" panose="020B0604020202020204" pitchFamily="34" charset="0"/>
                          <a:ea typeface="ＭＳ Ｐゴシック" panose="020B0600070205080204" pitchFamily="50" charset="-128"/>
                          <a:cs typeface="Helvetica" panose="020B0604020202020204" pitchFamily="34" charset="0"/>
                        </a:rPr>
                        <a:t>0</a:t>
                      </a:r>
                      <a:endParaRPr lang="ja-JP" sz="1800" dirty="0">
                        <a:effectLst/>
                        <a:latin typeface="Helvetica" panose="020B0604020202020204" pitchFamily="34" charset="0"/>
                        <a:ea typeface="ＭＳ 明朝" panose="02020609040205080304" pitchFamily="17" charset="-128"/>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79646"/>
                    </a:solidFill>
                  </a:tcPr>
                </a:tc>
              </a:tr>
              <a:tr h="315214">
                <a:tc vMerge="1">
                  <a:txBody>
                    <a:bodyPr/>
                    <a:lstStyle/>
                    <a:p>
                      <a:endParaRPr kumimoji="1" lang="ja-JP" alt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US" sz="1800" kern="100">
                          <a:effectLst/>
                          <a:latin typeface="Helvetica" panose="020B0604020202020204" pitchFamily="34" charset="0"/>
                          <a:ea typeface="ＭＳ 明朝"/>
                          <a:cs typeface="Helvetica" panose="020B0604020202020204" pitchFamily="34" charset="0"/>
                        </a:rPr>
                        <a:t>1</a:t>
                      </a:r>
                      <a:endParaRPr lang="ja-JP" sz="1800" kern="100">
                        <a:effectLst/>
                        <a:latin typeface="Helvetica" panose="020B0604020202020204" pitchFamily="34" charset="0"/>
                        <a:ea typeface="ＭＳ 明朝"/>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hangingPunct="0">
                        <a:spcAft>
                          <a:spcPts val="1100"/>
                        </a:spcAft>
                      </a:pPr>
                      <a:r>
                        <a:rPr lang="en-US" sz="1800">
                          <a:effectLst/>
                          <a:latin typeface="Helvetica" panose="020B0604020202020204" pitchFamily="34" charset="0"/>
                          <a:ea typeface="ＭＳ Ｐゴシック" panose="020B0600070205080204" pitchFamily="50" charset="-128"/>
                          <a:cs typeface="Helvetica" panose="020B0604020202020204" pitchFamily="34" charset="0"/>
                        </a:rPr>
                        <a:t>0</a:t>
                      </a:r>
                      <a:endParaRPr lang="ja-JP" sz="1800">
                        <a:effectLst/>
                        <a:latin typeface="Helvetica" panose="020B0604020202020204" pitchFamily="34" charset="0"/>
                        <a:ea typeface="ＭＳ 明朝" panose="02020609040205080304" pitchFamily="17" charset="-128"/>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hangingPunct="0">
                        <a:spcAft>
                          <a:spcPts val="1100"/>
                        </a:spcAft>
                      </a:pPr>
                      <a:r>
                        <a:rPr lang="en-US" sz="1800">
                          <a:effectLst/>
                          <a:latin typeface="Helvetica" panose="020B0604020202020204" pitchFamily="34" charset="0"/>
                          <a:ea typeface="ＭＳ Ｐゴシック" panose="020B0600070205080204" pitchFamily="50" charset="-128"/>
                          <a:cs typeface="Helvetica" panose="020B0604020202020204" pitchFamily="34" charset="0"/>
                        </a:rPr>
                        <a:t>0</a:t>
                      </a:r>
                      <a:endParaRPr lang="ja-JP" sz="1800">
                        <a:effectLst/>
                        <a:latin typeface="Helvetica" panose="020B0604020202020204" pitchFamily="34" charset="0"/>
                        <a:ea typeface="ＭＳ 明朝" panose="02020609040205080304" pitchFamily="17" charset="-128"/>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hangingPunct="0">
                        <a:spcAft>
                          <a:spcPts val="1100"/>
                        </a:spcAft>
                      </a:pPr>
                      <a:r>
                        <a:rPr lang="en-US" sz="1800">
                          <a:effectLst/>
                          <a:latin typeface="Helvetica" panose="020B0604020202020204" pitchFamily="34" charset="0"/>
                          <a:ea typeface="ＭＳ Ｐゴシック" panose="020B0600070205080204" pitchFamily="50" charset="-128"/>
                          <a:cs typeface="Helvetica" panose="020B0604020202020204" pitchFamily="34" charset="0"/>
                        </a:rPr>
                        <a:t>0</a:t>
                      </a:r>
                      <a:endParaRPr lang="ja-JP" sz="1800">
                        <a:effectLst/>
                        <a:latin typeface="Helvetica" panose="020B0604020202020204" pitchFamily="34" charset="0"/>
                        <a:ea typeface="ＭＳ 明朝" panose="02020609040205080304" pitchFamily="17" charset="-128"/>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hangingPunct="0">
                        <a:spcAft>
                          <a:spcPts val="1100"/>
                        </a:spcAft>
                      </a:pPr>
                      <a:r>
                        <a:rPr lang="en-US" sz="1800" dirty="0">
                          <a:effectLst/>
                          <a:latin typeface="Helvetica" panose="020B0604020202020204" pitchFamily="34" charset="0"/>
                          <a:ea typeface="ＭＳ Ｐゴシック" panose="020B0600070205080204" pitchFamily="50" charset="-128"/>
                          <a:cs typeface="Helvetica" panose="020B0604020202020204" pitchFamily="34" charset="0"/>
                        </a:rPr>
                        <a:t>0</a:t>
                      </a:r>
                      <a:endParaRPr lang="ja-JP" sz="1800" dirty="0">
                        <a:effectLst/>
                        <a:latin typeface="Helvetica" panose="020B0604020202020204" pitchFamily="34" charset="0"/>
                        <a:ea typeface="ＭＳ 明朝" panose="02020609040205080304" pitchFamily="17" charset="-128"/>
                        <a:cs typeface="Helvetica" panose="020B0604020202020204" pitchFamily="34" charset="0"/>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r>
            </a:tbl>
          </a:graphicData>
        </a:graphic>
      </p:graphicFrame>
      <p:sp>
        <p:nvSpPr>
          <p:cNvPr id="3" name="テキスト ボックス 2"/>
          <p:cNvSpPr txBox="1"/>
          <p:nvPr/>
        </p:nvSpPr>
        <p:spPr>
          <a:xfrm>
            <a:off x="323528" y="836712"/>
            <a:ext cx="5110594" cy="461665"/>
          </a:xfrm>
          <a:prstGeom prst="rect">
            <a:avLst/>
          </a:prstGeom>
          <a:noFill/>
        </p:spPr>
        <p:txBody>
          <a:bodyPr wrap="none" rtlCol="0">
            <a:spAutoFit/>
          </a:bodyPr>
          <a:lstStyle/>
          <a:p>
            <a:r>
              <a:rPr kumimoji="1" lang="en-US" altLang="ja-JP" sz="2400" dirty="0" smtClean="0">
                <a:latin typeface="Helvetica" panose="020B0604020202020204" pitchFamily="34" charset="0"/>
                <a:cs typeface="Helvetica" panose="020B0604020202020204" pitchFamily="34" charset="0"/>
              </a:rPr>
              <a:t>Risk matrix </a:t>
            </a:r>
            <a:r>
              <a:rPr kumimoji="1" lang="en-US" altLang="ja-JP" sz="2400" dirty="0" smtClean="0">
                <a:solidFill>
                  <a:srgbClr val="FF0000"/>
                </a:solidFill>
                <a:latin typeface="Helvetica" panose="020B0604020202020204" pitchFamily="34" charset="0"/>
                <a:cs typeface="Helvetica" panose="020B0604020202020204" pitchFamily="34" charset="0"/>
              </a:rPr>
              <a:t>without</a:t>
            </a:r>
            <a:r>
              <a:rPr kumimoji="1" lang="en-US" altLang="ja-JP" sz="2400" dirty="0" smtClean="0">
                <a:latin typeface="Helvetica" panose="020B0604020202020204" pitchFamily="34" charset="0"/>
                <a:cs typeface="Helvetica" panose="020B0604020202020204" pitchFamily="34" charset="0"/>
              </a:rPr>
              <a:t> safety measures</a:t>
            </a:r>
            <a:endParaRPr kumimoji="1" lang="ja-JP" altLang="en-US" sz="2400" dirty="0">
              <a:latin typeface="Helvetica" panose="020B0604020202020204" pitchFamily="34" charset="0"/>
              <a:cs typeface="Helvetica" panose="020B0604020202020204" pitchFamily="34" charset="0"/>
            </a:endParaRPr>
          </a:p>
        </p:txBody>
      </p:sp>
      <p:sp>
        <p:nvSpPr>
          <p:cNvPr id="16" name="テキスト ボックス 15"/>
          <p:cNvSpPr txBox="1"/>
          <p:nvPr/>
        </p:nvSpPr>
        <p:spPr>
          <a:xfrm>
            <a:off x="323528" y="3962673"/>
            <a:ext cx="4853913" cy="461665"/>
          </a:xfrm>
          <a:prstGeom prst="rect">
            <a:avLst/>
          </a:prstGeom>
          <a:noFill/>
        </p:spPr>
        <p:txBody>
          <a:bodyPr wrap="none" rtlCol="0">
            <a:spAutoFit/>
          </a:bodyPr>
          <a:lstStyle/>
          <a:p>
            <a:r>
              <a:rPr kumimoji="1" lang="en-US" altLang="ja-JP" sz="2400" dirty="0" smtClean="0">
                <a:latin typeface="Helvetica" panose="020B0604020202020204" pitchFamily="34" charset="0"/>
                <a:cs typeface="Helvetica" panose="020B0604020202020204" pitchFamily="34" charset="0"/>
              </a:rPr>
              <a:t>Risk matrix </a:t>
            </a:r>
            <a:r>
              <a:rPr kumimoji="1" lang="en-US" altLang="ja-JP" sz="2400" dirty="0" smtClean="0">
                <a:solidFill>
                  <a:srgbClr val="FF0000"/>
                </a:solidFill>
                <a:latin typeface="Helvetica" panose="020B0604020202020204" pitchFamily="34" charset="0"/>
                <a:cs typeface="Helvetica" panose="020B0604020202020204" pitchFamily="34" charset="0"/>
              </a:rPr>
              <a:t>with</a:t>
            </a:r>
            <a:r>
              <a:rPr kumimoji="1" lang="en-US" altLang="ja-JP" sz="2400" dirty="0" smtClean="0">
                <a:latin typeface="Helvetica" panose="020B0604020202020204" pitchFamily="34" charset="0"/>
                <a:cs typeface="Helvetica" panose="020B0604020202020204" pitchFamily="34" charset="0"/>
              </a:rPr>
              <a:t> safety measures</a:t>
            </a:r>
            <a:endParaRPr kumimoji="1" lang="ja-JP" altLang="en-US" sz="2400" dirty="0">
              <a:latin typeface="Helvetica" panose="020B0604020202020204" pitchFamily="34" charset="0"/>
              <a:cs typeface="Helvetica" panose="020B0604020202020204" pitchFamily="34" charset="0"/>
            </a:endParaRPr>
          </a:p>
        </p:txBody>
      </p:sp>
      <p:sp>
        <p:nvSpPr>
          <p:cNvPr id="4" name="下矢印 3"/>
          <p:cNvSpPr/>
          <p:nvPr/>
        </p:nvSpPr>
        <p:spPr>
          <a:xfrm>
            <a:off x="1835696" y="3674641"/>
            <a:ext cx="1944216" cy="288032"/>
          </a:xfrm>
          <a:prstGeom prst="downArrow">
            <a:avLst/>
          </a:prstGeom>
          <a:solidFill>
            <a:srgbClr val="000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Helvetica" panose="020B0604020202020204" pitchFamily="34" charset="0"/>
              <a:cs typeface="Helvetica" panose="020B0604020202020204" pitchFamily="34" charset="0"/>
            </a:endParaRPr>
          </a:p>
        </p:txBody>
      </p:sp>
      <p:sp>
        <p:nvSpPr>
          <p:cNvPr id="5" name="正方形/長方形 4"/>
          <p:cNvSpPr/>
          <p:nvPr/>
        </p:nvSpPr>
        <p:spPr>
          <a:xfrm>
            <a:off x="5616115" y="3504875"/>
            <a:ext cx="3384376" cy="3046988"/>
          </a:xfrm>
          <a:prstGeom prst="rect">
            <a:avLst/>
          </a:prstGeom>
        </p:spPr>
        <p:txBody>
          <a:bodyPr wrap="square">
            <a:spAutoFit/>
          </a:bodyPr>
          <a:lstStyle/>
          <a:p>
            <a:pPr marL="342900" indent="-342900">
              <a:buFont typeface="Arial" panose="020B0604020202020204" pitchFamily="34" charset="0"/>
              <a:buChar char="•"/>
            </a:pPr>
            <a:r>
              <a:rPr lang="en-US" altLang="ja-JP" sz="2400" b="1" dirty="0" smtClean="0">
                <a:solidFill>
                  <a:srgbClr val="0466FF"/>
                </a:solidFill>
                <a:latin typeface="Helvetica" panose="020B0604020202020204" pitchFamily="34" charset="0"/>
                <a:cs typeface="Helvetica" panose="020B0604020202020204" pitchFamily="34" charset="0"/>
              </a:rPr>
              <a:t>Almost all risks are reduced by current safety measures.</a:t>
            </a:r>
          </a:p>
          <a:p>
            <a:endParaRPr lang="en-US" altLang="ja-JP" sz="2400" b="1" dirty="0" smtClean="0">
              <a:solidFill>
                <a:srgbClr val="0466FF"/>
              </a:solidFill>
              <a:latin typeface="Helvetica" panose="020B0604020202020204" pitchFamily="34" charset="0"/>
              <a:cs typeface="Helvetica" panose="020B0604020202020204" pitchFamily="34" charset="0"/>
            </a:endParaRPr>
          </a:p>
          <a:p>
            <a:pPr marL="342900" indent="-342900">
              <a:buFont typeface="Arial" panose="020B0604020202020204" pitchFamily="34" charset="0"/>
              <a:buChar char="•"/>
            </a:pPr>
            <a:r>
              <a:rPr lang="en-US" altLang="ja-JP" sz="2400" b="1" dirty="0" smtClean="0">
                <a:solidFill>
                  <a:srgbClr val="0466FF"/>
                </a:solidFill>
                <a:latin typeface="Helvetica" panose="020B0604020202020204" pitchFamily="34" charset="0"/>
                <a:cs typeface="Helvetica" panose="020B0604020202020204" pitchFamily="34" charset="0"/>
              </a:rPr>
              <a:t>46 risks remained as high regardless of operating safety measure.</a:t>
            </a:r>
            <a:endParaRPr lang="en-US" altLang="ja-JP" sz="2400" b="1" dirty="0">
              <a:solidFill>
                <a:srgbClr val="0466FF"/>
              </a:solidFill>
              <a:latin typeface="Helvetica" panose="020B0604020202020204" pitchFamily="34" charset="0"/>
              <a:cs typeface="Helvetica" panose="020B0604020202020204" pitchFamily="34" charset="0"/>
            </a:endParaRPr>
          </a:p>
        </p:txBody>
      </p:sp>
      <p:sp>
        <p:nvSpPr>
          <p:cNvPr id="14" name="正方形/長方形 13"/>
          <p:cNvSpPr/>
          <p:nvPr/>
        </p:nvSpPr>
        <p:spPr>
          <a:xfrm>
            <a:off x="8830956" y="6488668"/>
            <a:ext cx="312906" cy="369332"/>
          </a:xfrm>
          <a:prstGeom prst="rect">
            <a:avLst/>
          </a:prstGeom>
        </p:spPr>
        <p:txBody>
          <a:bodyPr wrap="none">
            <a:spAutoFit/>
          </a:bodyPr>
          <a:lstStyle/>
          <a:p>
            <a:r>
              <a:rPr lang="en-US" altLang="ja-JP" dirty="0" smtClean="0">
                <a:latin typeface="Helvetica" pitchFamily="34" charset="0"/>
                <a:cs typeface="Helvetica" pitchFamily="34" charset="0"/>
              </a:rPr>
              <a:t>9</a:t>
            </a:r>
            <a:endParaRPr lang="ja-JP" altLang="en-US" dirty="0"/>
          </a:p>
        </p:txBody>
      </p:sp>
    </p:spTree>
    <p:extLst>
      <p:ext uri="{BB962C8B-B14F-4D97-AF65-F5344CB8AC3E}">
        <p14:creationId xmlns:p14="http://schemas.microsoft.com/office/powerpoint/2010/main" val="16703977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15190"/>
            <a:ext cx="9144000" cy="707886"/>
          </a:xfrm>
          <a:prstGeom prst="rect">
            <a:avLst/>
          </a:prstGeom>
        </p:spPr>
        <p:txBody>
          <a:bodyPr wrap="square">
            <a:spAutoFit/>
          </a:bodyPr>
          <a:lstStyle/>
          <a:p>
            <a:pPr algn="ctr"/>
            <a:r>
              <a:rPr lang="en-US" altLang="ja-JP" sz="4000" b="1" dirty="0" smtClean="0">
                <a:latin typeface="Helvetica" pitchFamily="34" charset="0"/>
                <a:ea typeface="+mj-ea"/>
                <a:cs typeface="Helvetica" pitchFamily="34" charset="0"/>
              </a:rPr>
              <a:t>Representative common causes</a:t>
            </a:r>
            <a:endParaRPr lang="ja-JP" altLang="en-US" sz="4000" b="1" dirty="0">
              <a:latin typeface="Helvetica" pitchFamily="34" charset="0"/>
              <a:ea typeface="+mj-ea"/>
              <a:cs typeface="Helvetica" pitchFamily="34" charset="0"/>
            </a:endParaRPr>
          </a:p>
        </p:txBody>
      </p:sp>
      <p:cxnSp>
        <p:nvCxnSpPr>
          <p:cNvPr id="7" name="直線コネクタ 6"/>
          <p:cNvCxnSpPr/>
          <p:nvPr/>
        </p:nvCxnSpPr>
        <p:spPr>
          <a:xfrm>
            <a:off x="-1" y="701555"/>
            <a:ext cx="9144000" cy="0"/>
          </a:xfrm>
          <a:prstGeom prst="line">
            <a:avLst/>
          </a:prstGeom>
          <a:ln w="50800">
            <a:solidFill>
              <a:srgbClr val="0466FF"/>
            </a:solidFill>
          </a:ln>
          <a:effectLst/>
        </p:spPr>
        <p:style>
          <a:lnRef idx="2">
            <a:schemeClr val="accent1"/>
          </a:lnRef>
          <a:fillRef idx="0">
            <a:schemeClr val="accent1"/>
          </a:fillRef>
          <a:effectRef idx="1">
            <a:schemeClr val="accent1"/>
          </a:effectRef>
          <a:fontRef idx="minor">
            <a:schemeClr val="tx1"/>
          </a:fontRef>
        </p:style>
      </p:cxnSp>
      <p:sp>
        <p:nvSpPr>
          <p:cNvPr id="2" name="Rectangle 1"/>
          <p:cNvSpPr>
            <a:spLocks noChangeArrowheads="1"/>
          </p:cNvSpPr>
          <p:nvPr/>
        </p:nvSpPr>
        <p:spPr bwMode="auto">
          <a:xfrm>
            <a:off x="3851920" y="841647"/>
            <a:ext cx="5109592"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algn="l" defTabSz="914400" rtl="0" eaLnBrk="0" fontAlgn="base" latinLnBrk="0" hangingPunct="0">
              <a:lnSpc>
                <a:spcPct val="100000"/>
              </a:lnSpc>
              <a:spcBef>
                <a:spcPct val="0"/>
              </a:spcBef>
              <a:spcAft>
                <a:spcPct val="0"/>
              </a:spcAft>
              <a:buClrTx/>
              <a:buSzTx/>
              <a:tabLst/>
            </a:pPr>
            <a:r>
              <a:rPr kumimoji="0" lang="en-US" altLang="zh-CN" sz="2400" b="0" i="0" u="sng" strike="noStrike" cap="none" normalizeH="0" baseline="0" dirty="0" smtClean="0">
                <a:ln>
                  <a:noFill/>
                </a:ln>
                <a:effectLst/>
                <a:latin typeface="Helvetica" panose="020B0604020202020204" pitchFamily="34" charset="0"/>
                <a:ea typeface="ＭＳ 明朝" panose="02020609040205080304" pitchFamily="17" charset="-128"/>
                <a:cs typeface="Helvetica" panose="020B0604020202020204" pitchFamily="34" charset="0"/>
              </a:rPr>
              <a:t>Regardless of</a:t>
            </a:r>
            <a:r>
              <a:rPr kumimoji="0" lang="en-US" altLang="zh-CN" sz="2400" b="0" i="0" u="sng" strike="noStrike" cap="none" normalizeH="0" dirty="0" smtClean="0">
                <a:ln>
                  <a:noFill/>
                </a:ln>
                <a:effectLst/>
                <a:latin typeface="Helvetica" panose="020B0604020202020204" pitchFamily="34" charset="0"/>
                <a:ea typeface="ＭＳ 明朝" panose="02020609040205080304" pitchFamily="17" charset="-128"/>
                <a:cs typeface="Helvetica" panose="020B0604020202020204" pitchFamily="34" charset="0"/>
              </a:rPr>
              <a:t> operating safety measures,</a:t>
            </a:r>
            <a:endParaRPr kumimoji="0" lang="en-US" altLang="zh-CN" sz="2400" b="0" i="0" u="sng" strike="noStrike" cap="none" normalizeH="0" baseline="0" dirty="0" smtClean="0">
              <a:ln>
                <a:noFill/>
              </a:ln>
              <a:effectLst/>
              <a:latin typeface="Helvetica" panose="020B0604020202020204" pitchFamily="34" charset="0"/>
              <a:ea typeface="ＭＳ 明朝" panose="02020609040205080304" pitchFamily="17" charset="-128"/>
              <a:cs typeface="Helvetica"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en-US" altLang="zh-CN" sz="2000" b="0" i="0" strike="noStrike" cap="none" normalizeH="0" baseline="0" dirty="0" smtClean="0">
                <a:ln>
                  <a:noFill/>
                </a:ln>
                <a:effectLst/>
                <a:latin typeface="Helvetica" panose="020B0604020202020204" pitchFamily="34" charset="0"/>
                <a:ea typeface="ＭＳ 明朝" panose="02020609040205080304" pitchFamily="17" charset="-128"/>
                <a:cs typeface="Helvetica" panose="020B0604020202020204" pitchFamily="34" charset="0"/>
              </a:rPr>
              <a:t>A gasoline car </a:t>
            </a:r>
            <a:r>
              <a:rPr kumimoji="0" lang="en-US" altLang="zh-CN" sz="2000" b="0" i="0" strike="noStrike" cap="none" normalizeH="0" baseline="0" dirty="0" smtClean="0">
                <a:ln>
                  <a:noFill/>
                </a:ln>
                <a:effectLst/>
                <a:latin typeface="Helvetica" panose="020B0604020202020204" pitchFamily="34" charset="0"/>
                <a:ea typeface="ＭＳ 明朝" panose="02020609040205080304" pitchFamily="17" charset="-128"/>
                <a:cs typeface="Helvetica" panose="020B0604020202020204" pitchFamily="34" charset="0"/>
              </a:rPr>
              <a:t>crashes </a:t>
            </a:r>
            <a:r>
              <a:rPr kumimoji="0" lang="en-US" altLang="zh-CN" sz="2000" b="0" i="0" strike="noStrike" cap="none" normalizeH="0" baseline="0" dirty="0" smtClean="0">
                <a:ln>
                  <a:noFill/>
                </a:ln>
                <a:effectLst/>
                <a:latin typeface="Helvetica" panose="020B0604020202020204" pitchFamily="34" charset="0"/>
                <a:ea typeface="ＭＳ 明朝" panose="02020609040205080304" pitchFamily="17" charset="-128"/>
                <a:cs typeface="Helvetica" panose="020B0604020202020204" pitchFamily="34" charset="0"/>
              </a:rPr>
              <a:t>into an operating MCH or toluene </a:t>
            </a:r>
            <a:r>
              <a:rPr kumimoji="0" lang="en-US" altLang="zh-CN" sz="2000" b="0" i="0" strike="noStrike" cap="none" normalizeH="0" baseline="0" dirty="0" smtClean="0">
                <a:ln>
                  <a:noFill/>
                </a:ln>
                <a:effectLst/>
                <a:latin typeface="Helvetica" panose="020B0604020202020204" pitchFamily="34" charset="0"/>
                <a:ea typeface="ＭＳ 明朝" panose="02020609040205080304" pitchFamily="17" charset="-128"/>
                <a:cs typeface="Helvetica" panose="020B0604020202020204" pitchFamily="34" charset="0"/>
              </a:rPr>
              <a:t>lorry.</a:t>
            </a:r>
            <a:endParaRPr kumimoji="0" lang="en-US" altLang="zh-CN" sz="2000" b="0" i="0" strike="noStrike" cap="none" normalizeH="0" baseline="0" dirty="0" smtClean="0">
              <a:ln>
                <a:noFill/>
              </a:ln>
              <a:effectLst/>
              <a:latin typeface="Helvetica" panose="020B0604020202020204" pitchFamily="34" charset="0"/>
              <a:ea typeface="ＭＳ 明朝" panose="02020609040205080304" pitchFamily="17" charset="-128"/>
              <a:cs typeface="Helvetica" panose="020B0604020202020204" pitchFamily="34" charset="0"/>
            </a:endParaRPr>
          </a:p>
          <a:p>
            <a:pPr marR="0" lvl="0" algn="l" defTabSz="914400" rtl="0" eaLnBrk="0" fontAlgn="base" latinLnBrk="0" hangingPunct="0">
              <a:lnSpc>
                <a:spcPct val="100000"/>
              </a:lnSpc>
              <a:spcBef>
                <a:spcPct val="0"/>
              </a:spcBef>
              <a:spcAft>
                <a:spcPct val="0"/>
              </a:spcAft>
              <a:buClrTx/>
              <a:buSzTx/>
              <a:tabLst/>
            </a:pPr>
            <a:endParaRPr kumimoji="0" lang="en-US" altLang="zh-CN" sz="2000" dirty="0">
              <a:latin typeface="Helvetica" panose="020B0604020202020204" pitchFamily="34" charset="0"/>
              <a:cs typeface="Helvetica" panose="020B0604020202020204" pitchFamily="34" charset="0"/>
            </a:endParaRPr>
          </a:p>
          <a:p>
            <a:pPr marL="342900" lvl="0" indent="-342900">
              <a:buFont typeface="Wingdings" panose="05000000000000000000" pitchFamily="2" charset="2"/>
              <a:buChar char="Ø"/>
            </a:pPr>
            <a:r>
              <a:rPr kumimoji="0" lang="en-US" altLang="zh-CN" sz="2000" b="0" i="0" strike="noStrike" cap="none" normalizeH="0" baseline="0" dirty="0" smtClean="0">
                <a:ln>
                  <a:noFill/>
                </a:ln>
                <a:effectLst/>
                <a:latin typeface="Helvetica" panose="020B0604020202020204" pitchFamily="34" charset="0"/>
                <a:ea typeface="ＭＳ 明朝" panose="02020609040205080304" pitchFamily="17" charset="-128"/>
                <a:cs typeface="Helvetica" panose="020B0604020202020204" pitchFamily="34" charset="0"/>
              </a:rPr>
              <a:t>A massive amount of gasoline is leaked </a:t>
            </a:r>
            <a:r>
              <a:rPr kumimoji="0" lang="en-US" altLang="zh-CN" sz="2000" b="0" i="0" strike="noStrike" cap="none" normalizeH="0" baseline="0" dirty="0" smtClean="0">
                <a:ln>
                  <a:noFill/>
                </a:ln>
                <a:effectLst/>
                <a:latin typeface="Helvetica" panose="020B0604020202020204" pitchFamily="34" charset="0"/>
                <a:ea typeface="ＭＳ 明朝" panose="02020609040205080304" pitchFamily="17" charset="-128"/>
                <a:cs typeface="Helvetica" panose="020B0604020202020204" pitchFamily="34" charset="0"/>
              </a:rPr>
              <a:t>and being spreading from </a:t>
            </a:r>
            <a:r>
              <a:rPr kumimoji="0" lang="en-US" altLang="zh-CN" sz="2000" b="0" i="0" strike="noStrike" cap="none" normalizeH="0" baseline="0" dirty="0" smtClean="0">
                <a:ln>
                  <a:noFill/>
                </a:ln>
                <a:effectLst/>
                <a:latin typeface="Helvetica" panose="020B0604020202020204" pitchFamily="34" charset="0"/>
                <a:ea typeface="ＭＳ 明朝" panose="02020609040205080304" pitchFamily="17" charset="-128"/>
                <a:cs typeface="Helvetica" panose="020B0604020202020204" pitchFamily="34" charset="0"/>
              </a:rPr>
              <a:t>an operating gasoline lorry</a:t>
            </a:r>
            <a:r>
              <a:rPr kumimoji="0" lang="en-US" altLang="zh-CN" sz="2000" dirty="0">
                <a:latin typeface="Helvetica" panose="020B0604020202020204" pitchFamily="34" charset="0"/>
                <a:ea typeface="ＭＳ 明朝" panose="02020609040205080304" pitchFamily="17" charset="-128"/>
                <a:cs typeface="Helvetica" panose="020B0604020202020204" pitchFamily="34" charset="0"/>
              </a:rPr>
              <a:t> </a:t>
            </a:r>
            <a:r>
              <a:rPr kumimoji="0" lang="en-US" altLang="zh-CN" sz="2000" dirty="0" smtClean="0">
                <a:latin typeface="Helvetica" panose="020B0604020202020204" pitchFamily="34" charset="0"/>
                <a:ea typeface="ＭＳ 明朝" panose="02020609040205080304" pitchFamily="17" charset="-128"/>
                <a:cs typeface="Helvetica" panose="020B0604020202020204" pitchFamily="34" charset="0"/>
              </a:rPr>
              <a:t>for any reason. A </a:t>
            </a:r>
            <a:r>
              <a:rPr kumimoji="0" lang="en-US" altLang="zh-CN" sz="2000" dirty="0">
                <a:latin typeface="Helvetica" panose="020B0604020202020204" pitchFamily="34" charset="0"/>
                <a:ea typeface="ＭＳ 明朝" panose="02020609040205080304" pitchFamily="17" charset="-128"/>
                <a:cs typeface="Helvetica" panose="020B0604020202020204" pitchFamily="34" charset="0"/>
              </a:rPr>
              <a:t>gasoline </a:t>
            </a:r>
            <a:r>
              <a:rPr kumimoji="0" lang="en-US" altLang="zh-CN" sz="2000" dirty="0" smtClean="0">
                <a:latin typeface="Helvetica" panose="020B0604020202020204" pitchFamily="34" charset="0"/>
                <a:ea typeface="ＭＳ 明朝" panose="02020609040205080304" pitchFamily="17" charset="-128"/>
                <a:cs typeface="Helvetica" panose="020B0604020202020204" pitchFamily="34" charset="0"/>
              </a:rPr>
              <a:t>pool fire </a:t>
            </a:r>
            <a:r>
              <a:rPr kumimoji="0" lang="en-US" altLang="zh-CN" sz="2000" dirty="0">
                <a:latin typeface="Helvetica" panose="020B0604020202020204" pitchFamily="34" charset="0"/>
                <a:ea typeface="ＭＳ 明朝" panose="02020609040205080304" pitchFamily="17" charset="-128"/>
                <a:cs typeface="Helvetica" panose="020B0604020202020204" pitchFamily="34" charset="0"/>
              </a:rPr>
              <a:t>affects </a:t>
            </a:r>
            <a:r>
              <a:rPr kumimoji="0" lang="en-US" altLang="zh-CN" sz="2000" dirty="0" smtClean="0">
                <a:latin typeface="Helvetica" panose="020B0604020202020204" pitchFamily="34" charset="0"/>
                <a:ea typeface="ＭＳ 明朝" panose="02020609040205080304" pitchFamily="17" charset="-128"/>
                <a:cs typeface="Helvetica" panose="020B0604020202020204" pitchFamily="34" charset="0"/>
              </a:rPr>
              <a:t>the MCH system.</a:t>
            </a:r>
          </a:p>
          <a:p>
            <a:pPr lvl="0"/>
            <a:endParaRPr kumimoji="0" lang="en-US" altLang="zh-CN" sz="2000" dirty="0">
              <a:latin typeface="Helvetica" panose="020B0604020202020204" pitchFamily="34" charset="0"/>
              <a:cs typeface="Helvetica"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en-US" altLang="zh-CN" sz="2000" b="0" i="0" strike="noStrike" cap="none" normalizeH="0" baseline="0" dirty="0" smtClean="0">
                <a:ln>
                  <a:noFill/>
                </a:ln>
                <a:effectLst/>
                <a:latin typeface="Helvetica" panose="020B0604020202020204" pitchFamily="34" charset="0"/>
                <a:ea typeface="ＭＳ 明朝" panose="02020609040205080304" pitchFamily="17" charset="-128"/>
                <a:cs typeface="Helvetica" panose="020B0604020202020204" pitchFamily="34" charset="0"/>
              </a:rPr>
              <a:t>MCH or toluene disperses into the atmosphere </a:t>
            </a:r>
            <a:r>
              <a:rPr kumimoji="0" lang="en-US" altLang="zh-CN" sz="2000" dirty="0" smtClean="0">
                <a:latin typeface="Helvetica" panose="020B0604020202020204" pitchFamily="34" charset="0"/>
                <a:ea typeface="ＭＳ 明朝" panose="02020609040205080304" pitchFamily="17" charset="-128"/>
                <a:cs typeface="Helvetica" panose="020B0604020202020204" pitchFamily="34" charset="0"/>
              </a:rPr>
              <a:t>while</a:t>
            </a:r>
            <a:r>
              <a:rPr kumimoji="0" lang="en-US" altLang="zh-CN" sz="2000" b="0" i="0" strike="noStrike" cap="none" normalizeH="0" baseline="0" dirty="0" smtClean="0">
                <a:ln>
                  <a:noFill/>
                </a:ln>
                <a:effectLst/>
                <a:latin typeface="Helvetica" panose="020B0604020202020204" pitchFamily="34" charset="0"/>
                <a:ea typeface="ＭＳ 明朝" panose="02020609040205080304" pitchFamily="17" charset="-128"/>
                <a:cs typeface="Helvetica" panose="020B0604020202020204" pitchFamily="34" charset="0"/>
              </a:rPr>
              <a:t> </a:t>
            </a:r>
            <a:r>
              <a:rPr kumimoji="0" lang="en-US" altLang="zh-CN" sz="2000" b="0" i="0" strike="noStrike" cap="none" normalizeH="0" baseline="0" dirty="0" smtClean="0">
                <a:ln>
                  <a:noFill/>
                </a:ln>
                <a:effectLst/>
                <a:latin typeface="Helvetica" panose="020B0604020202020204" pitchFamily="34" charset="0"/>
                <a:ea typeface="ＭＳ 明朝" panose="02020609040205080304" pitchFamily="17" charset="-128"/>
                <a:cs typeface="Helvetica" panose="020B0604020202020204" pitchFamily="34" charset="0"/>
              </a:rPr>
              <a:t>fire fighters are extinguishing a fire occurring at </a:t>
            </a:r>
            <a:r>
              <a:rPr kumimoji="0" lang="en-US" altLang="zh-CN" sz="2000" dirty="0" smtClean="0">
                <a:latin typeface="Helvetica" panose="020B0604020202020204" pitchFamily="34" charset="0"/>
                <a:ea typeface="ＭＳ 明朝" panose="02020609040205080304" pitchFamily="17" charset="-128"/>
                <a:cs typeface="Helvetica" panose="020B0604020202020204" pitchFamily="34" charset="0"/>
              </a:rPr>
              <a:t>the MCH</a:t>
            </a:r>
            <a:r>
              <a:rPr kumimoji="0" lang="en-US" altLang="zh-CN" sz="2000" b="0" i="0" strike="noStrike" cap="none" normalizeH="0" baseline="0" dirty="0" smtClean="0">
                <a:ln>
                  <a:noFill/>
                </a:ln>
                <a:effectLst/>
                <a:latin typeface="Helvetica" panose="020B0604020202020204" pitchFamily="34" charset="0"/>
                <a:ea typeface="ＭＳ 明朝" panose="02020609040205080304" pitchFamily="17" charset="-128"/>
                <a:cs typeface="Helvetica" panose="020B0604020202020204" pitchFamily="34" charset="0"/>
              </a:rPr>
              <a:t> system.</a:t>
            </a:r>
            <a:endParaRPr kumimoji="0" lang="en-US" altLang="zh-CN" sz="2000" b="0" i="0" strike="noStrike" cap="none" normalizeH="0" baseline="0" dirty="0" smtClean="0">
              <a:ln>
                <a:noFill/>
              </a:ln>
              <a:effectLst/>
              <a:latin typeface="Helvetica" panose="020B0604020202020204" pitchFamily="34" charset="0"/>
              <a:cs typeface="Helvetica" panose="020B0604020202020204" pitchFamily="34" charset="0"/>
            </a:endParaRPr>
          </a:p>
        </p:txBody>
      </p:sp>
      <p:sp>
        <p:nvSpPr>
          <p:cNvPr id="10" name="正方形/長方形 9"/>
          <p:cNvSpPr/>
          <p:nvPr/>
        </p:nvSpPr>
        <p:spPr>
          <a:xfrm>
            <a:off x="181259" y="5903893"/>
            <a:ext cx="8780253" cy="954107"/>
          </a:xfrm>
          <a:prstGeom prst="rect">
            <a:avLst/>
          </a:prstGeom>
        </p:spPr>
        <p:txBody>
          <a:bodyPr wrap="square">
            <a:spAutoFit/>
          </a:bodyPr>
          <a:lstStyle/>
          <a:p>
            <a:r>
              <a:rPr lang="en-US" altLang="ja-JP" sz="2800" b="1" i="1" dirty="0" smtClean="0">
                <a:solidFill>
                  <a:srgbClr val="0466FF"/>
                </a:solidFill>
                <a:latin typeface="Helvetica"/>
                <a:cs typeface="Helvetica"/>
              </a:rPr>
              <a:t>New prevention</a:t>
            </a:r>
            <a:r>
              <a:rPr lang="ja-JP" altLang="en-US" sz="2800" b="1" i="1" dirty="0" smtClean="0">
                <a:solidFill>
                  <a:srgbClr val="0466FF"/>
                </a:solidFill>
                <a:latin typeface="Helvetica"/>
                <a:cs typeface="Helvetica"/>
              </a:rPr>
              <a:t> </a:t>
            </a:r>
            <a:r>
              <a:rPr lang="en-US" altLang="ja-JP" sz="2800" b="1" i="1" dirty="0" smtClean="0">
                <a:solidFill>
                  <a:srgbClr val="0466FF"/>
                </a:solidFill>
                <a:latin typeface="Helvetica"/>
                <a:cs typeface="Helvetica"/>
              </a:rPr>
              <a:t>and mitigation safety measures need to be added for risk reduction.</a:t>
            </a:r>
            <a:endParaRPr lang="ja-JP" altLang="en-US" sz="2800" dirty="0"/>
          </a:p>
        </p:txBody>
      </p:sp>
      <p:sp>
        <p:nvSpPr>
          <p:cNvPr id="9" name="下矢印 8"/>
          <p:cNvSpPr/>
          <p:nvPr/>
        </p:nvSpPr>
        <p:spPr>
          <a:xfrm>
            <a:off x="3275856" y="5529384"/>
            <a:ext cx="1944216" cy="288032"/>
          </a:xfrm>
          <a:prstGeom prst="downArrow">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Helvetica" panose="020B0604020202020204" pitchFamily="34" charset="0"/>
              <a:cs typeface="Helvetica" panose="020B0604020202020204" pitchFamily="34" charset="0"/>
            </a:endParaRPr>
          </a:p>
        </p:txBody>
      </p:sp>
      <p:sp>
        <p:nvSpPr>
          <p:cNvPr id="12" name="正方形/長方形 11"/>
          <p:cNvSpPr/>
          <p:nvPr/>
        </p:nvSpPr>
        <p:spPr>
          <a:xfrm>
            <a:off x="8739090" y="6516052"/>
            <a:ext cx="441146" cy="369332"/>
          </a:xfrm>
          <a:prstGeom prst="rect">
            <a:avLst/>
          </a:prstGeom>
        </p:spPr>
        <p:txBody>
          <a:bodyPr wrap="none">
            <a:spAutoFit/>
          </a:bodyPr>
          <a:lstStyle/>
          <a:p>
            <a:r>
              <a:rPr lang="en-US" altLang="ja-JP" dirty="0" smtClean="0">
                <a:latin typeface="Helvetica" pitchFamily="34" charset="0"/>
                <a:cs typeface="Helvetica" pitchFamily="34" charset="0"/>
              </a:rPr>
              <a:t>10</a:t>
            </a:r>
            <a:endParaRPr lang="ja-JP" altLang="en-US" dirty="0"/>
          </a:p>
        </p:txBody>
      </p:sp>
      <p:pic>
        <p:nvPicPr>
          <p:cNvPr id="11" name="図 1"/>
          <p:cNvPicPr>
            <a:picLocks noChangeAspect="1" noChangeArrowheads="1"/>
          </p:cNvPicPr>
          <p:nvPr/>
        </p:nvPicPr>
        <p:blipFill rotWithShape="1">
          <a:blip r:embed="rId3">
            <a:extLst>
              <a:ext uri="{28A0092B-C50C-407E-A947-70E740481C1C}">
                <a14:useLocalDpi xmlns:a14="http://schemas.microsoft.com/office/drawing/2010/main" val="0"/>
              </a:ext>
            </a:extLst>
          </a:blip>
          <a:srcRect l="30847" r="24497" b="42683"/>
          <a:stretch/>
        </p:blipFill>
        <p:spPr bwMode="auto">
          <a:xfrm>
            <a:off x="131829" y="1556792"/>
            <a:ext cx="3747021" cy="3278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正方形/長方形 2"/>
          <p:cNvSpPr/>
          <p:nvPr/>
        </p:nvSpPr>
        <p:spPr>
          <a:xfrm>
            <a:off x="363741" y="1784733"/>
            <a:ext cx="1569660" cy="369332"/>
          </a:xfrm>
          <a:prstGeom prst="rect">
            <a:avLst/>
          </a:prstGeom>
        </p:spPr>
        <p:txBody>
          <a:bodyPr wrap="none">
            <a:spAutoFit/>
          </a:bodyPr>
          <a:lstStyle/>
          <a:p>
            <a:r>
              <a:rPr lang="en-US" altLang="ja-JP" b="1" dirty="0" smtClean="0">
                <a:solidFill>
                  <a:srgbClr val="FF0000"/>
                </a:solidFill>
                <a:latin typeface="Helvetica"/>
                <a:cs typeface="Helvetica"/>
              </a:rPr>
              <a:t>MCH system</a:t>
            </a:r>
            <a:endParaRPr lang="ja-JP" altLang="en-US" dirty="0">
              <a:solidFill>
                <a:srgbClr val="FF0000"/>
              </a:solidFill>
            </a:endParaRPr>
          </a:p>
        </p:txBody>
      </p:sp>
      <p:sp>
        <p:nvSpPr>
          <p:cNvPr id="13" name="正方形/長方形 12"/>
          <p:cNvSpPr/>
          <p:nvPr/>
        </p:nvSpPr>
        <p:spPr>
          <a:xfrm>
            <a:off x="2581403" y="4653136"/>
            <a:ext cx="1126501" cy="646331"/>
          </a:xfrm>
          <a:prstGeom prst="rect">
            <a:avLst/>
          </a:prstGeom>
          <a:solidFill>
            <a:schemeClr val="bg1"/>
          </a:solidFill>
        </p:spPr>
        <p:txBody>
          <a:bodyPr wrap="square">
            <a:spAutoFit/>
          </a:bodyPr>
          <a:lstStyle/>
          <a:p>
            <a:r>
              <a:rPr lang="en-US" altLang="ja-JP" b="1" dirty="0" smtClean="0">
                <a:solidFill>
                  <a:srgbClr val="FF0000"/>
                </a:solidFill>
                <a:latin typeface="Helvetica"/>
                <a:cs typeface="Helvetica"/>
              </a:rPr>
              <a:t>Lorry position</a:t>
            </a:r>
            <a:endParaRPr lang="ja-JP" altLang="en-US" dirty="0">
              <a:solidFill>
                <a:srgbClr val="FF0000"/>
              </a:solidFill>
            </a:endParaRPr>
          </a:p>
        </p:txBody>
      </p:sp>
    </p:spTree>
    <p:extLst>
      <p:ext uri="{BB962C8B-B14F-4D97-AF65-F5344CB8AC3E}">
        <p14:creationId xmlns:p14="http://schemas.microsoft.com/office/powerpoint/2010/main" val="27354487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15190"/>
            <a:ext cx="9144000" cy="707886"/>
          </a:xfrm>
          <a:prstGeom prst="rect">
            <a:avLst/>
          </a:prstGeom>
        </p:spPr>
        <p:txBody>
          <a:bodyPr wrap="square">
            <a:spAutoFit/>
          </a:bodyPr>
          <a:lstStyle/>
          <a:p>
            <a:pPr algn="ctr"/>
            <a:r>
              <a:rPr lang="en-US" altLang="ja-JP" sz="4000" b="1" dirty="0" smtClean="0">
                <a:latin typeface="Helvetica" pitchFamily="34" charset="0"/>
                <a:ea typeface="+mj-ea"/>
                <a:cs typeface="Helvetica" pitchFamily="34" charset="0"/>
              </a:rPr>
              <a:t>Suggestion of safety measures</a:t>
            </a:r>
            <a:endParaRPr lang="ja-JP" altLang="en-US" sz="4000" b="1" dirty="0">
              <a:latin typeface="Helvetica" pitchFamily="34" charset="0"/>
              <a:ea typeface="+mj-ea"/>
              <a:cs typeface="Helvetica" pitchFamily="34" charset="0"/>
            </a:endParaRPr>
          </a:p>
        </p:txBody>
      </p:sp>
      <p:sp>
        <p:nvSpPr>
          <p:cNvPr id="11" name="正方形/長方形 10"/>
          <p:cNvSpPr/>
          <p:nvPr/>
        </p:nvSpPr>
        <p:spPr>
          <a:xfrm>
            <a:off x="8739090" y="6516052"/>
            <a:ext cx="424027" cy="369332"/>
          </a:xfrm>
          <a:prstGeom prst="rect">
            <a:avLst/>
          </a:prstGeom>
        </p:spPr>
        <p:txBody>
          <a:bodyPr wrap="none">
            <a:spAutoFit/>
          </a:bodyPr>
          <a:lstStyle/>
          <a:p>
            <a:r>
              <a:rPr lang="en-US" altLang="ja-JP" dirty="0" smtClean="0">
                <a:latin typeface="Helvetica" pitchFamily="34" charset="0"/>
                <a:cs typeface="Helvetica" pitchFamily="34" charset="0"/>
              </a:rPr>
              <a:t>11</a:t>
            </a:r>
            <a:endParaRPr lang="ja-JP" altLang="en-US" dirty="0"/>
          </a:p>
        </p:txBody>
      </p:sp>
      <p:cxnSp>
        <p:nvCxnSpPr>
          <p:cNvPr id="7" name="直線コネクタ 6"/>
          <p:cNvCxnSpPr/>
          <p:nvPr/>
        </p:nvCxnSpPr>
        <p:spPr>
          <a:xfrm>
            <a:off x="-1" y="701555"/>
            <a:ext cx="9144000" cy="0"/>
          </a:xfrm>
          <a:prstGeom prst="line">
            <a:avLst/>
          </a:prstGeom>
          <a:ln w="50800">
            <a:solidFill>
              <a:srgbClr val="0466FF"/>
            </a:solidFill>
          </a:ln>
          <a:effectLst/>
        </p:spPr>
        <p:style>
          <a:lnRef idx="2">
            <a:schemeClr val="accent1"/>
          </a:lnRef>
          <a:fillRef idx="0">
            <a:schemeClr val="accent1"/>
          </a:fillRef>
          <a:effectRef idx="1">
            <a:schemeClr val="accent1"/>
          </a:effectRef>
          <a:fontRef idx="minor">
            <a:schemeClr val="tx1"/>
          </a:fontRef>
        </p:style>
      </p:cxnSp>
      <p:pic>
        <p:nvPicPr>
          <p:cNvPr id="6" name="図 1"/>
          <p:cNvPicPr>
            <a:picLocks noChangeAspect="1" noChangeArrowheads="1"/>
          </p:cNvPicPr>
          <p:nvPr/>
        </p:nvPicPr>
        <p:blipFill rotWithShape="1">
          <a:blip r:embed="rId3">
            <a:extLst>
              <a:ext uri="{28A0092B-C50C-407E-A947-70E740481C1C}">
                <a14:useLocalDpi xmlns:a14="http://schemas.microsoft.com/office/drawing/2010/main" val="0"/>
              </a:ext>
            </a:extLst>
          </a:blip>
          <a:srcRect l="30847" r="24497" b="42683"/>
          <a:stretch/>
        </p:blipFill>
        <p:spPr bwMode="auto">
          <a:xfrm>
            <a:off x="127545" y="980728"/>
            <a:ext cx="4323085" cy="37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正方形/長方形 8"/>
          <p:cNvSpPr/>
          <p:nvPr/>
        </p:nvSpPr>
        <p:spPr>
          <a:xfrm>
            <a:off x="3023828" y="4644323"/>
            <a:ext cx="1080000" cy="144016"/>
          </a:xfrm>
          <a:prstGeom prst="rect">
            <a:avLst/>
          </a:prstGeom>
          <a:solidFill>
            <a:srgbClr val="FF0000"/>
          </a:solid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 name="正方形/長方形 9"/>
          <p:cNvSpPr/>
          <p:nvPr/>
        </p:nvSpPr>
        <p:spPr>
          <a:xfrm>
            <a:off x="2990178" y="2901316"/>
            <a:ext cx="1184941" cy="1718096"/>
          </a:xfrm>
          <a:prstGeom prst="rect">
            <a:avLst/>
          </a:prstGeom>
          <a:noFill/>
          <a:ln w="50800">
            <a:solidFill>
              <a:srgbClr val="00B050"/>
            </a:solidFill>
            <a:prstDash val="sysDot"/>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3" name="円形吹き出し 12"/>
          <p:cNvSpPr/>
          <p:nvPr/>
        </p:nvSpPr>
        <p:spPr>
          <a:xfrm rot="10579004">
            <a:off x="716557" y="3132266"/>
            <a:ext cx="1649442" cy="1250613"/>
          </a:xfrm>
          <a:prstGeom prst="wedgeEllipseCallou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ln>
                <a:solidFill>
                  <a:sysClr val="windowText" lastClr="000000"/>
                </a:solidFill>
              </a:ln>
              <a:solidFill>
                <a:sysClr val="windowText" lastClr="000000"/>
              </a:solidFill>
              <a:latin typeface="Helvetica" panose="020B0604020202020204" pitchFamily="34" charset="0"/>
              <a:cs typeface="Helvetica" panose="020B0604020202020204" pitchFamily="34" charset="0"/>
            </a:endParaRPr>
          </a:p>
        </p:txBody>
      </p:sp>
      <p:sp>
        <p:nvSpPr>
          <p:cNvPr id="15" name="角丸四角形 14"/>
          <p:cNvSpPr/>
          <p:nvPr/>
        </p:nvSpPr>
        <p:spPr>
          <a:xfrm>
            <a:off x="4536496" y="1093858"/>
            <a:ext cx="4500000" cy="1743213"/>
          </a:xfrm>
          <a:prstGeom prst="roundRect">
            <a:avLst/>
          </a:prstGeom>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r>
              <a:rPr lang="en-US" altLang="ja-JP" sz="2400">
                <a:latin typeface="Helvetica" panose="020B0604020202020204" pitchFamily="34" charset="0"/>
                <a:cs typeface="Helvetica" panose="020B0604020202020204" pitchFamily="34" charset="0"/>
              </a:rPr>
              <a:t>For prevention of collision at lorry position, </a:t>
            </a:r>
            <a:r>
              <a:rPr lang="en-US" altLang="ja-JP" sz="2400" i="1">
                <a:solidFill>
                  <a:srgbClr val="0066FF"/>
                </a:solidFill>
                <a:latin typeface="Helvetica" panose="020B0604020202020204" pitchFamily="34" charset="0"/>
                <a:cs typeface="Helvetica" panose="020B0604020202020204" pitchFamily="34" charset="0"/>
              </a:rPr>
              <a:t>a collision guard</a:t>
            </a:r>
            <a:r>
              <a:rPr lang="en-US" altLang="ja-JP" sz="2400">
                <a:latin typeface="Helvetica" panose="020B0604020202020204" pitchFamily="34" charset="0"/>
                <a:cs typeface="Helvetica" panose="020B0604020202020204" pitchFamily="34" charset="0"/>
              </a:rPr>
              <a:t> is needed while a lorry are operating. </a:t>
            </a:r>
            <a:endParaRPr lang="en-US" altLang="ja-JP" sz="2400" dirty="0">
              <a:latin typeface="Helvetica" panose="020B0604020202020204" pitchFamily="34" charset="0"/>
              <a:cs typeface="Helvetica" panose="020B0604020202020204" pitchFamily="34" charset="0"/>
            </a:endParaRPr>
          </a:p>
        </p:txBody>
      </p:sp>
      <p:sp>
        <p:nvSpPr>
          <p:cNvPr id="16" name="角丸四角形 15"/>
          <p:cNvSpPr/>
          <p:nvPr/>
        </p:nvSpPr>
        <p:spPr>
          <a:xfrm>
            <a:off x="4536496" y="3020215"/>
            <a:ext cx="4500000" cy="1743213"/>
          </a:xfrm>
          <a:prstGeom prst="roundRect">
            <a:avLst/>
          </a:prstGeom>
          <a:ln>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r>
              <a:rPr lang="en-US" altLang="ja-JP" sz="2400" dirty="0">
                <a:latin typeface="Helvetica" panose="020B0604020202020204" pitchFamily="34" charset="0"/>
                <a:cs typeface="Helvetica" panose="020B0604020202020204" pitchFamily="34" charset="0"/>
              </a:rPr>
              <a:t>For prevention of spreading of gasoline </a:t>
            </a:r>
            <a:r>
              <a:rPr lang="en-US" altLang="ja-JP" sz="2400" dirty="0" smtClean="0">
                <a:latin typeface="Helvetica" panose="020B0604020202020204" pitchFamily="34" charset="0"/>
                <a:cs typeface="Helvetica" panose="020B0604020202020204" pitchFamily="34" charset="0"/>
              </a:rPr>
              <a:t>pool around the lorry position, </a:t>
            </a:r>
            <a:r>
              <a:rPr lang="en-US" altLang="ja-JP" sz="2400" dirty="0" smtClean="0">
                <a:solidFill>
                  <a:srgbClr val="0066FF"/>
                </a:solidFill>
                <a:latin typeface="Helvetica" panose="020B0604020202020204" pitchFamily="34" charset="0"/>
                <a:cs typeface="Helvetica" panose="020B0604020202020204" pitchFamily="34" charset="0"/>
              </a:rPr>
              <a:t>a water </a:t>
            </a:r>
            <a:r>
              <a:rPr lang="en-US" altLang="ja-JP" sz="2400" dirty="0">
                <a:solidFill>
                  <a:srgbClr val="0066FF"/>
                </a:solidFill>
                <a:latin typeface="Helvetica" panose="020B0604020202020204" pitchFamily="34" charset="0"/>
                <a:cs typeface="Helvetica" panose="020B0604020202020204" pitchFamily="34" charset="0"/>
              </a:rPr>
              <a:t>drain </a:t>
            </a:r>
            <a:r>
              <a:rPr lang="en-US" altLang="ja-JP" sz="2400" dirty="0" smtClean="0">
                <a:latin typeface="Helvetica" panose="020B0604020202020204" pitchFamily="34" charset="0"/>
                <a:cs typeface="Helvetica" panose="020B0604020202020204" pitchFamily="34" charset="0"/>
              </a:rPr>
              <a:t>is </a:t>
            </a:r>
            <a:r>
              <a:rPr lang="en-US" altLang="ja-JP" sz="2400" dirty="0">
                <a:latin typeface="Helvetica" panose="020B0604020202020204" pitchFamily="34" charset="0"/>
                <a:cs typeface="Helvetica" panose="020B0604020202020204" pitchFamily="34" charset="0"/>
              </a:rPr>
              <a:t>needed </a:t>
            </a:r>
            <a:r>
              <a:rPr lang="en-US" altLang="ja-JP" sz="2400" dirty="0" smtClean="0">
                <a:latin typeface="Helvetica" panose="020B0604020202020204" pitchFamily="34" charset="0"/>
                <a:cs typeface="Helvetica" panose="020B0604020202020204" pitchFamily="34" charset="0"/>
              </a:rPr>
              <a:t>to recover fuel.  </a:t>
            </a:r>
            <a:endParaRPr lang="en-US" altLang="ja-JP" sz="2400" dirty="0">
              <a:latin typeface="Helvetica" panose="020B0604020202020204" pitchFamily="34" charset="0"/>
              <a:cs typeface="Helvetica" panose="020B0604020202020204" pitchFamily="34" charset="0"/>
            </a:endParaRPr>
          </a:p>
        </p:txBody>
      </p:sp>
      <p:sp>
        <p:nvSpPr>
          <p:cNvPr id="17" name="角丸四角形 16"/>
          <p:cNvSpPr/>
          <p:nvPr/>
        </p:nvSpPr>
        <p:spPr>
          <a:xfrm>
            <a:off x="251999" y="5009850"/>
            <a:ext cx="8640000" cy="902925"/>
          </a:xfrm>
          <a:prstGeom prst="roundRect">
            <a:avLst/>
          </a:prstGeom>
          <a:ln>
            <a:solidFill>
              <a:schemeClr val="accent6"/>
            </a:solidFill>
          </a:ln>
        </p:spPr>
        <p:style>
          <a:lnRef idx="2">
            <a:schemeClr val="dk1"/>
          </a:lnRef>
          <a:fillRef idx="1">
            <a:schemeClr val="lt1"/>
          </a:fillRef>
          <a:effectRef idx="0">
            <a:schemeClr val="dk1"/>
          </a:effectRef>
          <a:fontRef idx="minor">
            <a:schemeClr val="dk1"/>
          </a:fontRef>
        </p:style>
        <p:txBody>
          <a:bodyPr rtlCol="0" anchor="ctr"/>
          <a:lstStyle/>
          <a:p>
            <a:r>
              <a:rPr lang="en-US" altLang="ja-JP" sz="2400" dirty="0">
                <a:latin typeface="Helvetica" panose="020B0604020202020204" pitchFamily="34" charset="0"/>
                <a:cs typeface="Helvetica" panose="020B0604020202020204" pitchFamily="34" charset="0"/>
              </a:rPr>
              <a:t>For prevention and mitigation of </a:t>
            </a:r>
            <a:r>
              <a:rPr lang="en-US" altLang="ja-JP" sz="2400" dirty="0" smtClean="0">
                <a:latin typeface="Helvetica" panose="020B0604020202020204" pitchFamily="34" charset="0"/>
                <a:cs typeface="Helvetica" panose="020B0604020202020204" pitchFamily="34" charset="0"/>
              </a:rPr>
              <a:t>escalation events while firefighting, </a:t>
            </a:r>
            <a:r>
              <a:rPr lang="en-US" altLang="ja-JP" sz="2400" dirty="0">
                <a:solidFill>
                  <a:srgbClr val="0066FF"/>
                </a:solidFill>
                <a:latin typeface="Helvetica" panose="020B0604020202020204" pitchFamily="34" charset="0"/>
                <a:cs typeface="Helvetica" panose="020B0604020202020204" pitchFamily="34" charset="0"/>
              </a:rPr>
              <a:t>a new tactics </a:t>
            </a:r>
            <a:r>
              <a:rPr lang="en-US" altLang="ja-JP" sz="2400" dirty="0" smtClean="0">
                <a:latin typeface="Helvetica" panose="020B0604020202020204" pitchFamily="34" charset="0"/>
                <a:cs typeface="Helvetica" panose="020B0604020202020204" pitchFamily="34" charset="0"/>
              </a:rPr>
              <a:t>needs to be developed. </a:t>
            </a:r>
            <a:endParaRPr lang="en-US" altLang="ja-JP" sz="2400" dirty="0">
              <a:latin typeface="Helvetica" panose="020B0604020202020204" pitchFamily="34" charset="0"/>
              <a:cs typeface="Helvetica" panose="020B0604020202020204" pitchFamily="34" charset="0"/>
            </a:endParaRPr>
          </a:p>
        </p:txBody>
      </p:sp>
      <p:sp>
        <p:nvSpPr>
          <p:cNvPr id="2" name="テキスト ボックス 1"/>
          <p:cNvSpPr txBox="1"/>
          <p:nvPr/>
        </p:nvSpPr>
        <p:spPr>
          <a:xfrm>
            <a:off x="720156" y="3363383"/>
            <a:ext cx="1684310" cy="707886"/>
          </a:xfrm>
          <a:prstGeom prst="rect">
            <a:avLst/>
          </a:prstGeom>
          <a:noFill/>
        </p:spPr>
        <p:txBody>
          <a:bodyPr wrap="square" rtlCol="0">
            <a:spAutoFit/>
          </a:bodyPr>
          <a:lstStyle/>
          <a:p>
            <a:pPr algn="ctr"/>
            <a:r>
              <a:rPr kumimoji="1" lang="en-US" altLang="ja-JP" sz="2000" dirty="0" smtClean="0">
                <a:latin typeface="Helvetica" panose="020B0604020202020204" pitchFamily="34" charset="0"/>
                <a:cs typeface="Helvetica" panose="020B0604020202020204" pitchFamily="34" charset="0"/>
              </a:rPr>
              <a:t>MCH</a:t>
            </a:r>
            <a:r>
              <a:rPr lang="ja-JP" altLang="en-US" sz="2000" dirty="0">
                <a:latin typeface="Helvetica" panose="020B0604020202020204" pitchFamily="34" charset="0"/>
                <a:cs typeface="Helvetica" panose="020B0604020202020204" pitchFamily="34" charset="0"/>
              </a:rPr>
              <a:t> </a:t>
            </a:r>
            <a:r>
              <a:rPr lang="en-US" altLang="ja-JP" sz="2000" dirty="0" smtClean="0">
                <a:latin typeface="Helvetica" panose="020B0604020202020204" pitchFamily="34" charset="0"/>
                <a:cs typeface="Helvetica" panose="020B0604020202020204" pitchFamily="34" charset="0"/>
              </a:rPr>
              <a:t>or TOL dispersions</a:t>
            </a:r>
            <a:endParaRPr kumimoji="1" lang="ja-JP" altLang="en-US" sz="2000" dirty="0">
              <a:latin typeface="Helvetica" panose="020B0604020202020204" pitchFamily="34" charset="0"/>
              <a:cs typeface="Helvetica" panose="020B0604020202020204" pitchFamily="34" charset="0"/>
            </a:endParaRPr>
          </a:p>
        </p:txBody>
      </p:sp>
      <p:sp>
        <p:nvSpPr>
          <p:cNvPr id="18" name="正方形/長方形 17"/>
          <p:cNvSpPr/>
          <p:nvPr/>
        </p:nvSpPr>
        <p:spPr>
          <a:xfrm>
            <a:off x="181259" y="6146140"/>
            <a:ext cx="8780253" cy="523220"/>
          </a:xfrm>
          <a:prstGeom prst="rect">
            <a:avLst/>
          </a:prstGeom>
        </p:spPr>
        <p:txBody>
          <a:bodyPr wrap="square">
            <a:spAutoFit/>
          </a:bodyPr>
          <a:lstStyle/>
          <a:p>
            <a:pPr algn="ctr"/>
            <a:r>
              <a:rPr lang="en-US" altLang="ja-JP" sz="2800" b="1" i="1" dirty="0" smtClean="0">
                <a:solidFill>
                  <a:srgbClr val="0466FF"/>
                </a:solidFill>
                <a:latin typeface="Helvetica"/>
                <a:cs typeface="Helvetica"/>
              </a:rPr>
              <a:t>These additional measures can reduce risks.</a:t>
            </a:r>
            <a:endParaRPr lang="ja-JP" altLang="en-US" sz="2800" dirty="0"/>
          </a:p>
        </p:txBody>
      </p:sp>
    </p:spTree>
    <p:extLst>
      <p:ext uri="{BB962C8B-B14F-4D97-AF65-F5344CB8AC3E}">
        <p14:creationId xmlns:p14="http://schemas.microsoft.com/office/powerpoint/2010/main" val="19253841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図 18"/>
          <p:cNvPicPr>
            <a:picLocks noChangeAspect="1"/>
          </p:cNvPicPr>
          <p:nvPr/>
        </p:nvPicPr>
        <p:blipFill>
          <a:blip r:embed="rId3"/>
          <a:stretch>
            <a:fillRect/>
          </a:stretch>
        </p:blipFill>
        <p:spPr>
          <a:xfrm>
            <a:off x="295818" y="4221088"/>
            <a:ext cx="4006858" cy="2399031"/>
          </a:xfrm>
          <a:prstGeom prst="rect">
            <a:avLst/>
          </a:prstGeom>
        </p:spPr>
      </p:pic>
      <p:sp>
        <p:nvSpPr>
          <p:cNvPr id="8" name="正方形/長方形 7"/>
          <p:cNvSpPr/>
          <p:nvPr/>
        </p:nvSpPr>
        <p:spPr>
          <a:xfrm>
            <a:off x="0" y="-15190"/>
            <a:ext cx="9144000" cy="646331"/>
          </a:xfrm>
          <a:prstGeom prst="rect">
            <a:avLst/>
          </a:prstGeom>
        </p:spPr>
        <p:txBody>
          <a:bodyPr wrap="square">
            <a:spAutoFit/>
          </a:bodyPr>
          <a:lstStyle/>
          <a:p>
            <a:pPr algn="ctr"/>
            <a:r>
              <a:rPr lang="en-US" altLang="ja-JP" sz="3600" b="1" dirty="0">
                <a:latin typeface="Helvetica" pitchFamily="34" charset="0"/>
                <a:cs typeface="Helvetica" pitchFamily="34" charset="0"/>
              </a:rPr>
              <a:t>Comparative </a:t>
            </a:r>
            <a:r>
              <a:rPr lang="en-US" altLang="ja-JP" sz="3600" b="1" dirty="0" smtClean="0">
                <a:latin typeface="Helvetica" pitchFamily="34" charset="0"/>
                <a:cs typeface="Helvetica" pitchFamily="34" charset="0"/>
              </a:rPr>
              <a:t>evaluation</a:t>
            </a:r>
            <a:r>
              <a:rPr lang="ja-JP" altLang="en-US" sz="3600" b="1" dirty="0" smtClean="0">
                <a:latin typeface="Helvetica" pitchFamily="34" charset="0"/>
                <a:cs typeface="Helvetica" pitchFamily="34" charset="0"/>
              </a:rPr>
              <a:t> </a:t>
            </a:r>
            <a:r>
              <a:rPr lang="en-US" altLang="ja-JP" sz="3600" b="1" dirty="0">
                <a:latin typeface="Helvetica" pitchFamily="34" charset="0"/>
                <a:cs typeface="Helvetica" pitchFamily="34" charset="0"/>
              </a:rPr>
              <a:t>of MCH and LPG</a:t>
            </a:r>
            <a:endParaRPr lang="ja-JP" altLang="en-US" sz="3600" b="1" dirty="0">
              <a:latin typeface="Helvetica" pitchFamily="34" charset="0"/>
              <a:cs typeface="Helvetica" pitchFamily="34" charset="0"/>
            </a:endParaRPr>
          </a:p>
        </p:txBody>
      </p:sp>
      <p:cxnSp>
        <p:nvCxnSpPr>
          <p:cNvPr id="7" name="直線コネクタ 6"/>
          <p:cNvCxnSpPr/>
          <p:nvPr/>
        </p:nvCxnSpPr>
        <p:spPr>
          <a:xfrm>
            <a:off x="-1" y="701555"/>
            <a:ext cx="9144000" cy="0"/>
          </a:xfrm>
          <a:prstGeom prst="line">
            <a:avLst/>
          </a:prstGeom>
          <a:ln w="50800">
            <a:solidFill>
              <a:srgbClr val="0466FF"/>
            </a:solidFill>
          </a:ln>
          <a:effectLst/>
        </p:spPr>
        <p:style>
          <a:lnRef idx="2">
            <a:schemeClr val="accent1"/>
          </a:lnRef>
          <a:fillRef idx="0">
            <a:schemeClr val="accent1"/>
          </a:fillRef>
          <a:effectRef idx="1">
            <a:schemeClr val="accent1"/>
          </a:effectRef>
          <a:fontRef idx="minor">
            <a:schemeClr val="tx1"/>
          </a:fontRef>
        </p:style>
      </p:cxnSp>
      <p:sp>
        <p:nvSpPr>
          <p:cNvPr id="9" name="正方形/長方形 8"/>
          <p:cNvSpPr/>
          <p:nvPr/>
        </p:nvSpPr>
        <p:spPr>
          <a:xfrm>
            <a:off x="8739090" y="6516052"/>
            <a:ext cx="441146" cy="369332"/>
          </a:xfrm>
          <a:prstGeom prst="rect">
            <a:avLst/>
          </a:prstGeom>
        </p:spPr>
        <p:txBody>
          <a:bodyPr wrap="none">
            <a:spAutoFit/>
          </a:bodyPr>
          <a:lstStyle/>
          <a:p>
            <a:r>
              <a:rPr lang="en-US" altLang="ja-JP" dirty="0" smtClean="0">
                <a:latin typeface="Helvetica" pitchFamily="34" charset="0"/>
                <a:cs typeface="Helvetica" pitchFamily="34" charset="0"/>
              </a:rPr>
              <a:t>12</a:t>
            </a:r>
            <a:endParaRPr lang="ja-JP" altLang="en-US" dirty="0"/>
          </a:p>
        </p:txBody>
      </p:sp>
      <p:sp>
        <p:nvSpPr>
          <p:cNvPr id="12" name="テキスト ボックス 11"/>
          <p:cNvSpPr txBox="1"/>
          <p:nvPr/>
        </p:nvSpPr>
        <p:spPr>
          <a:xfrm>
            <a:off x="295818" y="802740"/>
            <a:ext cx="1887889" cy="461665"/>
          </a:xfrm>
          <a:prstGeom prst="rect">
            <a:avLst/>
          </a:prstGeom>
          <a:noFill/>
        </p:spPr>
        <p:txBody>
          <a:bodyPr wrap="none" rtlCol="0">
            <a:spAutoFit/>
          </a:bodyPr>
          <a:lstStyle/>
          <a:p>
            <a:r>
              <a:rPr kumimoji="1" lang="en-US" altLang="ja-JP" sz="2400" b="1" dirty="0" smtClean="0">
                <a:latin typeface="Helvetica" panose="020B0604020202020204" pitchFamily="34" charset="0"/>
                <a:cs typeface="Helvetica" panose="020B0604020202020204" pitchFamily="34" charset="0"/>
              </a:rPr>
              <a:t>MCH &amp; TOL</a:t>
            </a:r>
            <a:endParaRPr kumimoji="1" lang="ja-JP" altLang="en-US" sz="2400" b="1" dirty="0">
              <a:latin typeface="Helvetica" panose="020B0604020202020204" pitchFamily="34" charset="0"/>
              <a:cs typeface="Helvetica" panose="020B0604020202020204" pitchFamily="34" charset="0"/>
            </a:endParaRPr>
          </a:p>
        </p:txBody>
      </p:sp>
      <p:sp>
        <p:nvSpPr>
          <p:cNvPr id="13" name="テキスト ボックス 12"/>
          <p:cNvSpPr txBox="1"/>
          <p:nvPr/>
        </p:nvSpPr>
        <p:spPr>
          <a:xfrm>
            <a:off x="295818" y="4293096"/>
            <a:ext cx="816249" cy="461665"/>
          </a:xfrm>
          <a:prstGeom prst="rect">
            <a:avLst/>
          </a:prstGeom>
          <a:noFill/>
        </p:spPr>
        <p:txBody>
          <a:bodyPr wrap="none" rtlCol="0">
            <a:spAutoFit/>
          </a:bodyPr>
          <a:lstStyle/>
          <a:p>
            <a:r>
              <a:rPr lang="en-US" altLang="ja-JP" sz="2400" b="1" dirty="0" smtClean="0">
                <a:latin typeface="Helvetica" panose="020B0604020202020204" pitchFamily="34" charset="0"/>
                <a:cs typeface="Helvetica" panose="020B0604020202020204" pitchFamily="34" charset="0"/>
              </a:rPr>
              <a:t>LPG</a:t>
            </a:r>
            <a:endParaRPr kumimoji="1" lang="ja-JP" altLang="en-US" sz="2400" b="1" dirty="0">
              <a:latin typeface="Helvetica" panose="020B0604020202020204" pitchFamily="34" charset="0"/>
              <a:cs typeface="Helvetica" panose="020B0604020202020204" pitchFamily="34" charset="0"/>
            </a:endParaRPr>
          </a:p>
        </p:txBody>
      </p:sp>
      <p:graphicFrame>
        <p:nvGraphicFramePr>
          <p:cNvPr id="15" name="表 14"/>
          <p:cNvGraphicFramePr>
            <a:graphicFrameLocks noGrp="1"/>
          </p:cNvGraphicFramePr>
          <p:nvPr>
            <p:extLst>
              <p:ext uri="{D42A27DB-BD31-4B8C-83A1-F6EECF244321}">
                <p14:modId xmlns:p14="http://schemas.microsoft.com/office/powerpoint/2010/main" val="1243237131"/>
              </p:ext>
            </p:extLst>
          </p:nvPr>
        </p:nvGraphicFramePr>
        <p:xfrm>
          <a:off x="4604053" y="836712"/>
          <a:ext cx="4431827" cy="1608694"/>
        </p:xfrm>
        <a:graphic>
          <a:graphicData uri="http://schemas.openxmlformats.org/drawingml/2006/table">
            <a:tbl>
              <a:tblPr firstRow="1" bandRow="1">
                <a:tableStyleId>{5C22544A-7EE6-4342-B048-85BDC9FD1C3A}</a:tableStyleId>
              </a:tblPr>
              <a:tblGrid>
                <a:gridCol w="1336099"/>
                <a:gridCol w="1600444"/>
                <a:gridCol w="1495284"/>
              </a:tblGrid>
              <a:tr h="232237">
                <a:tc>
                  <a:txBody>
                    <a:bodyPr/>
                    <a:lstStyle/>
                    <a:p>
                      <a:pPr algn="ctr"/>
                      <a:endParaRPr kumimoji="1" lang="ja-JP" altLang="en-US" sz="2000" b="0" dirty="0">
                        <a:latin typeface="Helvetica" panose="020B0604020202020204" pitchFamily="34" charset="0"/>
                        <a:cs typeface="Helvetica" panose="020B0604020202020204" pitchFamily="34" charset="0"/>
                      </a:endParaRPr>
                    </a:p>
                  </a:txBody>
                  <a:tcPr/>
                </a:tc>
                <a:tc>
                  <a:txBody>
                    <a:bodyPr/>
                    <a:lstStyle/>
                    <a:p>
                      <a:pPr algn="ctr"/>
                      <a:r>
                        <a:rPr kumimoji="1" lang="en-US" altLang="ja-JP" sz="2000" b="0" dirty="0" smtClean="0">
                          <a:latin typeface="Helvetica" panose="020B0604020202020204" pitchFamily="34" charset="0"/>
                          <a:cs typeface="Helvetica" panose="020B0604020202020204" pitchFamily="34" charset="0"/>
                        </a:rPr>
                        <a:t>MCH &amp; TOL</a:t>
                      </a:r>
                      <a:endParaRPr kumimoji="1" lang="ja-JP" altLang="en-US" sz="2000" b="0" dirty="0">
                        <a:latin typeface="Helvetica" panose="020B0604020202020204" pitchFamily="34" charset="0"/>
                        <a:cs typeface="Helvetica" panose="020B0604020202020204" pitchFamily="34" charset="0"/>
                      </a:endParaRPr>
                    </a:p>
                  </a:txBody>
                  <a:tcPr/>
                </a:tc>
                <a:tc>
                  <a:txBody>
                    <a:bodyPr/>
                    <a:lstStyle/>
                    <a:p>
                      <a:pPr algn="ctr"/>
                      <a:r>
                        <a:rPr kumimoji="1" lang="en-US" altLang="ja-JP" sz="2000" b="0" dirty="0" smtClean="0">
                          <a:latin typeface="Helvetica" panose="020B0604020202020204" pitchFamily="34" charset="0"/>
                          <a:cs typeface="Helvetica" panose="020B0604020202020204" pitchFamily="34" charset="0"/>
                        </a:rPr>
                        <a:t>LPG</a:t>
                      </a:r>
                      <a:r>
                        <a:rPr kumimoji="1" lang="en-US" altLang="ja-JP" sz="2000" b="0" baseline="0" dirty="0" smtClean="0">
                          <a:latin typeface="Helvetica" panose="020B0604020202020204" pitchFamily="34" charset="0"/>
                          <a:cs typeface="Helvetica" panose="020B0604020202020204" pitchFamily="34" charset="0"/>
                        </a:rPr>
                        <a:t> </a:t>
                      </a:r>
                      <a:endParaRPr kumimoji="1" lang="ja-JP" altLang="en-US" sz="2000" b="0" dirty="0">
                        <a:latin typeface="Helvetica" panose="020B0604020202020204" pitchFamily="34" charset="0"/>
                        <a:cs typeface="Helvetica" panose="020B0604020202020204" pitchFamily="34" charset="0"/>
                      </a:endParaRPr>
                    </a:p>
                  </a:txBody>
                  <a:tcPr/>
                </a:tc>
              </a:tr>
              <a:tr h="452295">
                <a:tc>
                  <a:txBody>
                    <a:bodyPr/>
                    <a:lstStyle/>
                    <a:p>
                      <a:pPr algn="ctr"/>
                      <a:r>
                        <a:rPr kumimoji="1" lang="en-US" altLang="ja-JP" sz="2000" b="0" dirty="0" smtClean="0">
                          <a:latin typeface="Helvetica" panose="020B0604020202020204" pitchFamily="34" charset="0"/>
                          <a:cs typeface="Helvetica" panose="020B0604020202020204" pitchFamily="34" charset="0"/>
                        </a:rPr>
                        <a:t>Lorry</a:t>
                      </a:r>
                      <a:endParaRPr kumimoji="1" lang="ja-JP" altLang="en-US" sz="2000" b="0" dirty="0">
                        <a:latin typeface="Helvetica" panose="020B0604020202020204" pitchFamily="34" charset="0"/>
                        <a:cs typeface="Helvetica" panose="020B0604020202020204" pitchFamily="34" charset="0"/>
                      </a:endParaRPr>
                    </a:p>
                  </a:txBody>
                  <a:tcPr/>
                </a:tc>
                <a:tc>
                  <a:txBody>
                    <a:bodyPr/>
                    <a:lstStyle/>
                    <a:p>
                      <a:pPr algn="ctr"/>
                      <a:r>
                        <a:rPr kumimoji="1" lang="en-US" altLang="ja-JP" sz="2000" b="0" dirty="0" smtClean="0">
                          <a:latin typeface="Helvetica" panose="020B0604020202020204" pitchFamily="34" charset="0"/>
                          <a:cs typeface="Helvetica" panose="020B0604020202020204" pitchFamily="34" charset="0"/>
                        </a:rPr>
                        <a:t>2 times</a:t>
                      </a:r>
                      <a:endParaRPr kumimoji="1" lang="ja-JP" altLang="en-US" sz="2000" b="0" dirty="0">
                        <a:latin typeface="Helvetica" panose="020B0604020202020204" pitchFamily="34" charset="0"/>
                        <a:cs typeface="Helvetica" panose="020B0604020202020204" pitchFamily="34" charset="0"/>
                      </a:endParaRPr>
                    </a:p>
                  </a:txBody>
                  <a:tcPr/>
                </a:tc>
                <a:tc>
                  <a:txBody>
                    <a:bodyPr/>
                    <a:lstStyle/>
                    <a:p>
                      <a:pPr algn="ctr"/>
                      <a:r>
                        <a:rPr kumimoji="1" lang="en-US" altLang="ja-JP" sz="2000" b="0" dirty="0" smtClean="0">
                          <a:latin typeface="Helvetica" panose="020B0604020202020204" pitchFamily="34" charset="0"/>
                          <a:cs typeface="Helvetica" panose="020B0604020202020204" pitchFamily="34" charset="0"/>
                        </a:rPr>
                        <a:t>1 time</a:t>
                      </a:r>
                      <a:endParaRPr kumimoji="1" lang="ja-JP" altLang="en-US" sz="2000" b="0" dirty="0">
                        <a:latin typeface="Helvetica" panose="020B0604020202020204" pitchFamily="34" charset="0"/>
                        <a:cs typeface="Helvetica" panose="020B0604020202020204" pitchFamily="34" charset="0"/>
                      </a:endParaRPr>
                    </a:p>
                  </a:txBody>
                  <a:tcPr/>
                </a:tc>
              </a:tr>
              <a:tr h="760159">
                <a:tc>
                  <a:txBody>
                    <a:bodyPr/>
                    <a:lstStyle/>
                    <a:p>
                      <a:pPr algn="ctr"/>
                      <a:r>
                        <a:rPr kumimoji="1" lang="en-US" altLang="ja-JP" sz="2000" b="0" dirty="0" smtClean="0">
                          <a:latin typeface="Helvetica" panose="020B0604020202020204" pitchFamily="34" charset="0"/>
                          <a:cs typeface="Helvetica" panose="020B0604020202020204" pitchFamily="34" charset="0"/>
                        </a:rPr>
                        <a:t>Storage</a:t>
                      </a:r>
                      <a:endParaRPr kumimoji="1" lang="en-US" altLang="ja-JP" sz="2000" b="0" baseline="0" dirty="0" smtClean="0">
                        <a:latin typeface="Helvetica" panose="020B0604020202020204" pitchFamily="34" charset="0"/>
                        <a:cs typeface="Helvetica" panose="020B0604020202020204" pitchFamily="34" charset="0"/>
                      </a:endParaRPr>
                    </a:p>
                    <a:p>
                      <a:pPr algn="ctr"/>
                      <a:r>
                        <a:rPr kumimoji="1" lang="en-US" altLang="ja-JP" sz="2000" b="0" baseline="0" dirty="0" smtClean="0">
                          <a:latin typeface="Helvetica" panose="020B0604020202020204" pitchFamily="34" charset="0"/>
                          <a:cs typeface="Helvetica" panose="020B0604020202020204" pitchFamily="34" charset="0"/>
                        </a:rPr>
                        <a:t>tank</a:t>
                      </a:r>
                      <a:endParaRPr kumimoji="1" lang="ja-JP" altLang="en-US" sz="2000" b="0" dirty="0">
                        <a:latin typeface="Helvetica" panose="020B0604020202020204" pitchFamily="34" charset="0"/>
                        <a:cs typeface="Helvetica" panose="020B0604020202020204" pitchFamily="34" charset="0"/>
                      </a:endParaRPr>
                    </a:p>
                  </a:txBody>
                  <a:tcPr/>
                </a:tc>
                <a:tc>
                  <a:txBody>
                    <a:bodyPr/>
                    <a:lstStyle/>
                    <a:p>
                      <a:pPr algn="ctr"/>
                      <a:r>
                        <a:rPr kumimoji="1" lang="en-US" altLang="ja-JP" sz="2000" b="0" dirty="0" smtClean="0">
                          <a:latin typeface="Helvetica" panose="020B0604020202020204" pitchFamily="34" charset="0"/>
                          <a:cs typeface="Helvetica" panose="020B0604020202020204" pitchFamily="34" charset="0"/>
                        </a:rPr>
                        <a:t>Under-ground</a:t>
                      </a:r>
                      <a:endParaRPr kumimoji="1" lang="ja-JP" altLang="en-US" sz="2000" b="0" dirty="0">
                        <a:latin typeface="Helvetica" panose="020B0604020202020204" pitchFamily="34" charset="0"/>
                        <a:cs typeface="Helvetica" panose="020B0604020202020204" pitchFamily="34" charset="0"/>
                      </a:endParaRPr>
                    </a:p>
                  </a:txBody>
                  <a:tcPr/>
                </a:tc>
                <a:tc>
                  <a:txBody>
                    <a:bodyPr/>
                    <a:lstStyle/>
                    <a:p>
                      <a:pPr algn="ctr"/>
                      <a:r>
                        <a:rPr kumimoji="1" lang="en-US" altLang="ja-JP" sz="2000" b="0" dirty="0" smtClean="0">
                          <a:latin typeface="Helvetica" panose="020B0604020202020204" pitchFamily="34" charset="0"/>
                          <a:cs typeface="Helvetica" panose="020B0604020202020204" pitchFamily="34" charset="0"/>
                        </a:rPr>
                        <a:t>Over-ground</a:t>
                      </a:r>
                      <a:endParaRPr kumimoji="1" lang="ja-JP" altLang="en-US" sz="2000" b="0" dirty="0">
                        <a:latin typeface="Helvetica" panose="020B0604020202020204" pitchFamily="34" charset="0"/>
                        <a:cs typeface="Helvetica" panose="020B0604020202020204" pitchFamily="34" charset="0"/>
                      </a:endParaRPr>
                    </a:p>
                  </a:txBody>
                  <a:tcPr/>
                </a:tc>
              </a:tr>
            </a:tbl>
          </a:graphicData>
        </a:graphic>
      </p:graphicFrame>
      <p:sp>
        <p:nvSpPr>
          <p:cNvPr id="16" name="角丸四角形 15"/>
          <p:cNvSpPr/>
          <p:nvPr/>
        </p:nvSpPr>
        <p:spPr>
          <a:xfrm>
            <a:off x="4644009" y="2564904"/>
            <a:ext cx="4431826" cy="3060000"/>
          </a:xfrm>
          <a:prstGeom prst="roundRect">
            <a:avLst/>
          </a:prstGeom>
          <a:solidFill>
            <a:srgbClr val="FFFF99"/>
          </a:solidFill>
        </p:spPr>
        <p:style>
          <a:lnRef idx="2">
            <a:schemeClr val="dk1"/>
          </a:lnRef>
          <a:fillRef idx="1">
            <a:schemeClr val="lt1"/>
          </a:fillRef>
          <a:effectRef idx="0">
            <a:schemeClr val="dk1"/>
          </a:effectRef>
          <a:fontRef idx="minor">
            <a:schemeClr val="dk1"/>
          </a:fontRef>
        </p:style>
        <p:txBody>
          <a:bodyPr rtlCol="0" anchor="ctr"/>
          <a:lstStyle/>
          <a:p>
            <a:pPr marL="342900" indent="-342900">
              <a:buFont typeface="Wingdings" panose="05000000000000000000" pitchFamily="2" charset="2"/>
              <a:buChar char="Ø"/>
            </a:pPr>
            <a:r>
              <a:rPr lang="en-US" altLang="ja-JP" sz="2400" dirty="0" smtClean="0">
                <a:solidFill>
                  <a:schemeClr val="tx1"/>
                </a:solidFill>
                <a:latin typeface="Helvetica" panose="020B0604020202020204" pitchFamily="34" charset="0"/>
                <a:cs typeface="Helvetica" panose="020B0604020202020204" pitchFamily="34" charset="0"/>
              </a:rPr>
              <a:t>MCH or TOL is more likely to be leaked from faulty hose joints.</a:t>
            </a:r>
          </a:p>
          <a:p>
            <a:pPr marL="342900" indent="-342900">
              <a:buFont typeface="Wingdings" panose="05000000000000000000" pitchFamily="2" charset="2"/>
              <a:buChar char="Ø"/>
            </a:pPr>
            <a:r>
              <a:rPr lang="en-US" altLang="ja-JP" sz="2400" dirty="0" smtClean="0">
                <a:solidFill>
                  <a:schemeClr val="tx1"/>
                </a:solidFill>
                <a:latin typeface="Helvetica" panose="020B0604020202020204" pitchFamily="34" charset="0"/>
                <a:cs typeface="Helvetica" panose="020B0604020202020204" pitchFamily="34" charset="0"/>
              </a:rPr>
              <a:t>A BLEVE </a:t>
            </a:r>
            <a:r>
              <a:rPr lang="en-US" altLang="ja-JP" sz="2400" dirty="0">
                <a:solidFill>
                  <a:schemeClr val="tx1"/>
                </a:solidFill>
                <a:latin typeface="Helvetica" panose="020B0604020202020204" pitchFamily="34" charset="0"/>
                <a:cs typeface="Helvetica" panose="020B0604020202020204" pitchFamily="34" charset="0"/>
              </a:rPr>
              <a:t>of MCH </a:t>
            </a:r>
            <a:r>
              <a:rPr lang="en-US" altLang="ja-JP" sz="2400" dirty="0" smtClean="0">
                <a:solidFill>
                  <a:schemeClr val="tx1"/>
                </a:solidFill>
                <a:latin typeface="Helvetica" panose="020B0604020202020204" pitchFamily="34" charset="0"/>
                <a:cs typeface="Helvetica" panose="020B0604020202020204" pitchFamily="34" charset="0"/>
              </a:rPr>
              <a:t>or TOL </a:t>
            </a:r>
            <a:r>
              <a:rPr lang="en-US" altLang="ja-JP" sz="2400" dirty="0">
                <a:solidFill>
                  <a:schemeClr val="tx1"/>
                </a:solidFill>
                <a:latin typeface="Helvetica" panose="020B0604020202020204" pitchFamily="34" charset="0"/>
                <a:cs typeface="Helvetica" panose="020B0604020202020204" pitchFamily="34" charset="0"/>
              </a:rPr>
              <a:t>may </a:t>
            </a:r>
            <a:r>
              <a:rPr lang="en-US" altLang="ja-JP" sz="2400" dirty="0" smtClean="0">
                <a:solidFill>
                  <a:schemeClr val="tx1"/>
                </a:solidFill>
                <a:latin typeface="Helvetica" panose="020B0604020202020204" pitchFamily="34" charset="0"/>
                <a:cs typeface="Helvetica" panose="020B0604020202020204" pitchFamily="34" charset="0"/>
              </a:rPr>
              <a:t>be occurred at a lorry position. </a:t>
            </a:r>
          </a:p>
          <a:p>
            <a:pPr marL="342900" indent="-342900">
              <a:buFont typeface="Wingdings" panose="05000000000000000000" pitchFamily="2" charset="2"/>
              <a:buChar char="Ø"/>
            </a:pPr>
            <a:r>
              <a:rPr lang="en-US" altLang="ja-JP" sz="2400" dirty="0" smtClean="0">
                <a:solidFill>
                  <a:schemeClr val="tx1"/>
                </a:solidFill>
                <a:latin typeface="Helvetica" panose="020B0604020202020204" pitchFamily="34" charset="0"/>
                <a:cs typeface="Helvetica" panose="020B0604020202020204" pitchFamily="34" charset="0"/>
              </a:rPr>
              <a:t>LPG tank has a risk of a BLEVE. </a:t>
            </a:r>
          </a:p>
        </p:txBody>
      </p:sp>
      <p:pic>
        <p:nvPicPr>
          <p:cNvPr id="17" name="図 16"/>
          <p:cNvPicPr>
            <a:picLocks noChangeAspect="1"/>
          </p:cNvPicPr>
          <p:nvPr/>
        </p:nvPicPr>
        <p:blipFill>
          <a:blip r:embed="rId4"/>
          <a:stretch>
            <a:fillRect/>
          </a:stretch>
        </p:blipFill>
        <p:spPr>
          <a:xfrm>
            <a:off x="323530" y="1306048"/>
            <a:ext cx="4056257" cy="2520000"/>
          </a:xfrm>
          <a:prstGeom prst="rect">
            <a:avLst/>
          </a:prstGeom>
        </p:spPr>
      </p:pic>
      <p:sp>
        <p:nvSpPr>
          <p:cNvPr id="11" name="下矢印 10"/>
          <p:cNvSpPr/>
          <p:nvPr/>
        </p:nvSpPr>
        <p:spPr>
          <a:xfrm>
            <a:off x="5436096" y="5716174"/>
            <a:ext cx="2808312" cy="206956"/>
          </a:xfrm>
          <a:prstGeom prst="downArrow">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Helvetica" panose="020B0604020202020204" pitchFamily="34" charset="0"/>
              <a:cs typeface="Helvetica" panose="020B0604020202020204" pitchFamily="34" charset="0"/>
            </a:endParaRPr>
          </a:p>
        </p:txBody>
      </p:sp>
      <p:sp>
        <p:nvSpPr>
          <p:cNvPr id="2" name="正方形/長方形 1"/>
          <p:cNvSpPr/>
          <p:nvPr/>
        </p:nvSpPr>
        <p:spPr>
          <a:xfrm>
            <a:off x="4644009" y="5900838"/>
            <a:ext cx="4391871" cy="830997"/>
          </a:xfrm>
          <a:prstGeom prst="rect">
            <a:avLst/>
          </a:prstGeom>
        </p:spPr>
        <p:txBody>
          <a:bodyPr wrap="square">
            <a:spAutoFit/>
          </a:bodyPr>
          <a:lstStyle/>
          <a:p>
            <a:r>
              <a:rPr lang="en-US" altLang="ja-JP" sz="2400" dirty="0" smtClean="0">
                <a:solidFill>
                  <a:srgbClr val="0466FF"/>
                </a:solidFill>
                <a:latin typeface="Helvetica"/>
                <a:cs typeface="Helvetica"/>
              </a:rPr>
              <a:t>Further analysis of incident involving MCH and TOL lorries.</a:t>
            </a:r>
            <a:endParaRPr lang="ja-JP" altLang="en-US" sz="2400" dirty="0"/>
          </a:p>
        </p:txBody>
      </p:sp>
      <p:pic>
        <p:nvPicPr>
          <p:cNvPr id="14" name="図 13"/>
          <p:cNvPicPr>
            <a:picLocks noChangeAspect="1"/>
          </p:cNvPicPr>
          <p:nvPr/>
        </p:nvPicPr>
        <p:blipFill>
          <a:blip r:embed="rId5"/>
          <a:stretch>
            <a:fillRect/>
          </a:stretch>
        </p:blipFill>
        <p:spPr>
          <a:xfrm>
            <a:off x="2710540" y="865436"/>
            <a:ext cx="1669247" cy="794666"/>
          </a:xfrm>
          <a:prstGeom prst="rect">
            <a:avLst/>
          </a:prstGeom>
          <a:solidFill>
            <a:schemeClr val="bg1"/>
          </a:solidFill>
        </p:spPr>
      </p:pic>
    </p:spTree>
    <p:extLst>
      <p:ext uri="{BB962C8B-B14F-4D97-AF65-F5344CB8AC3E}">
        <p14:creationId xmlns:p14="http://schemas.microsoft.com/office/powerpoint/2010/main" val="19004201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15190"/>
            <a:ext cx="9144000" cy="707886"/>
          </a:xfrm>
          <a:prstGeom prst="rect">
            <a:avLst/>
          </a:prstGeom>
        </p:spPr>
        <p:txBody>
          <a:bodyPr wrap="square">
            <a:spAutoFit/>
          </a:bodyPr>
          <a:lstStyle/>
          <a:p>
            <a:pPr algn="ctr"/>
            <a:r>
              <a:rPr lang="en-US" altLang="ja-JP" sz="4000" b="1" dirty="0" smtClean="0">
                <a:latin typeface="Helvetica" pitchFamily="34" charset="0"/>
                <a:ea typeface="+mj-ea"/>
                <a:cs typeface="Helvetica" pitchFamily="34" charset="0"/>
              </a:rPr>
              <a:t>Conclusions</a:t>
            </a:r>
            <a:endParaRPr lang="ja-JP" altLang="en-US" sz="4000" b="1" dirty="0">
              <a:latin typeface="Helvetica" pitchFamily="34" charset="0"/>
              <a:ea typeface="+mj-ea"/>
              <a:cs typeface="Helvetica" pitchFamily="34" charset="0"/>
            </a:endParaRPr>
          </a:p>
        </p:txBody>
      </p:sp>
      <p:cxnSp>
        <p:nvCxnSpPr>
          <p:cNvPr id="7" name="直線コネクタ 6"/>
          <p:cNvCxnSpPr/>
          <p:nvPr/>
        </p:nvCxnSpPr>
        <p:spPr>
          <a:xfrm>
            <a:off x="-1" y="701555"/>
            <a:ext cx="9144000" cy="0"/>
          </a:xfrm>
          <a:prstGeom prst="line">
            <a:avLst/>
          </a:prstGeom>
          <a:ln w="50800">
            <a:solidFill>
              <a:srgbClr val="0466FF"/>
            </a:solidFill>
          </a:ln>
          <a:effectLst/>
        </p:spPr>
        <p:style>
          <a:lnRef idx="2">
            <a:schemeClr val="accent1"/>
          </a:lnRef>
          <a:fillRef idx="0">
            <a:schemeClr val="accent1"/>
          </a:fillRef>
          <a:effectRef idx="1">
            <a:schemeClr val="accent1"/>
          </a:effectRef>
          <a:fontRef idx="minor">
            <a:schemeClr val="tx1"/>
          </a:fontRef>
        </p:style>
      </p:cxnSp>
      <p:sp>
        <p:nvSpPr>
          <p:cNvPr id="5" name="テキスト ボックス 4"/>
          <p:cNvSpPr txBox="1"/>
          <p:nvPr/>
        </p:nvSpPr>
        <p:spPr>
          <a:xfrm>
            <a:off x="226420" y="836712"/>
            <a:ext cx="8594052" cy="1200329"/>
          </a:xfrm>
          <a:prstGeom prst="rect">
            <a:avLst/>
          </a:prstGeom>
          <a:noFill/>
          <a:ln>
            <a:noFill/>
          </a:ln>
        </p:spPr>
        <p:txBody>
          <a:bodyPr wrap="square" rtlCol="0">
            <a:spAutoFit/>
          </a:bodyPr>
          <a:lstStyle/>
          <a:p>
            <a:r>
              <a:rPr lang="en-US" altLang="ja-JP" sz="2400" dirty="0" smtClean="0">
                <a:latin typeface="Helvetica"/>
                <a:cs typeface="Helvetica"/>
              </a:rPr>
              <a:t>【Purpose】</a:t>
            </a:r>
          </a:p>
          <a:p>
            <a:r>
              <a:rPr lang="en-US" altLang="ja-JP" sz="2400" i="1" dirty="0">
                <a:latin typeface="Helvetica"/>
                <a:cs typeface="Helvetica"/>
              </a:rPr>
              <a:t>HAZID Study for identification and evaluation of </a:t>
            </a:r>
            <a:r>
              <a:rPr lang="en-US" altLang="ja-JP" sz="2400" i="1" dirty="0" smtClean="0">
                <a:latin typeface="Helvetica"/>
                <a:cs typeface="Helvetica"/>
              </a:rPr>
              <a:t>risks </a:t>
            </a:r>
            <a:r>
              <a:rPr lang="en-US" altLang="ja-JP" sz="2400" i="1" dirty="0">
                <a:latin typeface="Helvetica"/>
                <a:cs typeface="Helvetica"/>
              </a:rPr>
              <a:t>involving with MCH </a:t>
            </a:r>
            <a:r>
              <a:rPr lang="en-US" altLang="ja-JP" sz="2400" i="1" dirty="0" smtClean="0">
                <a:latin typeface="Helvetica"/>
                <a:cs typeface="Helvetica"/>
              </a:rPr>
              <a:t>system in </a:t>
            </a:r>
            <a:r>
              <a:rPr lang="en-US" altLang="ja-JP" sz="2400" i="1" dirty="0">
                <a:latin typeface="Helvetica"/>
                <a:cs typeface="Helvetica"/>
              </a:rPr>
              <a:t>the hybrid station. </a:t>
            </a:r>
          </a:p>
        </p:txBody>
      </p:sp>
      <p:sp>
        <p:nvSpPr>
          <p:cNvPr id="9" name="正方形/長方形 8"/>
          <p:cNvSpPr/>
          <p:nvPr/>
        </p:nvSpPr>
        <p:spPr>
          <a:xfrm>
            <a:off x="8739090" y="6516052"/>
            <a:ext cx="441146" cy="369332"/>
          </a:xfrm>
          <a:prstGeom prst="rect">
            <a:avLst/>
          </a:prstGeom>
        </p:spPr>
        <p:txBody>
          <a:bodyPr wrap="none">
            <a:spAutoFit/>
          </a:bodyPr>
          <a:lstStyle/>
          <a:p>
            <a:r>
              <a:rPr lang="en-US" altLang="ja-JP" dirty="0" smtClean="0">
                <a:latin typeface="Helvetica" pitchFamily="34" charset="0"/>
                <a:cs typeface="Helvetica" pitchFamily="34" charset="0"/>
              </a:rPr>
              <a:t>13</a:t>
            </a:r>
            <a:endParaRPr lang="ja-JP" altLang="en-US" dirty="0"/>
          </a:p>
        </p:txBody>
      </p:sp>
      <p:sp>
        <p:nvSpPr>
          <p:cNvPr id="10" name="正方形/長方形 9"/>
          <p:cNvSpPr/>
          <p:nvPr/>
        </p:nvSpPr>
        <p:spPr>
          <a:xfrm>
            <a:off x="226420" y="2348880"/>
            <a:ext cx="8234012" cy="2308324"/>
          </a:xfrm>
          <a:prstGeom prst="rect">
            <a:avLst/>
          </a:prstGeom>
        </p:spPr>
        <p:txBody>
          <a:bodyPr wrap="square">
            <a:spAutoFit/>
          </a:bodyPr>
          <a:lstStyle/>
          <a:p>
            <a:r>
              <a:rPr lang="en-US" altLang="ja-JP" sz="2400" u="sng" dirty="0" smtClean="0">
                <a:latin typeface="Helvetica"/>
                <a:cs typeface="Helvetica"/>
              </a:rPr>
              <a:t>From the results of HAZID Study,</a:t>
            </a:r>
          </a:p>
          <a:p>
            <a:pPr marL="342900" indent="-342900">
              <a:buFont typeface="Arial" panose="020B0604020202020204" pitchFamily="34" charset="0"/>
              <a:buChar char="•"/>
            </a:pPr>
            <a:r>
              <a:rPr lang="en-US" altLang="ja-JP" sz="2400" dirty="0" smtClean="0">
                <a:solidFill>
                  <a:srgbClr val="0466FF"/>
                </a:solidFill>
                <a:latin typeface="Helvetica"/>
                <a:cs typeface="Helvetica"/>
              </a:rPr>
              <a:t>HAZID Study identified 314 accident scenarios.</a:t>
            </a:r>
          </a:p>
          <a:p>
            <a:pPr marL="342900" indent="-342900">
              <a:buFont typeface="Arial" panose="020B0604020202020204" pitchFamily="34" charset="0"/>
              <a:buChar char="•"/>
            </a:pPr>
            <a:r>
              <a:rPr lang="en-US" altLang="ja-JP" sz="2400" dirty="0" smtClean="0">
                <a:solidFill>
                  <a:srgbClr val="0466FF"/>
                </a:solidFill>
                <a:latin typeface="Helvetica"/>
                <a:cs typeface="Helvetica"/>
              </a:rPr>
              <a:t>3 unique scenarios were revealed, and additional safety measures were suggested.</a:t>
            </a:r>
          </a:p>
          <a:p>
            <a:pPr marL="342900" indent="-342900">
              <a:buFont typeface="Arial" panose="020B0604020202020204" pitchFamily="34" charset="0"/>
              <a:buChar char="•"/>
            </a:pPr>
            <a:r>
              <a:rPr lang="en-US" altLang="ja-JP" sz="2400" dirty="0" smtClean="0">
                <a:solidFill>
                  <a:srgbClr val="0466FF"/>
                </a:solidFill>
                <a:latin typeface="Helvetica"/>
                <a:cs typeface="Helvetica"/>
              </a:rPr>
              <a:t>The station was compared with a LPG-typed HFS, and remarkable points of the station were identified.</a:t>
            </a:r>
          </a:p>
        </p:txBody>
      </p:sp>
      <p:sp>
        <p:nvSpPr>
          <p:cNvPr id="11" name="正方形/長方形 10"/>
          <p:cNvSpPr/>
          <p:nvPr/>
        </p:nvSpPr>
        <p:spPr>
          <a:xfrm>
            <a:off x="226420" y="5030410"/>
            <a:ext cx="8738068" cy="1200329"/>
          </a:xfrm>
          <a:prstGeom prst="rect">
            <a:avLst/>
          </a:prstGeom>
        </p:spPr>
        <p:txBody>
          <a:bodyPr wrap="square">
            <a:spAutoFit/>
          </a:bodyPr>
          <a:lstStyle/>
          <a:p>
            <a:r>
              <a:rPr lang="en-US" altLang="ja-JP" sz="2400" u="sng" dirty="0" smtClean="0">
                <a:latin typeface="Helvetica"/>
                <a:cs typeface="Helvetica"/>
              </a:rPr>
              <a:t>Future works</a:t>
            </a:r>
          </a:p>
          <a:p>
            <a:pPr marL="342900" indent="-342900">
              <a:buFont typeface="Wingdings" panose="05000000000000000000" pitchFamily="2" charset="2"/>
              <a:buChar char="Ø"/>
            </a:pPr>
            <a:r>
              <a:rPr lang="en-US" altLang="ja-JP" sz="2400" dirty="0" smtClean="0">
                <a:latin typeface="Helvetica"/>
                <a:cs typeface="Helvetica"/>
              </a:rPr>
              <a:t>Detailed risk analysis of the MCH dehydrogenation system.</a:t>
            </a:r>
          </a:p>
          <a:p>
            <a:pPr marL="342900" indent="-342900">
              <a:buFont typeface="Wingdings" panose="05000000000000000000" pitchFamily="2" charset="2"/>
              <a:buChar char="Ø"/>
            </a:pPr>
            <a:r>
              <a:rPr lang="en-US" altLang="ja-JP" sz="2400" dirty="0" smtClean="0">
                <a:latin typeface="Helvetica"/>
                <a:cs typeface="Helvetica"/>
              </a:rPr>
              <a:t>Quantitative hazard analysis of incident involving lorries.</a:t>
            </a:r>
          </a:p>
        </p:txBody>
      </p:sp>
    </p:spTree>
    <p:extLst>
      <p:ext uri="{BB962C8B-B14F-4D97-AF65-F5344CB8AC3E}">
        <p14:creationId xmlns:p14="http://schemas.microsoft.com/office/powerpoint/2010/main" val="9177553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251520" y="3075057"/>
            <a:ext cx="8712968" cy="707886"/>
          </a:xfrm>
          <a:prstGeom prst="rect">
            <a:avLst/>
          </a:prstGeom>
        </p:spPr>
        <p:txBody>
          <a:bodyPr wrap="square">
            <a:spAutoFit/>
          </a:bodyPr>
          <a:lstStyle/>
          <a:p>
            <a:pPr algn="ctr"/>
            <a:r>
              <a:rPr lang="en-US" altLang="ja-JP" sz="4000" b="1" dirty="0" smtClean="0">
                <a:solidFill>
                  <a:srgbClr val="0466FF"/>
                </a:solidFill>
                <a:latin typeface="Helvetica"/>
                <a:cs typeface="Helvetica"/>
              </a:rPr>
              <a:t>Thank you for your attention !</a:t>
            </a:r>
            <a:endParaRPr lang="en-US" altLang="ja-JP" sz="4000" b="1" dirty="0">
              <a:solidFill>
                <a:srgbClr val="0466FF"/>
              </a:solidFill>
              <a:latin typeface="Helvetica"/>
              <a:cs typeface="Helvetica"/>
            </a:endParaRPr>
          </a:p>
        </p:txBody>
      </p:sp>
    </p:spTree>
    <p:extLst>
      <p:ext uri="{BB962C8B-B14F-4D97-AF65-F5344CB8AC3E}">
        <p14:creationId xmlns:p14="http://schemas.microsoft.com/office/powerpoint/2010/main" val="32718134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世界地図 アイコン クリップアート"/>
          <p:cNvPicPr>
            <a:picLocks noChangeAspect="1" noChangeArrowheads="1"/>
          </p:cNvPicPr>
          <p:nvPr/>
        </p:nvPicPr>
        <p:blipFill rotWithShape="1">
          <a:blip r:embed="rId3">
            <a:extLst>
              <a:ext uri="{28A0092B-C50C-407E-A947-70E740481C1C}">
                <a14:useLocalDpi xmlns:a14="http://schemas.microsoft.com/office/drawing/2010/main" val="0"/>
              </a:ext>
            </a:extLst>
          </a:blip>
          <a:srcRect l="4564" t="15119" r="2442" b="12383"/>
          <a:stretch/>
        </p:blipFill>
        <p:spPr bwMode="auto">
          <a:xfrm>
            <a:off x="2339752" y="1339474"/>
            <a:ext cx="4752528" cy="2593582"/>
          </a:xfrm>
          <a:prstGeom prst="rect">
            <a:avLst/>
          </a:prstGeom>
          <a:noFill/>
          <a:extLst>
            <a:ext uri="{909E8E84-426E-40dd-AFC4-6F175D3DCCD1}">
              <a14:hiddenFill xmlns:a14="http://schemas.microsoft.com/office/drawing/2010/main" xmlns="">
                <a:solidFill>
                  <a:srgbClr val="FFFFFF"/>
                </a:solidFill>
              </a14:hiddenFill>
            </a:ext>
          </a:extLst>
        </p:spPr>
      </p:pic>
      <p:sp>
        <p:nvSpPr>
          <p:cNvPr id="8" name="正方形/長方形 7"/>
          <p:cNvSpPr/>
          <p:nvPr/>
        </p:nvSpPr>
        <p:spPr>
          <a:xfrm>
            <a:off x="0" y="-15190"/>
            <a:ext cx="9144000" cy="707886"/>
          </a:xfrm>
          <a:prstGeom prst="rect">
            <a:avLst/>
          </a:prstGeom>
        </p:spPr>
        <p:txBody>
          <a:bodyPr wrap="square">
            <a:spAutoFit/>
          </a:bodyPr>
          <a:lstStyle/>
          <a:p>
            <a:pPr algn="ctr"/>
            <a:r>
              <a:rPr lang="en-US" altLang="ja-JP" sz="4000" b="1" dirty="0" smtClean="0">
                <a:latin typeface="Helvetica" pitchFamily="34" charset="0"/>
                <a:ea typeface="+mj-ea"/>
                <a:cs typeface="Helvetica" pitchFamily="34" charset="0"/>
              </a:rPr>
              <a:t>Introduction</a:t>
            </a:r>
            <a:endParaRPr lang="ja-JP" altLang="en-US" sz="4000" b="1" dirty="0">
              <a:latin typeface="Helvetica" pitchFamily="34" charset="0"/>
              <a:ea typeface="+mj-ea"/>
              <a:cs typeface="Helvetica" pitchFamily="34" charset="0"/>
            </a:endParaRPr>
          </a:p>
        </p:txBody>
      </p:sp>
      <p:sp>
        <p:nvSpPr>
          <p:cNvPr id="11" name="正方形/長方形 10"/>
          <p:cNvSpPr/>
          <p:nvPr/>
        </p:nvSpPr>
        <p:spPr>
          <a:xfrm>
            <a:off x="8830956" y="6488668"/>
            <a:ext cx="312906" cy="369332"/>
          </a:xfrm>
          <a:prstGeom prst="rect">
            <a:avLst/>
          </a:prstGeom>
        </p:spPr>
        <p:txBody>
          <a:bodyPr wrap="none">
            <a:spAutoFit/>
          </a:bodyPr>
          <a:lstStyle/>
          <a:p>
            <a:r>
              <a:rPr lang="en-US" altLang="ja-JP" dirty="0" smtClean="0">
                <a:latin typeface="Helvetica" pitchFamily="34" charset="0"/>
                <a:cs typeface="Helvetica" pitchFamily="34" charset="0"/>
              </a:rPr>
              <a:t>1</a:t>
            </a:r>
            <a:endParaRPr lang="ja-JP" altLang="en-US" dirty="0"/>
          </a:p>
        </p:txBody>
      </p:sp>
      <p:cxnSp>
        <p:nvCxnSpPr>
          <p:cNvPr id="7" name="直線コネクタ 6"/>
          <p:cNvCxnSpPr/>
          <p:nvPr/>
        </p:nvCxnSpPr>
        <p:spPr>
          <a:xfrm>
            <a:off x="-1" y="701555"/>
            <a:ext cx="9144000" cy="0"/>
          </a:xfrm>
          <a:prstGeom prst="line">
            <a:avLst/>
          </a:prstGeom>
          <a:ln w="50800">
            <a:solidFill>
              <a:srgbClr val="0466FF"/>
            </a:solidFill>
          </a:ln>
          <a:effectLst/>
        </p:spPr>
        <p:style>
          <a:lnRef idx="2">
            <a:schemeClr val="accent1"/>
          </a:lnRef>
          <a:fillRef idx="0">
            <a:schemeClr val="accent1"/>
          </a:fillRef>
          <a:effectRef idx="1">
            <a:schemeClr val="accent1"/>
          </a:effectRef>
          <a:fontRef idx="minor">
            <a:schemeClr val="tx1"/>
          </a:fontRef>
        </p:style>
      </p:cxnSp>
      <p:sp>
        <p:nvSpPr>
          <p:cNvPr id="4" name="テキスト ボックス 3"/>
          <p:cNvSpPr txBox="1"/>
          <p:nvPr/>
        </p:nvSpPr>
        <p:spPr>
          <a:xfrm>
            <a:off x="361365" y="4026235"/>
            <a:ext cx="1842171" cy="523220"/>
          </a:xfrm>
          <a:prstGeom prst="rect">
            <a:avLst/>
          </a:prstGeom>
          <a:noFill/>
        </p:spPr>
        <p:txBody>
          <a:bodyPr wrap="none" rtlCol="0">
            <a:spAutoFit/>
          </a:bodyPr>
          <a:lstStyle/>
          <a:p>
            <a:r>
              <a:rPr kumimoji="1" lang="en-US" altLang="ja-JP" sz="2800" b="1" u="sng" dirty="0" smtClean="0">
                <a:latin typeface="Helvetica" panose="020B0604020202020204" pitchFamily="34" charset="0"/>
                <a:cs typeface="Helvetica" panose="020B0604020202020204" pitchFamily="34" charset="0"/>
              </a:rPr>
              <a:t>In</a:t>
            </a:r>
            <a:r>
              <a:rPr kumimoji="1" lang="ja-JP" altLang="en-US" sz="2800" b="1" u="sng" dirty="0" smtClean="0">
                <a:latin typeface="Helvetica" panose="020B0604020202020204" pitchFamily="34" charset="0"/>
                <a:cs typeface="Helvetica" panose="020B0604020202020204" pitchFamily="34" charset="0"/>
              </a:rPr>
              <a:t> </a:t>
            </a:r>
            <a:r>
              <a:rPr lang="en-US" altLang="ja-JP" sz="2800" b="1" u="sng" dirty="0">
                <a:latin typeface="Helvetica" panose="020B0604020202020204" pitchFamily="34" charset="0"/>
                <a:cs typeface="Helvetica" panose="020B0604020202020204" pitchFamily="34" charset="0"/>
              </a:rPr>
              <a:t>J</a:t>
            </a:r>
            <a:r>
              <a:rPr lang="en-US" altLang="ja-JP" sz="2800" b="1" u="sng" dirty="0" smtClean="0">
                <a:latin typeface="Helvetica" panose="020B0604020202020204" pitchFamily="34" charset="0"/>
                <a:cs typeface="Helvetica" panose="020B0604020202020204" pitchFamily="34" charset="0"/>
              </a:rPr>
              <a:t>apan,</a:t>
            </a:r>
            <a:r>
              <a:rPr lang="ja-JP" altLang="en-US" sz="2800" b="1" u="sng" dirty="0" smtClean="0">
                <a:latin typeface="Helvetica" panose="020B0604020202020204" pitchFamily="34" charset="0"/>
                <a:cs typeface="Helvetica" panose="020B0604020202020204" pitchFamily="34" charset="0"/>
              </a:rPr>
              <a:t> </a:t>
            </a:r>
            <a:endParaRPr kumimoji="1" lang="ja-JP" altLang="en-US" sz="2800" b="1" u="sng" dirty="0">
              <a:latin typeface="Helvetica" panose="020B0604020202020204" pitchFamily="34" charset="0"/>
              <a:cs typeface="Helvetica" panose="020B0604020202020204" pitchFamily="34" charset="0"/>
            </a:endParaRPr>
          </a:p>
        </p:txBody>
      </p:sp>
      <p:pic>
        <p:nvPicPr>
          <p:cNvPr id="9" name="図 8"/>
          <p:cNvPicPr>
            <a:picLocks noChangeAspect="1"/>
          </p:cNvPicPr>
          <p:nvPr/>
        </p:nvPicPr>
        <p:blipFill rotWithShape="1">
          <a:blip r:embed="rId4"/>
          <a:srcRect l="11095" t="20702" r="7227" b="9578"/>
          <a:stretch/>
        </p:blipFill>
        <p:spPr>
          <a:xfrm>
            <a:off x="7092280" y="4203140"/>
            <a:ext cx="1870281" cy="1064320"/>
          </a:xfrm>
          <a:prstGeom prst="rect">
            <a:avLst/>
          </a:prstGeom>
        </p:spPr>
      </p:pic>
      <p:sp>
        <p:nvSpPr>
          <p:cNvPr id="13" name="テキスト ボックス 12"/>
          <p:cNvSpPr txBox="1"/>
          <p:nvPr/>
        </p:nvSpPr>
        <p:spPr>
          <a:xfrm>
            <a:off x="366294" y="836712"/>
            <a:ext cx="5878532" cy="523220"/>
          </a:xfrm>
          <a:prstGeom prst="rect">
            <a:avLst/>
          </a:prstGeom>
          <a:noFill/>
        </p:spPr>
        <p:txBody>
          <a:bodyPr wrap="none" rtlCol="0">
            <a:spAutoFit/>
          </a:bodyPr>
          <a:lstStyle/>
          <a:p>
            <a:r>
              <a:rPr kumimoji="1" lang="en-US" altLang="ja-JP" sz="2800" b="1" u="sng" dirty="0" smtClean="0">
                <a:latin typeface="Helvetica" panose="020B0604020202020204" pitchFamily="34" charset="0"/>
                <a:cs typeface="Helvetica" panose="020B0604020202020204" pitchFamily="34" charset="0"/>
              </a:rPr>
              <a:t>Hydrogen fueling stations (HFSs)</a:t>
            </a:r>
            <a:endParaRPr kumimoji="1" lang="ja-JP" altLang="en-US" sz="2800" b="1" u="sng" dirty="0">
              <a:latin typeface="Helvetica" panose="020B0604020202020204" pitchFamily="34" charset="0"/>
              <a:cs typeface="Helvetica" panose="020B0604020202020204" pitchFamily="34" charset="0"/>
            </a:endParaRPr>
          </a:p>
        </p:txBody>
      </p:sp>
      <p:sp>
        <p:nvSpPr>
          <p:cNvPr id="14" name="角丸四角形吹き出し 13"/>
          <p:cNvSpPr/>
          <p:nvPr/>
        </p:nvSpPr>
        <p:spPr>
          <a:xfrm>
            <a:off x="179512" y="1589969"/>
            <a:ext cx="2016224" cy="1346997"/>
          </a:xfrm>
          <a:prstGeom prst="wedgeRoundRectCallout">
            <a:avLst>
              <a:gd name="adj1" fmla="val 75703"/>
              <a:gd name="adj2" fmla="val -7621"/>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r>
              <a:rPr lang="en-US" altLang="ja-JP" sz="2400" dirty="0">
                <a:solidFill>
                  <a:schemeClr val="tx1"/>
                </a:solidFill>
                <a:latin typeface="Helvetica" panose="020B0604020202020204" pitchFamily="34" charset="0"/>
                <a:cs typeface="Helvetica" panose="020B0604020202020204" pitchFamily="34" charset="0"/>
              </a:rPr>
              <a:t>In Germany,</a:t>
            </a:r>
          </a:p>
          <a:p>
            <a:r>
              <a:rPr lang="en-US" altLang="ja-JP" sz="2400" dirty="0">
                <a:solidFill>
                  <a:srgbClr val="FF0000"/>
                </a:solidFill>
                <a:latin typeface="Helvetica" panose="020B0604020202020204" pitchFamily="34" charset="0"/>
                <a:cs typeface="Helvetica" panose="020B0604020202020204" pitchFamily="34" charset="0"/>
              </a:rPr>
              <a:t>400 </a:t>
            </a:r>
            <a:r>
              <a:rPr lang="en-US" altLang="ja-JP" sz="2400" dirty="0">
                <a:solidFill>
                  <a:schemeClr val="tx1"/>
                </a:solidFill>
                <a:latin typeface="Helvetica" panose="020B0604020202020204" pitchFamily="34" charset="0"/>
                <a:cs typeface="Helvetica" panose="020B0604020202020204" pitchFamily="34" charset="0"/>
              </a:rPr>
              <a:t>stations by 2023</a:t>
            </a:r>
            <a:endParaRPr lang="ja-JP" altLang="en-US" sz="2400" dirty="0">
              <a:solidFill>
                <a:schemeClr val="tx1"/>
              </a:solidFill>
              <a:latin typeface="Helvetica" panose="020B0604020202020204" pitchFamily="34" charset="0"/>
              <a:cs typeface="Helvetica" panose="020B0604020202020204" pitchFamily="34" charset="0"/>
            </a:endParaRPr>
          </a:p>
        </p:txBody>
      </p:sp>
      <p:sp>
        <p:nvSpPr>
          <p:cNvPr id="16" name="角丸四角形吹き出し 15"/>
          <p:cNvSpPr/>
          <p:nvPr/>
        </p:nvSpPr>
        <p:spPr>
          <a:xfrm>
            <a:off x="3905557" y="2673879"/>
            <a:ext cx="2016224" cy="1346997"/>
          </a:xfrm>
          <a:prstGeom prst="wedgeRoundRectCallout">
            <a:avLst>
              <a:gd name="adj1" fmla="val -21458"/>
              <a:gd name="adj2" fmla="val -68514"/>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r>
              <a:rPr lang="en-US" altLang="ja-JP" sz="2400" dirty="0">
                <a:solidFill>
                  <a:schemeClr val="tx1"/>
                </a:solidFill>
                <a:latin typeface="Helvetica" panose="020B0604020202020204" pitchFamily="34" charset="0"/>
                <a:cs typeface="Helvetica" panose="020B0604020202020204" pitchFamily="34" charset="0"/>
              </a:rPr>
              <a:t>In Japan, </a:t>
            </a:r>
          </a:p>
          <a:p>
            <a:r>
              <a:rPr lang="en-US" altLang="ja-JP" sz="2400" dirty="0">
                <a:solidFill>
                  <a:srgbClr val="FF0000"/>
                </a:solidFill>
                <a:latin typeface="Helvetica" panose="020B0604020202020204" pitchFamily="34" charset="0"/>
                <a:cs typeface="Helvetica" panose="020B0604020202020204" pitchFamily="34" charset="0"/>
              </a:rPr>
              <a:t>100</a:t>
            </a:r>
            <a:r>
              <a:rPr lang="en-US" altLang="ja-JP" sz="2400" dirty="0">
                <a:solidFill>
                  <a:schemeClr val="tx1"/>
                </a:solidFill>
                <a:latin typeface="Helvetica" panose="020B0604020202020204" pitchFamily="34" charset="0"/>
                <a:cs typeface="Helvetica" panose="020B0604020202020204" pitchFamily="34" charset="0"/>
              </a:rPr>
              <a:t> stations by 2015</a:t>
            </a:r>
            <a:endParaRPr lang="ja-JP" altLang="en-US" sz="2400" dirty="0">
              <a:solidFill>
                <a:schemeClr val="tx1"/>
              </a:solidFill>
              <a:latin typeface="Helvetica" panose="020B0604020202020204" pitchFamily="34" charset="0"/>
              <a:cs typeface="Helvetica" panose="020B0604020202020204" pitchFamily="34" charset="0"/>
            </a:endParaRPr>
          </a:p>
        </p:txBody>
      </p:sp>
      <p:sp>
        <p:nvSpPr>
          <p:cNvPr id="18" name="角丸四角形吹き出し 17"/>
          <p:cNvSpPr/>
          <p:nvPr/>
        </p:nvSpPr>
        <p:spPr>
          <a:xfrm>
            <a:off x="6804248" y="1537129"/>
            <a:ext cx="2190500" cy="1346997"/>
          </a:xfrm>
          <a:prstGeom prst="wedgeRoundRectCallout">
            <a:avLst>
              <a:gd name="adj1" fmla="val -95542"/>
              <a:gd name="adj2" fmla="val 13564"/>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r>
              <a:rPr lang="en-US" altLang="ja-JP" sz="2400" dirty="0" smtClean="0">
                <a:solidFill>
                  <a:schemeClr val="tx1"/>
                </a:solidFill>
                <a:latin typeface="Helvetica" panose="020B0604020202020204" pitchFamily="34" charset="0"/>
                <a:cs typeface="Helvetica" panose="020B0604020202020204" pitchFamily="34" charset="0"/>
              </a:rPr>
              <a:t>In</a:t>
            </a:r>
            <a:r>
              <a:rPr lang="ja-JP" altLang="en-US" sz="2400" dirty="0">
                <a:solidFill>
                  <a:schemeClr val="tx1"/>
                </a:solidFill>
                <a:latin typeface="Helvetica" panose="020B0604020202020204" pitchFamily="34" charset="0"/>
                <a:cs typeface="Helvetica" panose="020B0604020202020204" pitchFamily="34" charset="0"/>
              </a:rPr>
              <a:t> </a:t>
            </a:r>
            <a:r>
              <a:rPr lang="en-US" altLang="ja-JP" sz="2400" dirty="0" smtClean="0">
                <a:solidFill>
                  <a:schemeClr val="tx1"/>
                </a:solidFill>
                <a:latin typeface="Helvetica" panose="020B0604020202020204" pitchFamily="34" charset="0"/>
                <a:cs typeface="Helvetica" panose="020B0604020202020204" pitchFamily="34" charset="0"/>
              </a:rPr>
              <a:t>California</a:t>
            </a:r>
            <a:r>
              <a:rPr lang="en-US" altLang="ja-JP" sz="2400" dirty="0">
                <a:solidFill>
                  <a:schemeClr val="tx1"/>
                </a:solidFill>
                <a:latin typeface="Helvetica" panose="020B0604020202020204" pitchFamily="34" charset="0"/>
                <a:cs typeface="Helvetica" panose="020B0604020202020204" pitchFamily="34" charset="0"/>
              </a:rPr>
              <a:t>,</a:t>
            </a:r>
          </a:p>
          <a:p>
            <a:r>
              <a:rPr lang="en-US" altLang="ja-JP" sz="2400" dirty="0">
                <a:solidFill>
                  <a:srgbClr val="FF0000"/>
                </a:solidFill>
                <a:latin typeface="Helvetica" panose="020B0604020202020204" pitchFamily="34" charset="0"/>
                <a:cs typeface="Helvetica" panose="020B0604020202020204" pitchFamily="34" charset="0"/>
              </a:rPr>
              <a:t>87</a:t>
            </a:r>
            <a:r>
              <a:rPr lang="en-US" altLang="ja-JP" sz="2400" dirty="0">
                <a:solidFill>
                  <a:schemeClr val="tx1"/>
                </a:solidFill>
                <a:latin typeface="Helvetica" panose="020B0604020202020204" pitchFamily="34" charset="0"/>
                <a:cs typeface="Helvetica" panose="020B0604020202020204" pitchFamily="34" charset="0"/>
              </a:rPr>
              <a:t> stations by 2020</a:t>
            </a:r>
          </a:p>
        </p:txBody>
      </p:sp>
      <p:pic>
        <p:nvPicPr>
          <p:cNvPr id="1028" name="Picture 4" descr="「Tokyo Olympic in 2020」の画像検索結果"/>
          <p:cNvPicPr>
            <a:picLocks noChangeAspect="1" noChangeArrowheads="1"/>
          </p:cNvPicPr>
          <p:nvPr/>
        </p:nvPicPr>
        <p:blipFill rotWithShape="1">
          <a:blip r:embed="rId5">
            <a:extLst>
              <a:ext uri="{28A0092B-C50C-407E-A947-70E740481C1C}">
                <a14:useLocalDpi xmlns:a14="http://schemas.microsoft.com/office/drawing/2010/main" val="0"/>
              </a:ext>
            </a:extLst>
          </a:blip>
          <a:srcRect l="13531" r="13732"/>
          <a:stretch/>
        </p:blipFill>
        <p:spPr bwMode="auto">
          <a:xfrm>
            <a:off x="324914" y="4636803"/>
            <a:ext cx="1440160" cy="1979956"/>
          </a:xfrm>
          <a:prstGeom prst="rect">
            <a:avLst/>
          </a:prstGeom>
          <a:noFill/>
          <a:extLst>
            <a:ext uri="{909E8E84-426E-40dd-AFC4-6F175D3DCCD1}">
              <a14:hiddenFill xmlns:a14="http://schemas.microsoft.com/office/drawing/2010/main" xmlns="">
                <a:solidFill>
                  <a:srgbClr val="FFFFFF"/>
                </a:solidFill>
              </a14:hiddenFill>
            </a:ext>
          </a:extLst>
        </p:spPr>
      </p:pic>
      <p:sp>
        <p:nvSpPr>
          <p:cNvPr id="17" name="正方形/長方形 16"/>
          <p:cNvSpPr/>
          <p:nvPr/>
        </p:nvSpPr>
        <p:spPr>
          <a:xfrm>
            <a:off x="1967278" y="4851962"/>
            <a:ext cx="7176722" cy="1938992"/>
          </a:xfrm>
          <a:prstGeom prst="rect">
            <a:avLst/>
          </a:prstGeom>
        </p:spPr>
        <p:txBody>
          <a:bodyPr wrap="square">
            <a:spAutoFit/>
          </a:bodyPr>
          <a:lstStyle/>
          <a:p>
            <a:r>
              <a:rPr lang="en-US" altLang="ja-JP" sz="2400" dirty="0" smtClean="0">
                <a:solidFill>
                  <a:srgbClr val="000000"/>
                </a:solidFill>
                <a:latin typeface="Helvetica" panose="020B0604020202020204" pitchFamily="34" charset="0"/>
                <a:ea typeface="Tahoma" panose="020B0604030504040204" pitchFamily="34" charset="0"/>
                <a:cs typeface="Helvetica" panose="020B0604020202020204" pitchFamily="34" charset="0"/>
              </a:rPr>
              <a:t>Planning </a:t>
            </a:r>
            <a:r>
              <a:rPr lang="en-US" altLang="ja-JP" sz="2400" dirty="0">
                <a:solidFill>
                  <a:srgbClr val="000000"/>
                </a:solidFill>
                <a:latin typeface="Helvetica" panose="020B0604020202020204" pitchFamily="34" charset="0"/>
                <a:ea typeface="Tahoma" panose="020B0604030504040204" pitchFamily="34" charset="0"/>
                <a:cs typeface="Helvetica" panose="020B0604020202020204" pitchFamily="34" charset="0"/>
              </a:rPr>
              <a:t>to </a:t>
            </a:r>
            <a:r>
              <a:rPr lang="en-US" altLang="ja-JP" sz="2400" dirty="0" smtClean="0">
                <a:solidFill>
                  <a:srgbClr val="000000"/>
                </a:solidFill>
                <a:latin typeface="Helvetica" panose="020B0604020202020204" pitchFamily="34" charset="0"/>
                <a:ea typeface="Tahoma" panose="020B0604030504040204" pitchFamily="34" charset="0"/>
                <a:cs typeface="Helvetica" panose="020B0604020202020204" pitchFamily="34" charset="0"/>
              </a:rPr>
              <a:t>set </a:t>
            </a:r>
            <a:r>
              <a:rPr lang="ja-JP" altLang="en-US" sz="2400" b="1" dirty="0" smtClean="0">
                <a:solidFill>
                  <a:srgbClr val="0466FF"/>
                </a:solidFill>
                <a:latin typeface="Helvetica"/>
                <a:cs typeface="Helvetica"/>
              </a:rPr>
              <a:t>“</a:t>
            </a:r>
            <a:r>
              <a:rPr lang="en-US" altLang="ja-JP" sz="2400" b="1" dirty="0" smtClean="0">
                <a:solidFill>
                  <a:srgbClr val="0466FF"/>
                </a:solidFill>
                <a:latin typeface="Helvetica"/>
                <a:cs typeface="Helvetica"/>
              </a:rPr>
              <a:t>hydrogen town”</a:t>
            </a:r>
            <a:r>
              <a:rPr lang="en-US" altLang="ja-JP" sz="2400" dirty="0" smtClean="0">
                <a:solidFill>
                  <a:srgbClr val="000000"/>
                </a:solidFill>
                <a:latin typeface="Helvetica" panose="020B0604020202020204" pitchFamily="34" charset="0"/>
                <a:ea typeface="Tahoma" panose="020B0604030504040204" pitchFamily="34" charset="0"/>
                <a:cs typeface="Helvetica" panose="020B0604020202020204" pitchFamily="34" charset="0"/>
              </a:rPr>
              <a:t> as</a:t>
            </a:r>
          </a:p>
          <a:p>
            <a:r>
              <a:rPr lang="en-US" altLang="ja-JP" sz="2400" dirty="0" smtClean="0">
                <a:solidFill>
                  <a:srgbClr val="000000"/>
                </a:solidFill>
                <a:latin typeface="Helvetica" panose="020B0604020202020204" pitchFamily="34" charset="0"/>
                <a:ea typeface="Tahoma" panose="020B0604030504040204" pitchFamily="34" charset="0"/>
                <a:cs typeface="Helvetica" panose="020B0604020202020204" pitchFamily="34" charset="0"/>
              </a:rPr>
              <a:t>athletes </a:t>
            </a:r>
            <a:r>
              <a:rPr lang="en-US" altLang="ja-JP" sz="2400" dirty="0">
                <a:solidFill>
                  <a:srgbClr val="000000"/>
                </a:solidFill>
                <a:latin typeface="Helvetica" panose="020B0604020202020204" pitchFamily="34" charset="0"/>
                <a:ea typeface="Tahoma" panose="020B0604030504040204" pitchFamily="34" charset="0"/>
                <a:cs typeface="Helvetica" panose="020B0604020202020204" pitchFamily="34" charset="0"/>
              </a:rPr>
              <a:t>village </a:t>
            </a:r>
            <a:r>
              <a:rPr lang="en-US" altLang="ja-JP" sz="2400" dirty="0" smtClean="0">
                <a:solidFill>
                  <a:srgbClr val="000000"/>
                </a:solidFill>
                <a:latin typeface="Helvetica" panose="020B0604020202020204" pitchFamily="34" charset="0"/>
                <a:ea typeface="Tahoma" panose="020B0604030504040204" pitchFamily="34" charset="0"/>
                <a:cs typeface="Helvetica" panose="020B0604020202020204" pitchFamily="34" charset="0"/>
              </a:rPr>
              <a:t>for 2020 </a:t>
            </a:r>
            <a:r>
              <a:rPr lang="en-US" altLang="ja-JP" sz="2400" dirty="0">
                <a:solidFill>
                  <a:srgbClr val="000000"/>
                </a:solidFill>
                <a:latin typeface="Helvetica" panose="020B0604020202020204" pitchFamily="34" charset="0"/>
                <a:ea typeface="Tahoma" panose="020B0604030504040204" pitchFamily="34" charset="0"/>
                <a:cs typeface="Helvetica" panose="020B0604020202020204" pitchFamily="34" charset="0"/>
              </a:rPr>
              <a:t>Olympic in </a:t>
            </a:r>
            <a:r>
              <a:rPr lang="en-US" altLang="ja-JP" sz="2400" dirty="0" smtClean="0">
                <a:solidFill>
                  <a:srgbClr val="000000"/>
                </a:solidFill>
                <a:latin typeface="Helvetica" panose="020B0604020202020204" pitchFamily="34" charset="0"/>
                <a:ea typeface="Tahoma" panose="020B0604030504040204" pitchFamily="34" charset="0"/>
                <a:cs typeface="Helvetica" panose="020B0604020202020204" pitchFamily="34" charset="0"/>
              </a:rPr>
              <a:t>Tokyo.</a:t>
            </a:r>
          </a:p>
          <a:p>
            <a:endParaRPr lang="en-US" altLang="ja-JP" sz="2400" dirty="0" smtClean="0">
              <a:solidFill>
                <a:srgbClr val="000000"/>
              </a:solidFill>
              <a:latin typeface="Helvetica" panose="020B0604020202020204" pitchFamily="34" charset="0"/>
              <a:ea typeface="Tahoma" panose="020B0604030504040204" pitchFamily="34" charset="0"/>
              <a:cs typeface="Helvetica" panose="020B0604020202020204" pitchFamily="34" charset="0"/>
            </a:endParaRPr>
          </a:p>
          <a:p>
            <a:r>
              <a:rPr lang="en-US" altLang="ja-JP" sz="2400" b="1" dirty="0" smtClean="0">
                <a:solidFill>
                  <a:srgbClr val="FF0000"/>
                </a:solidFill>
                <a:latin typeface="Helvetica" panose="020B0604020202020204" pitchFamily="34" charset="0"/>
                <a:ea typeface="Tahoma" panose="020B0604030504040204" pitchFamily="34" charset="0"/>
                <a:cs typeface="Helvetica" panose="020B0604020202020204" pitchFamily="34" charset="0"/>
              </a:rPr>
              <a:t>Accelerating station constructions and widely using FCVs. </a:t>
            </a:r>
            <a:endParaRPr lang="ja-JP" altLang="en-US" sz="2400" b="1" dirty="0">
              <a:solidFill>
                <a:srgbClr val="FF0000"/>
              </a:solidFill>
              <a:latin typeface="Helvetica" panose="020B0604020202020204" pitchFamily="34" charset="0"/>
              <a:cs typeface="Helvetica" panose="020B0604020202020204" pitchFamily="34" charset="0"/>
            </a:endParaRPr>
          </a:p>
        </p:txBody>
      </p:sp>
      <p:sp>
        <p:nvSpPr>
          <p:cNvPr id="15" name="下矢印 14"/>
          <p:cNvSpPr/>
          <p:nvPr/>
        </p:nvSpPr>
        <p:spPr>
          <a:xfrm>
            <a:off x="3903610" y="5756876"/>
            <a:ext cx="1944216" cy="288032"/>
          </a:xfrm>
          <a:prstGeom prst="downArrow">
            <a:avLst/>
          </a:prstGeom>
          <a:solidFill>
            <a:srgbClr val="000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168654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15190"/>
            <a:ext cx="9144000" cy="707886"/>
          </a:xfrm>
          <a:prstGeom prst="rect">
            <a:avLst/>
          </a:prstGeom>
        </p:spPr>
        <p:txBody>
          <a:bodyPr wrap="square">
            <a:spAutoFit/>
          </a:bodyPr>
          <a:lstStyle/>
          <a:p>
            <a:pPr algn="ctr"/>
            <a:r>
              <a:rPr lang="en-US" altLang="ja-JP" sz="4000" b="1" dirty="0" smtClean="0">
                <a:latin typeface="Helvetica" pitchFamily="34" charset="0"/>
                <a:ea typeface="+mj-ea"/>
                <a:cs typeface="Helvetica" pitchFamily="34" charset="0"/>
              </a:rPr>
              <a:t>Classification of HFSs</a:t>
            </a:r>
            <a:endParaRPr lang="ja-JP" altLang="en-US" sz="4000" b="1" dirty="0">
              <a:latin typeface="Helvetica" pitchFamily="34" charset="0"/>
              <a:ea typeface="+mj-ea"/>
              <a:cs typeface="Helvetica" pitchFamily="34" charset="0"/>
            </a:endParaRPr>
          </a:p>
        </p:txBody>
      </p:sp>
      <p:sp>
        <p:nvSpPr>
          <p:cNvPr id="11" name="正方形/長方形 10"/>
          <p:cNvSpPr/>
          <p:nvPr/>
        </p:nvSpPr>
        <p:spPr>
          <a:xfrm>
            <a:off x="8830956" y="6488668"/>
            <a:ext cx="312906" cy="369332"/>
          </a:xfrm>
          <a:prstGeom prst="rect">
            <a:avLst/>
          </a:prstGeom>
        </p:spPr>
        <p:txBody>
          <a:bodyPr wrap="none">
            <a:spAutoFit/>
          </a:bodyPr>
          <a:lstStyle/>
          <a:p>
            <a:r>
              <a:rPr lang="en-US" altLang="ja-JP" dirty="0" smtClean="0">
                <a:latin typeface="Helvetica" pitchFamily="34" charset="0"/>
                <a:cs typeface="Helvetica" pitchFamily="34" charset="0"/>
              </a:rPr>
              <a:t>2</a:t>
            </a:r>
            <a:endParaRPr lang="ja-JP" altLang="en-US" dirty="0"/>
          </a:p>
        </p:txBody>
      </p:sp>
      <p:cxnSp>
        <p:nvCxnSpPr>
          <p:cNvPr id="7" name="直線コネクタ 6"/>
          <p:cNvCxnSpPr/>
          <p:nvPr/>
        </p:nvCxnSpPr>
        <p:spPr>
          <a:xfrm>
            <a:off x="-1" y="701555"/>
            <a:ext cx="9144000" cy="0"/>
          </a:xfrm>
          <a:prstGeom prst="line">
            <a:avLst/>
          </a:prstGeom>
          <a:ln w="50800">
            <a:solidFill>
              <a:srgbClr val="0466FF"/>
            </a:solidFill>
          </a:ln>
          <a:effectLst/>
        </p:spPr>
        <p:style>
          <a:lnRef idx="2">
            <a:schemeClr val="accent1"/>
          </a:lnRef>
          <a:fillRef idx="0">
            <a:schemeClr val="accent1"/>
          </a:fillRef>
          <a:effectRef idx="1">
            <a:schemeClr val="accent1"/>
          </a:effectRef>
          <a:fontRef idx="minor">
            <a:schemeClr val="tx1"/>
          </a:fontRef>
        </p:style>
      </p:cxnSp>
      <p:graphicFrame>
        <p:nvGraphicFramePr>
          <p:cNvPr id="2" name="表 1"/>
          <p:cNvGraphicFramePr>
            <a:graphicFrameLocks noGrp="1"/>
          </p:cNvGraphicFramePr>
          <p:nvPr>
            <p:extLst>
              <p:ext uri="{D42A27DB-BD31-4B8C-83A1-F6EECF244321}">
                <p14:modId xmlns:p14="http://schemas.microsoft.com/office/powerpoint/2010/main" val="739187419"/>
              </p:ext>
            </p:extLst>
          </p:nvPr>
        </p:nvGraphicFramePr>
        <p:xfrm>
          <a:off x="395536" y="1268278"/>
          <a:ext cx="8435419" cy="3364748"/>
        </p:xfrm>
        <a:graphic>
          <a:graphicData uri="http://schemas.openxmlformats.org/drawingml/2006/table">
            <a:tbl>
              <a:tblPr firstRow="1" bandRow="1">
                <a:tableStyleId>{2D5ABB26-0587-4C30-8999-92F81FD0307C}</a:tableStyleId>
              </a:tblPr>
              <a:tblGrid>
                <a:gridCol w="835130"/>
                <a:gridCol w="1206982"/>
                <a:gridCol w="1817766"/>
                <a:gridCol w="1396706"/>
                <a:gridCol w="1008112"/>
                <a:gridCol w="2170723"/>
              </a:tblGrid>
              <a:tr h="438668">
                <a:tc rowSpan="2"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2000" dirty="0" smtClean="0">
                        <a:solidFill>
                          <a:srgbClr val="FF0000"/>
                        </a:solidFill>
                        <a:latin typeface="Helvetica" panose="020B0604020202020204" pitchFamily="34" charset="0"/>
                        <a:cs typeface="Helvetica"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hMerge="1">
                  <a:txBody>
                    <a:bodyPr/>
                    <a:lstStyle/>
                    <a:p>
                      <a:endParaRPr kumimoji="1" lang="ja-JP" altLang="en-US" dirty="0">
                        <a:latin typeface="Helvetica" panose="020B0604020202020204" pitchFamily="34" charset="0"/>
                        <a:cs typeface="Helvetica"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kumimoji="1" lang="en-US" altLang="ja-JP" sz="2000" dirty="0" smtClean="0">
                          <a:solidFill>
                            <a:schemeClr val="bg1"/>
                          </a:solidFill>
                          <a:latin typeface="Helvetica" panose="020B0604020202020204" pitchFamily="34" charset="0"/>
                          <a:cs typeface="Helvetica" panose="020B0604020202020204" pitchFamily="34" charset="0"/>
                        </a:rPr>
                        <a:t>Off-site</a:t>
                      </a:r>
                      <a:endParaRPr kumimoji="1" lang="ja-JP" altLang="en-US" sz="2000" dirty="0">
                        <a:solidFill>
                          <a:schemeClr val="bg1"/>
                        </a:solidFill>
                        <a:latin typeface="Helvetica" panose="020B0604020202020204" pitchFamily="34" charset="0"/>
                        <a:cs typeface="Helvetica"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kumimoji="1" lang="en-US" altLang="ja-JP" sz="2000" dirty="0" smtClean="0">
                          <a:solidFill>
                            <a:schemeClr val="bg1"/>
                          </a:solidFill>
                          <a:latin typeface="Helvetica" panose="020B0604020202020204" pitchFamily="34" charset="0"/>
                          <a:cs typeface="Helvetica" panose="020B0604020202020204" pitchFamily="34" charset="0"/>
                        </a:rPr>
                        <a:t>On-site</a:t>
                      </a:r>
                      <a:endParaRPr kumimoji="1" lang="ja-JP" altLang="en-US" sz="2000" dirty="0">
                        <a:solidFill>
                          <a:schemeClr val="bg1"/>
                        </a:solidFill>
                        <a:latin typeface="Helvetica" panose="020B0604020202020204" pitchFamily="34" charset="0"/>
                        <a:cs typeface="Helvetica"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5426">
                <a:tc gridSpan="2" vMerge="1">
                  <a:txBody>
                    <a:bodyPr/>
                    <a:lstStyle/>
                    <a:p>
                      <a:endParaRPr kumimoji="1" lang="ja-JP" altLang="en-US" dirty="0">
                        <a:latin typeface="Helvetica" panose="020B0604020202020204" pitchFamily="34" charset="0"/>
                        <a:cs typeface="Helvetica"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vMerge="1">
                  <a:txBody>
                    <a:bodyPr/>
                    <a:lstStyle/>
                    <a:p>
                      <a:endParaRPr kumimoji="1" lang="ja-JP" altLang="en-US" dirty="0">
                        <a:latin typeface="Helvetica" panose="020B0604020202020204" pitchFamily="34" charset="0"/>
                        <a:cs typeface="Helvetica"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latin typeface="Helvetica" panose="020B0604020202020204" pitchFamily="34" charset="0"/>
                          <a:cs typeface="Helvetica" panose="020B0604020202020204" pitchFamily="34" charset="0"/>
                        </a:rPr>
                        <a:t>Compressed</a:t>
                      </a:r>
                      <a:r>
                        <a:rPr kumimoji="1" lang="en-US" altLang="ja-JP" sz="2000" baseline="0" dirty="0" smtClean="0">
                          <a:latin typeface="Helvetica" panose="020B0604020202020204" pitchFamily="34" charset="0"/>
                          <a:cs typeface="Helvetica" panose="020B0604020202020204" pitchFamily="34" charset="0"/>
                        </a:rPr>
                        <a:t> hydrogen</a:t>
                      </a:r>
                      <a:endParaRPr kumimoji="1" lang="ja-JP" altLang="en-US" sz="2000" baseline="-25000" dirty="0">
                        <a:latin typeface="Helvetica" panose="020B0604020202020204" pitchFamily="34" charset="0"/>
                        <a:cs typeface="Helvetica"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altLang="ja-JP" sz="2000" dirty="0" smtClean="0">
                          <a:latin typeface="Helvetica" panose="020B0604020202020204" pitchFamily="34" charset="0"/>
                          <a:cs typeface="Helvetica" panose="020B0604020202020204" pitchFamily="34" charset="0"/>
                        </a:rPr>
                        <a:t>Liquefied hydrogen</a:t>
                      </a:r>
                      <a:endParaRPr lang="en-US" altLang="ja-JP" sz="2000" baseline="-25000" dirty="0" smtClean="0">
                        <a:latin typeface="Helvetica" panose="020B0604020202020204" pitchFamily="34" charset="0"/>
                        <a:cs typeface="Helvetica"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2000" dirty="0" smtClean="0">
                          <a:latin typeface="Helvetica" panose="020B0604020202020204" pitchFamily="34" charset="0"/>
                          <a:cs typeface="Helvetica" panose="020B0604020202020204" pitchFamily="34" charset="0"/>
                        </a:rPr>
                        <a:t>LPG</a:t>
                      </a:r>
                      <a:endParaRPr kumimoji="1" lang="ja-JP" altLang="en-US" sz="2000" dirty="0">
                        <a:latin typeface="Helvetica" panose="020B0604020202020204" pitchFamily="34" charset="0"/>
                        <a:cs typeface="Helvetica"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2000" dirty="0" smtClean="0">
                          <a:solidFill>
                            <a:schemeClr val="tx1"/>
                          </a:solidFill>
                          <a:latin typeface="Helvetica" panose="020B0604020202020204" pitchFamily="34" charset="0"/>
                          <a:cs typeface="Helvetica" panose="020B0604020202020204" pitchFamily="34" charset="0"/>
                        </a:rPr>
                        <a:t>Organic</a:t>
                      </a:r>
                      <a:r>
                        <a:rPr lang="en-US" altLang="ja-JP" sz="2000" baseline="0" dirty="0" smtClean="0">
                          <a:solidFill>
                            <a:schemeClr val="tx1"/>
                          </a:solidFill>
                          <a:latin typeface="Helvetica" panose="020B0604020202020204" pitchFamily="34" charset="0"/>
                          <a:cs typeface="Helvetica" panose="020B0604020202020204" pitchFamily="34" charset="0"/>
                        </a:rPr>
                        <a:t> hydride (</a:t>
                      </a:r>
                      <a:r>
                        <a:rPr lang="en-US" altLang="ja-JP" sz="2000" dirty="0" err="1" smtClean="0">
                          <a:solidFill>
                            <a:schemeClr val="tx1"/>
                          </a:solidFill>
                          <a:latin typeface="Helvetica" panose="020B0604020202020204" pitchFamily="34" charset="0"/>
                          <a:cs typeface="Helvetica" panose="020B0604020202020204" pitchFamily="34" charset="0"/>
                        </a:rPr>
                        <a:t>Methylcyclo</a:t>
                      </a:r>
                      <a:r>
                        <a:rPr lang="en-US" altLang="ja-JP" sz="2000" dirty="0" smtClean="0">
                          <a:solidFill>
                            <a:schemeClr val="tx1"/>
                          </a:solidFill>
                          <a:latin typeface="Helvetica" panose="020B0604020202020204" pitchFamily="34" charset="0"/>
                          <a:cs typeface="Helvetica" panose="020B0604020202020204" pitchFamily="34" charset="0"/>
                        </a:rPr>
                        <a:t>-hexane (MCH))</a:t>
                      </a:r>
                      <a:endParaRPr lang="ja-JP" altLang="en-US" sz="2000" dirty="0" smtClean="0">
                        <a:solidFill>
                          <a:schemeClr val="tx1"/>
                        </a:solidFill>
                        <a:latin typeface="Helvetica" panose="020B0604020202020204" pitchFamily="34" charset="0"/>
                        <a:cs typeface="Helvetica"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438668">
                <a:tc rowSpan="2">
                  <a:txBody>
                    <a:bodyPr/>
                    <a:lstStyle/>
                    <a:p>
                      <a:pPr algn="ctr"/>
                      <a:r>
                        <a:rPr kumimoji="1" lang="en-US" altLang="ja-JP" sz="2000" dirty="0" smtClean="0">
                          <a:solidFill>
                            <a:schemeClr val="bg1"/>
                          </a:solidFill>
                          <a:latin typeface="Helvetica" panose="020B0604020202020204" pitchFamily="34" charset="0"/>
                          <a:cs typeface="Helvetica" panose="020B0604020202020204" pitchFamily="34" charset="0"/>
                        </a:rPr>
                        <a:t>Hydrogen fueling</a:t>
                      </a:r>
                      <a:r>
                        <a:rPr kumimoji="1" lang="en-US" altLang="ja-JP" sz="2000" baseline="0" dirty="0" smtClean="0">
                          <a:solidFill>
                            <a:schemeClr val="bg1"/>
                          </a:solidFill>
                          <a:latin typeface="Helvetica" panose="020B0604020202020204" pitchFamily="34" charset="0"/>
                          <a:cs typeface="Helvetica" panose="020B0604020202020204" pitchFamily="34" charset="0"/>
                        </a:rPr>
                        <a:t> stations</a:t>
                      </a:r>
                      <a:endParaRPr kumimoji="1" lang="ja-JP" altLang="en-US" sz="2000" dirty="0">
                        <a:solidFill>
                          <a:schemeClr val="bg1"/>
                        </a:solidFill>
                        <a:latin typeface="Helvetica" panose="020B0604020202020204" pitchFamily="34" charset="0"/>
                        <a:cs typeface="Helvetica"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r>
                        <a:rPr kumimoji="1" lang="en-US" altLang="ja-JP" sz="2000" dirty="0" smtClean="0">
                          <a:latin typeface="Helvetica" panose="020B0604020202020204" pitchFamily="34" charset="0"/>
                          <a:cs typeface="Helvetica" panose="020B0604020202020204" pitchFamily="34" charset="0"/>
                        </a:rPr>
                        <a:t>Stand-alone</a:t>
                      </a:r>
                      <a:endParaRPr kumimoji="1" lang="ja-JP" altLang="en-US" sz="2000" dirty="0">
                        <a:latin typeface="Helvetica" panose="020B0604020202020204" pitchFamily="34" charset="0"/>
                        <a:cs typeface="Helvetica"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2" gridSpan="3">
                  <a:txBody>
                    <a:bodyPr/>
                    <a:lstStyle/>
                    <a:p>
                      <a:pPr marL="285750" indent="-285750">
                        <a:buFont typeface="Arial" panose="020B0604020202020204" pitchFamily="34" charset="0"/>
                        <a:buChar char="•"/>
                      </a:pPr>
                      <a:r>
                        <a:rPr kumimoji="1" lang="en-US" altLang="ja-JP" sz="2000" dirty="0" smtClean="0">
                          <a:latin typeface="Helvetica" panose="020B0604020202020204" pitchFamily="34" charset="0"/>
                          <a:cs typeface="Helvetica" panose="020B0604020202020204" pitchFamily="34" charset="0"/>
                        </a:rPr>
                        <a:t>Hydrogen</a:t>
                      </a:r>
                      <a:r>
                        <a:rPr kumimoji="1" lang="en-US" altLang="ja-JP" sz="2000" baseline="0" dirty="0" smtClean="0">
                          <a:latin typeface="Helvetica" panose="020B0604020202020204" pitchFamily="34" charset="0"/>
                          <a:cs typeface="Helvetica" panose="020B0604020202020204" pitchFamily="34" charset="0"/>
                        </a:rPr>
                        <a:t> projects </a:t>
                      </a:r>
                    </a:p>
                    <a:p>
                      <a:pPr marL="0" indent="0">
                        <a:buFont typeface="Arial" panose="020B0604020202020204" pitchFamily="34" charset="0"/>
                        <a:buNone/>
                      </a:pPr>
                      <a:endParaRPr kumimoji="1" lang="en-US" altLang="ja-JP" sz="2000" baseline="0" dirty="0" smtClean="0">
                        <a:latin typeface="Helvetica" panose="020B0604020202020204" pitchFamily="34" charset="0"/>
                        <a:cs typeface="Helvetica" panose="020B0604020202020204" pitchFamily="34" charset="0"/>
                      </a:endParaRPr>
                    </a:p>
                    <a:p>
                      <a:pPr marL="285750" indent="-285750">
                        <a:buFont typeface="Arial" panose="020B0604020202020204" pitchFamily="34" charset="0"/>
                        <a:buChar char="•"/>
                      </a:pPr>
                      <a:r>
                        <a:rPr kumimoji="1" lang="en-US" altLang="ja-JP" sz="2000" dirty="0" smtClean="0">
                          <a:latin typeface="Helvetica" panose="020B0604020202020204" pitchFamily="34" charset="0"/>
                          <a:cs typeface="Helvetica" panose="020B0604020202020204" pitchFamily="34" charset="0"/>
                        </a:rPr>
                        <a:t>Risk</a:t>
                      </a:r>
                      <a:r>
                        <a:rPr kumimoji="1" lang="ja-JP" altLang="en-US" sz="2000" dirty="0" smtClean="0">
                          <a:latin typeface="Helvetica" panose="020B0604020202020204" pitchFamily="34" charset="0"/>
                          <a:cs typeface="Helvetica" panose="020B0604020202020204" pitchFamily="34" charset="0"/>
                        </a:rPr>
                        <a:t> </a:t>
                      </a:r>
                      <a:r>
                        <a:rPr kumimoji="1" lang="en-US" altLang="ja-JP" sz="2000" baseline="0" dirty="0" smtClean="0">
                          <a:latin typeface="Helvetica" panose="020B0604020202020204" pitchFamily="34" charset="0"/>
                          <a:cs typeface="Helvetica" panose="020B0604020202020204" pitchFamily="34" charset="0"/>
                        </a:rPr>
                        <a:t>analyses using qualitative and quantitative methods</a:t>
                      </a:r>
                      <a:r>
                        <a:rPr kumimoji="1" lang="en-US" altLang="ja-JP" sz="2000" baseline="30000" dirty="0" smtClean="0">
                          <a:latin typeface="Helvetica" panose="020B0604020202020204" pitchFamily="34" charset="0"/>
                          <a:cs typeface="Helvetica" panose="020B0604020202020204" pitchFamily="34" charset="0"/>
                        </a:rPr>
                        <a:t>1-3)</a:t>
                      </a:r>
                    </a:p>
                    <a:p>
                      <a:pPr marL="0" indent="0">
                        <a:buFont typeface="Arial" panose="020B0604020202020204" pitchFamily="34" charset="0"/>
                        <a:buNone/>
                      </a:pPr>
                      <a:endParaRPr kumimoji="1" lang="en-US" altLang="ja-JP" sz="2000" baseline="0" dirty="0" smtClean="0">
                        <a:latin typeface="Helvetica" panose="020B0604020202020204" pitchFamily="34" charset="0"/>
                        <a:cs typeface="Helvetica" panose="020B0604020202020204" pitchFamily="34" charset="0"/>
                      </a:endParaRPr>
                    </a:p>
                    <a:p>
                      <a:pPr marL="285750" indent="-285750">
                        <a:buFont typeface="Arial" panose="020B0604020202020204" pitchFamily="34" charset="0"/>
                        <a:buChar char="•"/>
                      </a:pPr>
                      <a:r>
                        <a:rPr kumimoji="1" lang="en-US" altLang="ja-JP" sz="2000" baseline="0" dirty="0" smtClean="0">
                          <a:solidFill>
                            <a:schemeClr val="tx1"/>
                          </a:solidFill>
                          <a:latin typeface="Helvetica" panose="020B0604020202020204" pitchFamily="34" charset="0"/>
                          <a:cs typeface="Helvetica" panose="020B0604020202020204" pitchFamily="34" charset="0"/>
                        </a:rPr>
                        <a:t>Laws, regulations and codes</a:t>
                      </a:r>
                      <a:endParaRPr kumimoji="1" lang="ja-JP" altLang="en-US" sz="2000" dirty="0">
                        <a:solidFill>
                          <a:schemeClr val="tx1"/>
                        </a:solidFill>
                        <a:latin typeface="Helvetica" panose="020B0604020202020204" pitchFamily="34" charset="0"/>
                        <a:cs typeface="Helvetica"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alpha val="30000"/>
                      </a:srgbClr>
                    </a:solidFill>
                  </a:tcPr>
                </a:tc>
                <a:tc rowSpan="2" hMerge="1">
                  <a:txBody>
                    <a:bodyPr/>
                    <a:lstStyle/>
                    <a:p>
                      <a:endParaRPr kumimoji="1" lang="ja-JP" altLang="en-US" dirty="0">
                        <a:latin typeface="Helvetica" panose="020B0604020202020204" pitchFamily="34" charset="0"/>
                        <a:cs typeface="Helvetica"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kumimoji="1" lang="ja-JP" altLang="en-US" dirty="0">
                        <a:latin typeface="Helvetica" panose="020B0604020202020204" pitchFamily="34" charset="0"/>
                        <a:cs typeface="Helvetica"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indent="0" algn="ctr">
                        <a:buFont typeface="Arial" panose="020B0604020202020204" pitchFamily="34" charset="0"/>
                        <a:buNone/>
                      </a:pPr>
                      <a:r>
                        <a:rPr kumimoji="1" lang="en-US" altLang="ja-JP" sz="2000" b="1" i="1" dirty="0" smtClean="0">
                          <a:solidFill>
                            <a:srgbClr val="FF0000"/>
                          </a:solidFill>
                          <a:latin typeface="Helvetica" panose="020B0604020202020204" pitchFamily="34" charset="0"/>
                          <a:cs typeface="Helvetica" panose="020B0604020202020204" pitchFamily="34" charset="0"/>
                        </a:rPr>
                        <a:t>No safety</a:t>
                      </a:r>
                      <a:r>
                        <a:rPr kumimoji="1" lang="en-US" altLang="ja-JP" sz="2000" b="1" i="1" baseline="0" dirty="0" smtClean="0">
                          <a:solidFill>
                            <a:srgbClr val="FF0000"/>
                          </a:solidFill>
                          <a:latin typeface="Helvetica" panose="020B0604020202020204" pitchFamily="34" charset="0"/>
                          <a:cs typeface="Helvetica" panose="020B0604020202020204" pitchFamily="34" charset="0"/>
                        </a:rPr>
                        <a:t> investigations </a:t>
                      </a:r>
                      <a:endParaRPr kumimoji="1" lang="ja-JP" altLang="en-US" sz="2000" b="1" i="1" dirty="0">
                        <a:solidFill>
                          <a:srgbClr val="FF0000"/>
                        </a:solidFill>
                        <a:latin typeface="Helvetica" panose="020B0604020202020204" pitchFamily="34" charset="0"/>
                        <a:cs typeface="Helvetica"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438668">
                <a:tc vMerge="1">
                  <a:txBody>
                    <a:bodyPr/>
                    <a:lstStyle/>
                    <a:p>
                      <a:endParaRPr kumimoji="1" lang="ja-JP" altLang="en-US" dirty="0">
                        <a:latin typeface="Helvetica" panose="020B0604020202020204" pitchFamily="34" charset="0"/>
                        <a:cs typeface="Helvetica"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000" dirty="0" smtClean="0">
                          <a:latin typeface="Helvetica" panose="020B0604020202020204" pitchFamily="34" charset="0"/>
                          <a:cs typeface="Helvetica" panose="020B0604020202020204" pitchFamily="34" charset="0"/>
                        </a:rPr>
                        <a:t>Hybrid</a:t>
                      </a:r>
                      <a:endParaRPr kumimoji="1" lang="en-US" altLang="ja-JP" sz="2000" baseline="0" dirty="0" smtClean="0">
                        <a:latin typeface="Helvetica" panose="020B0604020202020204" pitchFamily="34" charset="0"/>
                        <a:cs typeface="Helvetica" panose="020B0604020202020204" pitchFamily="34" charset="0"/>
                      </a:endParaRPr>
                    </a:p>
                    <a:p>
                      <a:r>
                        <a:rPr kumimoji="1" lang="en-US" altLang="ja-JP" sz="2000" dirty="0" smtClean="0">
                          <a:latin typeface="Helvetica" panose="020B0604020202020204" pitchFamily="34" charset="0"/>
                          <a:cs typeface="Helvetica" panose="020B0604020202020204" pitchFamily="34" charset="0"/>
                        </a:rPr>
                        <a:t>H</a:t>
                      </a:r>
                      <a:r>
                        <a:rPr kumimoji="1" lang="en-US" altLang="ja-JP" sz="2000" baseline="-25000" dirty="0" smtClean="0">
                          <a:latin typeface="Helvetica" panose="020B0604020202020204" pitchFamily="34" charset="0"/>
                          <a:cs typeface="Helvetica" panose="020B0604020202020204" pitchFamily="34" charset="0"/>
                        </a:rPr>
                        <a:t>2</a:t>
                      </a:r>
                      <a:r>
                        <a:rPr kumimoji="1" lang="en-US" altLang="ja-JP" sz="2000" dirty="0" smtClean="0">
                          <a:latin typeface="Helvetica" panose="020B0604020202020204" pitchFamily="34" charset="0"/>
                          <a:cs typeface="Helvetica" panose="020B0604020202020204" pitchFamily="34" charset="0"/>
                        </a:rPr>
                        <a:t>-gasoline</a:t>
                      </a:r>
                      <a:endParaRPr kumimoji="1" lang="ja-JP" altLang="en-US" sz="2000" dirty="0">
                        <a:latin typeface="Helvetica" panose="020B0604020202020204" pitchFamily="34" charset="0"/>
                        <a:cs typeface="Helvetica"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gridSpan="3" vMerge="1">
                  <a:txBody>
                    <a:bodyPr/>
                    <a:lstStyle/>
                    <a:p>
                      <a:endParaRPr kumimoji="1" lang="ja-JP" altLang="en-US" dirty="0">
                        <a:latin typeface="Helvetica" panose="020B0604020202020204" pitchFamily="34" charset="0"/>
                        <a:cs typeface="Helvetica"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vMerge="1">
                  <a:txBody>
                    <a:bodyPr/>
                    <a:lstStyle/>
                    <a:p>
                      <a:endParaRPr kumimoji="1" lang="ja-JP" altLang="en-US" dirty="0">
                        <a:latin typeface="Helvetica" panose="020B0604020202020204" pitchFamily="34" charset="0"/>
                        <a:cs typeface="Helvetica"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vMerge="1">
                  <a:txBody>
                    <a:bodyPr/>
                    <a:lstStyle/>
                    <a:p>
                      <a:endParaRPr kumimoji="1" lang="ja-JP" altLang="en-US" dirty="0">
                        <a:latin typeface="Helvetica" panose="020B0604020202020204" pitchFamily="34" charset="0"/>
                        <a:cs typeface="Helvetica"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dirty="0">
                        <a:latin typeface="Helvetica" panose="020B0604020202020204" pitchFamily="34" charset="0"/>
                        <a:cs typeface="Helvetica"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5" name="テキスト ボックス 24"/>
          <p:cNvSpPr txBox="1"/>
          <p:nvPr/>
        </p:nvSpPr>
        <p:spPr>
          <a:xfrm>
            <a:off x="179512" y="6115779"/>
            <a:ext cx="8525078" cy="738664"/>
          </a:xfrm>
          <a:prstGeom prst="rect">
            <a:avLst/>
          </a:prstGeom>
          <a:noFill/>
        </p:spPr>
        <p:txBody>
          <a:bodyPr wrap="square" rtlCol="0">
            <a:spAutoFit/>
          </a:bodyPr>
          <a:lstStyle/>
          <a:p>
            <a:pPr marL="342900" lvl="0" indent="-342900">
              <a:buFont typeface="+mj-lt"/>
              <a:buAutoNum type="arabicPeriod"/>
            </a:pPr>
            <a:r>
              <a:rPr lang="en-US" altLang="ja-JP" sz="1400" dirty="0" err="1" smtClean="0">
                <a:latin typeface="Helvetica"/>
                <a:cs typeface="Helvetica"/>
              </a:rPr>
              <a:t>Kikukawa</a:t>
            </a:r>
            <a:r>
              <a:rPr lang="en-US" altLang="ja-JP" sz="1400" dirty="0">
                <a:latin typeface="Helvetica"/>
                <a:cs typeface="Helvetica"/>
              </a:rPr>
              <a:t>, S</a:t>
            </a:r>
            <a:r>
              <a:rPr lang="en-US" altLang="ja-JP" sz="1400" dirty="0" smtClean="0">
                <a:latin typeface="Helvetica"/>
                <a:cs typeface="Helvetica"/>
              </a:rPr>
              <a:t>., et al.,</a:t>
            </a:r>
            <a:r>
              <a:rPr lang="en-US" altLang="ja-JP" sz="1400" i="1" dirty="0" smtClean="0">
                <a:latin typeface="Helvetica"/>
                <a:cs typeface="Helvetica"/>
              </a:rPr>
              <a:t> </a:t>
            </a:r>
            <a:r>
              <a:rPr lang="en-US" altLang="ja-JP" sz="1400" i="1" dirty="0">
                <a:latin typeface="Helvetica"/>
                <a:cs typeface="Helvetica"/>
              </a:rPr>
              <a:t>International Journal of Hydrogen Energy</a:t>
            </a:r>
            <a:r>
              <a:rPr lang="en-US" altLang="ja-JP" sz="1400" dirty="0">
                <a:latin typeface="Helvetica"/>
                <a:cs typeface="Helvetica"/>
              </a:rPr>
              <a:t>, 34, 2009, pp. </a:t>
            </a:r>
            <a:r>
              <a:rPr lang="en-US" altLang="ja-JP" sz="1400" dirty="0" smtClean="0">
                <a:latin typeface="Helvetica"/>
                <a:cs typeface="Helvetica"/>
              </a:rPr>
              <a:t>1135-1141.</a:t>
            </a:r>
            <a:endParaRPr lang="en-US" altLang="ja-JP" sz="1400" dirty="0">
              <a:latin typeface="Helvetica"/>
              <a:cs typeface="Helvetica"/>
            </a:endParaRPr>
          </a:p>
          <a:p>
            <a:pPr marL="342900" lvl="0" indent="-342900">
              <a:buFont typeface="+mj-lt"/>
              <a:buAutoNum type="arabicPeriod"/>
            </a:pPr>
            <a:r>
              <a:rPr lang="en-US" altLang="ja-JP" sz="1400" dirty="0" smtClean="0">
                <a:latin typeface="Helvetica"/>
                <a:cs typeface="Helvetica"/>
              </a:rPr>
              <a:t>Kim</a:t>
            </a:r>
            <a:r>
              <a:rPr lang="en-US" altLang="ja-JP" sz="1400" dirty="0">
                <a:latin typeface="Helvetica"/>
                <a:cs typeface="Helvetica"/>
              </a:rPr>
              <a:t>, E., </a:t>
            </a:r>
            <a:r>
              <a:rPr lang="en-US" altLang="ja-JP" sz="1400" dirty="0" smtClean="0">
                <a:latin typeface="Helvetica"/>
                <a:cs typeface="Helvetica"/>
              </a:rPr>
              <a:t>et al., </a:t>
            </a:r>
            <a:r>
              <a:rPr lang="en-US" altLang="ja-JP" sz="1400" i="1" dirty="0">
                <a:latin typeface="Helvetica"/>
                <a:cs typeface="Helvetica"/>
              </a:rPr>
              <a:t>International Journal of Hydrogen Energy</a:t>
            </a:r>
            <a:r>
              <a:rPr lang="en-US" altLang="ja-JP" sz="1400" dirty="0">
                <a:latin typeface="Helvetica"/>
                <a:cs typeface="Helvetica"/>
              </a:rPr>
              <a:t>, 38, 2013, pp. 1737-1743</a:t>
            </a:r>
            <a:r>
              <a:rPr lang="en-US" altLang="ja-JP" sz="1400" dirty="0" smtClean="0">
                <a:latin typeface="Helvetica"/>
                <a:cs typeface="Helvetica"/>
              </a:rPr>
              <a:t>.</a:t>
            </a:r>
            <a:endParaRPr lang="en-US" altLang="ja-JP" sz="1400" dirty="0">
              <a:latin typeface="Helvetica"/>
              <a:cs typeface="Helvetica"/>
            </a:endParaRPr>
          </a:p>
          <a:p>
            <a:pPr marL="342900" lvl="0" indent="-342900">
              <a:buFont typeface="+mj-lt"/>
              <a:buAutoNum type="arabicPeriod"/>
            </a:pPr>
            <a:r>
              <a:rPr lang="en-US" altLang="ja-JP" sz="1400" dirty="0" smtClean="0">
                <a:latin typeface="Helvetica"/>
                <a:cs typeface="Helvetica"/>
              </a:rPr>
              <a:t>Nakayama, J., et al., </a:t>
            </a:r>
            <a:r>
              <a:rPr lang="en-US" altLang="ja-JP" sz="1400" i="1" dirty="0" smtClean="0">
                <a:latin typeface="Helvetica"/>
                <a:cs typeface="Helvetica"/>
              </a:rPr>
              <a:t>Proceeding of GCPS2015</a:t>
            </a:r>
            <a:r>
              <a:rPr lang="en-US" altLang="ja-JP" sz="1400" dirty="0" smtClean="0">
                <a:latin typeface="Helvetica"/>
                <a:cs typeface="Helvetica"/>
              </a:rPr>
              <a:t>, Austin, 2015.</a:t>
            </a:r>
          </a:p>
        </p:txBody>
      </p:sp>
      <p:sp>
        <p:nvSpPr>
          <p:cNvPr id="3" name="正方形/長方形 2"/>
          <p:cNvSpPr/>
          <p:nvPr/>
        </p:nvSpPr>
        <p:spPr>
          <a:xfrm>
            <a:off x="399321" y="764704"/>
            <a:ext cx="3783408" cy="523220"/>
          </a:xfrm>
          <a:prstGeom prst="rect">
            <a:avLst/>
          </a:prstGeom>
        </p:spPr>
        <p:txBody>
          <a:bodyPr wrap="none">
            <a:spAutoFit/>
          </a:bodyPr>
          <a:lstStyle/>
          <a:p>
            <a:pPr>
              <a:defRPr/>
            </a:pPr>
            <a:r>
              <a:rPr lang="en-US" altLang="ja-JP" sz="2800" b="1" u="sng" dirty="0">
                <a:latin typeface="Helvetica" panose="020B0604020202020204" pitchFamily="34" charset="0"/>
                <a:cs typeface="Helvetica" panose="020B0604020202020204" pitchFamily="34" charset="0"/>
              </a:rPr>
              <a:t>Safety investigations</a:t>
            </a:r>
            <a:endParaRPr lang="ja-JP" altLang="en-US" sz="2800" b="1" u="sng" dirty="0">
              <a:latin typeface="Helvetica" panose="020B0604020202020204" pitchFamily="34" charset="0"/>
              <a:cs typeface="Helvetica" panose="020B0604020202020204" pitchFamily="34" charset="0"/>
            </a:endParaRPr>
          </a:p>
        </p:txBody>
      </p:sp>
      <p:sp>
        <p:nvSpPr>
          <p:cNvPr id="5" name="正方形/長方形 4"/>
          <p:cNvSpPr/>
          <p:nvPr/>
        </p:nvSpPr>
        <p:spPr>
          <a:xfrm>
            <a:off x="412010" y="4964975"/>
            <a:ext cx="8418945" cy="1200329"/>
          </a:xfrm>
          <a:prstGeom prst="rect">
            <a:avLst/>
          </a:prstGeom>
        </p:spPr>
        <p:txBody>
          <a:bodyPr wrap="square">
            <a:spAutoFit/>
          </a:bodyPr>
          <a:lstStyle/>
          <a:p>
            <a:r>
              <a:rPr lang="en-US" altLang="ja-JP" sz="2400" b="1" i="1" dirty="0" smtClean="0">
                <a:latin typeface="Helvetica"/>
                <a:cs typeface="Helvetica"/>
              </a:rPr>
              <a:t>Risk assessment </a:t>
            </a:r>
            <a:r>
              <a:rPr lang="en-US" altLang="ja-JP" sz="2400" b="1" i="1" dirty="0">
                <a:latin typeface="Helvetica"/>
                <a:cs typeface="Helvetica"/>
              </a:rPr>
              <a:t>on </a:t>
            </a:r>
            <a:r>
              <a:rPr lang="en-US" altLang="ja-JP" sz="2400" b="1" i="1" dirty="0">
                <a:solidFill>
                  <a:srgbClr val="0466FF"/>
                </a:solidFill>
                <a:latin typeface="Helvetica"/>
                <a:cs typeface="Helvetica"/>
              </a:rPr>
              <a:t>a hybrid </a:t>
            </a:r>
            <a:r>
              <a:rPr lang="en-US" altLang="ja-JP" sz="2400" b="1" i="1" dirty="0" smtClean="0">
                <a:solidFill>
                  <a:srgbClr val="0466FF"/>
                </a:solidFill>
                <a:latin typeface="Helvetica"/>
                <a:cs typeface="Helvetica"/>
              </a:rPr>
              <a:t>H</a:t>
            </a:r>
            <a:r>
              <a:rPr lang="en-US" altLang="ja-JP" sz="2400" b="1" i="1" baseline="-25000" dirty="0" smtClean="0">
                <a:solidFill>
                  <a:srgbClr val="0466FF"/>
                </a:solidFill>
                <a:latin typeface="Helvetica"/>
                <a:cs typeface="Helvetica"/>
              </a:rPr>
              <a:t>2</a:t>
            </a:r>
            <a:r>
              <a:rPr lang="en-US" altLang="ja-JP" sz="2400" b="1" i="1" dirty="0" smtClean="0">
                <a:solidFill>
                  <a:srgbClr val="0466FF"/>
                </a:solidFill>
                <a:latin typeface="Helvetica"/>
                <a:cs typeface="Helvetica"/>
              </a:rPr>
              <a:t>-gasoline fueling </a:t>
            </a:r>
            <a:r>
              <a:rPr lang="en-US" altLang="ja-JP" sz="2400" b="1" i="1" dirty="0">
                <a:solidFill>
                  <a:srgbClr val="0466FF"/>
                </a:solidFill>
                <a:latin typeface="Helvetica"/>
                <a:cs typeface="Helvetica"/>
              </a:rPr>
              <a:t>station with an </a:t>
            </a:r>
            <a:r>
              <a:rPr lang="en-US" altLang="ja-JP" sz="2400" b="1" i="1" dirty="0" smtClean="0">
                <a:solidFill>
                  <a:srgbClr val="0466FF"/>
                </a:solidFill>
                <a:latin typeface="Helvetica"/>
                <a:cs typeface="Helvetica"/>
              </a:rPr>
              <a:t>on-site hydrogen production system using MCH </a:t>
            </a:r>
            <a:r>
              <a:rPr lang="en-US" altLang="ja-JP" sz="2400" b="1" i="1" dirty="0" smtClean="0">
                <a:latin typeface="Helvetica"/>
                <a:cs typeface="Helvetica"/>
              </a:rPr>
              <a:t>can </a:t>
            </a:r>
            <a:r>
              <a:rPr lang="en-US" altLang="ja-JP" sz="2400" b="1" i="1" dirty="0" smtClean="0">
                <a:latin typeface="Helvetica"/>
                <a:cs typeface="Helvetica"/>
              </a:rPr>
              <a:t>contribute </a:t>
            </a:r>
            <a:r>
              <a:rPr lang="en-US" altLang="ja-JP" sz="2400" b="1" i="1" dirty="0" smtClean="0">
                <a:latin typeface="Helvetica"/>
                <a:cs typeface="Helvetica"/>
              </a:rPr>
              <a:t>to a “hydrogen society”. </a:t>
            </a:r>
            <a:endParaRPr lang="ja-JP" altLang="en-US" sz="2400" dirty="0"/>
          </a:p>
        </p:txBody>
      </p:sp>
    </p:spTree>
    <p:extLst>
      <p:ext uri="{BB962C8B-B14F-4D97-AF65-F5344CB8AC3E}">
        <p14:creationId xmlns:p14="http://schemas.microsoft.com/office/powerpoint/2010/main" val="19744259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線コネクタ 8"/>
          <p:cNvCxnSpPr/>
          <p:nvPr/>
        </p:nvCxnSpPr>
        <p:spPr>
          <a:xfrm>
            <a:off x="-1" y="692696"/>
            <a:ext cx="9144000" cy="0"/>
          </a:xfrm>
          <a:prstGeom prst="line">
            <a:avLst/>
          </a:prstGeom>
          <a:ln w="50800">
            <a:solidFill>
              <a:srgbClr val="0466FF"/>
            </a:solidFill>
          </a:ln>
          <a:effectLst/>
        </p:spPr>
        <p:style>
          <a:lnRef idx="2">
            <a:schemeClr val="accent1"/>
          </a:lnRef>
          <a:fillRef idx="0">
            <a:schemeClr val="accent1"/>
          </a:fillRef>
          <a:effectRef idx="1">
            <a:schemeClr val="accent1"/>
          </a:effectRef>
          <a:fontRef idx="minor">
            <a:schemeClr val="tx1"/>
          </a:fontRef>
        </p:style>
      </p:cxnSp>
      <p:graphicFrame>
        <p:nvGraphicFramePr>
          <p:cNvPr id="6" name="図表 5"/>
          <p:cNvGraphicFramePr/>
          <p:nvPr>
            <p:extLst>
              <p:ext uri="{D42A27DB-BD31-4B8C-83A1-F6EECF244321}">
                <p14:modId xmlns:p14="http://schemas.microsoft.com/office/powerpoint/2010/main" val="3234620920"/>
              </p:ext>
            </p:extLst>
          </p:nvPr>
        </p:nvGraphicFramePr>
        <p:xfrm>
          <a:off x="7459" y="1196752"/>
          <a:ext cx="9125919" cy="10801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角丸四角形 6"/>
          <p:cNvSpPr/>
          <p:nvPr/>
        </p:nvSpPr>
        <p:spPr>
          <a:xfrm>
            <a:off x="381528" y="1302060"/>
            <a:ext cx="3560482" cy="847987"/>
          </a:xfrm>
          <a:prstGeom prst="round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 name="テキスト ボックス 9"/>
          <p:cNvSpPr txBox="1"/>
          <p:nvPr/>
        </p:nvSpPr>
        <p:spPr>
          <a:xfrm>
            <a:off x="1789833" y="2492896"/>
            <a:ext cx="5760103" cy="400110"/>
          </a:xfrm>
          <a:prstGeom prst="rect">
            <a:avLst/>
          </a:prstGeom>
          <a:noFill/>
        </p:spPr>
        <p:txBody>
          <a:bodyPr wrap="none" rtlCol="0">
            <a:spAutoFit/>
          </a:bodyPr>
          <a:lstStyle/>
          <a:p>
            <a:r>
              <a:rPr kumimoji="1" lang="en-US" altLang="ja-JP" sz="2000" dirty="0" smtClean="0">
                <a:latin typeface="Helvetica" panose="020B0604020202020204" pitchFamily="34" charset="0"/>
                <a:cs typeface="Helvetica" panose="020B0604020202020204" pitchFamily="34" charset="0"/>
              </a:rPr>
              <a:t>Effectiveness of Hazard eliminatio</a:t>
            </a:r>
            <a:r>
              <a:rPr lang="en-US" altLang="ja-JP" sz="2000" dirty="0" smtClean="0">
                <a:latin typeface="Helvetica" panose="020B0604020202020204" pitchFamily="34" charset="0"/>
                <a:cs typeface="Helvetica" panose="020B0604020202020204" pitchFamily="34" charset="0"/>
              </a:rPr>
              <a:t>n or reduction</a:t>
            </a:r>
            <a:r>
              <a:rPr lang="en-US" altLang="ja-JP" sz="2000" baseline="30000" dirty="0" smtClean="0">
                <a:latin typeface="Helvetica" panose="020B0604020202020204" pitchFamily="34" charset="0"/>
                <a:cs typeface="Helvetica" panose="020B0604020202020204" pitchFamily="34" charset="0"/>
              </a:rPr>
              <a:t>2)</a:t>
            </a:r>
            <a:endParaRPr kumimoji="1" lang="ja-JP" altLang="en-US" sz="2000" baseline="30000" dirty="0">
              <a:latin typeface="Helvetica" panose="020B0604020202020204" pitchFamily="34" charset="0"/>
              <a:cs typeface="Helvetica" panose="020B0604020202020204" pitchFamily="34" charset="0"/>
            </a:endParaRPr>
          </a:p>
        </p:txBody>
      </p:sp>
      <p:cxnSp>
        <p:nvCxnSpPr>
          <p:cNvPr id="11" name="直線矢印コネクタ 10"/>
          <p:cNvCxnSpPr/>
          <p:nvPr/>
        </p:nvCxnSpPr>
        <p:spPr>
          <a:xfrm>
            <a:off x="381528" y="2883215"/>
            <a:ext cx="828092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341610" y="2508285"/>
            <a:ext cx="659155" cy="369332"/>
          </a:xfrm>
          <a:prstGeom prst="rect">
            <a:avLst/>
          </a:prstGeom>
        </p:spPr>
        <p:txBody>
          <a:bodyPr wrap="none">
            <a:spAutoFit/>
          </a:bodyPr>
          <a:lstStyle/>
          <a:p>
            <a:r>
              <a:rPr lang="en-US" altLang="ja-JP" dirty="0" smtClean="0">
                <a:latin typeface="Helvetica" panose="020B0604020202020204" pitchFamily="34" charset="0"/>
                <a:cs typeface="Helvetica" panose="020B0604020202020204" pitchFamily="34" charset="0"/>
              </a:rPr>
              <a:t>High</a:t>
            </a:r>
            <a:endParaRPr lang="ja-JP" altLang="en-US" dirty="0">
              <a:latin typeface="Helvetica" panose="020B0604020202020204" pitchFamily="34" charset="0"/>
              <a:cs typeface="Helvetica" panose="020B0604020202020204" pitchFamily="34" charset="0"/>
            </a:endParaRPr>
          </a:p>
        </p:txBody>
      </p:sp>
      <p:sp>
        <p:nvSpPr>
          <p:cNvPr id="13" name="正方形/長方形 12"/>
          <p:cNvSpPr/>
          <p:nvPr/>
        </p:nvSpPr>
        <p:spPr>
          <a:xfrm>
            <a:off x="8215304" y="2508285"/>
            <a:ext cx="607859" cy="369332"/>
          </a:xfrm>
          <a:prstGeom prst="rect">
            <a:avLst/>
          </a:prstGeom>
        </p:spPr>
        <p:txBody>
          <a:bodyPr wrap="none">
            <a:spAutoFit/>
          </a:bodyPr>
          <a:lstStyle/>
          <a:p>
            <a:r>
              <a:rPr lang="en-US" altLang="ja-JP" dirty="0" smtClean="0">
                <a:latin typeface="Helvetica" panose="020B0604020202020204" pitchFamily="34" charset="0"/>
                <a:cs typeface="Helvetica" panose="020B0604020202020204" pitchFamily="34" charset="0"/>
              </a:rPr>
              <a:t>Low</a:t>
            </a:r>
            <a:endParaRPr lang="ja-JP" altLang="en-US" dirty="0">
              <a:latin typeface="Helvetica" panose="020B0604020202020204" pitchFamily="34" charset="0"/>
              <a:cs typeface="Helvetica" panose="020B0604020202020204" pitchFamily="34" charset="0"/>
            </a:endParaRPr>
          </a:p>
        </p:txBody>
      </p:sp>
      <p:sp>
        <p:nvSpPr>
          <p:cNvPr id="17" name="正方形/長方形 16"/>
          <p:cNvSpPr/>
          <p:nvPr/>
        </p:nvSpPr>
        <p:spPr>
          <a:xfrm>
            <a:off x="-10623" y="6209264"/>
            <a:ext cx="9144001" cy="646331"/>
          </a:xfrm>
          <a:prstGeom prst="rect">
            <a:avLst/>
          </a:prstGeom>
        </p:spPr>
        <p:txBody>
          <a:bodyPr wrap="square">
            <a:spAutoFit/>
          </a:bodyPr>
          <a:lstStyle/>
          <a:p>
            <a:pPr marL="342900" indent="-342900">
              <a:buFont typeface="+mj-lt"/>
              <a:buAutoNum type="arabicPeriod"/>
            </a:pPr>
            <a:r>
              <a:rPr lang="en-US" altLang="ja-JP" sz="1200" dirty="0" smtClean="0">
                <a:latin typeface="Helvetica" pitchFamily="34" charset="0"/>
                <a:cs typeface="Helvetica" pitchFamily="34" charset="0"/>
              </a:rPr>
              <a:t>ISO17776, Petroleum and natural gas industries –Offshore production installations–</a:t>
            </a:r>
            <a:r>
              <a:rPr lang="ja-JP" altLang="en-US" sz="1200" dirty="0">
                <a:latin typeface="Helvetica" pitchFamily="34" charset="0"/>
                <a:cs typeface="Helvetica" pitchFamily="34" charset="0"/>
              </a:rPr>
              <a:t> </a:t>
            </a:r>
            <a:r>
              <a:rPr lang="en-US" altLang="ja-JP" sz="1200" dirty="0" smtClean="0">
                <a:latin typeface="Helvetica" pitchFamily="34" charset="0"/>
                <a:cs typeface="Helvetica" pitchFamily="34" charset="0"/>
              </a:rPr>
              <a:t>Guidelines on tools and techniques for hazard identification and risk assessment.</a:t>
            </a:r>
          </a:p>
          <a:p>
            <a:pPr marL="342900" lvl="0" indent="-342900">
              <a:buFont typeface="+mj-lt"/>
              <a:buAutoNum type="arabicPeriod"/>
            </a:pPr>
            <a:r>
              <a:rPr lang="en-US" altLang="ja-JP" sz="1200" dirty="0" smtClean="0">
                <a:latin typeface="Helvetica"/>
                <a:cs typeface="Helvetica"/>
              </a:rPr>
              <a:t>Srinivasan</a:t>
            </a:r>
            <a:r>
              <a:rPr lang="en-US" altLang="ja-JP" sz="1200" dirty="0">
                <a:latin typeface="Helvetica"/>
                <a:cs typeface="Helvetica"/>
              </a:rPr>
              <a:t>, R., and Natarajan, S., </a:t>
            </a:r>
            <a:r>
              <a:rPr lang="en-US" altLang="ja-JP" sz="1200" i="1" dirty="0">
                <a:latin typeface="Helvetica"/>
                <a:cs typeface="Helvetica"/>
              </a:rPr>
              <a:t>Process Safety and Environmental Protection</a:t>
            </a:r>
            <a:r>
              <a:rPr lang="en-US" altLang="ja-JP" sz="1200" dirty="0">
                <a:latin typeface="Helvetica"/>
                <a:cs typeface="Helvetica"/>
              </a:rPr>
              <a:t>, 90, 2012, pp. 389-403</a:t>
            </a:r>
            <a:r>
              <a:rPr lang="en-US" altLang="ja-JP" sz="1200" dirty="0" smtClean="0">
                <a:latin typeface="Helvetica"/>
                <a:cs typeface="Helvetica"/>
              </a:rPr>
              <a:t>.</a:t>
            </a:r>
            <a:endParaRPr lang="ja-JP" altLang="ja-JP" sz="1200" dirty="0">
              <a:latin typeface="Helvetica"/>
              <a:cs typeface="Helvetica"/>
            </a:endParaRPr>
          </a:p>
        </p:txBody>
      </p:sp>
      <p:sp>
        <p:nvSpPr>
          <p:cNvPr id="19" name="角丸四角形 18"/>
          <p:cNvSpPr/>
          <p:nvPr/>
        </p:nvSpPr>
        <p:spPr>
          <a:xfrm>
            <a:off x="4073903" y="1301857"/>
            <a:ext cx="2100355" cy="847987"/>
          </a:xfrm>
          <a:prstGeom prst="roundRect">
            <a:avLst/>
          </a:prstGeom>
          <a:noFill/>
          <a:ln>
            <a:solidFill>
              <a:srgbClr val="0070C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0" name="正方形/長方形 19"/>
          <p:cNvSpPr/>
          <p:nvPr/>
        </p:nvSpPr>
        <p:spPr>
          <a:xfrm>
            <a:off x="1241901" y="2074320"/>
            <a:ext cx="1980029" cy="461665"/>
          </a:xfrm>
          <a:prstGeom prst="rect">
            <a:avLst/>
          </a:prstGeom>
        </p:spPr>
        <p:txBody>
          <a:bodyPr wrap="none">
            <a:spAutoFit/>
          </a:bodyPr>
          <a:lstStyle/>
          <a:p>
            <a:r>
              <a:rPr lang="en-US" altLang="ja-JP" sz="2400" dirty="0" smtClean="0">
                <a:solidFill>
                  <a:srgbClr val="FF0000"/>
                </a:solidFill>
                <a:latin typeface="Helvetica" pitchFamily="34" charset="0"/>
                <a:cs typeface="Helvetica" pitchFamily="34" charset="0"/>
              </a:rPr>
              <a:t>HAZID</a:t>
            </a:r>
            <a:r>
              <a:rPr lang="ja-JP" altLang="en-US" sz="2400" dirty="0" smtClean="0">
                <a:solidFill>
                  <a:srgbClr val="FF0000"/>
                </a:solidFill>
                <a:latin typeface="Helvetica" pitchFamily="34" charset="0"/>
                <a:cs typeface="Helvetica" pitchFamily="34" charset="0"/>
              </a:rPr>
              <a:t> </a:t>
            </a:r>
            <a:r>
              <a:rPr lang="en-US" altLang="ja-JP" sz="2400" dirty="0" smtClean="0">
                <a:solidFill>
                  <a:srgbClr val="FF0000"/>
                </a:solidFill>
                <a:latin typeface="Helvetica" pitchFamily="34" charset="0"/>
                <a:cs typeface="Helvetica" pitchFamily="34" charset="0"/>
              </a:rPr>
              <a:t>Study</a:t>
            </a:r>
            <a:endParaRPr lang="ja-JP" altLang="en-US" sz="2400" dirty="0">
              <a:solidFill>
                <a:srgbClr val="FF0000"/>
              </a:solidFill>
            </a:endParaRPr>
          </a:p>
        </p:txBody>
      </p:sp>
      <p:sp>
        <p:nvSpPr>
          <p:cNvPr id="21" name="正方形/長方形 20"/>
          <p:cNvSpPr/>
          <p:nvPr/>
        </p:nvSpPr>
        <p:spPr>
          <a:xfrm>
            <a:off x="4221422" y="2077870"/>
            <a:ext cx="3701270" cy="461665"/>
          </a:xfrm>
          <a:prstGeom prst="rect">
            <a:avLst/>
          </a:prstGeom>
        </p:spPr>
        <p:txBody>
          <a:bodyPr wrap="none">
            <a:spAutoFit/>
          </a:bodyPr>
          <a:lstStyle/>
          <a:p>
            <a:r>
              <a:rPr lang="en-US" altLang="ja-JP" sz="2400" dirty="0" smtClean="0">
                <a:solidFill>
                  <a:srgbClr val="0070C0"/>
                </a:solidFill>
                <a:latin typeface="Helvetica" pitchFamily="34" charset="0"/>
                <a:cs typeface="Helvetica" pitchFamily="34" charset="0"/>
              </a:rPr>
              <a:t>FMEA,</a:t>
            </a:r>
            <a:r>
              <a:rPr lang="ja-JP" altLang="en-US" sz="2400" dirty="0" smtClean="0">
                <a:solidFill>
                  <a:srgbClr val="0070C0"/>
                </a:solidFill>
                <a:latin typeface="Helvetica" pitchFamily="34" charset="0"/>
                <a:cs typeface="Helvetica" pitchFamily="34" charset="0"/>
              </a:rPr>
              <a:t> </a:t>
            </a:r>
            <a:r>
              <a:rPr lang="en-US" altLang="ja-JP" sz="2400" dirty="0" smtClean="0">
                <a:solidFill>
                  <a:srgbClr val="0070C0"/>
                </a:solidFill>
                <a:latin typeface="Helvetica" pitchFamily="34" charset="0"/>
                <a:cs typeface="Helvetica" pitchFamily="34" charset="0"/>
              </a:rPr>
              <a:t>HAZOP,</a:t>
            </a:r>
            <a:r>
              <a:rPr lang="ja-JP" altLang="en-US" sz="2400" dirty="0" smtClean="0">
                <a:solidFill>
                  <a:srgbClr val="0070C0"/>
                </a:solidFill>
                <a:latin typeface="Helvetica" pitchFamily="34" charset="0"/>
                <a:cs typeface="Helvetica" pitchFamily="34" charset="0"/>
              </a:rPr>
              <a:t> </a:t>
            </a:r>
            <a:r>
              <a:rPr lang="en-US" altLang="ja-JP" sz="2400" dirty="0" smtClean="0">
                <a:solidFill>
                  <a:srgbClr val="0070C0"/>
                </a:solidFill>
                <a:latin typeface="Helvetica" pitchFamily="34" charset="0"/>
                <a:cs typeface="Helvetica" pitchFamily="34" charset="0"/>
              </a:rPr>
              <a:t>ETA,</a:t>
            </a:r>
            <a:r>
              <a:rPr lang="ja-JP" altLang="en-US" sz="2400" dirty="0" smtClean="0">
                <a:solidFill>
                  <a:srgbClr val="0070C0"/>
                </a:solidFill>
                <a:latin typeface="Helvetica" pitchFamily="34" charset="0"/>
                <a:cs typeface="Helvetica" pitchFamily="34" charset="0"/>
              </a:rPr>
              <a:t> </a:t>
            </a:r>
            <a:r>
              <a:rPr lang="en-US" altLang="ja-JP" sz="2400" dirty="0" smtClean="0">
                <a:solidFill>
                  <a:srgbClr val="0070C0"/>
                </a:solidFill>
                <a:latin typeface="Helvetica" pitchFamily="34" charset="0"/>
                <a:cs typeface="Helvetica" pitchFamily="34" charset="0"/>
              </a:rPr>
              <a:t>FTA</a:t>
            </a:r>
            <a:endParaRPr lang="ja-JP" altLang="en-US" sz="2400" dirty="0">
              <a:solidFill>
                <a:srgbClr val="0070C0"/>
              </a:solidFill>
            </a:endParaRPr>
          </a:p>
        </p:txBody>
      </p:sp>
      <p:sp>
        <p:nvSpPr>
          <p:cNvPr id="22" name="正方形/長方形 21"/>
          <p:cNvSpPr/>
          <p:nvPr/>
        </p:nvSpPr>
        <p:spPr>
          <a:xfrm>
            <a:off x="8830956" y="6488668"/>
            <a:ext cx="312906" cy="369332"/>
          </a:xfrm>
          <a:prstGeom prst="rect">
            <a:avLst/>
          </a:prstGeom>
        </p:spPr>
        <p:txBody>
          <a:bodyPr wrap="none">
            <a:spAutoFit/>
          </a:bodyPr>
          <a:lstStyle/>
          <a:p>
            <a:r>
              <a:rPr lang="en-US" altLang="ja-JP" dirty="0" smtClean="0">
                <a:latin typeface="Helvetica" pitchFamily="34" charset="0"/>
                <a:cs typeface="Helvetica" pitchFamily="34" charset="0"/>
              </a:rPr>
              <a:t>3</a:t>
            </a:r>
            <a:endParaRPr lang="ja-JP" altLang="en-US" dirty="0"/>
          </a:p>
        </p:txBody>
      </p:sp>
      <p:sp>
        <p:nvSpPr>
          <p:cNvPr id="23" name="正方形/長方形 22"/>
          <p:cNvSpPr/>
          <p:nvPr/>
        </p:nvSpPr>
        <p:spPr>
          <a:xfrm>
            <a:off x="0" y="-15190"/>
            <a:ext cx="9144001" cy="707886"/>
          </a:xfrm>
          <a:prstGeom prst="rect">
            <a:avLst/>
          </a:prstGeom>
        </p:spPr>
        <p:txBody>
          <a:bodyPr wrap="square">
            <a:spAutoFit/>
          </a:bodyPr>
          <a:lstStyle/>
          <a:p>
            <a:pPr algn="ctr"/>
            <a:r>
              <a:rPr lang="en-US" altLang="ja-JP" sz="4000" b="1" dirty="0" smtClean="0">
                <a:latin typeface="Helvetica" panose="020B0604020202020204" pitchFamily="34" charset="0"/>
                <a:cs typeface="Helvetica" panose="020B0604020202020204" pitchFamily="34" charset="0"/>
              </a:rPr>
              <a:t>Risk assessment</a:t>
            </a:r>
            <a:endParaRPr lang="en-US" altLang="ja-JP" sz="4000" b="1" dirty="0">
              <a:latin typeface="Helvetica" panose="020B0604020202020204" pitchFamily="34" charset="0"/>
              <a:cs typeface="Helvetica" panose="020B0604020202020204" pitchFamily="34" charset="0"/>
            </a:endParaRPr>
          </a:p>
        </p:txBody>
      </p:sp>
      <p:sp>
        <p:nvSpPr>
          <p:cNvPr id="28" name="正方形/長方形 27"/>
          <p:cNvSpPr/>
          <p:nvPr/>
        </p:nvSpPr>
        <p:spPr>
          <a:xfrm>
            <a:off x="-10623" y="3449613"/>
            <a:ext cx="9154622" cy="1446550"/>
          </a:xfrm>
          <a:prstGeom prst="rect">
            <a:avLst/>
          </a:prstGeom>
        </p:spPr>
        <p:txBody>
          <a:bodyPr wrap="square">
            <a:spAutoFit/>
          </a:bodyPr>
          <a:lstStyle/>
          <a:p>
            <a:pPr marL="800100" lvl="1" indent="-342900">
              <a:buFont typeface="Arial" panose="020B0604020202020204" pitchFamily="34" charset="0"/>
              <a:buChar char="•"/>
            </a:pPr>
            <a:r>
              <a:rPr lang="en-US" altLang="ja-JP" sz="2200" dirty="0">
                <a:latin typeface="Helvetica" pitchFamily="34" charset="0"/>
                <a:cs typeface="Helvetica" pitchFamily="34" charset="0"/>
              </a:rPr>
              <a:t>i</a:t>
            </a:r>
            <a:r>
              <a:rPr lang="en-US" altLang="ja-JP" sz="2200" dirty="0" smtClean="0">
                <a:latin typeface="Helvetica" pitchFamily="34" charset="0"/>
                <a:cs typeface="Helvetica" pitchFamily="34" charset="0"/>
              </a:rPr>
              <a:t>s a method of qualitative hazard analyses at an early stage in process lifecycle.</a:t>
            </a:r>
          </a:p>
          <a:p>
            <a:pPr marL="800100" lvl="1" indent="-342900">
              <a:buFont typeface="Arial" panose="020B0604020202020204" pitchFamily="34" charset="0"/>
              <a:buChar char="•"/>
            </a:pPr>
            <a:r>
              <a:rPr lang="en-US" altLang="ja-JP" sz="2200" dirty="0" smtClean="0">
                <a:latin typeface="Helvetica" pitchFamily="34" charset="0"/>
                <a:cs typeface="Helvetica" pitchFamily="34" charset="0"/>
              </a:rPr>
              <a:t>helps to detailed risk analyses at later stages.</a:t>
            </a:r>
          </a:p>
          <a:p>
            <a:pPr marL="800100" lvl="1" indent="-342900">
              <a:buFont typeface="Arial" panose="020B0604020202020204" pitchFamily="34" charset="0"/>
              <a:buChar char="•"/>
            </a:pPr>
            <a:r>
              <a:rPr lang="en-US" altLang="ja-JP" sz="2200" dirty="0">
                <a:latin typeface="Helvetica" pitchFamily="34" charset="0"/>
                <a:cs typeface="Helvetica" pitchFamily="34" charset="0"/>
              </a:rPr>
              <a:t>can effectively eliminate or reduce hazards for inherent safety</a:t>
            </a:r>
            <a:r>
              <a:rPr lang="en-US" altLang="ja-JP" sz="2200" dirty="0" smtClean="0">
                <a:latin typeface="Helvetica" pitchFamily="34" charset="0"/>
                <a:cs typeface="Helvetica" pitchFamily="34" charset="0"/>
              </a:rPr>
              <a:t>.</a:t>
            </a:r>
            <a:endParaRPr lang="en-US" altLang="ja-JP" sz="2200" dirty="0">
              <a:latin typeface="Helvetica" pitchFamily="34" charset="0"/>
              <a:cs typeface="Helvetica" pitchFamily="34" charset="0"/>
            </a:endParaRPr>
          </a:p>
        </p:txBody>
      </p:sp>
      <p:sp>
        <p:nvSpPr>
          <p:cNvPr id="29" name="正方形/長方形 28"/>
          <p:cNvSpPr/>
          <p:nvPr/>
        </p:nvSpPr>
        <p:spPr>
          <a:xfrm>
            <a:off x="292973" y="3001846"/>
            <a:ext cx="8516147" cy="461665"/>
          </a:xfrm>
          <a:prstGeom prst="rect">
            <a:avLst/>
          </a:prstGeom>
        </p:spPr>
        <p:txBody>
          <a:bodyPr wrap="square">
            <a:spAutoFit/>
          </a:bodyPr>
          <a:lstStyle/>
          <a:p>
            <a:r>
              <a:rPr lang="en-US" altLang="ja-JP" sz="2400" b="1" dirty="0">
                <a:latin typeface="Helvetica" pitchFamily="34" charset="0"/>
                <a:cs typeface="Helvetica" pitchFamily="34" charset="0"/>
              </a:rPr>
              <a:t>HAZID</a:t>
            </a:r>
            <a:r>
              <a:rPr lang="ja-JP" altLang="en-US" sz="2400" b="1" dirty="0">
                <a:latin typeface="Helvetica" pitchFamily="34" charset="0"/>
                <a:cs typeface="Helvetica" pitchFamily="34" charset="0"/>
              </a:rPr>
              <a:t> </a:t>
            </a:r>
            <a:r>
              <a:rPr lang="en-US" altLang="ja-JP" sz="2400" b="1" dirty="0" smtClean="0">
                <a:latin typeface="Helvetica" pitchFamily="34" charset="0"/>
                <a:cs typeface="Helvetica" pitchFamily="34" charset="0"/>
              </a:rPr>
              <a:t>Study </a:t>
            </a:r>
            <a:r>
              <a:rPr lang="ja-JP" altLang="en-US" sz="2400" b="1" dirty="0" smtClean="0">
                <a:latin typeface="Helvetica" pitchFamily="34" charset="0"/>
                <a:cs typeface="Helvetica" pitchFamily="34" charset="0"/>
              </a:rPr>
              <a:t>≒ </a:t>
            </a:r>
            <a:r>
              <a:rPr lang="en-US" altLang="ja-JP" sz="2400" b="1" i="1" dirty="0" smtClean="0">
                <a:latin typeface="Helvetica" pitchFamily="34" charset="0"/>
                <a:cs typeface="Helvetica" pitchFamily="34" charset="0"/>
              </a:rPr>
              <a:t>Preliminary Hazard Analysis</a:t>
            </a:r>
            <a:r>
              <a:rPr lang="en-US" altLang="ja-JP" sz="2400" b="1" dirty="0" smtClean="0">
                <a:latin typeface="Helvetica" pitchFamily="34" charset="0"/>
                <a:cs typeface="Helvetica" pitchFamily="34" charset="0"/>
              </a:rPr>
              <a:t> </a:t>
            </a:r>
            <a:r>
              <a:rPr lang="en-US" altLang="ja-JP" sz="2400" b="1" i="1" dirty="0" smtClean="0">
                <a:latin typeface="Helvetica" pitchFamily="34" charset="0"/>
                <a:cs typeface="Helvetica" pitchFamily="34" charset="0"/>
              </a:rPr>
              <a:t>(PHA)</a:t>
            </a:r>
            <a:r>
              <a:rPr lang="en-US" altLang="ja-JP" sz="2400" b="1" baseline="30000" dirty="0" smtClean="0">
                <a:latin typeface="Helvetica" pitchFamily="34" charset="0"/>
                <a:cs typeface="Helvetica" pitchFamily="34" charset="0"/>
              </a:rPr>
              <a:t>1)</a:t>
            </a:r>
            <a:endParaRPr lang="ja-JP" altLang="en-US" sz="2400" b="1" baseline="30000" dirty="0"/>
          </a:p>
        </p:txBody>
      </p:sp>
      <p:sp>
        <p:nvSpPr>
          <p:cNvPr id="2" name="正方形/長方形 1"/>
          <p:cNvSpPr/>
          <p:nvPr/>
        </p:nvSpPr>
        <p:spPr>
          <a:xfrm>
            <a:off x="292973" y="816925"/>
            <a:ext cx="3223959" cy="523220"/>
          </a:xfrm>
          <a:prstGeom prst="rect">
            <a:avLst/>
          </a:prstGeom>
        </p:spPr>
        <p:txBody>
          <a:bodyPr wrap="none">
            <a:spAutoFit/>
          </a:bodyPr>
          <a:lstStyle/>
          <a:p>
            <a:r>
              <a:rPr lang="en-US" altLang="ja-JP" sz="2800" b="1" dirty="0" smtClean="0">
                <a:latin typeface="Helvetica" pitchFamily="34" charset="0"/>
                <a:cs typeface="Helvetica" pitchFamily="34" charset="0"/>
              </a:rPr>
              <a:t>Process Lifecycle</a:t>
            </a:r>
            <a:endParaRPr lang="ja-JP" altLang="en-US" sz="2800" b="1" dirty="0"/>
          </a:p>
        </p:txBody>
      </p:sp>
      <p:sp>
        <p:nvSpPr>
          <p:cNvPr id="3" name="正方形/長方形 2"/>
          <p:cNvSpPr/>
          <p:nvPr/>
        </p:nvSpPr>
        <p:spPr>
          <a:xfrm>
            <a:off x="242173" y="4930594"/>
            <a:ext cx="8743523" cy="1200329"/>
          </a:xfrm>
          <a:prstGeom prst="rect">
            <a:avLst/>
          </a:prstGeom>
        </p:spPr>
        <p:txBody>
          <a:bodyPr wrap="square">
            <a:spAutoFit/>
          </a:bodyPr>
          <a:lstStyle/>
          <a:p>
            <a:r>
              <a:rPr lang="en-US" altLang="ja-JP" sz="2400" b="1" u="sng" dirty="0">
                <a:solidFill>
                  <a:srgbClr val="0066FF"/>
                </a:solidFill>
                <a:latin typeface="Helvetica"/>
                <a:cs typeface="Helvetica"/>
              </a:rPr>
              <a:t>Purpose</a:t>
            </a:r>
            <a:r>
              <a:rPr lang="en-US" altLang="ja-JP" sz="2400" b="1" i="1" dirty="0">
                <a:solidFill>
                  <a:srgbClr val="0066FF"/>
                </a:solidFill>
                <a:latin typeface="Helvetica"/>
                <a:cs typeface="Helvetica"/>
              </a:rPr>
              <a:t> </a:t>
            </a:r>
          </a:p>
          <a:p>
            <a:r>
              <a:rPr lang="en-US" altLang="ja-JP" sz="2400" b="1" i="1" dirty="0">
                <a:solidFill>
                  <a:srgbClr val="0066FF"/>
                </a:solidFill>
                <a:latin typeface="Helvetica"/>
                <a:cs typeface="Helvetica"/>
              </a:rPr>
              <a:t>HAZID Study for identification and evaluation of </a:t>
            </a:r>
            <a:r>
              <a:rPr lang="en-US" altLang="ja-JP" sz="2400" b="1" i="1" dirty="0" smtClean="0">
                <a:solidFill>
                  <a:srgbClr val="0066FF"/>
                </a:solidFill>
                <a:latin typeface="Helvetica"/>
                <a:cs typeface="Helvetica"/>
              </a:rPr>
              <a:t>risks </a:t>
            </a:r>
            <a:r>
              <a:rPr lang="en-US" altLang="ja-JP" sz="2400" b="1" i="1" dirty="0">
                <a:solidFill>
                  <a:srgbClr val="0066FF"/>
                </a:solidFill>
                <a:latin typeface="Helvetica"/>
                <a:cs typeface="Helvetica"/>
              </a:rPr>
              <a:t>involving with MCH </a:t>
            </a:r>
            <a:r>
              <a:rPr lang="en-US" altLang="ja-JP" sz="2400" b="1" i="1" dirty="0" smtClean="0">
                <a:solidFill>
                  <a:srgbClr val="0066FF"/>
                </a:solidFill>
                <a:latin typeface="Helvetica"/>
                <a:cs typeface="Helvetica"/>
              </a:rPr>
              <a:t>system in </a:t>
            </a:r>
            <a:r>
              <a:rPr lang="en-US" altLang="ja-JP" sz="2400" b="1" i="1" dirty="0">
                <a:solidFill>
                  <a:srgbClr val="0066FF"/>
                </a:solidFill>
                <a:latin typeface="Helvetica"/>
                <a:cs typeface="Helvetica"/>
              </a:rPr>
              <a:t>the hybrid station. </a:t>
            </a:r>
          </a:p>
        </p:txBody>
      </p:sp>
    </p:spTree>
    <p:extLst>
      <p:ext uri="{BB962C8B-B14F-4D97-AF65-F5344CB8AC3E}">
        <p14:creationId xmlns:p14="http://schemas.microsoft.com/office/powerpoint/2010/main" val="35594265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下矢印 1"/>
          <p:cNvSpPr/>
          <p:nvPr/>
        </p:nvSpPr>
        <p:spPr>
          <a:xfrm>
            <a:off x="56704" y="836713"/>
            <a:ext cx="902196" cy="5256583"/>
          </a:xfrm>
          <a:prstGeom prst="downArrow">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9" name="直線コネクタ 8"/>
          <p:cNvCxnSpPr/>
          <p:nvPr/>
        </p:nvCxnSpPr>
        <p:spPr>
          <a:xfrm>
            <a:off x="-1" y="692696"/>
            <a:ext cx="9144000" cy="0"/>
          </a:xfrm>
          <a:prstGeom prst="line">
            <a:avLst/>
          </a:prstGeom>
          <a:ln w="50800">
            <a:solidFill>
              <a:srgbClr val="0466FF"/>
            </a:solidFill>
          </a:ln>
          <a:effectLst/>
        </p:spPr>
        <p:style>
          <a:lnRef idx="2">
            <a:schemeClr val="accent1"/>
          </a:lnRef>
          <a:fillRef idx="0">
            <a:schemeClr val="accent1"/>
          </a:fillRef>
          <a:effectRef idx="1">
            <a:schemeClr val="accent1"/>
          </a:effectRef>
          <a:fontRef idx="minor">
            <a:schemeClr val="tx1"/>
          </a:fontRef>
        </p:style>
      </p:cxnSp>
      <p:sp>
        <p:nvSpPr>
          <p:cNvPr id="22" name="正方形/長方形 21"/>
          <p:cNvSpPr/>
          <p:nvPr/>
        </p:nvSpPr>
        <p:spPr>
          <a:xfrm>
            <a:off x="8830956" y="6488668"/>
            <a:ext cx="312906" cy="369332"/>
          </a:xfrm>
          <a:prstGeom prst="rect">
            <a:avLst/>
          </a:prstGeom>
        </p:spPr>
        <p:txBody>
          <a:bodyPr wrap="none">
            <a:spAutoFit/>
          </a:bodyPr>
          <a:lstStyle/>
          <a:p>
            <a:r>
              <a:rPr lang="en-US" altLang="ja-JP" dirty="0" smtClean="0">
                <a:latin typeface="Helvetica" pitchFamily="34" charset="0"/>
                <a:cs typeface="Helvetica" pitchFamily="34" charset="0"/>
              </a:rPr>
              <a:t>4</a:t>
            </a:r>
            <a:endParaRPr lang="ja-JP" altLang="en-US" dirty="0"/>
          </a:p>
        </p:txBody>
      </p:sp>
      <p:sp>
        <p:nvSpPr>
          <p:cNvPr id="23" name="正方形/長方形 22"/>
          <p:cNvSpPr/>
          <p:nvPr/>
        </p:nvSpPr>
        <p:spPr>
          <a:xfrm>
            <a:off x="0" y="-15190"/>
            <a:ext cx="9144001" cy="707886"/>
          </a:xfrm>
          <a:prstGeom prst="rect">
            <a:avLst/>
          </a:prstGeom>
        </p:spPr>
        <p:txBody>
          <a:bodyPr wrap="square">
            <a:spAutoFit/>
          </a:bodyPr>
          <a:lstStyle/>
          <a:p>
            <a:pPr algn="ctr"/>
            <a:r>
              <a:rPr lang="en-US" altLang="ja-JP" sz="4000" b="1" dirty="0" smtClean="0">
                <a:latin typeface="Helvetica" panose="020B0604020202020204" pitchFamily="34" charset="0"/>
                <a:cs typeface="Helvetica" panose="020B0604020202020204" pitchFamily="34" charset="0"/>
              </a:rPr>
              <a:t>Analysis procedure</a:t>
            </a:r>
            <a:endParaRPr lang="en-US" altLang="ja-JP" sz="4000" b="1" dirty="0">
              <a:latin typeface="Helvetica" panose="020B0604020202020204" pitchFamily="34" charset="0"/>
              <a:cs typeface="Helvetica" panose="020B0604020202020204" pitchFamily="34" charset="0"/>
            </a:endParaRPr>
          </a:p>
        </p:txBody>
      </p:sp>
      <p:sp>
        <p:nvSpPr>
          <p:cNvPr id="24" name="正方形/長方形 23"/>
          <p:cNvSpPr/>
          <p:nvPr/>
        </p:nvSpPr>
        <p:spPr>
          <a:xfrm>
            <a:off x="332658" y="934631"/>
            <a:ext cx="8811204" cy="5632311"/>
          </a:xfrm>
          <a:prstGeom prst="rect">
            <a:avLst/>
          </a:prstGeom>
        </p:spPr>
        <p:txBody>
          <a:bodyPr wrap="square">
            <a:spAutoFit/>
          </a:bodyPr>
          <a:lstStyle/>
          <a:p>
            <a:pPr marL="514350" indent="-514350">
              <a:buFont typeface="+mj-lt"/>
              <a:buAutoNum type="arabicPeriod"/>
            </a:pPr>
            <a:r>
              <a:rPr lang="en-US" altLang="ja-JP" sz="2400" dirty="0" smtClean="0">
                <a:latin typeface="Helvetica"/>
                <a:cs typeface="Helvetica"/>
              </a:rPr>
              <a:t>Definition of the model of a hybrid H2-gasoline fueling station using on-site hydrogen production system with MCH</a:t>
            </a:r>
          </a:p>
          <a:p>
            <a:pPr marL="514350" indent="-514350">
              <a:buFont typeface="+mj-lt"/>
              <a:buAutoNum type="arabicPeriod"/>
            </a:pPr>
            <a:endParaRPr lang="en-US" altLang="ja-JP" sz="2400" dirty="0">
              <a:latin typeface="Helvetica"/>
              <a:cs typeface="Helvetica"/>
            </a:endParaRPr>
          </a:p>
          <a:p>
            <a:pPr marL="514350" indent="-514350">
              <a:buFont typeface="+mj-lt"/>
              <a:buAutoNum type="arabicPeriod"/>
            </a:pPr>
            <a:r>
              <a:rPr lang="en-US" altLang="ja-JP" sz="2400" dirty="0" smtClean="0">
                <a:latin typeface="Helvetica"/>
                <a:cs typeface="Helvetica"/>
              </a:rPr>
              <a:t>Introduction of HAZID Study method</a:t>
            </a:r>
          </a:p>
          <a:p>
            <a:pPr marL="514350" indent="-514350">
              <a:buFont typeface="+mj-lt"/>
              <a:buAutoNum type="arabicPeriod"/>
            </a:pPr>
            <a:endParaRPr lang="en-US" altLang="ja-JP" sz="2400" dirty="0">
              <a:latin typeface="Helvetica"/>
              <a:cs typeface="Helvetica"/>
            </a:endParaRPr>
          </a:p>
          <a:p>
            <a:pPr marL="514350" indent="-514350">
              <a:buFont typeface="+mj-lt"/>
              <a:buAutoNum type="arabicPeriod"/>
            </a:pPr>
            <a:r>
              <a:rPr lang="en-US" altLang="ja-JP" sz="2400" dirty="0" smtClean="0">
                <a:latin typeface="Helvetica"/>
                <a:cs typeface="Helvetica"/>
              </a:rPr>
              <a:t>HAZID Study for identification scenarios</a:t>
            </a:r>
          </a:p>
          <a:p>
            <a:pPr marL="514350" indent="-514350">
              <a:buFont typeface="+mj-lt"/>
              <a:buAutoNum type="arabicPeriod"/>
            </a:pPr>
            <a:endParaRPr lang="en-US" altLang="ja-JP" sz="2400" dirty="0" smtClean="0">
              <a:latin typeface="Helvetica"/>
              <a:cs typeface="Helvetica"/>
            </a:endParaRPr>
          </a:p>
          <a:p>
            <a:pPr marL="514350" indent="-514350">
              <a:buFont typeface="+mj-lt"/>
              <a:buAutoNum type="arabicPeriod"/>
            </a:pPr>
            <a:r>
              <a:rPr lang="en-US" altLang="ja-JP" sz="2400" dirty="0" smtClean="0">
                <a:latin typeface="Helvetica"/>
                <a:cs typeface="Helvetica"/>
              </a:rPr>
              <a:t>Risk evaluation by risk matrix</a:t>
            </a:r>
          </a:p>
          <a:p>
            <a:pPr marL="514350" indent="-514350">
              <a:buFont typeface="+mj-lt"/>
              <a:buAutoNum type="arabicPeriod"/>
            </a:pPr>
            <a:endParaRPr lang="en-US" altLang="ja-JP" sz="2400" dirty="0" smtClean="0">
              <a:latin typeface="Helvetica"/>
              <a:cs typeface="Helvetica"/>
            </a:endParaRPr>
          </a:p>
          <a:p>
            <a:pPr marL="514350" indent="-514350">
              <a:buFont typeface="+mj-lt"/>
              <a:buAutoNum type="arabicPeriod"/>
            </a:pPr>
            <a:r>
              <a:rPr lang="en-US" altLang="ja-JP" sz="2400" dirty="0" smtClean="0">
                <a:latin typeface="Helvetica"/>
                <a:cs typeface="Helvetica"/>
              </a:rPr>
              <a:t>Representative scenario identification</a:t>
            </a:r>
          </a:p>
          <a:p>
            <a:pPr marL="514350" indent="-514350">
              <a:buFont typeface="+mj-lt"/>
              <a:buAutoNum type="arabicPeriod"/>
            </a:pPr>
            <a:endParaRPr lang="en-US" altLang="ja-JP" sz="2400" dirty="0">
              <a:latin typeface="Helvetica"/>
              <a:cs typeface="Helvetica"/>
            </a:endParaRPr>
          </a:p>
          <a:p>
            <a:pPr marL="514350" indent="-514350">
              <a:buFont typeface="+mj-lt"/>
              <a:buAutoNum type="arabicPeriod"/>
            </a:pPr>
            <a:r>
              <a:rPr lang="en-US" altLang="ja-JP" sz="2400" dirty="0" smtClean="0">
                <a:latin typeface="Helvetica"/>
                <a:cs typeface="Helvetica"/>
              </a:rPr>
              <a:t>Comparative evaluation analysis of MCH and existing LPG-typed hydrogen fueling stations.</a:t>
            </a:r>
          </a:p>
          <a:p>
            <a:pPr marL="514350" indent="-514350">
              <a:buFont typeface="+mj-lt"/>
              <a:buAutoNum type="arabicPeriod"/>
            </a:pPr>
            <a:endParaRPr lang="en-US" altLang="ja-JP" sz="2400" dirty="0">
              <a:latin typeface="Helvetica"/>
              <a:cs typeface="Helvetica"/>
            </a:endParaRPr>
          </a:p>
          <a:p>
            <a:pPr marL="514350" indent="-514350">
              <a:buFont typeface="+mj-lt"/>
              <a:buAutoNum type="arabicPeriod"/>
            </a:pPr>
            <a:r>
              <a:rPr lang="en-US" altLang="ja-JP" sz="2400" b="1" i="1" dirty="0" smtClean="0">
                <a:solidFill>
                  <a:srgbClr val="0466FF"/>
                </a:solidFill>
                <a:latin typeface="Helvetica"/>
                <a:cs typeface="Helvetica"/>
              </a:rPr>
              <a:t>Conclusions</a:t>
            </a:r>
            <a:endParaRPr lang="ja-JP" altLang="en-US" sz="2400" dirty="0"/>
          </a:p>
        </p:txBody>
      </p:sp>
    </p:spTree>
    <p:extLst>
      <p:ext uri="{BB962C8B-B14F-4D97-AF65-F5344CB8AC3E}">
        <p14:creationId xmlns:p14="http://schemas.microsoft.com/office/powerpoint/2010/main" val="42383712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15190"/>
            <a:ext cx="9144000" cy="707886"/>
          </a:xfrm>
          <a:prstGeom prst="rect">
            <a:avLst/>
          </a:prstGeom>
        </p:spPr>
        <p:txBody>
          <a:bodyPr wrap="square">
            <a:spAutoFit/>
          </a:bodyPr>
          <a:lstStyle/>
          <a:p>
            <a:pPr algn="ctr"/>
            <a:r>
              <a:rPr lang="en-US" altLang="ja-JP" sz="4000" b="1" dirty="0" smtClean="0">
                <a:latin typeface="Helvetica" pitchFamily="34" charset="0"/>
                <a:ea typeface="+mj-ea"/>
                <a:cs typeface="Helvetica" pitchFamily="34" charset="0"/>
              </a:rPr>
              <a:t>A hybrid station model</a:t>
            </a:r>
            <a:endParaRPr lang="ja-JP" altLang="en-US" sz="4000" b="1" dirty="0">
              <a:latin typeface="Helvetica" pitchFamily="34" charset="0"/>
              <a:ea typeface="+mj-ea"/>
              <a:cs typeface="Helvetica" pitchFamily="34" charset="0"/>
            </a:endParaRPr>
          </a:p>
        </p:txBody>
      </p:sp>
      <p:sp>
        <p:nvSpPr>
          <p:cNvPr id="11" name="正方形/長方形 10"/>
          <p:cNvSpPr/>
          <p:nvPr/>
        </p:nvSpPr>
        <p:spPr>
          <a:xfrm>
            <a:off x="8830956" y="6488668"/>
            <a:ext cx="313044" cy="369332"/>
          </a:xfrm>
          <a:prstGeom prst="rect">
            <a:avLst/>
          </a:prstGeom>
        </p:spPr>
        <p:txBody>
          <a:bodyPr wrap="none">
            <a:spAutoFit/>
          </a:bodyPr>
          <a:lstStyle/>
          <a:p>
            <a:r>
              <a:rPr lang="en-US" altLang="ja-JP" dirty="0" smtClean="0">
                <a:latin typeface="Helvetica" pitchFamily="34" charset="0"/>
                <a:cs typeface="Helvetica" pitchFamily="34" charset="0"/>
              </a:rPr>
              <a:t>5</a:t>
            </a:r>
            <a:endParaRPr lang="ja-JP" altLang="en-US" dirty="0"/>
          </a:p>
        </p:txBody>
      </p:sp>
      <p:cxnSp>
        <p:nvCxnSpPr>
          <p:cNvPr id="7" name="直線コネクタ 6"/>
          <p:cNvCxnSpPr/>
          <p:nvPr/>
        </p:nvCxnSpPr>
        <p:spPr>
          <a:xfrm>
            <a:off x="-1" y="701555"/>
            <a:ext cx="9144000" cy="0"/>
          </a:xfrm>
          <a:prstGeom prst="line">
            <a:avLst/>
          </a:prstGeom>
          <a:ln w="50800">
            <a:solidFill>
              <a:srgbClr val="0466FF"/>
            </a:solidFill>
          </a:ln>
          <a:effectLst/>
        </p:spPr>
        <p:style>
          <a:lnRef idx="2">
            <a:schemeClr val="accent1"/>
          </a:lnRef>
          <a:fillRef idx="0">
            <a:schemeClr val="accent1"/>
          </a:fillRef>
          <a:effectRef idx="1">
            <a:schemeClr val="accent1"/>
          </a:effectRef>
          <a:fontRef idx="minor">
            <a:schemeClr val="tx1"/>
          </a:fontRef>
        </p:style>
      </p:cxnSp>
      <p:pic>
        <p:nvPicPr>
          <p:cNvPr id="1026" name="図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71" y="836712"/>
            <a:ext cx="8661404" cy="5904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図 3"/>
          <p:cNvPicPr>
            <a:picLocks noChangeAspect="1"/>
          </p:cNvPicPr>
          <p:nvPr/>
        </p:nvPicPr>
        <p:blipFill>
          <a:blip r:embed="rId4"/>
          <a:stretch>
            <a:fillRect/>
          </a:stretch>
        </p:blipFill>
        <p:spPr>
          <a:xfrm>
            <a:off x="6597425" y="856631"/>
            <a:ext cx="2484661" cy="1182854"/>
          </a:xfrm>
          <a:prstGeom prst="rect">
            <a:avLst/>
          </a:prstGeom>
          <a:solidFill>
            <a:schemeClr val="bg1"/>
          </a:solidFill>
        </p:spPr>
      </p:pic>
      <p:sp>
        <p:nvSpPr>
          <p:cNvPr id="5" name="テキスト ボックス 4"/>
          <p:cNvSpPr txBox="1"/>
          <p:nvPr/>
        </p:nvSpPr>
        <p:spPr>
          <a:xfrm>
            <a:off x="6494488" y="1989975"/>
            <a:ext cx="2492990" cy="369332"/>
          </a:xfrm>
          <a:prstGeom prst="rect">
            <a:avLst/>
          </a:prstGeom>
          <a:noFill/>
          <a:ln>
            <a:noFill/>
          </a:ln>
        </p:spPr>
        <p:txBody>
          <a:bodyPr wrap="none" rtlCol="0">
            <a:spAutoFit/>
          </a:bodyPr>
          <a:lstStyle/>
          <a:p>
            <a:r>
              <a:rPr kumimoji="1" lang="en-US" altLang="ja-JP" i="1" dirty="0" smtClean="0">
                <a:solidFill>
                  <a:srgbClr val="FF0000"/>
                </a:solidFill>
                <a:latin typeface="Helvetica" panose="020B0604020202020204" pitchFamily="34" charset="0"/>
                <a:cs typeface="Helvetica" panose="020B0604020202020204" pitchFamily="34" charset="0"/>
              </a:rPr>
              <a:t>MCH dehydrogenation</a:t>
            </a:r>
            <a:endParaRPr kumimoji="1" lang="ja-JP" altLang="en-US" i="1" dirty="0">
              <a:solidFill>
                <a:srgbClr val="FF0000"/>
              </a:solidFill>
              <a:latin typeface="Helvetica" panose="020B0604020202020204" pitchFamily="34" charset="0"/>
              <a:cs typeface="Helvetica" panose="020B0604020202020204" pitchFamily="34" charset="0"/>
            </a:endParaRPr>
          </a:p>
        </p:txBody>
      </p:sp>
      <p:sp>
        <p:nvSpPr>
          <p:cNvPr id="9" name="角丸四角形 8"/>
          <p:cNvSpPr/>
          <p:nvPr/>
        </p:nvSpPr>
        <p:spPr>
          <a:xfrm>
            <a:off x="3275856" y="4581128"/>
            <a:ext cx="2394680" cy="1872208"/>
          </a:xfrm>
          <a:prstGeom prst="roundRect">
            <a:avLst>
              <a:gd name="adj" fmla="val 0"/>
            </a:avLst>
          </a:prstGeom>
          <a:noFill/>
          <a:ln w="5080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0" name="テキスト ボックス 9"/>
          <p:cNvSpPr txBox="1"/>
          <p:nvPr/>
        </p:nvSpPr>
        <p:spPr>
          <a:xfrm>
            <a:off x="3788118" y="4581128"/>
            <a:ext cx="1401346" cy="461665"/>
          </a:xfrm>
          <a:prstGeom prst="rect">
            <a:avLst/>
          </a:prstGeom>
          <a:solidFill>
            <a:srgbClr val="FF0000"/>
          </a:solidFill>
        </p:spPr>
        <p:txBody>
          <a:bodyPr wrap="none" rtlCol="0">
            <a:spAutoFit/>
          </a:bodyPr>
          <a:lstStyle/>
          <a:p>
            <a:r>
              <a:rPr kumimoji="1" lang="en-US" altLang="ja-JP" sz="2400" dirty="0" smtClean="0">
                <a:solidFill>
                  <a:schemeClr val="bg1"/>
                </a:solidFill>
                <a:latin typeface="Helvetica" panose="020B0604020202020204" pitchFamily="34" charset="0"/>
                <a:cs typeface="Helvetica" panose="020B0604020202020204" pitchFamily="34" charset="0"/>
              </a:rPr>
              <a:t>Gasoline</a:t>
            </a:r>
            <a:endParaRPr kumimoji="1" lang="ja-JP" altLang="en-US" sz="2400" dirty="0">
              <a:solidFill>
                <a:schemeClr val="bg1"/>
              </a:solidFill>
              <a:latin typeface="Helvetica" panose="020B0604020202020204" pitchFamily="34" charset="0"/>
              <a:cs typeface="Helvetica" panose="020B0604020202020204" pitchFamily="34" charset="0"/>
            </a:endParaRPr>
          </a:p>
        </p:txBody>
      </p:sp>
      <p:sp>
        <p:nvSpPr>
          <p:cNvPr id="12" name="角丸四角形 11"/>
          <p:cNvSpPr/>
          <p:nvPr/>
        </p:nvSpPr>
        <p:spPr>
          <a:xfrm>
            <a:off x="179512" y="981321"/>
            <a:ext cx="2520280" cy="2971654"/>
          </a:xfrm>
          <a:prstGeom prst="roundRect">
            <a:avLst>
              <a:gd name="adj" fmla="val 0"/>
            </a:avLst>
          </a:prstGeom>
          <a:noFill/>
          <a:ln w="50800">
            <a:solidFill>
              <a:srgbClr val="0066F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3" name="角丸四角形 12"/>
          <p:cNvSpPr/>
          <p:nvPr/>
        </p:nvSpPr>
        <p:spPr>
          <a:xfrm>
            <a:off x="1197992" y="3972894"/>
            <a:ext cx="1872208" cy="2480442"/>
          </a:xfrm>
          <a:prstGeom prst="roundRect">
            <a:avLst>
              <a:gd name="adj" fmla="val 0"/>
            </a:avLst>
          </a:prstGeom>
          <a:noFill/>
          <a:ln w="50800">
            <a:solidFill>
              <a:srgbClr val="0066F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4" name="テキスト ボックス 13"/>
          <p:cNvSpPr txBox="1"/>
          <p:nvPr/>
        </p:nvSpPr>
        <p:spPr>
          <a:xfrm>
            <a:off x="1373311" y="3824487"/>
            <a:ext cx="1521570" cy="461665"/>
          </a:xfrm>
          <a:prstGeom prst="rect">
            <a:avLst/>
          </a:prstGeom>
          <a:solidFill>
            <a:srgbClr val="0066FF"/>
          </a:solidFill>
        </p:spPr>
        <p:txBody>
          <a:bodyPr wrap="none" rtlCol="0">
            <a:spAutoFit/>
          </a:bodyPr>
          <a:lstStyle/>
          <a:p>
            <a:r>
              <a:rPr kumimoji="1" lang="en-US" altLang="ja-JP" sz="2400" dirty="0" smtClean="0">
                <a:solidFill>
                  <a:schemeClr val="bg1"/>
                </a:solidFill>
                <a:latin typeface="Helvetica" panose="020B0604020202020204" pitchFamily="34" charset="0"/>
                <a:cs typeface="Helvetica" panose="020B0604020202020204" pitchFamily="34" charset="0"/>
              </a:rPr>
              <a:t>Hydrogen</a:t>
            </a:r>
            <a:endParaRPr kumimoji="1" lang="ja-JP" altLang="en-US" sz="2400" dirty="0">
              <a:solidFill>
                <a:schemeClr val="bg1"/>
              </a:solidFill>
              <a:latin typeface="Helvetica" panose="020B0604020202020204" pitchFamily="34" charset="0"/>
              <a:cs typeface="Helvetica" panose="020B0604020202020204" pitchFamily="34" charset="0"/>
            </a:endParaRPr>
          </a:p>
        </p:txBody>
      </p:sp>
      <p:sp>
        <p:nvSpPr>
          <p:cNvPr id="15" name="角丸四角形 14"/>
          <p:cNvSpPr/>
          <p:nvPr/>
        </p:nvSpPr>
        <p:spPr>
          <a:xfrm>
            <a:off x="5004048" y="981321"/>
            <a:ext cx="1472496" cy="1583583"/>
          </a:xfrm>
          <a:prstGeom prst="roundRect">
            <a:avLst>
              <a:gd name="adj" fmla="val 0"/>
            </a:avLst>
          </a:prstGeom>
          <a:noFill/>
          <a:ln w="50800">
            <a:solidFill>
              <a:schemeClr val="accent6"/>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6" name="角丸四角形 15"/>
          <p:cNvSpPr/>
          <p:nvPr/>
        </p:nvSpPr>
        <p:spPr>
          <a:xfrm>
            <a:off x="5279204" y="2727162"/>
            <a:ext cx="1049484" cy="1245732"/>
          </a:xfrm>
          <a:prstGeom prst="roundRect">
            <a:avLst>
              <a:gd name="adj" fmla="val 0"/>
            </a:avLst>
          </a:prstGeom>
          <a:noFill/>
          <a:ln w="5080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7" name="角丸四角形 16"/>
          <p:cNvSpPr/>
          <p:nvPr/>
        </p:nvSpPr>
        <p:spPr>
          <a:xfrm>
            <a:off x="5179367" y="2639072"/>
            <a:ext cx="1297177" cy="1436433"/>
          </a:xfrm>
          <a:prstGeom prst="roundRect">
            <a:avLst>
              <a:gd name="adj" fmla="val 0"/>
            </a:avLst>
          </a:prstGeom>
          <a:noFill/>
          <a:ln w="50800">
            <a:solidFill>
              <a:schemeClr val="accent6"/>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 name="テキスト ボックス 1"/>
          <p:cNvSpPr txBox="1"/>
          <p:nvPr/>
        </p:nvSpPr>
        <p:spPr>
          <a:xfrm>
            <a:off x="1155682" y="1657303"/>
            <a:ext cx="979755" cy="369332"/>
          </a:xfrm>
          <a:prstGeom prst="rect">
            <a:avLst/>
          </a:prstGeom>
          <a:noFill/>
        </p:spPr>
        <p:txBody>
          <a:bodyPr wrap="none" rtlCol="0">
            <a:spAutoFit/>
          </a:bodyPr>
          <a:lstStyle/>
          <a:p>
            <a:r>
              <a:rPr kumimoji="1" lang="en-US" altLang="ja-JP" dirty="0" smtClean="0">
                <a:latin typeface="Helvetica" panose="020B0604020202020204" pitchFamily="34" charset="0"/>
                <a:cs typeface="Helvetica" panose="020B0604020202020204" pitchFamily="34" charset="0"/>
              </a:rPr>
              <a:t>82 MPa</a:t>
            </a:r>
            <a:endParaRPr kumimoji="1" lang="ja-JP" altLang="en-US" dirty="0">
              <a:latin typeface="Helvetica" panose="020B0604020202020204" pitchFamily="34" charset="0"/>
              <a:cs typeface="Helvetica" panose="020B0604020202020204" pitchFamily="34" charset="0"/>
            </a:endParaRPr>
          </a:p>
        </p:txBody>
      </p:sp>
      <p:sp>
        <p:nvSpPr>
          <p:cNvPr id="18" name="テキスト ボックス 17"/>
          <p:cNvSpPr txBox="1"/>
          <p:nvPr/>
        </p:nvSpPr>
        <p:spPr>
          <a:xfrm>
            <a:off x="3221192" y="1136183"/>
            <a:ext cx="986167" cy="369332"/>
          </a:xfrm>
          <a:prstGeom prst="rect">
            <a:avLst/>
          </a:prstGeom>
          <a:noFill/>
        </p:spPr>
        <p:txBody>
          <a:bodyPr wrap="none" rtlCol="0">
            <a:spAutoFit/>
          </a:bodyPr>
          <a:lstStyle/>
          <a:p>
            <a:r>
              <a:rPr kumimoji="1" lang="en-US" altLang="ja-JP" dirty="0" smtClean="0">
                <a:latin typeface="Helvetica" panose="020B0604020202020204" pitchFamily="34" charset="0"/>
                <a:cs typeface="Helvetica" panose="020B0604020202020204" pitchFamily="34" charset="0"/>
              </a:rPr>
              <a:t>&lt; 1MPa</a:t>
            </a:r>
            <a:endParaRPr kumimoji="1" lang="ja-JP" altLang="en-US" dirty="0">
              <a:latin typeface="Helvetica" panose="020B0604020202020204" pitchFamily="34" charset="0"/>
              <a:cs typeface="Helvetica" panose="020B0604020202020204" pitchFamily="34" charset="0"/>
            </a:endParaRPr>
          </a:p>
        </p:txBody>
      </p:sp>
      <p:sp>
        <p:nvSpPr>
          <p:cNvPr id="19" name="角丸四角形 18"/>
          <p:cNvSpPr/>
          <p:nvPr/>
        </p:nvSpPr>
        <p:spPr>
          <a:xfrm>
            <a:off x="2871058" y="975151"/>
            <a:ext cx="2130743" cy="2971654"/>
          </a:xfrm>
          <a:prstGeom prst="roundRect">
            <a:avLst>
              <a:gd name="adj" fmla="val 0"/>
            </a:avLst>
          </a:prstGeom>
          <a:noFill/>
          <a:ln w="50800">
            <a:solidFill>
              <a:schemeClr val="accent6"/>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0" name="テキスト ボックス 19"/>
          <p:cNvSpPr txBox="1"/>
          <p:nvPr/>
        </p:nvSpPr>
        <p:spPr>
          <a:xfrm>
            <a:off x="3493038" y="3342184"/>
            <a:ext cx="886781" cy="461665"/>
          </a:xfrm>
          <a:prstGeom prst="rect">
            <a:avLst/>
          </a:prstGeom>
          <a:solidFill>
            <a:schemeClr val="accent6"/>
          </a:solidFill>
          <a:ln>
            <a:solidFill>
              <a:schemeClr val="accent6"/>
            </a:solidFill>
          </a:ln>
        </p:spPr>
        <p:txBody>
          <a:bodyPr wrap="none" rtlCol="0">
            <a:spAutoFit/>
          </a:bodyPr>
          <a:lstStyle/>
          <a:p>
            <a:r>
              <a:rPr kumimoji="1" lang="en-US" altLang="ja-JP" sz="2400" dirty="0" smtClean="0">
                <a:solidFill>
                  <a:schemeClr val="bg1"/>
                </a:solidFill>
                <a:latin typeface="Helvetica" panose="020B0604020202020204" pitchFamily="34" charset="0"/>
                <a:cs typeface="Helvetica" panose="020B0604020202020204" pitchFamily="34" charset="0"/>
              </a:rPr>
              <a:t>MCH</a:t>
            </a:r>
            <a:endParaRPr kumimoji="1" lang="ja-JP" altLang="en-US" sz="2400" dirty="0">
              <a:solidFill>
                <a:schemeClr val="bg1"/>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8914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15190"/>
            <a:ext cx="9144000" cy="707886"/>
          </a:xfrm>
          <a:prstGeom prst="rect">
            <a:avLst/>
          </a:prstGeom>
        </p:spPr>
        <p:txBody>
          <a:bodyPr wrap="square">
            <a:spAutoFit/>
          </a:bodyPr>
          <a:lstStyle/>
          <a:p>
            <a:pPr algn="ctr"/>
            <a:r>
              <a:rPr lang="en-US" altLang="ja-JP" sz="4000" b="1" dirty="0" smtClean="0">
                <a:latin typeface="Helvetica" pitchFamily="34" charset="0"/>
                <a:ea typeface="+mj-ea"/>
                <a:cs typeface="Helvetica" pitchFamily="34" charset="0"/>
              </a:rPr>
              <a:t>A hybrid station model</a:t>
            </a:r>
            <a:endParaRPr lang="ja-JP" altLang="en-US" sz="4000" b="1" dirty="0">
              <a:latin typeface="Helvetica" pitchFamily="34" charset="0"/>
              <a:ea typeface="+mj-ea"/>
              <a:cs typeface="Helvetica" pitchFamily="34" charset="0"/>
            </a:endParaRPr>
          </a:p>
        </p:txBody>
      </p:sp>
      <p:sp>
        <p:nvSpPr>
          <p:cNvPr id="11" name="正方形/長方形 10"/>
          <p:cNvSpPr/>
          <p:nvPr/>
        </p:nvSpPr>
        <p:spPr>
          <a:xfrm>
            <a:off x="8830956" y="6488668"/>
            <a:ext cx="313044" cy="369332"/>
          </a:xfrm>
          <a:prstGeom prst="rect">
            <a:avLst/>
          </a:prstGeom>
        </p:spPr>
        <p:txBody>
          <a:bodyPr wrap="none">
            <a:spAutoFit/>
          </a:bodyPr>
          <a:lstStyle/>
          <a:p>
            <a:r>
              <a:rPr lang="en-US" altLang="ja-JP" dirty="0" smtClean="0">
                <a:latin typeface="Helvetica" pitchFamily="34" charset="0"/>
                <a:cs typeface="Helvetica" pitchFamily="34" charset="0"/>
              </a:rPr>
              <a:t>5</a:t>
            </a:r>
            <a:endParaRPr lang="ja-JP" altLang="en-US" dirty="0"/>
          </a:p>
        </p:txBody>
      </p:sp>
      <p:cxnSp>
        <p:nvCxnSpPr>
          <p:cNvPr id="7" name="直線コネクタ 6"/>
          <p:cNvCxnSpPr/>
          <p:nvPr/>
        </p:nvCxnSpPr>
        <p:spPr>
          <a:xfrm>
            <a:off x="-1" y="701555"/>
            <a:ext cx="9144000" cy="0"/>
          </a:xfrm>
          <a:prstGeom prst="line">
            <a:avLst/>
          </a:prstGeom>
          <a:ln w="50800">
            <a:solidFill>
              <a:srgbClr val="0466FF"/>
            </a:solidFill>
          </a:ln>
          <a:effectLst/>
        </p:spPr>
        <p:style>
          <a:lnRef idx="2">
            <a:schemeClr val="accent1"/>
          </a:lnRef>
          <a:fillRef idx="0">
            <a:schemeClr val="accent1"/>
          </a:fillRef>
          <a:effectRef idx="1">
            <a:schemeClr val="accent1"/>
          </a:effectRef>
          <a:fontRef idx="minor">
            <a:schemeClr val="tx1"/>
          </a:fontRef>
        </p:style>
      </p:cxnSp>
      <p:pic>
        <p:nvPicPr>
          <p:cNvPr id="1026" name="図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71" y="836712"/>
            <a:ext cx="8661404" cy="5904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図 3"/>
          <p:cNvPicPr>
            <a:picLocks noChangeAspect="1"/>
          </p:cNvPicPr>
          <p:nvPr/>
        </p:nvPicPr>
        <p:blipFill>
          <a:blip r:embed="rId4"/>
          <a:stretch>
            <a:fillRect/>
          </a:stretch>
        </p:blipFill>
        <p:spPr>
          <a:xfrm>
            <a:off x="6597425" y="856631"/>
            <a:ext cx="2484661" cy="1182854"/>
          </a:xfrm>
          <a:prstGeom prst="rect">
            <a:avLst/>
          </a:prstGeom>
          <a:solidFill>
            <a:schemeClr val="bg1"/>
          </a:solidFill>
        </p:spPr>
      </p:pic>
      <p:sp>
        <p:nvSpPr>
          <p:cNvPr id="5" name="テキスト ボックス 4"/>
          <p:cNvSpPr txBox="1"/>
          <p:nvPr/>
        </p:nvSpPr>
        <p:spPr>
          <a:xfrm>
            <a:off x="6494488" y="1989975"/>
            <a:ext cx="2492990" cy="369332"/>
          </a:xfrm>
          <a:prstGeom prst="rect">
            <a:avLst/>
          </a:prstGeom>
          <a:noFill/>
          <a:ln>
            <a:noFill/>
          </a:ln>
        </p:spPr>
        <p:txBody>
          <a:bodyPr wrap="none" rtlCol="0">
            <a:spAutoFit/>
          </a:bodyPr>
          <a:lstStyle/>
          <a:p>
            <a:r>
              <a:rPr kumimoji="1" lang="en-US" altLang="ja-JP" i="1" dirty="0" smtClean="0">
                <a:solidFill>
                  <a:srgbClr val="FF0000"/>
                </a:solidFill>
                <a:latin typeface="Helvetica" panose="020B0604020202020204" pitchFamily="34" charset="0"/>
                <a:cs typeface="Helvetica" panose="020B0604020202020204" pitchFamily="34" charset="0"/>
              </a:rPr>
              <a:t>MCH dehydrogenation</a:t>
            </a:r>
            <a:endParaRPr kumimoji="1" lang="ja-JP" altLang="en-US" i="1" dirty="0">
              <a:solidFill>
                <a:srgbClr val="FF0000"/>
              </a:solidFill>
              <a:latin typeface="Helvetica" panose="020B0604020202020204" pitchFamily="34" charset="0"/>
              <a:cs typeface="Helvetica" panose="020B0604020202020204" pitchFamily="34" charset="0"/>
            </a:endParaRPr>
          </a:p>
        </p:txBody>
      </p:sp>
      <p:sp>
        <p:nvSpPr>
          <p:cNvPr id="9" name="角丸四角形 8"/>
          <p:cNvSpPr/>
          <p:nvPr/>
        </p:nvSpPr>
        <p:spPr>
          <a:xfrm>
            <a:off x="3275856" y="4581128"/>
            <a:ext cx="2394680" cy="1872208"/>
          </a:xfrm>
          <a:prstGeom prst="roundRect">
            <a:avLst>
              <a:gd name="adj" fmla="val 0"/>
            </a:avLst>
          </a:prstGeom>
          <a:noFill/>
          <a:ln w="5080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0" name="テキスト ボックス 9"/>
          <p:cNvSpPr txBox="1"/>
          <p:nvPr/>
        </p:nvSpPr>
        <p:spPr>
          <a:xfrm>
            <a:off x="3788118" y="4581128"/>
            <a:ext cx="1401346" cy="461665"/>
          </a:xfrm>
          <a:prstGeom prst="rect">
            <a:avLst/>
          </a:prstGeom>
          <a:solidFill>
            <a:srgbClr val="FF0000"/>
          </a:solidFill>
        </p:spPr>
        <p:txBody>
          <a:bodyPr wrap="none" rtlCol="0">
            <a:spAutoFit/>
          </a:bodyPr>
          <a:lstStyle/>
          <a:p>
            <a:r>
              <a:rPr kumimoji="1" lang="en-US" altLang="ja-JP" sz="2400" dirty="0" smtClean="0">
                <a:solidFill>
                  <a:schemeClr val="bg1"/>
                </a:solidFill>
                <a:latin typeface="Helvetica" panose="020B0604020202020204" pitchFamily="34" charset="0"/>
                <a:cs typeface="Helvetica" panose="020B0604020202020204" pitchFamily="34" charset="0"/>
              </a:rPr>
              <a:t>Gasoline</a:t>
            </a:r>
            <a:endParaRPr kumimoji="1" lang="ja-JP" altLang="en-US" sz="2400" dirty="0">
              <a:solidFill>
                <a:schemeClr val="bg1"/>
              </a:solidFill>
              <a:latin typeface="Helvetica" panose="020B0604020202020204" pitchFamily="34" charset="0"/>
              <a:cs typeface="Helvetica" panose="020B0604020202020204" pitchFamily="34" charset="0"/>
            </a:endParaRPr>
          </a:p>
        </p:txBody>
      </p:sp>
      <p:sp>
        <p:nvSpPr>
          <p:cNvPr id="12" name="角丸四角形 11"/>
          <p:cNvSpPr/>
          <p:nvPr/>
        </p:nvSpPr>
        <p:spPr>
          <a:xfrm>
            <a:off x="179512" y="981321"/>
            <a:ext cx="2520280" cy="2971654"/>
          </a:xfrm>
          <a:prstGeom prst="roundRect">
            <a:avLst>
              <a:gd name="adj" fmla="val 0"/>
            </a:avLst>
          </a:prstGeom>
          <a:noFill/>
          <a:ln w="50800">
            <a:solidFill>
              <a:srgbClr val="0066F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3" name="角丸四角形 12"/>
          <p:cNvSpPr/>
          <p:nvPr/>
        </p:nvSpPr>
        <p:spPr>
          <a:xfrm>
            <a:off x="1197992" y="3972894"/>
            <a:ext cx="1872208" cy="2480442"/>
          </a:xfrm>
          <a:prstGeom prst="roundRect">
            <a:avLst>
              <a:gd name="adj" fmla="val 0"/>
            </a:avLst>
          </a:prstGeom>
          <a:noFill/>
          <a:ln w="50800">
            <a:solidFill>
              <a:srgbClr val="0066F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4" name="テキスト ボックス 13"/>
          <p:cNvSpPr txBox="1"/>
          <p:nvPr/>
        </p:nvSpPr>
        <p:spPr>
          <a:xfrm>
            <a:off x="1373311" y="3824487"/>
            <a:ext cx="1521570" cy="461665"/>
          </a:xfrm>
          <a:prstGeom prst="rect">
            <a:avLst/>
          </a:prstGeom>
          <a:solidFill>
            <a:srgbClr val="0066FF"/>
          </a:solidFill>
        </p:spPr>
        <p:txBody>
          <a:bodyPr wrap="none" rtlCol="0">
            <a:spAutoFit/>
          </a:bodyPr>
          <a:lstStyle/>
          <a:p>
            <a:r>
              <a:rPr kumimoji="1" lang="en-US" altLang="ja-JP" sz="2400" dirty="0" smtClean="0">
                <a:solidFill>
                  <a:schemeClr val="bg1"/>
                </a:solidFill>
                <a:latin typeface="Helvetica" panose="020B0604020202020204" pitchFamily="34" charset="0"/>
                <a:cs typeface="Helvetica" panose="020B0604020202020204" pitchFamily="34" charset="0"/>
              </a:rPr>
              <a:t>Hydrogen</a:t>
            </a:r>
            <a:endParaRPr kumimoji="1" lang="ja-JP" altLang="en-US" sz="2400" dirty="0">
              <a:solidFill>
                <a:schemeClr val="bg1"/>
              </a:solidFill>
              <a:latin typeface="Helvetica" panose="020B0604020202020204" pitchFamily="34" charset="0"/>
              <a:cs typeface="Helvetica" panose="020B0604020202020204" pitchFamily="34" charset="0"/>
            </a:endParaRPr>
          </a:p>
        </p:txBody>
      </p:sp>
      <p:sp>
        <p:nvSpPr>
          <p:cNvPr id="15" name="角丸四角形 14"/>
          <p:cNvSpPr/>
          <p:nvPr/>
        </p:nvSpPr>
        <p:spPr>
          <a:xfrm>
            <a:off x="5004048" y="981321"/>
            <a:ext cx="1472496" cy="1583583"/>
          </a:xfrm>
          <a:prstGeom prst="roundRect">
            <a:avLst>
              <a:gd name="adj" fmla="val 0"/>
            </a:avLst>
          </a:prstGeom>
          <a:noFill/>
          <a:ln w="50800">
            <a:solidFill>
              <a:schemeClr val="accent6"/>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6" name="角丸四角形 15"/>
          <p:cNvSpPr/>
          <p:nvPr/>
        </p:nvSpPr>
        <p:spPr>
          <a:xfrm>
            <a:off x="5279204" y="2727162"/>
            <a:ext cx="1049484" cy="1245732"/>
          </a:xfrm>
          <a:prstGeom prst="roundRect">
            <a:avLst>
              <a:gd name="adj" fmla="val 0"/>
            </a:avLst>
          </a:prstGeom>
          <a:noFill/>
          <a:ln w="5080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7" name="角丸四角形 16"/>
          <p:cNvSpPr/>
          <p:nvPr/>
        </p:nvSpPr>
        <p:spPr>
          <a:xfrm>
            <a:off x="5179367" y="2639072"/>
            <a:ext cx="1297177" cy="1436433"/>
          </a:xfrm>
          <a:prstGeom prst="roundRect">
            <a:avLst>
              <a:gd name="adj" fmla="val 0"/>
            </a:avLst>
          </a:prstGeom>
          <a:noFill/>
          <a:ln w="50800">
            <a:solidFill>
              <a:schemeClr val="accent6"/>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 name="テキスト ボックス 1"/>
          <p:cNvSpPr txBox="1"/>
          <p:nvPr/>
        </p:nvSpPr>
        <p:spPr>
          <a:xfrm>
            <a:off x="1155682" y="1657303"/>
            <a:ext cx="979755" cy="369332"/>
          </a:xfrm>
          <a:prstGeom prst="rect">
            <a:avLst/>
          </a:prstGeom>
          <a:noFill/>
        </p:spPr>
        <p:txBody>
          <a:bodyPr wrap="none" rtlCol="0">
            <a:spAutoFit/>
          </a:bodyPr>
          <a:lstStyle/>
          <a:p>
            <a:r>
              <a:rPr kumimoji="1" lang="en-US" altLang="ja-JP" dirty="0" smtClean="0">
                <a:latin typeface="Helvetica" panose="020B0604020202020204" pitchFamily="34" charset="0"/>
                <a:cs typeface="Helvetica" panose="020B0604020202020204" pitchFamily="34" charset="0"/>
              </a:rPr>
              <a:t>82 MPa</a:t>
            </a:r>
            <a:endParaRPr kumimoji="1" lang="ja-JP" altLang="en-US" dirty="0">
              <a:latin typeface="Helvetica" panose="020B0604020202020204" pitchFamily="34" charset="0"/>
              <a:cs typeface="Helvetica" panose="020B0604020202020204" pitchFamily="34" charset="0"/>
            </a:endParaRPr>
          </a:p>
        </p:txBody>
      </p:sp>
      <p:sp>
        <p:nvSpPr>
          <p:cNvPr id="18" name="テキスト ボックス 17"/>
          <p:cNvSpPr txBox="1"/>
          <p:nvPr/>
        </p:nvSpPr>
        <p:spPr>
          <a:xfrm>
            <a:off x="3221192" y="1136183"/>
            <a:ext cx="986167" cy="369332"/>
          </a:xfrm>
          <a:prstGeom prst="rect">
            <a:avLst/>
          </a:prstGeom>
          <a:noFill/>
        </p:spPr>
        <p:txBody>
          <a:bodyPr wrap="none" rtlCol="0">
            <a:spAutoFit/>
          </a:bodyPr>
          <a:lstStyle/>
          <a:p>
            <a:r>
              <a:rPr kumimoji="1" lang="en-US" altLang="ja-JP" dirty="0" smtClean="0">
                <a:latin typeface="Helvetica" panose="020B0604020202020204" pitchFamily="34" charset="0"/>
                <a:cs typeface="Helvetica" panose="020B0604020202020204" pitchFamily="34" charset="0"/>
              </a:rPr>
              <a:t>&lt; 1MPa</a:t>
            </a:r>
            <a:endParaRPr kumimoji="1" lang="ja-JP" altLang="en-US" dirty="0">
              <a:latin typeface="Helvetica" panose="020B0604020202020204" pitchFamily="34" charset="0"/>
              <a:cs typeface="Helvetica" panose="020B0604020202020204" pitchFamily="34" charset="0"/>
            </a:endParaRPr>
          </a:p>
        </p:txBody>
      </p:sp>
      <p:sp>
        <p:nvSpPr>
          <p:cNvPr id="19" name="角丸四角形 18"/>
          <p:cNvSpPr/>
          <p:nvPr/>
        </p:nvSpPr>
        <p:spPr>
          <a:xfrm>
            <a:off x="2871058" y="975151"/>
            <a:ext cx="2130743" cy="2971654"/>
          </a:xfrm>
          <a:prstGeom prst="roundRect">
            <a:avLst>
              <a:gd name="adj" fmla="val 0"/>
            </a:avLst>
          </a:prstGeom>
          <a:noFill/>
          <a:ln w="50800">
            <a:solidFill>
              <a:schemeClr val="accent6"/>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0" name="テキスト ボックス 19"/>
          <p:cNvSpPr txBox="1"/>
          <p:nvPr/>
        </p:nvSpPr>
        <p:spPr>
          <a:xfrm>
            <a:off x="3493038" y="3342184"/>
            <a:ext cx="886781" cy="461665"/>
          </a:xfrm>
          <a:prstGeom prst="rect">
            <a:avLst/>
          </a:prstGeom>
          <a:solidFill>
            <a:schemeClr val="accent6"/>
          </a:solidFill>
          <a:ln>
            <a:solidFill>
              <a:schemeClr val="accent6"/>
            </a:solidFill>
          </a:ln>
        </p:spPr>
        <p:txBody>
          <a:bodyPr wrap="none" rtlCol="0">
            <a:spAutoFit/>
          </a:bodyPr>
          <a:lstStyle/>
          <a:p>
            <a:r>
              <a:rPr kumimoji="1" lang="en-US" altLang="ja-JP" sz="2400" dirty="0" smtClean="0">
                <a:solidFill>
                  <a:schemeClr val="bg1"/>
                </a:solidFill>
                <a:latin typeface="Helvetica" panose="020B0604020202020204" pitchFamily="34" charset="0"/>
                <a:cs typeface="Helvetica" panose="020B0604020202020204" pitchFamily="34" charset="0"/>
              </a:rPr>
              <a:t>MCH</a:t>
            </a:r>
            <a:endParaRPr kumimoji="1" lang="ja-JP" altLang="en-US" sz="2400" dirty="0">
              <a:solidFill>
                <a:schemeClr val="bg1"/>
              </a:solidFill>
              <a:latin typeface="Helvetica" panose="020B0604020202020204" pitchFamily="34" charset="0"/>
              <a:cs typeface="Helvetica" panose="020B0604020202020204" pitchFamily="34" charset="0"/>
            </a:endParaRPr>
          </a:p>
        </p:txBody>
      </p:sp>
      <p:sp>
        <p:nvSpPr>
          <p:cNvPr id="21" name="角丸四角形 20"/>
          <p:cNvSpPr/>
          <p:nvPr/>
        </p:nvSpPr>
        <p:spPr>
          <a:xfrm>
            <a:off x="2699792" y="827852"/>
            <a:ext cx="4032448" cy="5769500"/>
          </a:xfrm>
          <a:prstGeom prst="roundRect">
            <a:avLst/>
          </a:prstGeom>
          <a:solidFill>
            <a:schemeClr val="accent6">
              <a:lumMod val="20000"/>
              <a:lumOff val="80000"/>
              <a:alpha val="50000"/>
            </a:schemeClr>
          </a:solidFill>
          <a:ln w="50800">
            <a:solidFill>
              <a:schemeClr val="accent6"/>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22" name="テキスト ボックス 21"/>
          <p:cNvSpPr txBox="1"/>
          <p:nvPr/>
        </p:nvSpPr>
        <p:spPr>
          <a:xfrm>
            <a:off x="6748680" y="5180287"/>
            <a:ext cx="2182150" cy="461665"/>
          </a:xfrm>
          <a:prstGeom prst="rect">
            <a:avLst/>
          </a:prstGeom>
          <a:noFill/>
        </p:spPr>
        <p:txBody>
          <a:bodyPr wrap="square" rtlCol="0">
            <a:spAutoFit/>
          </a:bodyPr>
          <a:lstStyle/>
          <a:p>
            <a:r>
              <a:rPr kumimoji="1" lang="en-US" altLang="ja-JP" sz="2400" b="1" i="1" dirty="0" smtClean="0">
                <a:solidFill>
                  <a:schemeClr val="accent6">
                    <a:lumMod val="75000"/>
                  </a:schemeClr>
                </a:solidFill>
                <a:latin typeface="Helvetica" panose="020B0604020202020204" pitchFamily="34" charset="0"/>
                <a:cs typeface="Helvetica" panose="020B0604020202020204" pitchFamily="34" charset="0"/>
              </a:rPr>
              <a:t>HAZID Study </a:t>
            </a:r>
            <a:endParaRPr kumimoji="1" lang="ja-JP" altLang="en-US" sz="2400" b="1" i="1" dirty="0">
              <a:solidFill>
                <a:schemeClr val="accent6">
                  <a:lumMod val="75000"/>
                </a:schemeClr>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4192131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15190"/>
            <a:ext cx="9144000" cy="707886"/>
          </a:xfrm>
          <a:prstGeom prst="rect">
            <a:avLst/>
          </a:prstGeom>
        </p:spPr>
        <p:txBody>
          <a:bodyPr wrap="square">
            <a:spAutoFit/>
          </a:bodyPr>
          <a:lstStyle/>
          <a:p>
            <a:pPr algn="ctr"/>
            <a:r>
              <a:rPr lang="en-US" altLang="ja-JP" sz="4000" b="1" dirty="0" smtClean="0">
                <a:latin typeface="Helvetica" pitchFamily="34" charset="0"/>
                <a:ea typeface="+mj-ea"/>
                <a:cs typeface="Helvetica" pitchFamily="34" charset="0"/>
              </a:rPr>
              <a:t>Introduction of HAZID Study</a:t>
            </a:r>
            <a:endParaRPr lang="ja-JP" altLang="en-US" sz="4000" b="1" dirty="0">
              <a:latin typeface="Helvetica" pitchFamily="34" charset="0"/>
              <a:ea typeface="+mj-ea"/>
              <a:cs typeface="Helvetica" pitchFamily="34" charset="0"/>
            </a:endParaRPr>
          </a:p>
        </p:txBody>
      </p:sp>
      <p:sp>
        <p:nvSpPr>
          <p:cNvPr id="11" name="正方形/長方形 10"/>
          <p:cNvSpPr/>
          <p:nvPr/>
        </p:nvSpPr>
        <p:spPr>
          <a:xfrm>
            <a:off x="8830956" y="6488668"/>
            <a:ext cx="313044" cy="369332"/>
          </a:xfrm>
          <a:prstGeom prst="rect">
            <a:avLst/>
          </a:prstGeom>
        </p:spPr>
        <p:txBody>
          <a:bodyPr wrap="none">
            <a:spAutoFit/>
          </a:bodyPr>
          <a:lstStyle/>
          <a:p>
            <a:r>
              <a:rPr lang="en-US" altLang="ja-JP" dirty="0" smtClean="0">
                <a:latin typeface="Helvetica" pitchFamily="34" charset="0"/>
                <a:cs typeface="Helvetica" pitchFamily="34" charset="0"/>
              </a:rPr>
              <a:t>6</a:t>
            </a:r>
            <a:endParaRPr lang="ja-JP" altLang="en-US" dirty="0"/>
          </a:p>
        </p:txBody>
      </p:sp>
      <p:cxnSp>
        <p:nvCxnSpPr>
          <p:cNvPr id="7" name="直線コネクタ 6"/>
          <p:cNvCxnSpPr/>
          <p:nvPr/>
        </p:nvCxnSpPr>
        <p:spPr>
          <a:xfrm>
            <a:off x="-1" y="701555"/>
            <a:ext cx="9144000" cy="0"/>
          </a:xfrm>
          <a:prstGeom prst="line">
            <a:avLst/>
          </a:prstGeom>
          <a:ln w="50800">
            <a:solidFill>
              <a:srgbClr val="0466FF"/>
            </a:solidFill>
          </a:ln>
          <a:effectLst/>
        </p:spPr>
        <p:style>
          <a:lnRef idx="2">
            <a:schemeClr val="accent1"/>
          </a:lnRef>
          <a:fillRef idx="0">
            <a:schemeClr val="accent1"/>
          </a:fillRef>
          <a:effectRef idx="1">
            <a:schemeClr val="accent1"/>
          </a:effectRef>
          <a:fontRef idx="minor">
            <a:schemeClr val="tx1"/>
          </a:fontRef>
        </p:style>
      </p:cxnSp>
      <p:sp>
        <p:nvSpPr>
          <p:cNvPr id="5" name="正方形/長方形 4"/>
          <p:cNvSpPr/>
          <p:nvPr/>
        </p:nvSpPr>
        <p:spPr>
          <a:xfrm>
            <a:off x="256730" y="846497"/>
            <a:ext cx="8574226" cy="6001643"/>
          </a:xfrm>
          <a:prstGeom prst="rect">
            <a:avLst/>
          </a:prstGeom>
        </p:spPr>
        <p:txBody>
          <a:bodyPr wrap="square">
            <a:spAutoFit/>
          </a:bodyPr>
          <a:lstStyle/>
          <a:p>
            <a:r>
              <a:rPr lang="en-US" altLang="ja-JP" sz="2400" b="1" u="sng" dirty="0">
                <a:latin typeface="Helvetica"/>
                <a:cs typeface="Helvetica"/>
              </a:rPr>
              <a:t>Hazard identification study (</a:t>
            </a:r>
            <a:r>
              <a:rPr lang="en-US" altLang="ja-JP" sz="2400" b="1" u="sng" dirty="0" smtClean="0">
                <a:latin typeface="Helvetica"/>
                <a:cs typeface="Helvetica"/>
              </a:rPr>
              <a:t>HAZID</a:t>
            </a:r>
            <a:r>
              <a:rPr lang="en-US" altLang="ja-JP" sz="2400" b="1" u="sng" dirty="0">
                <a:latin typeface="Helvetica"/>
                <a:cs typeface="Helvetica"/>
              </a:rPr>
              <a:t> </a:t>
            </a:r>
            <a:r>
              <a:rPr lang="en-US" altLang="ja-JP" sz="2400" b="1" u="sng" dirty="0" smtClean="0">
                <a:latin typeface="Helvetica"/>
                <a:cs typeface="Helvetica"/>
              </a:rPr>
              <a:t>Study)</a:t>
            </a:r>
          </a:p>
          <a:p>
            <a:pPr marL="342900" indent="-342900">
              <a:buFontTx/>
              <a:buChar char="-"/>
            </a:pPr>
            <a:r>
              <a:rPr lang="en-US" altLang="ja-JP" sz="2400" dirty="0" smtClean="0">
                <a:latin typeface="Helvetica"/>
                <a:cs typeface="Helvetica"/>
              </a:rPr>
              <a:t>A qualitative accident scenario identification method</a:t>
            </a:r>
            <a:endParaRPr lang="en-US" altLang="ja-JP" sz="2400" dirty="0">
              <a:latin typeface="Helvetica"/>
              <a:cs typeface="Helvetica"/>
            </a:endParaRPr>
          </a:p>
          <a:p>
            <a:pPr marL="342900" indent="-342900">
              <a:buFontTx/>
              <a:buChar char="-"/>
            </a:pPr>
            <a:r>
              <a:rPr lang="en-US" altLang="ja-JP" sz="2400" dirty="0" smtClean="0">
                <a:latin typeface="Helvetica"/>
                <a:cs typeface="Helvetica"/>
              </a:rPr>
              <a:t>Scenarios are associated with </a:t>
            </a:r>
            <a:r>
              <a:rPr lang="en-US" altLang="ja-JP" sz="2400" b="1" i="1" dirty="0" smtClean="0">
                <a:solidFill>
                  <a:srgbClr val="FF0000"/>
                </a:solidFill>
                <a:latin typeface="Helvetica"/>
                <a:cs typeface="Helvetica"/>
              </a:rPr>
              <a:t>GUIDEWORDs</a:t>
            </a:r>
            <a:r>
              <a:rPr lang="en-US" altLang="ja-JP" sz="2400" dirty="0" smtClean="0">
                <a:latin typeface="Helvetica"/>
                <a:cs typeface="Helvetica"/>
              </a:rPr>
              <a:t>.</a:t>
            </a:r>
          </a:p>
          <a:p>
            <a:endParaRPr lang="en-US" altLang="ja-JP" sz="2400" b="1" u="sng" dirty="0">
              <a:latin typeface="Helvetica"/>
              <a:cs typeface="Helvetica"/>
            </a:endParaRPr>
          </a:p>
          <a:p>
            <a:r>
              <a:rPr lang="en-US" altLang="ja-JP" sz="2400" b="1" u="sng" dirty="0" smtClean="0">
                <a:latin typeface="Helvetica"/>
                <a:cs typeface="Helvetica"/>
              </a:rPr>
              <a:t>Guidewords</a:t>
            </a:r>
          </a:p>
          <a:p>
            <a:r>
              <a:rPr lang="en-US" altLang="ja-JP" sz="2400" dirty="0" smtClean="0">
                <a:latin typeface="Helvetica"/>
                <a:cs typeface="Helvetica"/>
              </a:rPr>
              <a:t>①Natural hazard (24 types)</a:t>
            </a:r>
          </a:p>
          <a:p>
            <a:r>
              <a:rPr lang="en-US" altLang="ja-JP" sz="2400" dirty="0">
                <a:latin typeface="Helvetica"/>
                <a:cs typeface="Helvetica"/>
              </a:rPr>
              <a:t>	e</a:t>
            </a:r>
            <a:r>
              <a:rPr lang="en-US" altLang="ja-JP" sz="2400" dirty="0" smtClean="0">
                <a:latin typeface="Helvetica"/>
                <a:cs typeface="Helvetica"/>
              </a:rPr>
              <a:t>x. Earthquake, Tsunami, Typhoon</a:t>
            </a:r>
          </a:p>
          <a:p>
            <a:r>
              <a:rPr lang="en-US" altLang="ja-JP" sz="2400" dirty="0" smtClean="0">
                <a:latin typeface="Helvetica"/>
                <a:cs typeface="Helvetica"/>
              </a:rPr>
              <a:t>②External event hazard (15 types)</a:t>
            </a:r>
          </a:p>
          <a:p>
            <a:r>
              <a:rPr lang="en-US" altLang="ja-JP" sz="2400" dirty="0">
                <a:latin typeface="Helvetica"/>
                <a:cs typeface="Helvetica"/>
              </a:rPr>
              <a:t>	e</a:t>
            </a:r>
            <a:r>
              <a:rPr lang="en-US" altLang="ja-JP" sz="2400" dirty="0" smtClean="0">
                <a:latin typeface="Helvetica"/>
                <a:cs typeface="Helvetica"/>
              </a:rPr>
              <a:t>x. Airplane crash, Terrorism, Automobile collision</a:t>
            </a:r>
          </a:p>
          <a:p>
            <a:r>
              <a:rPr lang="en-US" altLang="ja-JP" sz="2400" dirty="0" smtClean="0">
                <a:latin typeface="Helvetica"/>
                <a:cs typeface="Helvetica"/>
              </a:rPr>
              <a:t>③Station layout hazard (3 types)</a:t>
            </a:r>
          </a:p>
          <a:p>
            <a:r>
              <a:rPr lang="en-US" altLang="ja-JP" sz="2400" dirty="0">
                <a:latin typeface="Helvetica"/>
                <a:cs typeface="Helvetica"/>
              </a:rPr>
              <a:t>	e</a:t>
            </a:r>
            <a:r>
              <a:rPr lang="en-US" altLang="ja-JP" sz="2400" dirty="0" smtClean="0">
                <a:latin typeface="Helvetica"/>
                <a:cs typeface="Helvetica"/>
              </a:rPr>
              <a:t>x. Evacuation</a:t>
            </a:r>
          </a:p>
          <a:p>
            <a:r>
              <a:rPr lang="en-US" altLang="ja-JP" sz="2400" dirty="0" smtClean="0">
                <a:latin typeface="Helvetica"/>
                <a:cs typeface="Helvetica"/>
              </a:rPr>
              <a:t>④Hybrid event hazard (6 types)</a:t>
            </a:r>
          </a:p>
          <a:p>
            <a:r>
              <a:rPr lang="en-US" altLang="ja-JP" sz="2400" dirty="0" smtClean="0">
                <a:latin typeface="Helvetica"/>
                <a:cs typeface="Helvetica"/>
              </a:rPr>
              <a:t>	ex. Gasoline leakage, Fire fighting</a:t>
            </a:r>
          </a:p>
          <a:p>
            <a:r>
              <a:rPr lang="en-US" altLang="ja-JP" sz="2400" dirty="0" smtClean="0">
                <a:latin typeface="Helvetica"/>
                <a:cs typeface="Helvetica"/>
              </a:rPr>
              <a:t>⑤Process hazard (21 types)</a:t>
            </a:r>
          </a:p>
          <a:p>
            <a:r>
              <a:rPr lang="en-US" altLang="ja-JP" sz="2400" dirty="0">
                <a:latin typeface="Helvetica"/>
                <a:cs typeface="Helvetica"/>
              </a:rPr>
              <a:t>	e</a:t>
            </a:r>
            <a:r>
              <a:rPr lang="en-US" altLang="ja-JP" sz="2400" dirty="0" smtClean="0">
                <a:latin typeface="Helvetica"/>
                <a:cs typeface="Helvetica"/>
              </a:rPr>
              <a:t>x. Combustible</a:t>
            </a:r>
            <a:r>
              <a:rPr lang="ja-JP" altLang="en-US" sz="2400" dirty="0" smtClean="0">
                <a:latin typeface="Helvetica"/>
                <a:cs typeface="Helvetica"/>
              </a:rPr>
              <a:t> </a:t>
            </a:r>
            <a:r>
              <a:rPr lang="en-US" altLang="ja-JP" sz="2400" dirty="0" smtClean="0">
                <a:latin typeface="Helvetica"/>
                <a:cs typeface="Helvetica"/>
              </a:rPr>
              <a:t>material,</a:t>
            </a:r>
            <a:r>
              <a:rPr lang="ja-JP" altLang="en-US" sz="2400" dirty="0" smtClean="0">
                <a:latin typeface="Helvetica"/>
                <a:cs typeface="Helvetica"/>
              </a:rPr>
              <a:t> </a:t>
            </a:r>
            <a:r>
              <a:rPr lang="en-US" altLang="ja-JP" sz="2400" dirty="0" smtClean="0">
                <a:latin typeface="Helvetica"/>
                <a:cs typeface="Helvetica"/>
              </a:rPr>
              <a:t>Explosion.</a:t>
            </a:r>
          </a:p>
          <a:p>
            <a:r>
              <a:rPr lang="ja-JP" altLang="en-US" sz="2400" b="1" dirty="0" smtClean="0">
                <a:solidFill>
                  <a:srgbClr val="FF0000"/>
                </a:solidFill>
                <a:latin typeface="Helvetica"/>
                <a:cs typeface="Helvetica"/>
              </a:rPr>
              <a:t>➡ </a:t>
            </a:r>
            <a:r>
              <a:rPr lang="en-US" altLang="ja-JP" sz="2400" b="1" dirty="0" smtClean="0">
                <a:solidFill>
                  <a:srgbClr val="FF0000"/>
                </a:solidFill>
                <a:latin typeface="Helvetica" panose="020B0604020202020204" pitchFamily="34" charset="0"/>
                <a:cs typeface="Helvetica" panose="020B0604020202020204" pitchFamily="34" charset="0"/>
              </a:rPr>
              <a:t>specializing </a:t>
            </a:r>
            <a:r>
              <a:rPr lang="en-US" altLang="ja-JP" sz="2400" b="1" dirty="0">
                <a:solidFill>
                  <a:srgbClr val="FF0000"/>
                </a:solidFill>
                <a:latin typeface="Helvetica" panose="020B0604020202020204" pitchFamily="34" charset="0"/>
                <a:cs typeface="Helvetica" panose="020B0604020202020204" pitchFamily="34" charset="0"/>
              </a:rPr>
              <a:t>to detect hidden scenarios</a:t>
            </a:r>
            <a:endParaRPr lang="en-US" altLang="ja-JP" sz="2400" b="1" dirty="0" smtClean="0">
              <a:solidFill>
                <a:srgbClr val="FF0000"/>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6139385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15190"/>
            <a:ext cx="9144000" cy="707886"/>
          </a:xfrm>
          <a:prstGeom prst="rect">
            <a:avLst/>
          </a:prstGeom>
        </p:spPr>
        <p:txBody>
          <a:bodyPr wrap="square">
            <a:spAutoFit/>
          </a:bodyPr>
          <a:lstStyle/>
          <a:p>
            <a:pPr algn="ctr"/>
            <a:r>
              <a:rPr lang="en-US" altLang="ja-JP" sz="4000" b="1" dirty="0" smtClean="0">
                <a:latin typeface="Helvetica" pitchFamily="34" charset="0"/>
                <a:ea typeface="+mj-ea"/>
                <a:cs typeface="Helvetica" pitchFamily="34" charset="0"/>
              </a:rPr>
              <a:t>HAZID Study sheet</a:t>
            </a:r>
            <a:endParaRPr lang="ja-JP" altLang="en-US" sz="4000" b="1" dirty="0">
              <a:latin typeface="Helvetica" pitchFamily="34" charset="0"/>
              <a:ea typeface="+mj-ea"/>
              <a:cs typeface="Helvetica" pitchFamily="34" charset="0"/>
            </a:endParaRPr>
          </a:p>
        </p:txBody>
      </p:sp>
      <p:sp>
        <p:nvSpPr>
          <p:cNvPr id="11" name="正方形/長方形 10"/>
          <p:cNvSpPr/>
          <p:nvPr/>
        </p:nvSpPr>
        <p:spPr>
          <a:xfrm>
            <a:off x="8830956" y="6488668"/>
            <a:ext cx="313044" cy="369332"/>
          </a:xfrm>
          <a:prstGeom prst="rect">
            <a:avLst/>
          </a:prstGeom>
        </p:spPr>
        <p:txBody>
          <a:bodyPr wrap="none">
            <a:spAutoFit/>
          </a:bodyPr>
          <a:lstStyle/>
          <a:p>
            <a:r>
              <a:rPr lang="en-US" altLang="ja-JP" dirty="0" smtClean="0">
                <a:latin typeface="Helvetica" pitchFamily="34" charset="0"/>
                <a:cs typeface="Helvetica" pitchFamily="34" charset="0"/>
              </a:rPr>
              <a:t>7</a:t>
            </a:r>
            <a:endParaRPr lang="ja-JP" altLang="en-US" dirty="0"/>
          </a:p>
        </p:txBody>
      </p:sp>
      <p:cxnSp>
        <p:nvCxnSpPr>
          <p:cNvPr id="7" name="直線コネクタ 6"/>
          <p:cNvCxnSpPr/>
          <p:nvPr/>
        </p:nvCxnSpPr>
        <p:spPr>
          <a:xfrm>
            <a:off x="-1" y="701555"/>
            <a:ext cx="9144000" cy="0"/>
          </a:xfrm>
          <a:prstGeom prst="line">
            <a:avLst/>
          </a:prstGeom>
          <a:ln w="50800">
            <a:solidFill>
              <a:srgbClr val="0466FF"/>
            </a:solidFill>
          </a:ln>
          <a:effectLst/>
        </p:spPr>
        <p:style>
          <a:lnRef idx="2">
            <a:schemeClr val="accent1"/>
          </a:lnRef>
          <a:fillRef idx="0">
            <a:schemeClr val="accent1"/>
          </a:fillRef>
          <a:effectRef idx="1">
            <a:schemeClr val="accent1"/>
          </a:effectRef>
          <a:fontRef idx="minor">
            <a:schemeClr val="tx1"/>
          </a:fontRef>
        </p:style>
      </p:cxnSp>
      <p:pic>
        <p:nvPicPr>
          <p:cNvPr id="2" name="図 1"/>
          <p:cNvPicPr>
            <a:picLocks noChangeAspect="1"/>
          </p:cNvPicPr>
          <p:nvPr/>
        </p:nvPicPr>
        <p:blipFill>
          <a:blip r:embed="rId3"/>
          <a:stretch>
            <a:fillRect/>
          </a:stretch>
        </p:blipFill>
        <p:spPr>
          <a:xfrm>
            <a:off x="17512" y="4254785"/>
            <a:ext cx="9144000" cy="2630599"/>
          </a:xfrm>
          <a:prstGeom prst="rect">
            <a:avLst/>
          </a:prstGeom>
          <a:solidFill>
            <a:srgbClr val="FF33CC">
              <a:alpha val="10196"/>
            </a:srgbClr>
          </a:solidFill>
        </p:spPr>
      </p:pic>
      <p:sp>
        <p:nvSpPr>
          <p:cNvPr id="3" name="テキスト ボックス 2"/>
          <p:cNvSpPr txBox="1"/>
          <p:nvPr/>
        </p:nvSpPr>
        <p:spPr>
          <a:xfrm>
            <a:off x="292100" y="764704"/>
            <a:ext cx="3724096" cy="461665"/>
          </a:xfrm>
          <a:prstGeom prst="rect">
            <a:avLst/>
          </a:prstGeom>
          <a:noFill/>
        </p:spPr>
        <p:txBody>
          <a:bodyPr wrap="none" rtlCol="0">
            <a:spAutoFit/>
          </a:bodyPr>
          <a:lstStyle/>
          <a:p>
            <a:r>
              <a:rPr kumimoji="1" lang="en-US" altLang="ja-JP" sz="2400" b="1" u="sng" dirty="0" smtClean="0">
                <a:latin typeface="Helvetica"/>
                <a:cs typeface="Helvetica"/>
              </a:rPr>
              <a:t>HAZID</a:t>
            </a:r>
            <a:r>
              <a:rPr kumimoji="1" lang="ja-JP" altLang="en-US" sz="2400" b="1" u="sng" dirty="0" smtClean="0">
                <a:latin typeface="Helvetica"/>
                <a:cs typeface="Helvetica"/>
              </a:rPr>
              <a:t> </a:t>
            </a:r>
            <a:r>
              <a:rPr lang="en-US" altLang="ja-JP" sz="2400" b="1" u="sng" dirty="0">
                <a:latin typeface="Helvetica"/>
                <a:cs typeface="Helvetica"/>
              </a:rPr>
              <a:t>s</a:t>
            </a:r>
            <a:r>
              <a:rPr lang="en-US" altLang="ja-JP" sz="2400" b="1" u="sng" dirty="0" smtClean="0">
                <a:latin typeface="Helvetica"/>
                <a:cs typeface="Helvetica"/>
              </a:rPr>
              <a:t>heet</a:t>
            </a:r>
            <a:r>
              <a:rPr lang="ja-JP" altLang="en-US" sz="2400" b="1" u="sng" dirty="0" smtClean="0">
                <a:latin typeface="Helvetica"/>
                <a:cs typeface="Helvetica"/>
              </a:rPr>
              <a:t> </a:t>
            </a:r>
            <a:r>
              <a:rPr lang="en-US" altLang="ja-JP" sz="2400" b="1" u="sng" dirty="0" smtClean="0">
                <a:latin typeface="Helvetica"/>
                <a:cs typeface="Helvetica"/>
              </a:rPr>
              <a:t>consists</a:t>
            </a:r>
            <a:r>
              <a:rPr lang="ja-JP" altLang="en-US" sz="2400" b="1" u="sng" dirty="0" smtClean="0">
                <a:latin typeface="Helvetica"/>
                <a:cs typeface="Helvetica"/>
              </a:rPr>
              <a:t> </a:t>
            </a:r>
            <a:r>
              <a:rPr lang="en-US" altLang="ja-JP" sz="2400" b="1" u="sng" dirty="0" smtClean="0">
                <a:latin typeface="Helvetica"/>
                <a:cs typeface="Helvetica"/>
              </a:rPr>
              <a:t>of</a:t>
            </a:r>
          </a:p>
        </p:txBody>
      </p:sp>
      <p:sp>
        <p:nvSpPr>
          <p:cNvPr id="4" name="テキスト ボックス 3"/>
          <p:cNvSpPr txBox="1"/>
          <p:nvPr/>
        </p:nvSpPr>
        <p:spPr>
          <a:xfrm>
            <a:off x="395536" y="1124744"/>
            <a:ext cx="2664296" cy="1569660"/>
          </a:xfrm>
          <a:prstGeom prst="rect">
            <a:avLst/>
          </a:prstGeom>
          <a:noFill/>
        </p:spPr>
        <p:txBody>
          <a:bodyPr wrap="square" rtlCol="0">
            <a:spAutoFit/>
          </a:bodyPr>
          <a:lstStyle/>
          <a:p>
            <a:r>
              <a:rPr lang="en-US" altLang="ja-JP" sz="2400" dirty="0" smtClean="0">
                <a:latin typeface="Helvetica"/>
                <a:cs typeface="Helvetica"/>
              </a:rPr>
              <a:t>①</a:t>
            </a:r>
            <a:r>
              <a:rPr lang="ja-JP" altLang="en-US" sz="2400" dirty="0" smtClean="0">
                <a:latin typeface="Helvetica"/>
                <a:cs typeface="Helvetica"/>
              </a:rPr>
              <a:t>　</a:t>
            </a:r>
            <a:r>
              <a:rPr lang="en-US" altLang="ja-JP" sz="2400" dirty="0" smtClean="0">
                <a:latin typeface="Helvetica"/>
                <a:cs typeface="Helvetica"/>
              </a:rPr>
              <a:t>No.</a:t>
            </a:r>
          </a:p>
          <a:p>
            <a:r>
              <a:rPr lang="en-US" altLang="ja-JP" sz="2400" dirty="0" smtClean="0">
                <a:latin typeface="Helvetica"/>
                <a:cs typeface="Helvetica"/>
              </a:rPr>
              <a:t>②</a:t>
            </a:r>
            <a:r>
              <a:rPr lang="ja-JP" altLang="en-US" sz="2400" dirty="0" smtClean="0">
                <a:latin typeface="Helvetica"/>
                <a:cs typeface="Helvetica"/>
              </a:rPr>
              <a:t>　</a:t>
            </a:r>
            <a:r>
              <a:rPr lang="en-US" altLang="ja-JP" sz="2400" dirty="0" smtClean="0">
                <a:latin typeface="Helvetica"/>
                <a:cs typeface="Helvetica"/>
              </a:rPr>
              <a:t>G</a:t>
            </a:r>
            <a:r>
              <a:rPr kumimoji="1" lang="en-US" altLang="ja-JP" sz="2400" dirty="0" smtClean="0">
                <a:latin typeface="Helvetica"/>
                <a:cs typeface="Helvetica"/>
              </a:rPr>
              <a:t>uideword</a:t>
            </a:r>
            <a:endParaRPr lang="en-US" altLang="ja-JP" sz="2400" dirty="0" smtClean="0">
              <a:latin typeface="Helvetica"/>
              <a:cs typeface="Helvetica"/>
            </a:endParaRPr>
          </a:p>
          <a:p>
            <a:r>
              <a:rPr kumimoji="1" lang="en-US" altLang="ja-JP" sz="2400" dirty="0" smtClean="0">
                <a:latin typeface="Helvetica"/>
                <a:cs typeface="Helvetica"/>
              </a:rPr>
              <a:t>③</a:t>
            </a:r>
            <a:r>
              <a:rPr kumimoji="1" lang="ja-JP" altLang="en-US" sz="2400" dirty="0" smtClean="0">
                <a:latin typeface="Helvetica"/>
                <a:cs typeface="Helvetica"/>
              </a:rPr>
              <a:t>　</a:t>
            </a:r>
            <a:r>
              <a:rPr kumimoji="1" lang="en-US" altLang="ja-JP" sz="2400" dirty="0" smtClean="0">
                <a:latin typeface="Helvetica"/>
                <a:cs typeface="Helvetica"/>
              </a:rPr>
              <a:t>Cause</a:t>
            </a:r>
          </a:p>
          <a:p>
            <a:r>
              <a:rPr lang="en-US" altLang="ja-JP" sz="2400" dirty="0" smtClean="0">
                <a:latin typeface="Helvetica"/>
                <a:cs typeface="Helvetica"/>
              </a:rPr>
              <a:t>④</a:t>
            </a:r>
            <a:r>
              <a:rPr lang="ja-JP" altLang="en-US" sz="2400" dirty="0" smtClean="0">
                <a:latin typeface="Helvetica"/>
                <a:cs typeface="Helvetica"/>
              </a:rPr>
              <a:t>　</a:t>
            </a:r>
            <a:r>
              <a:rPr lang="en-US" altLang="ja-JP" sz="2400" dirty="0" smtClean="0">
                <a:latin typeface="Helvetica"/>
                <a:cs typeface="Helvetica"/>
              </a:rPr>
              <a:t>Effect</a:t>
            </a:r>
            <a:endParaRPr kumimoji="1" lang="en-US" altLang="ja-JP" sz="2400" dirty="0" smtClean="0">
              <a:latin typeface="Helvetica"/>
              <a:cs typeface="Helvetica"/>
            </a:endParaRPr>
          </a:p>
        </p:txBody>
      </p:sp>
      <p:sp>
        <p:nvSpPr>
          <p:cNvPr id="9" name="テキスト ボックス 8"/>
          <p:cNvSpPr txBox="1"/>
          <p:nvPr/>
        </p:nvSpPr>
        <p:spPr>
          <a:xfrm>
            <a:off x="3203848" y="1124744"/>
            <a:ext cx="5832648" cy="1938992"/>
          </a:xfrm>
          <a:prstGeom prst="rect">
            <a:avLst/>
          </a:prstGeom>
          <a:noFill/>
        </p:spPr>
        <p:txBody>
          <a:bodyPr wrap="square" rtlCol="0">
            <a:spAutoFit/>
          </a:bodyPr>
          <a:lstStyle/>
          <a:p>
            <a:r>
              <a:rPr lang="en-US" altLang="ja-JP" sz="2400" dirty="0" smtClean="0">
                <a:latin typeface="Helvetica"/>
                <a:cs typeface="Helvetica"/>
              </a:rPr>
              <a:t>⑤</a:t>
            </a:r>
            <a:r>
              <a:rPr lang="ja-JP" altLang="en-US" sz="2400" dirty="0" smtClean="0">
                <a:latin typeface="Helvetica"/>
                <a:cs typeface="Helvetica"/>
              </a:rPr>
              <a:t>　</a:t>
            </a:r>
            <a:r>
              <a:rPr lang="en-US" altLang="ja-JP" sz="2400" dirty="0" smtClean="0">
                <a:latin typeface="Helvetica"/>
                <a:cs typeface="Helvetica"/>
              </a:rPr>
              <a:t>Risk level </a:t>
            </a:r>
            <a:r>
              <a:rPr lang="en-US" altLang="ja-JP" sz="2400" dirty="0" smtClean="0">
                <a:solidFill>
                  <a:srgbClr val="FF0000"/>
                </a:solidFill>
                <a:latin typeface="Helvetica"/>
                <a:cs typeface="Helvetica"/>
              </a:rPr>
              <a:t>without</a:t>
            </a:r>
            <a:r>
              <a:rPr lang="en-US" altLang="ja-JP" sz="2400" dirty="0" smtClean="0">
                <a:latin typeface="Helvetica"/>
                <a:cs typeface="Helvetica"/>
              </a:rPr>
              <a:t> safety measures</a:t>
            </a:r>
          </a:p>
          <a:p>
            <a:r>
              <a:rPr lang="ja-JP" altLang="ja-JP" sz="2400" dirty="0">
                <a:latin typeface="Helvetica"/>
                <a:cs typeface="Helvetica"/>
              </a:rPr>
              <a:t>　</a:t>
            </a:r>
            <a:r>
              <a:rPr lang="ja-JP" altLang="en-US" sz="2400" dirty="0" smtClean="0">
                <a:latin typeface="Helvetica"/>
                <a:cs typeface="Helvetica"/>
              </a:rPr>
              <a:t>　（</a:t>
            </a:r>
            <a:r>
              <a:rPr lang="en-US" altLang="ja-JP" sz="2400" dirty="0" smtClean="0">
                <a:latin typeface="Helvetica"/>
                <a:cs typeface="Helvetica"/>
              </a:rPr>
              <a:t>Consequence, Probability and Risk</a:t>
            </a:r>
            <a:r>
              <a:rPr lang="ja-JP" altLang="en-US" sz="2400" dirty="0" smtClean="0">
                <a:latin typeface="Helvetica"/>
                <a:cs typeface="Helvetica"/>
              </a:rPr>
              <a:t>）</a:t>
            </a:r>
            <a:endParaRPr lang="en-US" altLang="ja-JP" sz="2400" dirty="0" smtClean="0">
              <a:latin typeface="Helvetica"/>
              <a:cs typeface="Helvetica"/>
            </a:endParaRPr>
          </a:p>
          <a:p>
            <a:r>
              <a:rPr lang="en-US" altLang="ja-JP" sz="2400" dirty="0" smtClean="0">
                <a:latin typeface="Helvetica"/>
                <a:cs typeface="Helvetica"/>
              </a:rPr>
              <a:t>⑥</a:t>
            </a:r>
            <a:r>
              <a:rPr lang="ja-JP" altLang="en-US" sz="2400" dirty="0" smtClean="0">
                <a:latin typeface="Helvetica"/>
                <a:cs typeface="Helvetica"/>
              </a:rPr>
              <a:t>　</a:t>
            </a:r>
            <a:r>
              <a:rPr lang="en-US" altLang="ja-JP" sz="2400" dirty="0" smtClean="0">
                <a:latin typeface="Helvetica"/>
                <a:cs typeface="Helvetica"/>
              </a:rPr>
              <a:t>Current safety measures</a:t>
            </a:r>
            <a:endParaRPr kumimoji="1" lang="en-US" altLang="ja-JP" sz="2400" dirty="0" smtClean="0">
              <a:latin typeface="Helvetica"/>
              <a:cs typeface="Helvetica"/>
            </a:endParaRPr>
          </a:p>
          <a:p>
            <a:r>
              <a:rPr lang="en-US" altLang="ja-JP" sz="2400" dirty="0" smtClean="0">
                <a:latin typeface="Helvetica"/>
                <a:cs typeface="Helvetica"/>
              </a:rPr>
              <a:t>⑦</a:t>
            </a:r>
            <a:r>
              <a:rPr lang="ja-JP" altLang="en-US" sz="2400" dirty="0" smtClean="0">
                <a:latin typeface="Helvetica"/>
                <a:cs typeface="Helvetica"/>
              </a:rPr>
              <a:t>　</a:t>
            </a:r>
            <a:r>
              <a:rPr lang="en-US" altLang="ja-JP" sz="2400" dirty="0" smtClean="0">
                <a:latin typeface="Helvetica"/>
                <a:cs typeface="Helvetica"/>
              </a:rPr>
              <a:t>Risk level </a:t>
            </a:r>
            <a:r>
              <a:rPr lang="en-US" altLang="ja-JP" sz="2400" dirty="0" smtClean="0">
                <a:solidFill>
                  <a:srgbClr val="FF0000"/>
                </a:solidFill>
                <a:latin typeface="Helvetica"/>
                <a:cs typeface="Helvetica"/>
              </a:rPr>
              <a:t>with</a:t>
            </a:r>
            <a:r>
              <a:rPr lang="en-US" altLang="ja-JP" sz="2400" dirty="0" smtClean="0">
                <a:latin typeface="Helvetica"/>
                <a:cs typeface="Helvetica"/>
              </a:rPr>
              <a:t> safety measures</a:t>
            </a:r>
          </a:p>
          <a:p>
            <a:r>
              <a:rPr kumimoji="1" lang="en-US" altLang="ja-JP" sz="2400" dirty="0" smtClean="0">
                <a:latin typeface="Helvetica"/>
                <a:cs typeface="Helvetica"/>
              </a:rPr>
              <a:t>⑧</a:t>
            </a:r>
            <a:r>
              <a:rPr kumimoji="1" lang="ja-JP" altLang="en-US" sz="2400" dirty="0" smtClean="0">
                <a:latin typeface="Helvetica"/>
                <a:cs typeface="Helvetica"/>
              </a:rPr>
              <a:t>　</a:t>
            </a:r>
            <a:r>
              <a:rPr kumimoji="1" lang="en-US" altLang="ja-JP" sz="2400" dirty="0" smtClean="0">
                <a:latin typeface="Helvetica"/>
                <a:cs typeface="Helvetica"/>
              </a:rPr>
              <a:t>additional actions</a:t>
            </a:r>
          </a:p>
        </p:txBody>
      </p:sp>
      <p:sp>
        <p:nvSpPr>
          <p:cNvPr id="5" name="テキスト ボックス 4"/>
          <p:cNvSpPr txBox="1"/>
          <p:nvPr/>
        </p:nvSpPr>
        <p:spPr>
          <a:xfrm>
            <a:off x="179512" y="3894745"/>
            <a:ext cx="3363621" cy="400110"/>
          </a:xfrm>
          <a:prstGeom prst="rect">
            <a:avLst/>
          </a:prstGeom>
          <a:noFill/>
        </p:spPr>
        <p:txBody>
          <a:bodyPr wrap="none" rtlCol="0">
            <a:spAutoFit/>
          </a:bodyPr>
          <a:lstStyle/>
          <a:p>
            <a:r>
              <a:rPr lang="en-US" altLang="ja-JP" sz="2000" dirty="0" smtClean="0">
                <a:latin typeface="Helvetica"/>
                <a:cs typeface="Helvetica"/>
              </a:rPr>
              <a:t>An example of HAZID sheet</a:t>
            </a:r>
            <a:endParaRPr kumimoji="1" lang="ja-JP" altLang="en-US" sz="2000" dirty="0">
              <a:latin typeface="Helvetica"/>
              <a:cs typeface="Helvetica"/>
            </a:endParaRPr>
          </a:p>
        </p:txBody>
      </p:sp>
      <p:sp>
        <p:nvSpPr>
          <p:cNvPr id="10" name="下矢印 9"/>
          <p:cNvSpPr/>
          <p:nvPr/>
        </p:nvSpPr>
        <p:spPr>
          <a:xfrm>
            <a:off x="3059832" y="3068960"/>
            <a:ext cx="3024336" cy="332095"/>
          </a:xfrm>
          <a:prstGeom prst="downArrow">
            <a:avLst/>
          </a:prstGeom>
          <a:solidFill>
            <a:srgbClr val="0066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3" name="正方形/長方形 12"/>
          <p:cNvSpPr/>
          <p:nvPr/>
        </p:nvSpPr>
        <p:spPr>
          <a:xfrm>
            <a:off x="1058989" y="3359301"/>
            <a:ext cx="7026022" cy="523220"/>
          </a:xfrm>
          <a:prstGeom prst="rect">
            <a:avLst/>
          </a:prstGeom>
        </p:spPr>
        <p:txBody>
          <a:bodyPr wrap="square">
            <a:spAutoFit/>
          </a:bodyPr>
          <a:lstStyle/>
          <a:p>
            <a:r>
              <a:rPr lang="en-US" altLang="ja-JP" sz="2800" b="1" i="1" dirty="0" smtClean="0">
                <a:solidFill>
                  <a:srgbClr val="0466FF"/>
                </a:solidFill>
                <a:latin typeface="Helvetica"/>
                <a:cs typeface="Helvetica"/>
              </a:rPr>
              <a:t>Scenario description for risk evaluation </a:t>
            </a:r>
            <a:endParaRPr lang="ja-JP" altLang="en-US" sz="2800" dirty="0"/>
          </a:p>
        </p:txBody>
      </p:sp>
    </p:spTree>
    <p:extLst>
      <p:ext uri="{BB962C8B-B14F-4D97-AF65-F5344CB8AC3E}">
        <p14:creationId xmlns:p14="http://schemas.microsoft.com/office/powerpoint/2010/main" val="39831428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spPr>
      <a:bodyPr rtlCol="0" anchor="ctr"/>
      <a:lstStyle>
        <a:defPPr algn="ctr">
          <a:defRPr kumimoji="1"/>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19333</TotalTime>
  <Words>1000</Words>
  <Application>Microsoft Office PowerPoint</Application>
  <PresentationFormat>画面に合わせる (4:3)</PresentationFormat>
  <Paragraphs>273</Paragraphs>
  <Slides>16</Slides>
  <Notes>16</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16</vt:i4>
      </vt:variant>
    </vt:vector>
  </HeadingPairs>
  <TitlesOfParts>
    <vt:vector size="25" baseType="lpstr">
      <vt:lpstr>ＭＳ Ｐゴシック</vt:lpstr>
      <vt:lpstr>ＭＳ 明朝</vt:lpstr>
      <vt:lpstr>宋体</vt:lpstr>
      <vt:lpstr>Arial</vt:lpstr>
      <vt:lpstr>Calibri</vt:lpstr>
      <vt:lpstr>Helvetica</vt:lpstr>
      <vt:lpstr>Tahoma</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subject/>
  <dc:creator>nakayama jo</dc:creator>
  <cp:keywords/>
  <dc:description/>
  <cp:lastModifiedBy>中山穣</cp:lastModifiedBy>
  <cp:revision>728</cp:revision>
  <cp:lastPrinted>2015-10-15T07:59:47Z</cp:lastPrinted>
  <dcterms:created xsi:type="dcterms:W3CDTF">2014-04-22T10:18:41Z</dcterms:created>
  <dcterms:modified xsi:type="dcterms:W3CDTF">2015-10-20T07:29:40Z</dcterms:modified>
  <cp:category/>
</cp:coreProperties>
</file>