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charts/chart7.xml" ContentType="application/vnd.openxmlformats-officedocument.drawingml.chart+xml"/>
  <Default Extension="xlsx" ContentType="application/vnd.openxmlformats-officedocument.spreadsheetml.sheet"/>
  <Override PartName="/ppt/notesSlides/notesSlide7.xml" ContentType="application/vnd.openxmlformats-officedocument.presentationml.notesSlide+xml"/>
  <Override PartName="/ppt/notesSlides/notesSlide10.xml" ContentType="application/vnd.openxmlformats-officedocument.presentationml.notesSlide+xml"/>
  <Override PartName="/ppt/charts/chart3.xml" ContentType="application/vnd.openxmlformats-officedocument.drawingml.chart+xml"/>
  <Override PartName="/ppt/charts/chart5.xml" ContentType="application/vnd.openxmlformats-officedocument.drawingml.char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Default Extension="bin" ContentType="application/vnd.openxmlformats-officedocument.oleObject"/>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charts/chart6.xml" ContentType="application/vnd.openxmlformats-officedocument.drawingml.chart+xml"/>
  <Override PartName="/ppt/notesSlides/notesSlide6.xml" ContentType="application/vnd.openxmlformats-officedocument.presentationml.notesSlide+xml"/>
  <Override PartName="/ppt/charts/chart4.xml" ContentType="application/vnd.openxmlformats-officedocument.drawingml.chart+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7" r:id="rId1"/>
  </p:sldMasterIdLst>
  <p:notesMasterIdLst>
    <p:notesMasterId r:id="rId28"/>
  </p:notesMasterIdLst>
  <p:handoutMasterIdLst>
    <p:handoutMasterId r:id="rId29"/>
  </p:handoutMasterIdLst>
  <p:sldIdLst>
    <p:sldId id="256" r:id="rId2"/>
    <p:sldId id="326" r:id="rId3"/>
    <p:sldId id="312" r:id="rId4"/>
    <p:sldId id="329" r:id="rId5"/>
    <p:sldId id="350" r:id="rId6"/>
    <p:sldId id="330" r:id="rId7"/>
    <p:sldId id="331" r:id="rId8"/>
    <p:sldId id="332" r:id="rId9"/>
    <p:sldId id="283" r:id="rId10"/>
    <p:sldId id="334" r:id="rId11"/>
    <p:sldId id="335" r:id="rId12"/>
    <p:sldId id="296" r:id="rId13"/>
    <p:sldId id="337" r:id="rId14"/>
    <p:sldId id="317" r:id="rId15"/>
    <p:sldId id="318" r:id="rId16"/>
    <p:sldId id="352" r:id="rId17"/>
    <p:sldId id="319" r:id="rId18"/>
    <p:sldId id="322" r:id="rId19"/>
    <p:sldId id="320" r:id="rId20"/>
    <p:sldId id="353" r:id="rId21"/>
    <p:sldId id="323" r:id="rId22"/>
    <p:sldId id="324" r:id="rId23"/>
    <p:sldId id="354" r:id="rId24"/>
    <p:sldId id="347" r:id="rId25"/>
    <p:sldId id="341" r:id="rId26"/>
    <p:sldId id="349" r:id="rId27"/>
  </p:sldIdLst>
  <p:sldSz cx="9144000" cy="6858000" type="screen4x3"/>
  <p:notesSz cx="6735763" cy="9866313"/>
  <p:defaultTextStyle>
    <a:defPPr>
      <a:defRPr lang="en-US"/>
    </a:defPPr>
    <a:lvl1pPr algn="l" rtl="0" eaLnBrk="0" fontAlgn="base" hangingPunct="0">
      <a:spcBef>
        <a:spcPct val="0"/>
      </a:spcBef>
      <a:spcAft>
        <a:spcPct val="0"/>
      </a:spcAft>
      <a:defRPr kern="1200">
        <a:solidFill>
          <a:schemeClr val="tx1"/>
        </a:solidFill>
        <a:latin typeface="Arial" pitchFamily="34" charset="0"/>
        <a:ea typeface="ＭＳ Ｐゴシック" pitchFamily="50" charset="-128"/>
        <a:cs typeface="+mn-cs"/>
      </a:defRPr>
    </a:lvl1pPr>
    <a:lvl2pPr marL="457200" algn="l" rtl="0" eaLnBrk="0" fontAlgn="base" hangingPunct="0">
      <a:spcBef>
        <a:spcPct val="0"/>
      </a:spcBef>
      <a:spcAft>
        <a:spcPct val="0"/>
      </a:spcAft>
      <a:defRPr kern="1200">
        <a:solidFill>
          <a:schemeClr val="tx1"/>
        </a:solidFill>
        <a:latin typeface="Arial" pitchFamily="34" charset="0"/>
        <a:ea typeface="ＭＳ Ｐゴシック" pitchFamily="50" charset="-128"/>
        <a:cs typeface="+mn-cs"/>
      </a:defRPr>
    </a:lvl2pPr>
    <a:lvl3pPr marL="914400" algn="l" rtl="0" eaLnBrk="0" fontAlgn="base" hangingPunct="0">
      <a:spcBef>
        <a:spcPct val="0"/>
      </a:spcBef>
      <a:spcAft>
        <a:spcPct val="0"/>
      </a:spcAft>
      <a:defRPr kern="1200">
        <a:solidFill>
          <a:schemeClr val="tx1"/>
        </a:solidFill>
        <a:latin typeface="Arial" pitchFamily="34" charset="0"/>
        <a:ea typeface="ＭＳ Ｐゴシック" pitchFamily="50" charset="-128"/>
        <a:cs typeface="+mn-cs"/>
      </a:defRPr>
    </a:lvl3pPr>
    <a:lvl4pPr marL="1371600" algn="l" rtl="0" eaLnBrk="0" fontAlgn="base" hangingPunct="0">
      <a:spcBef>
        <a:spcPct val="0"/>
      </a:spcBef>
      <a:spcAft>
        <a:spcPct val="0"/>
      </a:spcAft>
      <a:defRPr kern="1200">
        <a:solidFill>
          <a:schemeClr val="tx1"/>
        </a:solidFill>
        <a:latin typeface="Arial" pitchFamily="34" charset="0"/>
        <a:ea typeface="ＭＳ Ｐゴシック" pitchFamily="50" charset="-128"/>
        <a:cs typeface="+mn-cs"/>
      </a:defRPr>
    </a:lvl4pPr>
    <a:lvl5pPr marL="1828800" algn="l" rtl="0" eaLnBrk="0" fontAlgn="base" hangingPunct="0">
      <a:spcBef>
        <a:spcPct val="0"/>
      </a:spcBef>
      <a:spcAft>
        <a:spcPct val="0"/>
      </a:spcAft>
      <a:defRPr kern="1200">
        <a:solidFill>
          <a:schemeClr val="tx1"/>
        </a:solidFill>
        <a:latin typeface="Arial" pitchFamily="34" charset="0"/>
        <a:ea typeface="ＭＳ Ｐゴシック" pitchFamily="50" charset="-128"/>
        <a:cs typeface="+mn-cs"/>
      </a:defRPr>
    </a:lvl5pPr>
    <a:lvl6pPr marL="2286000" algn="l" defTabSz="914400" rtl="0" eaLnBrk="1" latinLnBrk="0" hangingPunct="1">
      <a:defRPr kern="1200">
        <a:solidFill>
          <a:schemeClr val="tx1"/>
        </a:solidFill>
        <a:latin typeface="Arial" pitchFamily="34" charset="0"/>
        <a:ea typeface="ＭＳ Ｐゴシック" pitchFamily="50" charset="-128"/>
        <a:cs typeface="+mn-cs"/>
      </a:defRPr>
    </a:lvl6pPr>
    <a:lvl7pPr marL="2743200" algn="l" defTabSz="914400" rtl="0" eaLnBrk="1" latinLnBrk="0" hangingPunct="1">
      <a:defRPr kern="1200">
        <a:solidFill>
          <a:schemeClr val="tx1"/>
        </a:solidFill>
        <a:latin typeface="Arial" pitchFamily="34" charset="0"/>
        <a:ea typeface="ＭＳ Ｐゴシック" pitchFamily="50" charset="-128"/>
        <a:cs typeface="+mn-cs"/>
      </a:defRPr>
    </a:lvl7pPr>
    <a:lvl8pPr marL="3200400" algn="l" defTabSz="914400" rtl="0" eaLnBrk="1" latinLnBrk="0" hangingPunct="1">
      <a:defRPr kern="1200">
        <a:solidFill>
          <a:schemeClr val="tx1"/>
        </a:solidFill>
        <a:latin typeface="Arial" pitchFamily="34" charset="0"/>
        <a:ea typeface="ＭＳ Ｐゴシック" pitchFamily="50" charset="-128"/>
        <a:cs typeface="+mn-cs"/>
      </a:defRPr>
    </a:lvl8pPr>
    <a:lvl9pPr marL="3657600" algn="l" defTabSz="914400" rtl="0" eaLnBrk="1" latinLnBrk="0" hangingPunct="1">
      <a:defRPr kern="1200">
        <a:solidFill>
          <a:schemeClr val="tx1"/>
        </a:solidFill>
        <a:latin typeface="Arial" pitchFamily="34" charset="0"/>
        <a:ea typeface="ＭＳ Ｐゴシック" pitchFamily="50"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a:srgbClr val="5F5F5F"/>
    <a:srgbClr val="00FFFF"/>
  </p:clrMru>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中間スタイル 1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3C2FFA5D-87B4-456A-9821-1D502468CF0F}" styleName="テーマ スタイル 1 - アクセント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4656" autoAdjust="0"/>
    <p:restoredTop sz="68900" autoAdjust="0"/>
  </p:normalViewPr>
  <p:slideViewPr>
    <p:cSldViewPr>
      <p:cViewPr varScale="1">
        <p:scale>
          <a:sx n="128" d="100"/>
          <a:sy n="128" d="100"/>
        </p:scale>
        <p:origin x="-90" y="-150"/>
      </p:cViewPr>
      <p:guideLst>
        <p:guide orient="horz" pos="2160"/>
        <p:guide pos="2880"/>
      </p:guideLst>
    </p:cSldViewPr>
  </p:slideViewPr>
  <p:outlineViewPr>
    <p:cViewPr>
      <p:scale>
        <a:sx n="33" d="100"/>
        <a:sy n="33" d="100"/>
      </p:scale>
      <p:origin x="0" y="2964"/>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91" d="100"/>
          <a:sy n="91" d="100"/>
        </p:scale>
        <p:origin x="-2748" y="-120"/>
      </p:cViewPr>
      <p:guideLst>
        <p:guide orient="horz" pos="3109"/>
        <p:guide pos="2123"/>
      </p:guideLst>
    </p:cSldViewPr>
  </p:notesViewPr>
  <p:gridSpacing cx="46085125" cy="46085125"/>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______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_______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Office_Excel_______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Office_Excel_______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Office_Excel_______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Office_Excel_______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Office_Excel_______7.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ja-JP"/>
  <c:chart>
    <c:autoTitleDeleted val="1"/>
    <c:plotArea>
      <c:layout>
        <c:manualLayout>
          <c:layoutTarget val="inner"/>
          <c:xMode val="edge"/>
          <c:yMode val="edge"/>
          <c:x val="0.21413193250794718"/>
          <c:y val="0.22040207959023658"/>
          <c:w val="0.71369677947859878"/>
          <c:h val="0.50063481807140664"/>
        </c:manualLayout>
      </c:layout>
      <c:scatterChart>
        <c:scatterStyle val="lineMarker"/>
        <c:ser>
          <c:idx val="0"/>
          <c:order val="0"/>
          <c:tx>
            <c:strRef>
              <c:f>Sheet1!$B$1</c:f>
              <c:strCache>
                <c:ptCount val="1"/>
                <c:pt idx="0">
                  <c:v>SOC:100%</c:v>
                </c:pt>
              </c:strCache>
            </c:strRef>
          </c:tx>
          <c:dLbls>
            <c:dLblPos val="b"/>
            <c:showVal val="1"/>
          </c:dLbls>
          <c:xVal>
            <c:numRef>
              <c:f>Sheet1!$A$2:$A$4</c:f>
              <c:numCache>
                <c:formatCode>General</c:formatCode>
                <c:ptCount val="3"/>
                <c:pt idx="0">
                  <c:v>-40</c:v>
                </c:pt>
                <c:pt idx="1">
                  <c:v>15</c:v>
                </c:pt>
                <c:pt idx="2">
                  <c:v>85</c:v>
                </c:pt>
              </c:numCache>
            </c:numRef>
          </c:xVal>
          <c:yVal>
            <c:numRef>
              <c:f>Sheet1!$B$2:$B$4</c:f>
              <c:numCache>
                <c:formatCode>General</c:formatCode>
                <c:ptCount val="3"/>
                <c:pt idx="0">
                  <c:v>28</c:v>
                </c:pt>
                <c:pt idx="1">
                  <c:v>35</c:v>
                </c:pt>
                <c:pt idx="2">
                  <c:v>44</c:v>
                </c:pt>
              </c:numCache>
            </c:numRef>
          </c:yVal>
        </c:ser>
        <c:ser>
          <c:idx val="1"/>
          <c:order val="1"/>
          <c:tx>
            <c:strRef>
              <c:f>Sheet1!$C$1</c:f>
              <c:strCache>
                <c:ptCount val="1"/>
                <c:pt idx="0">
                  <c:v>SOC:0%</c:v>
                </c:pt>
              </c:strCache>
            </c:strRef>
          </c:tx>
          <c:spPr>
            <a:ln>
              <a:solidFill>
                <a:schemeClr val="tx2"/>
              </a:solidFill>
            </a:ln>
          </c:spPr>
          <c:marker>
            <c:spPr>
              <a:solidFill>
                <a:schemeClr val="tx2"/>
              </a:solidFill>
              <a:ln>
                <a:solidFill>
                  <a:schemeClr val="tx2"/>
                </a:solidFill>
              </a:ln>
            </c:spPr>
          </c:marker>
          <c:xVal>
            <c:numRef>
              <c:f>Sheet1!$A$2:$A$4</c:f>
              <c:numCache>
                <c:formatCode>General</c:formatCode>
                <c:ptCount val="3"/>
                <c:pt idx="0">
                  <c:v>-40</c:v>
                </c:pt>
                <c:pt idx="1">
                  <c:v>15</c:v>
                </c:pt>
                <c:pt idx="2">
                  <c:v>85</c:v>
                </c:pt>
              </c:numCache>
            </c:numRef>
          </c:xVal>
          <c:yVal>
            <c:numRef>
              <c:f>Sheet1!$C$2:$C$4</c:f>
              <c:numCache>
                <c:formatCode>General</c:formatCode>
                <c:ptCount val="3"/>
                <c:pt idx="0">
                  <c:v>0</c:v>
                </c:pt>
                <c:pt idx="1">
                  <c:v>0</c:v>
                </c:pt>
                <c:pt idx="2">
                  <c:v>0</c:v>
                </c:pt>
              </c:numCache>
            </c:numRef>
          </c:yVal>
        </c:ser>
        <c:axId val="135115136"/>
        <c:axId val="135117440"/>
      </c:scatterChart>
      <c:valAx>
        <c:axId val="135115136"/>
        <c:scaling>
          <c:orientation val="minMax"/>
        </c:scaling>
        <c:axPos val="b"/>
        <c:majorGridlines/>
        <c:title>
          <c:tx>
            <c:rich>
              <a:bodyPr/>
              <a:lstStyle/>
              <a:p>
                <a:pPr>
                  <a:defRPr>
                    <a:latin typeface="+mn-lt"/>
                  </a:defRPr>
                </a:pPr>
                <a:r>
                  <a:rPr lang="en-US" dirty="0">
                    <a:latin typeface="+mn-lt"/>
                  </a:rPr>
                  <a:t>Temperature</a:t>
                </a:r>
                <a:r>
                  <a:rPr lang="ja-JP" dirty="0">
                    <a:latin typeface="+mn-lt"/>
                  </a:rPr>
                  <a:t> </a:t>
                </a:r>
                <a:r>
                  <a:rPr lang="en-US" dirty="0">
                    <a:latin typeface="+mn-lt"/>
                  </a:rPr>
                  <a:t>[</a:t>
                </a:r>
                <a:r>
                  <a:rPr lang="en-US" dirty="0">
                    <a:latin typeface="+mn-lt"/>
                    <a:ea typeface="Arial Unicode MS" pitchFamily="50" charset="-128"/>
                    <a:cs typeface="Arial Unicode MS" pitchFamily="50" charset="-128"/>
                  </a:rPr>
                  <a:t>°C</a:t>
                </a:r>
                <a:r>
                  <a:rPr lang="en-US" dirty="0">
                    <a:latin typeface="+mn-lt"/>
                  </a:rPr>
                  <a:t>]</a:t>
                </a:r>
                <a:endParaRPr lang="ja-JP" dirty="0">
                  <a:latin typeface="+mn-lt"/>
                </a:endParaRPr>
              </a:p>
            </c:rich>
          </c:tx>
          <c:layout/>
        </c:title>
        <c:numFmt formatCode="General" sourceLinked="1"/>
        <c:tickLblPos val="nextTo"/>
        <c:spPr>
          <a:ln>
            <a:solidFill>
              <a:schemeClr val="tx1"/>
            </a:solidFill>
          </a:ln>
        </c:spPr>
        <c:crossAx val="135117440"/>
        <c:crosses val="autoZero"/>
        <c:crossBetween val="midCat"/>
      </c:valAx>
      <c:valAx>
        <c:axId val="135117440"/>
        <c:scaling>
          <c:orientation val="minMax"/>
        </c:scaling>
        <c:axPos val="l"/>
        <c:majorGridlines/>
        <c:title>
          <c:tx>
            <c:rich>
              <a:bodyPr rot="-5400000" vert="horz"/>
              <a:lstStyle/>
              <a:p>
                <a:pPr>
                  <a:defRPr/>
                </a:pPr>
                <a:r>
                  <a:rPr lang="en-US" dirty="0"/>
                  <a:t>Pressure</a:t>
                </a:r>
                <a:r>
                  <a:rPr lang="ja-JP" dirty="0"/>
                  <a:t> </a:t>
                </a:r>
                <a:r>
                  <a:rPr lang="en-US" dirty="0"/>
                  <a:t>[MPa]</a:t>
                </a:r>
                <a:endParaRPr lang="ja-JP" dirty="0"/>
              </a:p>
            </c:rich>
          </c:tx>
          <c:layout/>
        </c:title>
        <c:numFmt formatCode="General" sourceLinked="1"/>
        <c:tickLblPos val="low"/>
        <c:crossAx val="135115136"/>
        <c:crosses val="autoZero"/>
        <c:crossBetween val="midCat"/>
      </c:valAx>
      <c:spPr>
        <a:ln>
          <a:solidFill>
            <a:schemeClr val="tx1"/>
          </a:solidFill>
        </a:ln>
      </c:spPr>
    </c:plotArea>
    <c:legend>
      <c:legendPos val="r"/>
      <c:layout>
        <c:manualLayout>
          <c:xMode val="edge"/>
          <c:yMode val="edge"/>
          <c:x val="0.59136947955069263"/>
          <c:y val="1.4609481342303891E-2"/>
          <c:w val="0.35486334670597741"/>
          <c:h val="0.21624032163523446"/>
        </c:manualLayout>
      </c:layout>
      <c:overlay val="1"/>
      <c:spPr>
        <a:noFill/>
      </c:spPr>
    </c:legend>
    <c:plotVisOnly val="1"/>
  </c:chart>
  <c:txPr>
    <a:bodyPr/>
    <a:lstStyle/>
    <a:p>
      <a:pPr>
        <a:defRPr sz="1400">
          <a:latin typeface="+mn-lt"/>
        </a:defRPr>
      </a:pPr>
      <a:endParaRPr lang="ja-JP"/>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ja-JP"/>
  <c:style val="6"/>
  <c:chart>
    <c:autoTitleDeleted val="1"/>
    <c:plotArea>
      <c:layout/>
      <c:barChart>
        <c:barDir val="col"/>
        <c:grouping val="clustered"/>
        <c:ser>
          <c:idx val="0"/>
          <c:order val="0"/>
          <c:tx>
            <c:strRef>
              <c:f>Sheet1!$B$1</c:f>
              <c:strCache>
                <c:ptCount val="1"/>
                <c:pt idx="0">
                  <c:v>ave</c:v>
                </c:pt>
              </c:strCache>
            </c:strRef>
          </c:tx>
          <c:spPr>
            <a:solidFill>
              <a:schemeClr val="tx2"/>
            </a:solidFill>
          </c:spPr>
          <c:dPt>
            <c:idx val="0"/>
            <c:spPr>
              <a:solidFill>
                <a:srgbClr val="0070C0"/>
              </a:solidFill>
            </c:spPr>
          </c:dPt>
          <c:dPt>
            <c:idx val="1"/>
            <c:spPr>
              <a:solidFill>
                <a:srgbClr val="00B050"/>
              </a:solidFill>
            </c:spPr>
          </c:dPt>
          <c:dPt>
            <c:idx val="2"/>
            <c:spPr>
              <a:solidFill>
                <a:srgbClr val="FF0000"/>
              </a:solidFill>
            </c:spPr>
          </c:dPt>
          <c:dPt>
            <c:idx val="3"/>
            <c:spPr>
              <a:solidFill>
                <a:srgbClr val="7030A0"/>
              </a:solidFill>
              <a:ln>
                <a:solidFill>
                  <a:srgbClr val="7030A0"/>
                </a:solidFill>
              </a:ln>
            </c:spPr>
          </c:dPt>
          <c:dLbls>
            <c:dLbl>
              <c:idx val="0"/>
              <c:layout>
                <c:manualLayout>
                  <c:x val="0"/>
                  <c:y val="-3.5313001605136438E-2"/>
                </c:manualLayout>
              </c:layout>
              <c:showVal val="1"/>
            </c:dLbl>
            <c:dLbl>
              <c:idx val="1"/>
              <c:layout>
                <c:manualLayout>
                  <c:x val="0"/>
                  <c:y val="-2.247191011236022E-2"/>
                </c:manualLayout>
              </c:layout>
              <c:showVal val="1"/>
            </c:dLbl>
            <c:dLbl>
              <c:idx val="3"/>
              <c:layout>
                <c:manualLayout>
                  <c:x val="0"/>
                  <c:y val="-1.2841091492776889E-2"/>
                </c:manualLayout>
              </c:layout>
              <c:showVal val="1"/>
            </c:dLbl>
            <c:numFmt formatCode="#,##0;[Red]\-#,##0" sourceLinked="0"/>
            <c:txPr>
              <a:bodyPr/>
              <a:lstStyle/>
              <a:p>
                <a:pPr>
                  <a:defRPr>
                    <a:latin typeface="+mn-lt"/>
                  </a:defRPr>
                </a:pPr>
                <a:endParaRPr lang="ja-JP"/>
              </a:p>
            </c:txPr>
            <c:showVal val="1"/>
          </c:dLbls>
          <c:errBars>
            <c:errBarType val="both"/>
            <c:errValType val="cust"/>
            <c:plus>
              <c:numRef>
                <c:f>Sheet1!$C$2:$C$5</c:f>
                <c:numCache>
                  <c:formatCode>General</c:formatCode>
                  <c:ptCount val="4"/>
                  <c:pt idx="0">
                    <c:v>6409.2158646748758</c:v>
                  </c:pt>
                  <c:pt idx="1">
                    <c:v>33536.660418115578</c:v>
                  </c:pt>
                  <c:pt idx="2">
                    <c:v>2897.0164825212851</c:v>
                  </c:pt>
                  <c:pt idx="3">
                    <c:v>3942.1203051149987</c:v>
                  </c:pt>
                </c:numCache>
              </c:numRef>
            </c:plus>
            <c:minus>
              <c:numRef>
                <c:f>Sheet1!$C$2:$C$5</c:f>
                <c:numCache>
                  <c:formatCode>General</c:formatCode>
                  <c:ptCount val="4"/>
                  <c:pt idx="0">
                    <c:v>6409.2158646748758</c:v>
                  </c:pt>
                  <c:pt idx="1">
                    <c:v>33536.660418115578</c:v>
                  </c:pt>
                  <c:pt idx="2">
                    <c:v>2897.0164825212851</c:v>
                  </c:pt>
                  <c:pt idx="3">
                    <c:v>3942.1203051149987</c:v>
                  </c:pt>
                </c:numCache>
              </c:numRef>
            </c:minus>
            <c:spPr>
              <a:ln w="19050"/>
            </c:spPr>
          </c:errBars>
          <c:cat>
            <c:strRef>
              <c:f>Sheet1!$A$2:$A$5</c:f>
              <c:strCache>
                <c:ptCount val="4"/>
                <c:pt idx="0">
                  <c:v>LT:-40℃
28 MPa
SOC100%</c:v>
                </c:pt>
                <c:pt idx="1">
                  <c:v>RT:15℃
35 MPa
SOC100%</c:v>
                </c:pt>
                <c:pt idx="2">
                  <c:v>HT:85℃
44 MPa
SOC100%</c:v>
                </c:pt>
                <c:pt idx="3">
                  <c:v>AT:15~25℃
44 MPa
SOC125%</c:v>
                </c:pt>
              </c:strCache>
            </c:strRef>
          </c:cat>
          <c:val>
            <c:numRef>
              <c:f>Sheet1!$B$2:$B$5</c:f>
              <c:numCache>
                <c:formatCode>General</c:formatCode>
                <c:ptCount val="4"/>
                <c:pt idx="0">
                  <c:v>135626</c:v>
                </c:pt>
                <c:pt idx="1">
                  <c:v>147797</c:v>
                </c:pt>
                <c:pt idx="2">
                  <c:v>27644.5</c:v>
                </c:pt>
                <c:pt idx="3">
                  <c:v>22781.5</c:v>
                </c:pt>
              </c:numCache>
            </c:numRef>
          </c:val>
        </c:ser>
        <c:gapWidth val="100"/>
        <c:overlap val="-10"/>
        <c:axId val="152504192"/>
        <c:axId val="152505728"/>
      </c:barChart>
      <c:catAx>
        <c:axId val="152504192"/>
        <c:scaling>
          <c:orientation val="minMax"/>
        </c:scaling>
        <c:axPos val="b"/>
        <c:numFmt formatCode="General" sourceLinked="1"/>
        <c:tickLblPos val="nextTo"/>
        <c:txPr>
          <a:bodyPr/>
          <a:lstStyle/>
          <a:p>
            <a:pPr>
              <a:defRPr sz="1600"/>
            </a:pPr>
            <a:endParaRPr lang="ja-JP"/>
          </a:p>
        </c:txPr>
        <c:crossAx val="152505728"/>
        <c:crosses val="autoZero"/>
        <c:auto val="1"/>
        <c:lblAlgn val="ctr"/>
        <c:lblOffset val="0"/>
      </c:catAx>
      <c:valAx>
        <c:axId val="152505728"/>
        <c:scaling>
          <c:logBase val="10"/>
          <c:orientation val="minMax"/>
          <c:min val="10000"/>
        </c:scaling>
        <c:axPos val="l"/>
        <c:majorGridlines/>
        <c:minorGridlines/>
        <c:title>
          <c:tx>
            <c:rich>
              <a:bodyPr rot="-5400000" vert="horz"/>
              <a:lstStyle/>
              <a:p>
                <a:pPr>
                  <a:defRPr/>
                </a:pPr>
                <a:r>
                  <a:rPr lang="en-US" dirty="0" smtClean="0"/>
                  <a:t>Fatigue Life [cycles]</a:t>
                </a:r>
                <a:endParaRPr lang="ja-JP" dirty="0"/>
              </a:p>
            </c:rich>
          </c:tx>
        </c:title>
        <c:numFmt formatCode="#,##0;[Red]\-#,##0" sourceLinked="0"/>
        <c:tickLblPos val="nextTo"/>
        <c:txPr>
          <a:bodyPr/>
          <a:lstStyle/>
          <a:p>
            <a:pPr>
              <a:defRPr>
                <a:latin typeface="+mn-lt"/>
              </a:defRPr>
            </a:pPr>
            <a:endParaRPr lang="ja-JP"/>
          </a:p>
        </c:txPr>
        <c:crossAx val="152504192"/>
        <c:crosses val="autoZero"/>
        <c:crossBetween val="between"/>
      </c:valAx>
    </c:plotArea>
    <c:plotVisOnly val="1"/>
    <c:dispBlanksAs val="gap"/>
  </c:chart>
  <c:txPr>
    <a:bodyPr/>
    <a:lstStyle/>
    <a:p>
      <a:pPr>
        <a:defRPr sz="1800"/>
      </a:pPr>
      <a:endParaRPr lang="ja-JP"/>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ja-JP"/>
  <c:chart>
    <c:autoTitleDeleted val="1"/>
    <c:plotArea>
      <c:layout>
        <c:manualLayout>
          <c:layoutTarget val="inner"/>
          <c:xMode val="edge"/>
          <c:yMode val="edge"/>
          <c:x val="0.14321704154083931"/>
          <c:y val="4.9578001968503982E-2"/>
          <c:w val="0.47649074345274806"/>
          <c:h val="0.69939616141732197"/>
        </c:manualLayout>
      </c:layout>
      <c:scatterChart>
        <c:scatterStyle val="lineMarker"/>
        <c:ser>
          <c:idx val="0"/>
          <c:order val="0"/>
          <c:tx>
            <c:strRef>
              <c:f>Sheet1!$B$1</c:f>
              <c:strCache>
                <c:ptCount val="1"/>
                <c:pt idx="0">
                  <c:v>circumferential stress</c:v>
                </c:pt>
              </c:strCache>
            </c:strRef>
          </c:tx>
          <c:spPr>
            <a:ln w="57150"/>
          </c:spPr>
          <c:marker>
            <c:symbol val="none"/>
          </c:marker>
          <c:xVal>
            <c:numRef>
              <c:f>Sheet1!$A$2:$A$5</c:f>
              <c:numCache>
                <c:formatCode>General</c:formatCode>
                <c:ptCount val="4"/>
                <c:pt idx="0">
                  <c:v>0</c:v>
                </c:pt>
                <c:pt idx="1">
                  <c:v>28</c:v>
                </c:pt>
                <c:pt idx="2">
                  <c:v>35</c:v>
                </c:pt>
                <c:pt idx="3">
                  <c:v>44</c:v>
                </c:pt>
              </c:numCache>
            </c:numRef>
          </c:xVal>
          <c:yVal>
            <c:numRef>
              <c:f>Sheet1!$B$2:$B$5</c:f>
              <c:numCache>
                <c:formatCode>General</c:formatCode>
                <c:ptCount val="4"/>
                <c:pt idx="0">
                  <c:v>0</c:v>
                </c:pt>
                <c:pt idx="1">
                  <c:v>261.24</c:v>
                </c:pt>
                <c:pt idx="2">
                  <c:v>326.55</c:v>
                </c:pt>
                <c:pt idx="3">
                  <c:v>410.52</c:v>
                </c:pt>
              </c:numCache>
            </c:numRef>
          </c:yVal>
        </c:ser>
        <c:ser>
          <c:idx val="1"/>
          <c:order val="1"/>
          <c:tx>
            <c:strRef>
              <c:f>Sheet1!$C$1</c:f>
              <c:strCache>
                <c:ptCount val="1"/>
                <c:pt idx="0">
                  <c:v>axial stress</c:v>
                </c:pt>
              </c:strCache>
            </c:strRef>
          </c:tx>
          <c:spPr>
            <a:ln w="57150">
              <a:solidFill>
                <a:schemeClr val="tx2"/>
              </a:solidFill>
            </a:ln>
          </c:spPr>
          <c:marker>
            <c:symbol val="none"/>
          </c:marker>
          <c:xVal>
            <c:numRef>
              <c:f>Sheet1!$A$2:$A$5</c:f>
              <c:numCache>
                <c:formatCode>General</c:formatCode>
                <c:ptCount val="4"/>
                <c:pt idx="0">
                  <c:v>0</c:v>
                </c:pt>
                <c:pt idx="1">
                  <c:v>28</c:v>
                </c:pt>
                <c:pt idx="2">
                  <c:v>35</c:v>
                </c:pt>
                <c:pt idx="3">
                  <c:v>44</c:v>
                </c:pt>
              </c:numCache>
            </c:numRef>
          </c:xVal>
          <c:yVal>
            <c:numRef>
              <c:f>Sheet1!$C$2:$C$5</c:f>
              <c:numCache>
                <c:formatCode>General</c:formatCode>
                <c:ptCount val="4"/>
                <c:pt idx="0">
                  <c:v>0</c:v>
                </c:pt>
                <c:pt idx="1">
                  <c:v>200.20000000000002</c:v>
                </c:pt>
                <c:pt idx="2">
                  <c:v>250.25</c:v>
                </c:pt>
                <c:pt idx="3">
                  <c:v>314.60000000000002</c:v>
                </c:pt>
              </c:numCache>
            </c:numRef>
          </c:yVal>
        </c:ser>
        <c:axId val="158904320"/>
        <c:axId val="158906240"/>
      </c:scatterChart>
      <c:valAx>
        <c:axId val="158904320"/>
        <c:scaling>
          <c:orientation val="minMax"/>
          <c:max val="50"/>
          <c:min val="0"/>
        </c:scaling>
        <c:axPos val="b"/>
        <c:title>
          <c:tx>
            <c:rich>
              <a:bodyPr/>
              <a:lstStyle/>
              <a:p>
                <a:pPr>
                  <a:defRPr/>
                </a:pPr>
                <a:r>
                  <a:rPr lang="en-US" altLang="ja-JP" smtClean="0"/>
                  <a:t>Pressure [MPa]</a:t>
                </a:r>
                <a:endParaRPr lang="ja-JP" altLang="en-US"/>
              </a:p>
            </c:rich>
          </c:tx>
        </c:title>
        <c:numFmt formatCode="General" sourceLinked="1"/>
        <c:tickLblPos val="nextTo"/>
        <c:crossAx val="158906240"/>
        <c:crosses val="autoZero"/>
        <c:crossBetween val="midCat"/>
        <c:majorUnit val="10"/>
      </c:valAx>
      <c:valAx>
        <c:axId val="158906240"/>
        <c:scaling>
          <c:orientation val="minMax"/>
          <c:min val="0"/>
        </c:scaling>
        <c:axPos val="l"/>
        <c:majorGridlines/>
        <c:title>
          <c:tx>
            <c:rich>
              <a:bodyPr rot="-5400000" vert="horz"/>
              <a:lstStyle/>
              <a:p>
                <a:pPr>
                  <a:defRPr/>
                </a:pPr>
                <a:r>
                  <a:rPr lang="en-US" altLang="ja-JP" smtClean="0"/>
                  <a:t>Liner</a:t>
                </a:r>
                <a:r>
                  <a:rPr lang="en-US" altLang="ja-JP" baseline="0" smtClean="0"/>
                  <a:t> s</a:t>
                </a:r>
                <a:r>
                  <a:rPr lang="en-US" altLang="ja-JP" smtClean="0"/>
                  <a:t>tress [MPa]</a:t>
                </a:r>
                <a:endParaRPr lang="ja-JP" altLang="en-US"/>
              </a:p>
            </c:rich>
          </c:tx>
        </c:title>
        <c:numFmt formatCode="General" sourceLinked="0"/>
        <c:tickLblPos val="nextTo"/>
        <c:crossAx val="158904320"/>
        <c:crosses val="autoZero"/>
        <c:crossBetween val="midCat"/>
      </c:valAx>
    </c:plotArea>
    <c:legend>
      <c:legendPos val="r"/>
    </c:legend>
    <c:plotVisOnly val="1"/>
  </c:chart>
  <c:txPr>
    <a:bodyPr/>
    <a:lstStyle/>
    <a:p>
      <a:pPr>
        <a:defRPr sz="1800"/>
      </a:pPr>
      <a:endParaRPr lang="ja-JP"/>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ja-JP"/>
  <c:chart>
    <c:autoTitleDeleted val="1"/>
    <c:plotArea>
      <c:layout>
        <c:manualLayout>
          <c:layoutTarget val="inner"/>
          <c:xMode val="edge"/>
          <c:yMode val="edge"/>
          <c:x val="0.15559503726727503"/>
          <c:y val="6.4625000000000002E-2"/>
          <c:w val="0.56917083846860816"/>
          <c:h val="0.67852091535433379"/>
        </c:manualLayout>
      </c:layout>
      <c:scatterChart>
        <c:scatterStyle val="lineMarker"/>
        <c:ser>
          <c:idx val="0"/>
          <c:order val="0"/>
          <c:tx>
            <c:strRef>
              <c:f>Sheet1!$B$1</c:f>
              <c:strCache>
                <c:ptCount val="1"/>
                <c:pt idx="0">
                  <c:v>SOC:0%</c:v>
                </c:pt>
              </c:strCache>
            </c:strRef>
          </c:tx>
          <c:spPr>
            <a:ln w="28575">
              <a:solidFill>
                <a:srgbClr val="000000"/>
              </a:solidFill>
              <a:prstDash val="solid"/>
            </a:ln>
          </c:spPr>
          <c:marker>
            <c:symbol val="diamond"/>
            <c:size val="11"/>
            <c:spPr>
              <a:solidFill>
                <a:schemeClr val="tx1"/>
              </a:solidFill>
              <a:ln w="28575">
                <a:solidFill>
                  <a:schemeClr val="tx1"/>
                </a:solidFill>
                <a:prstDash val="solid"/>
              </a:ln>
            </c:spPr>
          </c:marker>
          <c:xVal>
            <c:numRef>
              <c:f>Sheet1!$A$2:$A$9</c:f>
              <c:numCache>
                <c:formatCode>0_ \ \ </c:formatCode>
                <c:ptCount val="8"/>
                <c:pt idx="0">
                  <c:v>-40</c:v>
                </c:pt>
                <c:pt idx="1">
                  <c:v>-20</c:v>
                </c:pt>
                <c:pt idx="2">
                  <c:v>0</c:v>
                </c:pt>
                <c:pt idx="3">
                  <c:v>15</c:v>
                </c:pt>
                <c:pt idx="4">
                  <c:v>35</c:v>
                </c:pt>
                <c:pt idx="5">
                  <c:v>55</c:v>
                </c:pt>
                <c:pt idx="6">
                  <c:v>75</c:v>
                </c:pt>
                <c:pt idx="7">
                  <c:v>85</c:v>
                </c:pt>
              </c:numCache>
            </c:numRef>
          </c:xVal>
          <c:yVal>
            <c:numRef>
              <c:f>Sheet1!$B$2:$B$9</c:f>
              <c:numCache>
                <c:formatCode>General</c:formatCode>
                <c:ptCount val="8"/>
                <c:pt idx="0">
                  <c:v>-160.15</c:v>
                </c:pt>
                <c:pt idx="1">
                  <c:v>-193.55</c:v>
                </c:pt>
                <c:pt idx="2">
                  <c:v>-226.95000000000007</c:v>
                </c:pt>
                <c:pt idx="3">
                  <c:v>-252</c:v>
                </c:pt>
                <c:pt idx="4">
                  <c:v>-285.39999999999969</c:v>
                </c:pt>
                <c:pt idx="5">
                  <c:v>-293.75</c:v>
                </c:pt>
                <c:pt idx="6">
                  <c:v>-293.75</c:v>
                </c:pt>
                <c:pt idx="7">
                  <c:v>-293.75</c:v>
                </c:pt>
              </c:numCache>
            </c:numRef>
          </c:yVal>
        </c:ser>
        <c:axId val="157772416"/>
        <c:axId val="158515968"/>
      </c:scatterChart>
      <c:valAx>
        <c:axId val="157772416"/>
        <c:scaling>
          <c:orientation val="minMax"/>
          <c:max val="100"/>
          <c:min val="-50"/>
        </c:scaling>
        <c:axPos val="b"/>
        <c:majorGridlines/>
        <c:title>
          <c:tx>
            <c:rich>
              <a:bodyPr/>
              <a:lstStyle/>
              <a:p>
                <a:pPr algn="ctr" rtl="0">
                  <a:defRPr/>
                </a:pPr>
                <a:r>
                  <a:rPr lang="en-US"/>
                  <a:t>Temperature [°C]</a:t>
                </a:r>
                <a:endParaRPr lang="ja-JP"/>
              </a:p>
            </c:rich>
          </c:tx>
          <c:layout>
            <c:manualLayout>
              <c:xMode val="edge"/>
              <c:yMode val="edge"/>
              <c:x val="0.32283682446556361"/>
              <c:y val="0.86450000000000005"/>
            </c:manualLayout>
          </c:layout>
        </c:title>
        <c:numFmt formatCode="0_ \ \ " sourceLinked="1"/>
        <c:tickLblPos val="low"/>
        <c:crossAx val="158515968"/>
        <c:crosses val="autoZero"/>
        <c:crossBetween val="midCat"/>
      </c:valAx>
      <c:valAx>
        <c:axId val="158515968"/>
        <c:scaling>
          <c:orientation val="minMax"/>
          <c:min val="-400"/>
        </c:scaling>
        <c:axPos val="l"/>
        <c:majorGridlines/>
        <c:title>
          <c:tx>
            <c:rich>
              <a:bodyPr rot="-5400000" vert="horz"/>
              <a:lstStyle/>
              <a:p>
                <a:pPr>
                  <a:defRPr/>
                </a:pPr>
                <a:r>
                  <a:rPr lang="en-US"/>
                  <a:t>Liner Stress [MPa]</a:t>
                </a:r>
                <a:endParaRPr lang="ja-JP"/>
              </a:p>
            </c:rich>
          </c:tx>
        </c:title>
        <c:numFmt formatCode="General" sourceLinked="1"/>
        <c:tickLblPos val="low"/>
        <c:crossAx val="157772416"/>
        <c:crosses val="autoZero"/>
        <c:crossBetween val="midCat"/>
        <c:majorUnit val="100"/>
      </c:valAx>
    </c:plotArea>
    <c:plotVisOnly val="1"/>
  </c:chart>
  <c:txPr>
    <a:bodyPr/>
    <a:lstStyle/>
    <a:p>
      <a:pPr>
        <a:defRPr sz="1800">
          <a:latin typeface="+mn-lt"/>
          <a:ea typeface="Arial Unicode MS" pitchFamily="50" charset="-128"/>
          <a:cs typeface="Arial Unicode MS" pitchFamily="50" charset="-128"/>
        </a:defRPr>
      </a:pPr>
      <a:endParaRPr lang="ja-JP"/>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ja-JP"/>
  <c:chart>
    <c:plotArea>
      <c:layout>
        <c:manualLayout>
          <c:layoutTarget val="inner"/>
          <c:xMode val="edge"/>
          <c:yMode val="edge"/>
          <c:x val="0.15559503726727492"/>
          <c:y val="6.4625000000000002E-2"/>
          <c:w val="0.56917083846860794"/>
          <c:h val="0.67852091535433345"/>
        </c:manualLayout>
      </c:layout>
      <c:scatterChart>
        <c:scatterStyle val="lineMarker"/>
        <c:ser>
          <c:idx val="0"/>
          <c:order val="0"/>
          <c:tx>
            <c:strRef>
              <c:f>Sheet1!$B$1</c:f>
              <c:strCache>
                <c:ptCount val="1"/>
                <c:pt idx="0">
                  <c:v>SOC0%</c:v>
                </c:pt>
              </c:strCache>
            </c:strRef>
          </c:tx>
          <c:spPr>
            <a:ln w="28575">
              <a:solidFill>
                <a:schemeClr val="tx1"/>
              </a:solidFill>
              <a:prstDash val="solid"/>
            </a:ln>
          </c:spPr>
          <c:marker>
            <c:symbol val="diamond"/>
            <c:size val="11"/>
            <c:spPr>
              <a:solidFill>
                <a:srgbClr val="000000"/>
              </a:solidFill>
              <a:ln w="28575">
                <a:solidFill>
                  <a:srgbClr val="000000"/>
                </a:solidFill>
                <a:prstDash val="solid"/>
              </a:ln>
            </c:spPr>
          </c:marker>
          <c:xVal>
            <c:numRef>
              <c:f>Sheet1!$A$2:$A$10</c:f>
              <c:numCache>
                <c:formatCode>General</c:formatCode>
                <c:ptCount val="9"/>
                <c:pt idx="0">
                  <c:v>-40</c:v>
                </c:pt>
                <c:pt idx="1">
                  <c:v>-20</c:v>
                </c:pt>
                <c:pt idx="2">
                  <c:v>0</c:v>
                </c:pt>
                <c:pt idx="3">
                  <c:v>15</c:v>
                </c:pt>
                <c:pt idx="4">
                  <c:v>35</c:v>
                </c:pt>
                <c:pt idx="5">
                  <c:v>55</c:v>
                </c:pt>
                <c:pt idx="6">
                  <c:v>75</c:v>
                </c:pt>
                <c:pt idx="7">
                  <c:v>85</c:v>
                </c:pt>
                <c:pt idx="8">
                  <c:v>20</c:v>
                </c:pt>
              </c:numCache>
            </c:numRef>
          </c:xVal>
          <c:yVal>
            <c:numRef>
              <c:f>Sheet1!$B$2:$B$10</c:f>
              <c:numCache>
                <c:formatCode>General</c:formatCode>
                <c:ptCount val="9"/>
                <c:pt idx="0">
                  <c:v>-160.15</c:v>
                </c:pt>
                <c:pt idx="1">
                  <c:v>-193.55</c:v>
                </c:pt>
                <c:pt idx="2">
                  <c:v>-226.95000000000007</c:v>
                </c:pt>
                <c:pt idx="3">
                  <c:v>-252</c:v>
                </c:pt>
                <c:pt idx="4">
                  <c:v>-285.39999999999981</c:v>
                </c:pt>
                <c:pt idx="5">
                  <c:v>-293.75</c:v>
                </c:pt>
                <c:pt idx="6">
                  <c:v>-293.75</c:v>
                </c:pt>
                <c:pt idx="7">
                  <c:v>-293.75</c:v>
                </c:pt>
              </c:numCache>
            </c:numRef>
          </c:yVal>
        </c:ser>
        <c:ser>
          <c:idx val="1"/>
          <c:order val="1"/>
          <c:tx>
            <c:strRef>
              <c:f>Sheet1!$C$1</c:f>
              <c:strCache>
                <c:ptCount val="1"/>
                <c:pt idx="0">
                  <c:v>SOC100%</c:v>
                </c:pt>
              </c:strCache>
            </c:strRef>
          </c:tx>
          <c:spPr>
            <a:ln w="28575">
              <a:solidFill>
                <a:schemeClr val="accent2"/>
              </a:solidFill>
              <a:prstDash val="solid"/>
            </a:ln>
          </c:spPr>
          <c:marker>
            <c:spPr>
              <a:solidFill>
                <a:schemeClr val="accent2"/>
              </a:solidFill>
              <a:ln w="28575">
                <a:solidFill>
                  <a:schemeClr val="accent2"/>
                </a:solidFill>
                <a:prstDash val="solid"/>
              </a:ln>
            </c:spPr>
          </c:marker>
          <c:xVal>
            <c:numRef>
              <c:f>Sheet1!$A$2:$A$10</c:f>
              <c:numCache>
                <c:formatCode>General</c:formatCode>
                <c:ptCount val="9"/>
                <c:pt idx="0">
                  <c:v>-40</c:v>
                </c:pt>
                <c:pt idx="1">
                  <c:v>-20</c:v>
                </c:pt>
                <c:pt idx="2">
                  <c:v>0</c:v>
                </c:pt>
                <c:pt idx="3">
                  <c:v>15</c:v>
                </c:pt>
                <c:pt idx="4">
                  <c:v>35</c:v>
                </c:pt>
                <c:pt idx="5">
                  <c:v>55</c:v>
                </c:pt>
                <c:pt idx="6">
                  <c:v>75</c:v>
                </c:pt>
                <c:pt idx="7">
                  <c:v>85</c:v>
                </c:pt>
                <c:pt idx="8">
                  <c:v>20</c:v>
                </c:pt>
              </c:numCache>
            </c:numRef>
          </c:xVal>
          <c:yVal>
            <c:numRef>
              <c:f>Sheet1!$C$2:$C$10</c:f>
              <c:numCache>
                <c:formatCode>General</c:formatCode>
                <c:ptCount val="9"/>
                <c:pt idx="0">
                  <c:v>104.03802083333331</c:v>
                </c:pt>
                <c:pt idx="1">
                  <c:v>93.335762623633471</c:v>
                </c:pt>
                <c:pt idx="2">
                  <c:v>82.601041124414309</c:v>
                </c:pt>
                <c:pt idx="3">
                  <c:v>74.550000000000011</c:v>
                </c:pt>
                <c:pt idx="4">
                  <c:v>63.815278500780948</c:v>
                </c:pt>
                <c:pt idx="5">
                  <c:v>78.130557001561669</c:v>
                </c:pt>
                <c:pt idx="6">
                  <c:v>100.79583550234253</c:v>
                </c:pt>
                <c:pt idx="7">
                  <c:v>112.1284747527329</c:v>
                </c:pt>
              </c:numCache>
            </c:numRef>
          </c:yVal>
        </c:ser>
        <c:ser>
          <c:idx val="2"/>
          <c:order val="2"/>
          <c:tx>
            <c:strRef>
              <c:f>Sheet1!$D$1</c:f>
              <c:strCache>
                <c:ptCount val="1"/>
                <c:pt idx="0">
                  <c:v>SOC125%
 at 20°C</c:v>
                </c:pt>
              </c:strCache>
            </c:strRef>
          </c:tx>
          <c:marker>
            <c:symbol val="circle"/>
            <c:size val="11"/>
            <c:spPr>
              <a:solidFill>
                <a:srgbClr val="7030A0"/>
              </a:solidFill>
              <a:ln>
                <a:solidFill>
                  <a:srgbClr val="7030A0"/>
                </a:solidFill>
              </a:ln>
            </c:spPr>
          </c:marker>
          <c:xVal>
            <c:numRef>
              <c:f>Sheet1!$A$2:$A$10</c:f>
              <c:numCache>
                <c:formatCode>General</c:formatCode>
                <c:ptCount val="9"/>
                <c:pt idx="0">
                  <c:v>-40</c:v>
                </c:pt>
                <c:pt idx="1">
                  <c:v>-20</c:v>
                </c:pt>
                <c:pt idx="2">
                  <c:v>0</c:v>
                </c:pt>
                <c:pt idx="3">
                  <c:v>15</c:v>
                </c:pt>
                <c:pt idx="4">
                  <c:v>35</c:v>
                </c:pt>
                <c:pt idx="5">
                  <c:v>55</c:v>
                </c:pt>
                <c:pt idx="6">
                  <c:v>75</c:v>
                </c:pt>
                <c:pt idx="7">
                  <c:v>85</c:v>
                </c:pt>
                <c:pt idx="8">
                  <c:v>20</c:v>
                </c:pt>
              </c:numCache>
            </c:numRef>
          </c:xVal>
          <c:yVal>
            <c:numRef>
              <c:f>Sheet1!$D$2:$D$10</c:f>
              <c:numCache>
                <c:formatCode>General</c:formatCode>
                <c:ptCount val="9"/>
                <c:pt idx="8">
                  <c:v>147.83750000000003</c:v>
                </c:pt>
              </c:numCache>
            </c:numRef>
          </c:yVal>
        </c:ser>
        <c:axId val="158917376"/>
        <c:axId val="158919680"/>
      </c:scatterChart>
      <c:valAx>
        <c:axId val="158917376"/>
        <c:scaling>
          <c:orientation val="minMax"/>
          <c:max val="100"/>
          <c:min val="-50"/>
        </c:scaling>
        <c:axPos val="b"/>
        <c:majorGridlines/>
        <c:title>
          <c:tx>
            <c:rich>
              <a:bodyPr/>
              <a:lstStyle/>
              <a:p>
                <a:pPr algn="ctr" rtl="0">
                  <a:defRPr/>
                </a:pPr>
                <a:r>
                  <a:rPr lang="en-US"/>
                  <a:t>Temperature [°C]</a:t>
                </a:r>
                <a:endParaRPr lang="ja-JP"/>
              </a:p>
            </c:rich>
          </c:tx>
          <c:layout>
            <c:manualLayout>
              <c:xMode val="edge"/>
              <c:yMode val="edge"/>
              <c:x val="0.3228368244655635"/>
              <c:y val="0.86450000000000005"/>
            </c:manualLayout>
          </c:layout>
        </c:title>
        <c:numFmt formatCode="General" sourceLinked="1"/>
        <c:tickLblPos val="low"/>
        <c:crossAx val="158919680"/>
        <c:crosses val="autoZero"/>
        <c:crossBetween val="midCat"/>
      </c:valAx>
      <c:valAx>
        <c:axId val="158919680"/>
        <c:scaling>
          <c:orientation val="minMax"/>
          <c:min val="-400"/>
        </c:scaling>
        <c:axPos val="l"/>
        <c:majorGridlines/>
        <c:title>
          <c:tx>
            <c:rich>
              <a:bodyPr rot="-5400000" vert="horz"/>
              <a:lstStyle/>
              <a:p>
                <a:pPr>
                  <a:defRPr/>
                </a:pPr>
                <a:r>
                  <a:rPr lang="en-US"/>
                  <a:t>Liner Stress [MPa]</a:t>
                </a:r>
                <a:endParaRPr lang="ja-JP"/>
              </a:p>
            </c:rich>
          </c:tx>
        </c:title>
        <c:numFmt formatCode="General" sourceLinked="1"/>
        <c:tickLblPos val="low"/>
        <c:crossAx val="158917376"/>
        <c:crosses val="autoZero"/>
        <c:crossBetween val="midCat"/>
        <c:majorUnit val="100"/>
      </c:valAx>
    </c:plotArea>
    <c:legend>
      <c:legendPos val="r"/>
      <c:layout>
        <c:manualLayout>
          <c:xMode val="edge"/>
          <c:yMode val="edge"/>
          <c:x val="0.75550068844477558"/>
          <c:y val="0.13494438976377968"/>
          <c:w val="0.24449931155522611"/>
          <c:h val="0.42043061023622047"/>
        </c:manualLayout>
      </c:layout>
    </c:legend>
    <c:plotVisOnly val="1"/>
  </c:chart>
  <c:txPr>
    <a:bodyPr/>
    <a:lstStyle/>
    <a:p>
      <a:pPr>
        <a:defRPr sz="1800">
          <a:latin typeface="+mn-lt"/>
          <a:ea typeface="Arial Unicode MS" pitchFamily="50" charset="-128"/>
          <a:cs typeface="Arial Unicode MS" pitchFamily="50" charset="-128"/>
        </a:defRPr>
      </a:pPr>
      <a:endParaRPr lang="ja-JP"/>
    </a:p>
  </c:tx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lang val="ja-JP"/>
  <c:chart>
    <c:plotArea>
      <c:layout>
        <c:manualLayout>
          <c:layoutTarget val="inner"/>
          <c:xMode val="edge"/>
          <c:yMode val="edge"/>
          <c:x val="0.15559503726727503"/>
          <c:y val="6.4625000000000002E-2"/>
          <c:w val="0.56917083846860816"/>
          <c:h val="0.67852091535433379"/>
        </c:manualLayout>
      </c:layout>
      <c:scatterChart>
        <c:scatterStyle val="lineMarker"/>
        <c:ser>
          <c:idx val="0"/>
          <c:order val="0"/>
          <c:tx>
            <c:strRef>
              <c:f>Sheet1!$B$1</c:f>
              <c:strCache>
                <c:ptCount val="1"/>
                <c:pt idx="0">
                  <c:v>SOC0%</c:v>
                </c:pt>
              </c:strCache>
            </c:strRef>
          </c:tx>
          <c:spPr>
            <a:ln w="28575">
              <a:solidFill>
                <a:schemeClr val="tx1"/>
              </a:solidFill>
              <a:prstDash val="solid"/>
            </a:ln>
          </c:spPr>
          <c:marker>
            <c:symbol val="diamond"/>
            <c:size val="11"/>
            <c:spPr>
              <a:solidFill>
                <a:srgbClr val="000000"/>
              </a:solidFill>
              <a:ln w="28575">
                <a:solidFill>
                  <a:srgbClr val="000000"/>
                </a:solidFill>
                <a:prstDash val="solid"/>
              </a:ln>
            </c:spPr>
          </c:marker>
          <c:xVal>
            <c:numRef>
              <c:f>Sheet1!$A$2:$A$9</c:f>
              <c:numCache>
                <c:formatCode>General</c:formatCode>
                <c:ptCount val="8"/>
                <c:pt idx="0">
                  <c:v>-40</c:v>
                </c:pt>
                <c:pt idx="1">
                  <c:v>-20</c:v>
                </c:pt>
                <c:pt idx="2">
                  <c:v>0</c:v>
                </c:pt>
                <c:pt idx="3">
                  <c:v>15</c:v>
                </c:pt>
                <c:pt idx="4">
                  <c:v>35</c:v>
                </c:pt>
                <c:pt idx="5">
                  <c:v>55</c:v>
                </c:pt>
                <c:pt idx="6">
                  <c:v>75</c:v>
                </c:pt>
                <c:pt idx="7">
                  <c:v>85</c:v>
                </c:pt>
              </c:numCache>
            </c:numRef>
          </c:xVal>
          <c:yVal>
            <c:numRef>
              <c:f>Sheet1!$B$2:$B$9</c:f>
              <c:numCache>
                <c:formatCode>General</c:formatCode>
                <c:ptCount val="8"/>
                <c:pt idx="0">
                  <c:v>-160.15</c:v>
                </c:pt>
                <c:pt idx="1">
                  <c:v>-193.55</c:v>
                </c:pt>
                <c:pt idx="2">
                  <c:v>-226.95000000000007</c:v>
                </c:pt>
                <c:pt idx="3">
                  <c:v>-252</c:v>
                </c:pt>
                <c:pt idx="4">
                  <c:v>-285.39999999999981</c:v>
                </c:pt>
                <c:pt idx="5">
                  <c:v>-293.75</c:v>
                </c:pt>
                <c:pt idx="6">
                  <c:v>-293.75</c:v>
                </c:pt>
                <c:pt idx="7">
                  <c:v>-293.75</c:v>
                </c:pt>
              </c:numCache>
            </c:numRef>
          </c:yVal>
        </c:ser>
        <c:ser>
          <c:idx val="1"/>
          <c:order val="1"/>
          <c:tx>
            <c:strRef>
              <c:f>Sheet1!$C$1</c:f>
              <c:strCache>
                <c:ptCount val="1"/>
                <c:pt idx="0">
                  <c:v>SOC100%</c:v>
                </c:pt>
              </c:strCache>
            </c:strRef>
          </c:tx>
          <c:spPr>
            <a:ln w="28575">
              <a:solidFill>
                <a:schemeClr val="accent2"/>
              </a:solidFill>
              <a:prstDash val="solid"/>
            </a:ln>
          </c:spPr>
          <c:marker>
            <c:spPr>
              <a:ln w="28575">
                <a:prstDash val="solid"/>
              </a:ln>
            </c:spPr>
          </c:marker>
          <c:xVal>
            <c:numRef>
              <c:f>Sheet1!$A$2:$A$9</c:f>
              <c:numCache>
                <c:formatCode>General</c:formatCode>
                <c:ptCount val="8"/>
                <c:pt idx="0">
                  <c:v>-40</c:v>
                </c:pt>
                <c:pt idx="1">
                  <c:v>-20</c:v>
                </c:pt>
                <c:pt idx="2">
                  <c:v>0</c:v>
                </c:pt>
                <c:pt idx="3">
                  <c:v>15</c:v>
                </c:pt>
                <c:pt idx="4">
                  <c:v>35</c:v>
                </c:pt>
                <c:pt idx="5">
                  <c:v>55</c:v>
                </c:pt>
                <c:pt idx="6">
                  <c:v>75</c:v>
                </c:pt>
                <c:pt idx="7">
                  <c:v>85</c:v>
                </c:pt>
              </c:numCache>
            </c:numRef>
          </c:xVal>
          <c:yVal>
            <c:numRef>
              <c:f>Sheet1!$C$2:$C$9</c:f>
              <c:numCache>
                <c:formatCode>General</c:formatCode>
                <c:ptCount val="8"/>
                <c:pt idx="0">
                  <c:v>104.03802083333331</c:v>
                </c:pt>
                <c:pt idx="1">
                  <c:v>93.335762623633471</c:v>
                </c:pt>
                <c:pt idx="2">
                  <c:v>82.601041124414309</c:v>
                </c:pt>
                <c:pt idx="3">
                  <c:v>74.550000000000011</c:v>
                </c:pt>
                <c:pt idx="4">
                  <c:v>63.815278500780948</c:v>
                </c:pt>
                <c:pt idx="5">
                  <c:v>78.130557001561669</c:v>
                </c:pt>
                <c:pt idx="6">
                  <c:v>100.79583550234253</c:v>
                </c:pt>
                <c:pt idx="7">
                  <c:v>112.1284747527329</c:v>
                </c:pt>
              </c:numCache>
            </c:numRef>
          </c:yVal>
        </c:ser>
        <c:ser>
          <c:idx val="2"/>
          <c:order val="2"/>
          <c:tx>
            <c:strRef>
              <c:f>Sheet1!$D$1</c:f>
              <c:strCache>
                <c:ptCount val="1"/>
                <c:pt idx="0">
                  <c:v>inferred SOC100% in gas cycle</c:v>
                </c:pt>
              </c:strCache>
            </c:strRef>
          </c:tx>
          <c:spPr>
            <a:ln w="50800">
              <a:solidFill>
                <a:srgbClr val="FF0066"/>
              </a:solidFill>
              <a:prstDash val="sysDot"/>
            </a:ln>
          </c:spPr>
          <c:marker>
            <c:symbol val="none"/>
          </c:marker>
          <c:xVal>
            <c:numRef>
              <c:f>Sheet1!$A$2:$A$9</c:f>
              <c:numCache>
                <c:formatCode>General</c:formatCode>
                <c:ptCount val="8"/>
                <c:pt idx="0">
                  <c:v>-40</c:v>
                </c:pt>
                <c:pt idx="1">
                  <c:v>-20</c:v>
                </c:pt>
                <c:pt idx="2">
                  <c:v>0</c:v>
                </c:pt>
                <c:pt idx="3">
                  <c:v>15</c:v>
                </c:pt>
                <c:pt idx="4">
                  <c:v>35</c:v>
                </c:pt>
                <c:pt idx="5">
                  <c:v>55</c:v>
                </c:pt>
                <c:pt idx="6">
                  <c:v>75</c:v>
                </c:pt>
                <c:pt idx="7">
                  <c:v>85</c:v>
                </c:pt>
              </c:numCache>
            </c:numRef>
          </c:xVal>
          <c:yVal>
            <c:numRef>
              <c:f>Sheet1!$D$2:$D$9</c:f>
              <c:numCache>
                <c:formatCode>General</c:formatCode>
                <c:ptCount val="8"/>
                <c:pt idx="4">
                  <c:v>63.815278500780948</c:v>
                </c:pt>
                <c:pt idx="5">
                  <c:v>53.080557001561715</c:v>
                </c:pt>
                <c:pt idx="6">
                  <c:v>42.345835502342503</c:v>
                </c:pt>
                <c:pt idx="7">
                  <c:v>36.978474752732986</c:v>
                </c:pt>
              </c:numCache>
            </c:numRef>
          </c:yVal>
        </c:ser>
        <c:axId val="161930240"/>
        <c:axId val="162031488"/>
      </c:scatterChart>
      <c:valAx>
        <c:axId val="161930240"/>
        <c:scaling>
          <c:orientation val="minMax"/>
          <c:max val="100"/>
          <c:min val="-50"/>
        </c:scaling>
        <c:axPos val="b"/>
        <c:majorGridlines/>
        <c:title>
          <c:tx>
            <c:rich>
              <a:bodyPr/>
              <a:lstStyle/>
              <a:p>
                <a:pPr algn="ctr" rtl="0">
                  <a:defRPr/>
                </a:pPr>
                <a:r>
                  <a:rPr lang="en-US"/>
                  <a:t>Temperature [°C]</a:t>
                </a:r>
                <a:endParaRPr lang="ja-JP"/>
              </a:p>
            </c:rich>
          </c:tx>
          <c:layout>
            <c:manualLayout>
              <c:xMode val="edge"/>
              <c:yMode val="edge"/>
              <c:x val="0.32283682446556361"/>
              <c:y val="0.86450000000000005"/>
            </c:manualLayout>
          </c:layout>
        </c:title>
        <c:numFmt formatCode="General" sourceLinked="1"/>
        <c:tickLblPos val="low"/>
        <c:crossAx val="162031488"/>
        <c:crosses val="autoZero"/>
        <c:crossBetween val="midCat"/>
      </c:valAx>
      <c:valAx>
        <c:axId val="162031488"/>
        <c:scaling>
          <c:orientation val="minMax"/>
          <c:min val="-400"/>
        </c:scaling>
        <c:axPos val="l"/>
        <c:majorGridlines/>
        <c:title>
          <c:tx>
            <c:rich>
              <a:bodyPr rot="-5400000" vert="horz"/>
              <a:lstStyle/>
              <a:p>
                <a:pPr>
                  <a:defRPr/>
                </a:pPr>
                <a:r>
                  <a:rPr lang="en-US"/>
                  <a:t>Liner Stress [MPa]</a:t>
                </a:r>
                <a:endParaRPr lang="ja-JP"/>
              </a:p>
            </c:rich>
          </c:tx>
          <c:layout/>
        </c:title>
        <c:numFmt formatCode="General" sourceLinked="1"/>
        <c:tickLblPos val="low"/>
        <c:crossAx val="161930240"/>
        <c:crosses val="autoZero"/>
        <c:crossBetween val="midCat"/>
        <c:majorUnit val="100"/>
      </c:valAx>
    </c:plotArea>
    <c:legend>
      <c:legendPos val="r"/>
      <c:layout>
        <c:manualLayout>
          <c:xMode val="edge"/>
          <c:yMode val="edge"/>
          <c:x val="0.76523975681980894"/>
          <c:y val="0.14431938976377962"/>
          <c:w val="0.18918140318503343"/>
          <c:h val="0.57660925196850465"/>
        </c:manualLayout>
      </c:layout>
      <c:txPr>
        <a:bodyPr/>
        <a:lstStyle/>
        <a:p>
          <a:pPr>
            <a:defRPr sz="1600">
              <a:latin typeface="+mn-lt"/>
            </a:defRPr>
          </a:pPr>
          <a:endParaRPr lang="ja-JP"/>
        </a:p>
      </c:txPr>
    </c:legend>
    <c:plotVisOnly val="1"/>
  </c:chart>
  <c:txPr>
    <a:bodyPr/>
    <a:lstStyle/>
    <a:p>
      <a:pPr>
        <a:defRPr sz="1800">
          <a:latin typeface="+mn-lt"/>
          <a:ea typeface="Arial Unicode MS" pitchFamily="50" charset="-128"/>
          <a:cs typeface="Arial Unicode MS" pitchFamily="50" charset="-128"/>
        </a:defRPr>
      </a:pPr>
      <a:endParaRPr lang="ja-JP"/>
    </a:p>
  </c:txPr>
  <c:externalData r:id="rId1"/>
</c:chartSpace>
</file>

<file path=ppt/charts/chart7.xml><?xml version="1.0" encoding="utf-8"?>
<c:chartSpace xmlns:c="http://schemas.openxmlformats.org/drawingml/2006/chart" xmlns:a="http://schemas.openxmlformats.org/drawingml/2006/main" xmlns:r="http://schemas.openxmlformats.org/officeDocument/2006/relationships">
  <c:date1904 val="1"/>
  <c:lang val="ja-JP"/>
  <c:chart>
    <c:plotArea>
      <c:layout>
        <c:manualLayout>
          <c:layoutTarget val="inner"/>
          <c:xMode val="edge"/>
          <c:yMode val="edge"/>
          <c:x val="0.15559503726727514"/>
          <c:y val="6.4625000000000002E-2"/>
          <c:w val="0.56917083846860861"/>
          <c:h val="0.67852091535433401"/>
        </c:manualLayout>
      </c:layout>
      <c:scatterChart>
        <c:scatterStyle val="lineMarker"/>
        <c:ser>
          <c:idx val="0"/>
          <c:order val="0"/>
          <c:tx>
            <c:strRef>
              <c:f>Sheet1!$B$1</c:f>
              <c:strCache>
                <c:ptCount val="1"/>
                <c:pt idx="0">
                  <c:v>SOC0%</c:v>
                </c:pt>
              </c:strCache>
            </c:strRef>
          </c:tx>
          <c:spPr>
            <a:ln w="28575">
              <a:solidFill>
                <a:schemeClr val="tx1"/>
              </a:solidFill>
              <a:prstDash val="solid"/>
            </a:ln>
          </c:spPr>
          <c:marker>
            <c:symbol val="diamond"/>
            <c:size val="11"/>
            <c:spPr>
              <a:solidFill>
                <a:srgbClr val="000000"/>
              </a:solidFill>
              <a:ln w="28575">
                <a:solidFill>
                  <a:srgbClr val="000000"/>
                </a:solidFill>
                <a:prstDash val="solid"/>
              </a:ln>
            </c:spPr>
          </c:marker>
          <c:xVal>
            <c:numRef>
              <c:f>Sheet1!$A$2:$A$9</c:f>
              <c:numCache>
                <c:formatCode>General</c:formatCode>
                <c:ptCount val="8"/>
                <c:pt idx="0">
                  <c:v>-40</c:v>
                </c:pt>
                <c:pt idx="1">
                  <c:v>-20</c:v>
                </c:pt>
                <c:pt idx="2">
                  <c:v>0</c:v>
                </c:pt>
                <c:pt idx="3">
                  <c:v>15</c:v>
                </c:pt>
                <c:pt idx="4">
                  <c:v>35</c:v>
                </c:pt>
                <c:pt idx="5">
                  <c:v>55</c:v>
                </c:pt>
                <c:pt idx="6">
                  <c:v>75</c:v>
                </c:pt>
                <c:pt idx="7">
                  <c:v>85</c:v>
                </c:pt>
              </c:numCache>
            </c:numRef>
          </c:xVal>
          <c:yVal>
            <c:numRef>
              <c:f>Sheet1!$B$2:$B$9</c:f>
              <c:numCache>
                <c:formatCode>General</c:formatCode>
                <c:ptCount val="8"/>
                <c:pt idx="0">
                  <c:v>-160.15</c:v>
                </c:pt>
                <c:pt idx="1">
                  <c:v>-193.55</c:v>
                </c:pt>
                <c:pt idx="2">
                  <c:v>-226.95000000000007</c:v>
                </c:pt>
                <c:pt idx="3">
                  <c:v>-252</c:v>
                </c:pt>
                <c:pt idx="4">
                  <c:v>-285.39999999999969</c:v>
                </c:pt>
                <c:pt idx="5">
                  <c:v>-293.75</c:v>
                </c:pt>
                <c:pt idx="6">
                  <c:v>-293.75</c:v>
                </c:pt>
                <c:pt idx="7">
                  <c:v>-293.75</c:v>
                </c:pt>
              </c:numCache>
            </c:numRef>
          </c:yVal>
        </c:ser>
        <c:ser>
          <c:idx val="1"/>
          <c:order val="1"/>
          <c:tx>
            <c:strRef>
              <c:f>Sheet1!$C$1</c:f>
              <c:strCache>
                <c:ptCount val="1"/>
                <c:pt idx="0">
                  <c:v>SOC100%</c:v>
                </c:pt>
              </c:strCache>
            </c:strRef>
          </c:tx>
          <c:spPr>
            <a:ln w="28575">
              <a:solidFill>
                <a:schemeClr val="accent2"/>
              </a:solidFill>
              <a:prstDash val="solid"/>
            </a:ln>
          </c:spPr>
          <c:marker>
            <c:spPr>
              <a:ln w="28575">
                <a:prstDash val="solid"/>
              </a:ln>
            </c:spPr>
          </c:marker>
          <c:xVal>
            <c:numRef>
              <c:f>Sheet1!$A$2:$A$9</c:f>
              <c:numCache>
                <c:formatCode>General</c:formatCode>
                <c:ptCount val="8"/>
                <c:pt idx="0">
                  <c:v>-40</c:v>
                </c:pt>
                <c:pt idx="1">
                  <c:v>-20</c:v>
                </c:pt>
                <c:pt idx="2">
                  <c:v>0</c:v>
                </c:pt>
                <c:pt idx="3">
                  <c:v>15</c:v>
                </c:pt>
                <c:pt idx="4">
                  <c:v>35</c:v>
                </c:pt>
                <c:pt idx="5">
                  <c:v>55</c:v>
                </c:pt>
                <c:pt idx="6">
                  <c:v>75</c:v>
                </c:pt>
                <c:pt idx="7">
                  <c:v>85</c:v>
                </c:pt>
              </c:numCache>
            </c:numRef>
          </c:xVal>
          <c:yVal>
            <c:numRef>
              <c:f>Sheet1!$C$2:$C$9</c:f>
              <c:numCache>
                <c:formatCode>General</c:formatCode>
                <c:ptCount val="8"/>
                <c:pt idx="0">
                  <c:v>104.03802083333331</c:v>
                </c:pt>
                <c:pt idx="1">
                  <c:v>93.335762623633443</c:v>
                </c:pt>
                <c:pt idx="2">
                  <c:v>82.601041124414266</c:v>
                </c:pt>
                <c:pt idx="3">
                  <c:v>74.550000000000011</c:v>
                </c:pt>
                <c:pt idx="4">
                  <c:v>63.815278500780948</c:v>
                </c:pt>
                <c:pt idx="5">
                  <c:v>78.130557001561641</c:v>
                </c:pt>
                <c:pt idx="6">
                  <c:v>100.79583550234253</c:v>
                </c:pt>
                <c:pt idx="7">
                  <c:v>112.12847475273284</c:v>
                </c:pt>
              </c:numCache>
            </c:numRef>
          </c:yVal>
        </c:ser>
        <c:ser>
          <c:idx val="2"/>
          <c:order val="2"/>
          <c:tx>
            <c:strRef>
              <c:f>Sheet1!$D$1</c:f>
              <c:strCache>
                <c:ptCount val="1"/>
                <c:pt idx="0">
                  <c:v>inferred SOC100% in gas cycle</c:v>
                </c:pt>
              </c:strCache>
            </c:strRef>
          </c:tx>
          <c:spPr>
            <a:ln w="50800">
              <a:solidFill>
                <a:srgbClr val="FF0066"/>
              </a:solidFill>
              <a:prstDash val="sysDot"/>
            </a:ln>
          </c:spPr>
          <c:marker>
            <c:symbol val="none"/>
          </c:marker>
          <c:xVal>
            <c:numRef>
              <c:f>Sheet1!$A$2:$A$9</c:f>
              <c:numCache>
                <c:formatCode>General</c:formatCode>
                <c:ptCount val="8"/>
                <c:pt idx="0">
                  <c:v>-40</c:v>
                </c:pt>
                <c:pt idx="1">
                  <c:v>-20</c:v>
                </c:pt>
                <c:pt idx="2">
                  <c:v>0</c:v>
                </c:pt>
                <c:pt idx="3">
                  <c:v>15</c:v>
                </c:pt>
                <c:pt idx="4">
                  <c:v>35</c:v>
                </c:pt>
                <c:pt idx="5">
                  <c:v>55</c:v>
                </c:pt>
                <c:pt idx="6">
                  <c:v>75</c:v>
                </c:pt>
                <c:pt idx="7">
                  <c:v>85</c:v>
                </c:pt>
              </c:numCache>
            </c:numRef>
          </c:xVal>
          <c:yVal>
            <c:numRef>
              <c:f>Sheet1!$D$2:$D$9</c:f>
              <c:numCache>
                <c:formatCode>General</c:formatCode>
                <c:ptCount val="8"/>
                <c:pt idx="4">
                  <c:v>63.815278500780948</c:v>
                </c:pt>
                <c:pt idx="5">
                  <c:v>53.080557001561715</c:v>
                </c:pt>
                <c:pt idx="6">
                  <c:v>42.345835502342474</c:v>
                </c:pt>
                <c:pt idx="7">
                  <c:v>36.978474752732971</c:v>
                </c:pt>
              </c:numCache>
            </c:numRef>
          </c:yVal>
        </c:ser>
        <c:axId val="163311616"/>
        <c:axId val="163313536"/>
      </c:scatterChart>
      <c:valAx>
        <c:axId val="163311616"/>
        <c:scaling>
          <c:orientation val="minMax"/>
          <c:max val="100"/>
          <c:min val="-50"/>
        </c:scaling>
        <c:axPos val="b"/>
        <c:majorGridlines/>
        <c:title>
          <c:tx>
            <c:rich>
              <a:bodyPr/>
              <a:lstStyle/>
              <a:p>
                <a:pPr algn="ctr" rtl="0">
                  <a:defRPr/>
                </a:pPr>
                <a:r>
                  <a:rPr lang="en-US"/>
                  <a:t>Temperature [°C]</a:t>
                </a:r>
                <a:endParaRPr lang="ja-JP"/>
              </a:p>
            </c:rich>
          </c:tx>
          <c:layout>
            <c:manualLayout>
              <c:xMode val="edge"/>
              <c:yMode val="edge"/>
              <c:x val="0.32283682446556372"/>
              <c:y val="0.86450000000000005"/>
            </c:manualLayout>
          </c:layout>
        </c:title>
        <c:numFmt formatCode="General" sourceLinked="1"/>
        <c:tickLblPos val="low"/>
        <c:crossAx val="163313536"/>
        <c:crosses val="autoZero"/>
        <c:crossBetween val="midCat"/>
      </c:valAx>
      <c:valAx>
        <c:axId val="163313536"/>
        <c:scaling>
          <c:orientation val="minMax"/>
          <c:min val="-400"/>
        </c:scaling>
        <c:axPos val="l"/>
        <c:majorGridlines/>
        <c:title>
          <c:tx>
            <c:rich>
              <a:bodyPr rot="-5400000" vert="horz"/>
              <a:lstStyle/>
              <a:p>
                <a:pPr>
                  <a:defRPr/>
                </a:pPr>
                <a:r>
                  <a:rPr lang="en-US"/>
                  <a:t>Liner Stress [MPa]</a:t>
                </a:r>
                <a:endParaRPr lang="ja-JP"/>
              </a:p>
            </c:rich>
          </c:tx>
          <c:layout/>
        </c:title>
        <c:numFmt formatCode="General" sourceLinked="1"/>
        <c:tickLblPos val="low"/>
        <c:crossAx val="163311616"/>
        <c:crosses val="autoZero"/>
        <c:crossBetween val="midCat"/>
        <c:majorUnit val="100"/>
      </c:valAx>
    </c:plotArea>
    <c:legend>
      <c:legendPos val="r"/>
      <c:layout>
        <c:manualLayout>
          <c:xMode val="edge"/>
          <c:yMode val="edge"/>
          <c:x val="0.76523975681980916"/>
          <c:y val="0.14431938976377973"/>
          <c:w val="0.18918140318503349"/>
          <c:h val="0.57660925196850499"/>
        </c:manualLayout>
      </c:layout>
      <c:txPr>
        <a:bodyPr/>
        <a:lstStyle/>
        <a:p>
          <a:pPr>
            <a:defRPr sz="1600"/>
          </a:pPr>
          <a:endParaRPr lang="ja-JP"/>
        </a:p>
      </c:txPr>
    </c:legend>
    <c:plotVisOnly val="1"/>
  </c:chart>
  <c:txPr>
    <a:bodyPr/>
    <a:lstStyle/>
    <a:p>
      <a:pPr>
        <a:defRPr sz="1800">
          <a:latin typeface="+mn-lt"/>
          <a:ea typeface="Arial Unicode MS" pitchFamily="50" charset="-128"/>
          <a:cs typeface="Arial Unicode MS" pitchFamily="50" charset="-128"/>
        </a:defRPr>
      </a:pPr>
      <a:endParaRPr lang="ja-JP"/>
    </a:p>
  </c:txPr>
  <c:externalData r:id="rId1"/>
</c:chartSpace>
</file>

<file path=ppt/drawings/_rels/vmlDrawing1.vml.rels><?xml version="1.0" encoding="UTF-8" standalone="yes"?>
<Relationships xmlns="http://schemas.openxmlformats.org/package/2006/relationships"><Relationship Id="rId1" Type="http://schemas.openxmlformats.org/officeDocument/2006/relationships/image" Target="../media/image3.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hdr" sz="quarter"/>
          </p:nvPr>
        </p:nvSpPr>
        <p:spPr bwMode="auto">
          <a:xfrm>
            <a:off x="2" y="2"/>
            <a:ext cx="2919441" cy="493652"/>
          </a:xfrm>
          <a:prstGeom prst="rect">
            <a:avLst/>
          </a:prstGeom>
          <a:noFill/>
          <a:ln w="9525">
            <a:noFill/>
            <a:miter lim="800000"/>
            <a:headEnd/>
            <a:tailEnd/>
          </a:ln>
          <a:effectLst/>
        </p:spPr>
        <p:txBody>
          <a:bodyPr vert="horz" wrap="square" lIns="91424" tIns="45711" rIns="91424" bIns="45711" numCol="1" anchor="t" anchorCtr="0" compatLnSpc="1">
            <a:prstTxWarp prst="textNoShape">
              <a:avLst/>
            </a:prstTxWarp>
          </a:bodyPr>
          <a:lstStyle>
            <a:lvl1pPr eaLnBrk="1" hangingPunct="1">
              <a:defRPr sz="1200"/>
            </a:lvl1pPr>
          </a:lstStyle>
          <a:p>
            <a:endParaRPr lang="en-US" altLang="ja-JP" dirty="0"/>
          </a:p>
        </p:txBody>
      </p:sp>
      <p:sp>
        <p:nvSpPr>
          <p:cNvPr id="25603" name="Rectangle 3"/>
          <p:cNvSpPr>
            <a:spLocks noGrp="1" noChangeArrowheads="1"/>
          </p:cNvSpPr>
          <p:nvPr>
            <p:ph type="dt" sz="quarter" idx="1"/>
          </p:nvPr>
        </p:nvSpPr>
        <p:spPr bwMode="auto">
          <a:xfrm>
            <a:off x="3814800" y="2"/>
            <a:ext cx="2919441" cy="493652"/>
          </a:xfrm>
          <a:prstGeom prst="rect">
            <a:avLst/>
          </a:prstGeom>
          <a:noFill/>
          <a:ln w="9525">
            <a:noFill/>
            <a:miter lim="800000"/>
            <a:headEnd/>
            <a:tailEnd/>
          </a:ln>
          <a:effectLst/>
        </p:spPr>
        <p:txBody>
          <a:bodyPr vert="horz" wrap="square" lIns="91424" tIns="45711" rIns="91424" bIns="45711" numCol="1" anchor="t" anchorCtr="0" compatLnSpc="1">
            <a:prstTxWarp prst="textNoShape">
              <a:avLst/>
            </a:prstTxWarp>
          </a:bodyPr>
          <a:lstStyle>
            <a:lvl1pPr algn="r" eaLnBrk="1" hangingPunct="1">
              <a:defRPr sz="1200"/>
            </a:lvl1pPr>
          </a:lstStyle>
          <a:p>
            <a:endParaRPr lang="en-US" altLang="ja-JP" dirty="0"/>
          </a:p>
        </p:txBody>
      </p:sp>
      <p:sp>
        <p:nvSpPr>
          <p:cNvPr id="25604" name="Rectangle 4"/>
          <p:cNvSpPr>
            <a:spLocks noGrp="1" noChangeArrowheads="1"/>
          </p:cNvSpPr>
          <p:nvPr>
            <p:ph type="ftr" sz="quarter" idx="2"/>
          </p:nvPr>
        </p:nvSpPr>
        <p:spPr bwMode="auto">
          <a:xfrm>
            <a:off x="2" y="9370976"/>
            <a:ext cx="2919441" cy="493652"/>
          </a:xfrm>
          <a:prstGeom prst="rect">
            <a:avLst/>
          </a:prstGeom>
          <a:noFill/>
          <a:ln w="9525">
            <a:noFill/>
            <a:miter lim="800000"/>
            <a:headEnd/>
            <a:tailEnd/>
          </a:ln>
          <a:effectLst/>
        </p:spPr>
        <p:txBody>
          <a:bodyPr vert="horz" wrap="square" lIns="91424" tIns="45711" rIns="91424" bIns="45711" numCol="1" anchor="b" anchorCtr="0" compatLnSpc="1">
            <a:prstTxWarp prst="textNoShape">
              <a:avLst/>
            </a:prstTxWarp>
          </a:bodyPr>
          <a:lstStyle>
            <a:lvl1pPr eaLnBrk="1" hangingPunct="1">
              <a:defRPr sz="1200"/>
            </a:lvl1pPr>
          </a:lstStyle>
          <a:p>
            <a:endParaRPr lang="en-US" altLang="ja-JP" dirty="0"/>
          </a:p>
        </p:txBody>
      </p:sp>
      <p:sp>
        <p:nvSpPr>
          <p:cNvPr id="25605" name="Rectangle 5"/>
          <p:cNvSpPr>
            <a:spLocks noGrp="1" noChangeArrowheads="1"/>
          </p:cNvSpPr>
          <p:nvPr>
            <p:ph type="sldNum" sz="quarter" idx="3"/>
          </p:nvPr>
        </p:nvSpPr>
        <p:spPr bwMode="auto">
          <a:xfrm>
            <a:off x="3814800" y="9370976"/>
            <a:ext cx="2919441" cy="493652"/>
          </a:xfrm>
          <a:prstGeom prst="rect">
            <a:avLst/>
          </a:prstGeom>
          <a:noFill/>
          <a:ln w="9525">
            <a:noFill/>
            <a:miter lim="800000"/>
            <a:headEnd/>
            <a:tailEnd/>
          </a:ln>
          <a:effectLst/>
        </p:spPr>
        <p:txBody>
          <a:bodyPr vert="horz" wrap="square" lIns="91424" tIns="45711" rIns="91424" bIns="45711" numCol="1" anchor="b" anchorCtr="0" compatLnSpc="1">
            <a:prstTxWarp prst="textNoShape">
              <a:avLst/>
            </a:prstTxWarp>
          </a:bodyPr>
          <a:lstStyle>
            <a:lvl1pPr algn="r" eaLnBrk="1" hangingPunct="1">
              <a:defRPr sz="1200"/>
            </a:lvl1pPr>
          </a:lstStyle>
          <a:p>
            <a:fld id="{C1FD12C8-C82D-4A9A-909D-A39983BB13B3}" type="slidenum">
              <a:rPr lang="ja-JP" altLang="en-US"/>
              <a:pPr/>
              <a:t>&lt;#&gt;</a:t>
            </a:fld>
            <a:endParaRPr lang="en-US" altLang="ja-JP"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bwMode="auto">
          <a:xfrm>
            <a:off x="2" y="2"/>
            <a:ext cx="2919441" cy="493652"/>
          </a:xfrm>
          <a:prstGeom prst="rect">
            <a:avLst/>
          </a:prstGeom>
          <a:noFill/>
          <a:ln w="9525">
            <a:noFill/>
            <a:miter lim="800000"/>
            <a:headEnd/>
            <a:tailEnd/>
          </a:ln>
          <a:effectLst/>
        </p:spPr>
        <p:txBody>
          <a:bodyPr vert="horz" wrap="square" lIns="91424" tIns="45711" rIns="91424" bIns="45711" numCol="1" anchor="t" anchorCtr="0" compatLnSpc="1">
            <a:prstTxWarp prst="textNoShape">
              <a:avLst/>
            </a:prstTxWarp>
          </a:bodyPr>
          <a:lstStyle>
            <a:lvl1pPr eaLnBrk="1" hangingPunct="1">
              <a:defRPr sz="1200"/>
            </a:lvl1pPr>
          </a:lstStyle>
          <a:p>
            <a:endParaRPr lang="en-US" altLang="ja-JP" dirty="0"/>
          </a:p>
        </p:txBody>
      </p:sp>
      <p:sp>
        <p:nvSpPr>
          <p:cNvPr id="23555" name="Rectangle 3"/>
          <p:cNvSpPr>
            <a:spLocks noGrp="1" noChangeArrowheads="1"/>
          </p:cNvSpPr>
          <p:nvPr>
            <p:ph type="dt" idx="1"/>
          </p:nvPr>
        </p:nvSpPr>
        <p:spPr bwMode="auto">
          <a:xfrm>
            <a:off x="3814800" y="2"/>
            <a:ext cx="2919441" cy="493652"/>
          </a:xfrm>
          <a:prstGeom prst="rect">
            <a:avLst/>
          </a:prstGeom>
          <a:noFill/>
          <a:ln w="9525">
            <a:noFill/>
            <a:miter lim="800000"/>
            <a:headEnd/>
            <a:tailEnd/>
          </a:ln>
          <a:effectLst/>
        </p:spPr>
        <p:txBody>
          <a:bodyPr vert="horz" wrap="square" lIns="91424" tIns="45711" rIns="91424" bIns="45711" numCol="1" anchor="t" anchorCtr="0" compatLnSpc="1">
            <a:prstTxWarp prst="textNoShape">
              <a:avLst/>
            </a:prstTxWarp>
          </a:bodyPr>
          <a:lstStyle>
            <a:lvl1pPr algn="r" eaLnBrk="1" hangingPunct="1">
              <a:defRPr sz="1200"/>
            </a:lvl1pPr>
          </a:lstStyle>
          <a:p>
            <a:endParaRPr lang="en-US" altLang="ja-JP" dirty="0"/>
          </a:p>
        </p:txBody>
      </p:sp>
      <p:sp>
        <p:nvSpPr>
          <p:cNvPr id="23556" name="Rectangle 4"/>
          <p:cNvSpPr>
            <a:spLocks noGrp="1" noRot="1" noChangeAspect="1" noChangeArrowheads="1" noTextEdit="1"/>
          </p:cNvSpPr>
          <p:nvPr>
            <p:ph type="sldImg" idx="2"/>
          </p:nvPr>
        </p:nvSpPr>
        <p:spPr bwMode="auto">
          <a:xfrm>
            <a:off x="900113" y="739775"/>
            <a:ext cx="4935537" cy="3700463"/>
          </a:xfrm>
          <a:prstGeom prst="rect">
            <a:avLst/>
          </a:prstGeom>
          <a:noFill/>
          <a:ln w="9525">
            <a:solidFill>
              <a:srgbClr val="000000"/>
            </a:solidFill>
            <a:miter lim="800000"/>
            <a:headEnd/>
            <a:tailEnd/>
          </a:ln>
          <a:effectLst/>
        </p:spPr>
      </p:sp>
      <p:sp>
        <p:nvSpPr>
          <p:cNvPr id="23557" name="Rectangle 5"/>
          <p:cNvSpPr>
            <a:spLocks noGrp="1" noChangeArrowheads="1"/>
          </p:cNvSpPr>
          <p:nvPr>
            <p:ph type="body" sz="quarter" idx="3"/>
          </p:nvPr>
        </p:nvSpPr>
        <p:spPr bwMode="auto">
          <a:xfrm>
            <a:off x="674189" y="4687176"/>
            <a:ext cx="5387389" cy="4439503"/>
          </a:xfrm>
          <a:prstGeom prst="rect">
            <a:avLst/>
          </a:prstGeom>
          <a:noFill/>
          <a:ln w="9525">
            <a:noFill/>
            <a:miter lim="800000"/>
            <a:headEnd/>
            <a:tailEnd/>
          </a:ln>
          <a:effectLst/>
        </p:spPr>
        <p:txBody>
          <a:bodyPr vert="horz" wrap="square" lIns="91424" tIns="45711" rIns="91424" bIns="45711"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23558" name="Rectangle 6"/>
          <p:cNvSpPr>
            <a:spLocks noGrp="1" noChangeArrowheads="1"/>
          </p:cNvSpPr>
          <p:nvPr>
            <p:ph type="ftr" sz="quarter" idx="4"/>
          </p:nvPr>
        </p:nvSpPr>
        <p:spPr bwMode="auto">
          <a:xfrm>
            <a:off x="2" y="9370976"/>
            <a:ext cx="2919441" cy="493652"/>
          </a:xfrm>
          <a:prstGeom prst="rect">
            <a:avLst/>
          </a:prstGeom>
          <a:noFill/>
          <a:ln w="9525">
            <a:noFill/>
            <a:miter lim="800000"/>
            <a:headEnd/>
            <a:tailEnd/>
          </a:ln>
          <a:effectLst/>
        </p:spPr>
        <p:txBody>
          <a:bodyPr vert="horz" wrap="square" lIns="91424" tIns="45711" rIns="91424" bIns="45711" numCol="1" anchor="b" anchorCtr="0" compatLnSpc="1">
            <a:prstTxWarp prst="textNoShape">
              <a:avLst/>
            </a:prstTxWarp>
          </a:bodyPr>
          <a:lstStyle>
            <a:lvl1pPr eaLnBrk="1" hangingPunct="1">
              <a:defRPr sz="1200"/>
            </a:lvl1pPr>
          </a:lstStyle>
          <a:p>
            <a:endParaRPr lang="en-US" altLang="ja-JP" dirty="0"/>
          </a:p>
        </p:txBody>
      </p:sp>
      <p:sp>
        <p:nvSpPr>
          <p:cNvPr id="23559" name="Rectangle 7"/>
          <p:cNvSpPr>
            <a:spLocks noGrp="1" noChangeArrowheads="1"/>
          </p:cNvSpPr>
          <p:nvPr>
            <p:ph type="sldNum" sz="quarter" idx="5"/>
          </p:nvPr>
        </p:nvSpPr>
        <p:spPr bwMode="auto">
          <a:xfrm>
            <a:off x="3814800" y="9370976"/>
            <a:ext cx="2919441" cy="493652"/>
          </a:xfrm>
          <a:prstGeom prst="rect">
            <a:avLst/>
          </a:prstGeom>
          <a:noFill/>
          <a:ln w="9525">
            <a:noFill/>
            <a:miter lim="800000"/>
            <a:headEnd/>
            <a:tailEnd/>
          </a:ln>
          <a:effectLst/>
        </p:spPr>
        <p:txBody>
          <a:bodyPr vert="horz" wrap="square" lIns="91424" tIns="45711" rIns="91424" bIns="45711" numCol="1" anchor="b" anchorCtr="0" compatLnSpc="1">
            <a:prstTxWarp prst="textNoShape">
              <a:avLst/>
            </a:prstTxWarp>
          </a:bodyPr>
          <a:lstStyle>
            <a:lvl1pPr algn="r" eaLnBrk="1" hangingPunct="1">
              <a:defRPr sz="1200"/>
            </a:lvl1pPr>
          </a:lstStyle>
          <a:p>
            <a:fld id="{50969B3E-DDD6-4A0E-B3FC-C38290655A9D}" type="slidenum">
              <a:rPr lang="ja-JP" altLang="en-US"/>
              <a:pPr/>
              <a:t>&lt;#&gt;</a:t>
            </a:fld>
            <a:endParaRPr lang="en-US" altLang="ja-JP" dirty="0"/>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itchFamily="34" charset="0"/>
        <a:ea typeface="+mn-ea"/>
        <a:cs typeface="+mn-cs"/>
      </a:defRPr>
    </a:lvl1pPr>
    <a:lvl2pPr marL="457200" algn="l" rtl="0" fontAlgn="base">
      <a:spcBef>
        <a:spcPct val="30000"/>
      </a:spcBef>
      <a:spcAft>
        <a:spcPct val="0"/>
      </a:spcAft>
      <a:defRPr sz="1200" kern="1200">
        <a:solidFill>
          <a:schemeClr val="tx1"/>
        </a:solidFill>
        <a:latin typeface="Arial" pitchFamily="34" charset="0"/>
        <a:ea typeface="+mn-ea"/>
        <a:cs typeface="+mn-cs"/>
      </a:defRPr>
    </a:lvl2pPr>
    <a:lvl3pPr marL="914400" algn="l" rtl="0" fontAlgn="base">
      <a:spcBef>
        <a:spcPct val="30000"/>
      </a:spcBef>
      <a:spcAft>
        <a:spcPct val="0"/>
      </a:spcAft>
      <a:defRPr sz="1200" kern="1200">
        <a:solidFill>
          <a:schemeClr val="tx1"/>
        </a:solidFill>
        <a:latin typeface="Arial" pitchFamily="34" charset="0"/>
        <a:ea typeface="+mn-ea"/>
        <a:cs typeface="+mn-cs"/>
      </a:defRPr>
    </a:lvl3pPr>
    <a:lvl4pPr marL="1371600" algn="l" rtl="0" fontAlgn="base">
      <a:spcBef>
        <a:spcPct val="30000"/>
      </a:spcBef>
      <a:spcAft>
        <a:spcPct val="0"/>
      </a:spcAft>
      <a:defRPr sz="1200" kern="1200">
        <a:solidFill>
          <a:schemeClr val="tx1"/>
        </a:solidFill>
        <a:latin typeface="Arial" pitchFamily="34" charset="0"/>
        <a:ea typeface="+mn-ea"/>
        <a:cs typeface="+mn-cs"/>
      </a:defRPr>
    </a:lvl4pPr>
    <a:lvl5pPr marL="1828800" algn="l" rtl="0" fontAlgn="base">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1D9A708-B792-46E6-AE62-658728D14598}" type="slidenum">
              <a:rPr lang="ja-JP" altLang="en-US"/>
              <a:pPr/>
              <a:t>1</a:t>
            </a:fld>
            <a:endParaRPr lang="en-US" altLang="ja-JP" dirty="0"/>
          </a:p>
        </p:txBody>
      </p:sp>
      <p:sp>
        <p:nvSpPr>
          <p:cNvPr id="24578" name="Rectangle 2"/>
          <p:cNvSpPr>
            <a:spLocks noGrp="1" noRot="1" noChangeAspect="1" noChangeArrowheads="1" noTextEdit="1"/>
          </p:cNvSpPr>
          <p:nvPr>
            <p:ph type="sldImg"/>
          </p:nvPr>
        </p:nvSpPr>
        <p:spPr>
          <a:xfrm>
            <a:off x="900113" y="739775"/>
            <a:ext cx="4935537" cy="3700463"/>
          </a:xfrm>
          <a:ln/>
        </p:spPr>
      </p:sp>
      <p:sp>
        <p:nvSpPr>
          <p:cNvPr id="24579" name="Rectangle 3"/>
          <p:cNvSpPr>
            <a:spLocks noGrp="1" noChangeArrowheads="1"/>
          </p:cNvSpPr>
          <p:nvPr>
            <p:ph type="body" idx="1"/>
          </p:nvPr>
        </p:nvSpPr>
        <p:spPr/>
        <p:txBody>
          <a:bodyPr/>
          <a:lstStyle/>
          <a:p>
            <a:r>
              <a:rPr lang="en-US" altLang="ja-JP" dirty="0" smtClean="0"/>
              <a:t>1,3-6,8-10,12,14-20,22</a:t>
            </a:r>
          </a:p>
          <a:p>
            <a:endParaRPr lang="en-US" altLang="ja-JP" dirty="0" smtClean="0"/>
          </a:p>
          <a:p>
            <a:r>
              <a:rPr lang="en-US" altLang="ja-JP" smtClean="0"/>
              <a:t>This </a:t>
            </a:r>
            <a:r>
              <a:rPr lang="en-US" altLang="ja-JP" dirty="0" smtClean="0"/>
              <a:t>facility is Hydrogen</a:t>
            </a:r>
            <a:r>
              <a:rPr lang="en-US" altLang="ja-JP" baseline="0" dirty="0" smtClean="0"/>
              <a:t> and fuel cell Vehicle Safety Evaluation Facility, Hy-SEF for short.</a:t>
            </a:r>
            <a:endParaRPr lang="ja-JP"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p:txBody>
          <a:bodyPr/>
          <a:lstStyle/>
          <a:p>
            <a:fld id="{0C192611-645A-42E6-9FDE-129E0F6D3993}" type="slidenum">
              <a:rPr lang="ja-JP" altLang="en-US" smtClean="0"/>
              <a:pPr/>
              <a:t>10</a:t>
            </a:fld>
            <a:endParaRPr lang="en-US" altLang="ja-JP" dirty="0" smtClean="0"/>
          </a:p>
        </p:txBody>
      </p:sp>
      <p:sp>
        <p:nvSpPr>
          <p:cNvPr id="26628" name="Rectangle 3"/>
          <p:cNvSpPr>
            <a:spLocks noGrp="1" noChangeArrowheads="1"/>
          </p:cNvSpPr>
          <p:nvPr>
            <p:ph type="body" idx="1"/>
          </p:nvPr>
        </p:nvSpPr>
        <p:spPr/>
        <p:txBody>
          <a:bodyPr>
            <a:normAutofit/>
          </a:bodyPr>
          <a:lstStyle/>
          <a:p>
            <a:r>
              <a:rPr lang="en-US" altLang="ja-JP" dirty="0" smtClean="0"/>
              <a:t>This is the test conditions of pressure cycle tests. </a:t>
            </a:r>
          </a:p>
          <a:p>
            <a:r>
              <a:rPr lang="en-US" altLang="ja-JP" dirty="0" smtClean="0"/>
              <a:t>Three conditions</a:t>
            </a:r>
            <a:r>
              <a:rPr lang="en-US" altLang="ja-JP" baseline="0" dirty="0" smtClean="0"/>
              <a:t> assuming SOC 100% and one condition specified in JARI S001 Ambient-temperature Pressure-Cycle Test.  </a:t>
            </a:r>
          </a:p>
          <a:p>
            <a:r>
              <a:rPr lang="en-US" altLang="ja-JP" baseline="0" dirty="0" smtClean="0"/>
              <a:t>Test parameters are temperature and maximum pressure. </a:t>
            </a:r>
          </a:p>
          <a:p>
            <a:pPr marL="0" marR="0" indent="0" algn="l" defTabSz="930219" rtl="0" eaLnBrk="1" fontAlgn="base" latinLnBrk="0" hangingPunct="1">
              <a:lnSpc>
                <a:spcPct val="100000"/>
              </a:lnSpc>
              <a:spcBef>
                <a:spcPct val="30000"/>
              </a:spcBef>
              <a:spcAft>
                <a:spcPct val="0"/>
              </a:spcAft>
              <a:buClrTx/>
              <a:buSzTx/>
              <a:buFontTx/>
              <a:buNone/>
              <a:tabLst/>
              <a:defRPr/>
            </a:pPr>
            <a:r>
              <a:rPr lang="en-US" altLang="ja-JP" dirty="0" smtClean="0"/>
              <a:t>Low temperature was set -40 degrees C and 28MPa, Room temperature was set +15 degrees C and 35MPa,  High temperature was set 85 degrees C and 44MPa.  </a:t>
            </a:r>
          </a:p>
          <a:p>
            <a:r>
              <a:rPr lang="en-US" altLang="ja-JP" dirty="0" smtClean="0"/>
              <a:t>And</a:t>
            </a:r>
            <a:r>
              <a:rPr lang="en-US" altLang="ja-JP" baseline="0" dirty="0" smtClean="0"/>
              <a:t> NT condition was set 15 degrees C to 25 degrees C and 44 MPa</a:t>
            </a:r>
            <a:endParaRPr lang="en-US" altLang="ja-JP" dirty="0" smtClean="0"/>
          </a:p>
          <a:p>
            <a:r>
              <a:rPr lang="en-US" altLang="ja-JP" dirty="0" smtClean="0"/>
              <a:t>Other conditions were the same. The right side figure shows the pressure profile of cycle test. </a:t>
            </a:r>
            <a:r>
              <a:rPr lang="en-US" altLang="ja-JP" baseline="0" dirty="0" smtClean="0"/>
              <a:t>A termination condition of pressure cycle is occurrence of a leak. </a:t>
            </a:r>
            <a:endParaRPr lang="en-US" altLang="ja-JP" dirty="0" smtClean="0"/>
          </a:p>
          <a:p>
            <a:endParaRPr lang="en-US" altLang="ja-JP" dirty="0" smtClean="0"/>
          </a:p>
          <a:p>
            <a:r>
              <a:rPr lang="ja-JP" altLang="en-US" dirty="0" smtClean="0"/>
              <a:t>次に、液圧サイクル試験条件を説明します。</a:t>
            </a:r>
            <a:r>
              <a:rPr lang="en-US" altLang="ja-JP" dirty="0" smtClean="0"/>
              <a:t>SOC100%</a:t>
            </a:r>
            <a:r>
              <a:rPr lang="ja-JP" altLang="en-US" dirty="0" smtClean="0"/>
              <a:t>条件を</a:t>
            </a:r>
            <a:r>
              <a:rPr lang="en-US" altLang="ja-JP" dirty="0" smtClean="0"/>
              <a:t>3</a:t>
            </a:r>
            <a:r>
              <a:rPr lang="ja-JP" altLang="en-US" dirty="0" smtClean="0"/>
              <a:t>条件と、</a:t>
            </a:r>
            <a:r>
              <a:rPr lang="en-US" altLang="ja-JP" dirty="0" smtClean="0"/>
              <a:t>JARI S001</a:t>
            </a:r>
            <a:r>
              <a:rPr lang="ja-JP" altLang="en-US" dirty="0" smtClean="0"/>
              <a:t>で規程されている常温圧力サイクル試験の条件です。</a:t>
            </a:r>
            <a:endParaRPr lang="en-US" altLang="ja-JP" dirty="0" smtClean="0"/>
          </a:p>
          <a:p>
            <a:r>
              <a:rPr lang="ja-JP" altLang="en-US" dirty="0" smtClean="0"/>
              <a:t>低温：</a:t>
            </a:r>
            <a:r>
              <a:rPr lang="en-US" altLang="ja-JP" dirty="0" smtClean="0"/>
              <a:t>LT</a:t>
            </a:r>
            <a:r>
              <a:rPr lang="ja-JP" altLang="en-US" dirty="0" smtClean="0"/>
              <a:t>は、</a:t>
            </a:r>
            <a:r>
              <a:rPr lang="en-US" altLang="ja-JP" dirty="0" smtClean="0"/>
              <a:t>-40</a:t>
            </a:r>
            <a:r>
              <a:rPr lang="ja-JP" altLang="en-US" dirty="0" smtClean="0"/>
              <a:t>℃、</a:t>
            </a:r>
            <a:r>
              <a:rPr lang="en-US" altLang="ja-JP" dirty="0" smtClean="0"/>
              <a:t>28MPa</a:t>
            </a:r>
            <a:r>
              <a:rPr lang="ja-JP" altLang="en-US" dirty="0" smtClean="0"/>
              <a:t>。室温：</a:t>
            </a:r>
            <a:r>
              <a:rPr lang="en-US" altLang="ja-JP" dirty="0" smtClean="0"/>
              <a:t>RT</a:t>
            </a:r>
            <a:r>
              <a:rPr lang="ja-JP" altLang="en-US" dirty="0" smtClean="0"/>
              <a:t>は</a:t>
            </a:r>
            <a:r>
              <a:rPr lang="en-US" altLang="ja-JP" dirty="0" smtClean="0"/>
              <a:t>15℃</a:t>
            </a:r>
            <a:r>
              <a:rPr lang="ja-JP" altLang="en-US" dirty="0" smtClean="0"/>
              <a:t>、</a:t>
            </a:r>
            <a:r>
              <a:rPr lang="en-US" altLang="ja-JP" dirty="0" smtClean="0"/>
              <a:t>35MPa</a:t>
            </a:r>
            <a:r>
              <a:rPr lang="ja-JP" altLang="en-US" dirty="0" smtClean="0"/>
              <a:t>。高温：</a:t>
            </a:r>
            <a:r>
              <a:rPr lang="en-US" altLang="ja-JP" dirty="0" smtClean="0"/>
              <a:t>HT</a:t>
            </a:r>
            <a:r>
              <a:rPr lang="ja-JP" altLang="en-US" dirty="0" smtClean="0"/>
              <a:t>は</a:t>
            </a:r>
            <a:r>
              <a:rPr lang="en-US" altLang="ja-JP" dirty="0" smtClean="0"/>
              <a:t>85℃</a:t>
            </a:r>
            <a:r>
              <a:rPr lang="ja-JP" altLang="en-US" dirty="0" smtClean="0"/>
              <a:t>、</a:t>
            </a:r>
            <a:r>
              <a:rPr lang="en-US" altLang="ja-JP" dirty="0" smtClean="0"/>
              <a:t>44MPa</a:t>
            </a:r>
            <a:r>
              <a:rPr lang="ja-JP" altLang="en-US" dirty="0" smtClean="0"/>
              <a:t>、常温圧力サイクル試験：</a:t>
            </a:r>
            <a:r>
              <a:rPr lang="en-US" altLang="ja-JP" dirty="0" smtClean="0"/>
              <a:t>NT</a:t>
            </a:r>
            <a:r>
              <a:rPr lang="ja-JP" altLang="en-US" dirty="0" smtClean="0"/>
              <a:t>は、</a:t>
            </a:r>
            <a:r>
              <a:rPr lang="en-US" altLang="ja-JP" dirty="0" smtClean="0"/>
              <a:t>15~25</a:t>
            </a:r>
            <a:r>
              <a:rPr lang="ja-JP" altLang="en-US" dirty="0" smtClean="0"/>
              <a:t>℃、</a:t>
            </a:r>
            <a:r>
              <a:rPr lang="en-US" altLang="ja-JP" dirty="0" smtClean="0"/>
              <a:t>44MPa</a:t>
            </a:r>
            <a:r>
              <a:rPr lang="ja-JP" altLang="en-US" dirty="0" smtClean="0"/>
              <a:t>です。　</a:t>
            </a:r>
            <a:endParaRPr lang="en-US" altLang="ja-JP" dirty="0" smtClean="0"/>
          </a:p>
          <a:p>
            <a:r>
              <a:rPr lang="ja-JP" altLang="en-US" dirty="0" smtClean="0"/>
              <a:t>右の図が、圧力サイクルの波形です。</a:t>
            </a:r>
            <a:r>
              <a:rPr lang="en-US" altLang="ja-JP" dirty="0" smtClean="0"/>
              <a:t>0MPa</a:t>
            </a:r>
            <a:r>
              <a:rPr lang="ja-JP" altLang="en-US" dirty="0" smtClean="0"/>
              <a:t>から指定の圧力までの間を、サイン波で往復させました。　</a:t>
            </a:r>
            <a:r>
              <a:rPr lang="en-US" altLang="ja-JP" dirty="0" smtClean="0"/>
              <a:t>1</a:t>
            </a:r>
            <a:r>
              <a:rPr lang="ja-JP" altLang="en-US" dirty="0" smtClean="0"/>
              <a:t>サイクル</a:t>
            </a:r>
            <a:r>
              <a:rPr lang="en-US" altLang="ja-JP" dirty="0" smtClean="0"/>
              <a:t>15</a:t>
            </a:r>
            <a:r>
              <a:rPr lang="ja-JP" altLang="en-US" dirty="0" smtClean="0"/>
              <a:t>秒で行いました。</a:t>
            </a:r>
            <a:endParaRPr lang="en-US" altLang="ja-JP" dirty="0" smtClean="0"/>
          </a:p>
          <a:p>
            <a:r>
              <a:rPr lang="ja-JP" altLang="en-US" dirty="0" smtClean="0"/>
              <a:t>圧力サイクルは、</a:t>
            </a:r>
            <a:r>
              <a:rPr lang="en-US" altLang="ja-JP" dirty="0" smtClean="0"/>
              <a:t>LBB</a:t>
            </a:r>
            <a:r>
              <a:rPr lang="ja-JP" altLang="en-US" dirty="0" smtClean="0"/>
              <a:t>が起こるまで行いました。</a:t>
            </a:r>
            <a:endParaRPr lang="en-US" altLang="ja-JP" dirty="0" smtClean="0"/>
          </a:p>
          <a:p>
            <a:endParaRPr lang="en-US" altLang="ja-JP" dirty="0" smtClean="0"/>
          </a:p>
        </p:txBody>
      </p:sp>
      <p:sp>
        <p:nvSpPr>
          <p:cNvPr id="7" name="スライド イメージ プレースホルダ 6"/>
          <p:cNvSpPr>
            <a:spLocks noGrp="1" noRot="1" noChangeAspect="1"/>
          </p:cNvSpPr>
          <p:nvPr>
            <p:ph type="sldImg"/>
          </p:nvPr>
        </p:nvSpPr>
        <p:spPr>
          <a:xfrm>
            <a:off x="900113" y="576263"/>
            <a:ext cx="4935537" cy="3702050"/>
          </a:xfr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 2"/>
          <p:cNvSpPr>
            <a:spLocks noGrp="1"/>
          </p:cNvSpPr>
          <p:nvPr>
            <p:ph type="body" idx="1"/>
          </p:nvPr>
        </p:nvSpPr>
        <p:spPr/>
        <p:txBody>
          <a:bodyPr>
            <a:normAutofit/>
          </a:bodyPr>
          <a:lstStyle/>
          <a:p>
            <a:r>
              <a:rPr lang="en-US" altLang="ja-JP" dirty="0" smtClean="0">
                <a:ea typeface="ＭＳ Ｐゴシック" charset="-128"/>
              </a:rPr>
              <a:t>Let me show you the result of cycling tests.</a:t>
            </a:r>
          </a:p>
          <a:p>
            <a:endParaRPr lang="en-US" altLang="ja-JP" dirty="0" smtClean="0"/>
          </a:p>
          <a:p>
            <a:r>
              <a:rPr lang="ja-JP" altLang="en-US" dirty="0" smtClean="0"/>
              <a:t>結果の説明に入ります。</a:t>
            </a:r>
            <a:endParaRPr lang="en-US" altLang="ja-JP" dirty="0" smtClean="0"/>
          </a:p>
          <a:p>
            <a:endParaRPr lang="en-US" altLang="ja-JP" dirty="0" smtClean="0"/>
          </a:p>
        </p:txBody>
      </p:sp>
      <p:sp>
        <p:nvSpPr>
          <p:cNvPr id="4" name="スライド番号プレースホルダ 3"/>
          <p:cNvSpPr>
            <a:spLocks noGrp="1"/>
          </p:cNvSpPr>
          <p:nvPr>
            <p:ph type="sldNum" sz="quarter" idx="10"/>
          </p:nvPr>
        </p:nvSpPr>
        <p:spPr/>
        <p:txBody>
          <a:bodyPr/>
          <a:lstStyle/>
          <a:p>
            <a:fld id="{69691FA8-73C7-440D-82D1-7095F6ADBD6B}" type="slidenum">
              <a:rPr lang="ja-JP" altLang="en-US" smtClean="0"/>
              <a:pPr/>
              <a:t>11</a:t>
            </a:fld>
            <a:endParaRPr lang="en-US" altLang="ja-JP" dirty="0"/>
          </a:p>
        </p:txBody>
      </p:sp>
      <p:sp>
        <p:nvSpPr>
          <p:cNvPr id="7" name="スライド イメージ プレースホルダ 6"/>
          <p:cNvSpPr>
            <a:spLocks noGrp="1" noRot="1" noChangeAspect="1"/>
          </p:cNvSpPr>
          <p:nvPr>
            <p:ph type="sldImg"/>
          </p:nvPr>
        </p:nvSpPr>
        <p:spPr>
          <a:xfrm>
            <a:off x="900113" y="576263"/>
            <a:ext cx="4935537" cy="3702050"/>
          </a:xfr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9AADF4AF-F41E-475C-AC16-3C13BD76AA7D}" type="slidenum">
              <a:rPr lang="ja-JP" altLang="en-US" smtClean="0"/>
              <a:pPr/>
              <a:t>12</a:t>
            </a:fld>
            <a:endParaRPr lang="en-US" altLang="ja-JP" dirty="0" smtClean="0"/>
          </a:p>
        </p:txBody>
      </p:sp>
      <p:sp>
        <p:nvSpPr>
          <p:cNvPr id="27651" name="Rectangle 2"/>
          <p:cNvSpPr>
            <a:spLocks noGrp="1" noRot="1" noChangeAspect="1" noChangeArrowheads="1" noTextEdit="1"/>
          </p:cNvSpPr>
          <p:nvPr>
            <p:ph type="sldImg"/>
          </p:nvPr>
        </p:nvSpPr>
        <p:spPr bwMode="auto">
          <a:xfrm>
            <a:off x="901700" y="739775"/>
            <a:ext cx="4933950" cy="3700463"/>
          </a:xfrm>
          <a:noFill/>
          <a:ln>
            <a:solidFill>
              <a:srgbClr val="000000"/>
            </a:solidFill>
            <a:miter lim="800000"/>
            <a:headEnd/>
            <a:tailEnd/>
          </a:ln>
        </p:spPr>
      </p:sp>
      <p:sp>
        <p:nvSpPr>
          <p:cNvPr id="27652" name="Rectangle 3"/>
          <p:cNvSpPr>
            <a:spLocks noGrp="1" noChangeArrowheads="1"/>
          </p:cNvSpPr>
          <p:nvPr>
            <p:ph type="body" idx="1"/>
          </p:nvPr>
        </p:nvSpPr>
        <p:spPr>
          <a:noFill/>
          <a:ln/>
        </p:spPr>
        <p:txBody>
          <a:bodyPr/>
          <a:lstStyle/>
          <a:p>
            <a:r>
              <a:rPr lang="en-US" altLang="ja-JP" smtClean="0">
                <a:ea typeface="ＭＳ Ｐゴシック" charset="-128"/>
              </a:rPr>
              <a:t>Let me show you the fatigue life of type-3 tank.</a:t>
            </a:r>
          </a:p>
          <a:p>
            <a:r>
              <a:rPr lang="en-US" altLang="ja-JP" smtClean="0">
                <a:ea typeface="ＭＳ Ｐゴシック" charset="-128"/>
              </a:rPr>
              <a:t>We conducted hydraulic Pressure cycling tests. </a:t>
            </a:r>
          </a:p>
          <a:p>
            <a:r>
              <a:rPr lang="en-US" altLang="ja-JP" smtClean="0">
                <a:ea typeface="ＭＳ Ｐゴシック" charset="-128"/>
              </a:rPr>
              <a:t>As a result, Leakage occurred in all tanks.   This figure shows the fatigue life determined by hydraulic pressure-cycle tests.  </a:t>
            </a:r>
          </a:p>
          <a:p>
            <a:pPr marL="176213" indent="-176213">
              <a:spcBef>
                <a:spcPct val="5000"/>
              </a:spcBef>
              <a:buFont typeface="Wingdings" pitchFamily="2" charset="2"/>
              <a:buChar char="u"/>
            </a:pPr>
            <a:r>
              <a:rPr lang="en-US" altLang="ja-JP" smtClean="0"/>
              <a:t>Lives under SOC 100% were longer than under NT. </a:t>
            </a:r>
          </a:p>
          <a:p>
            <a:pPr marL="1081088" indent="-1081088">
              <a:spcBef>
                <a:spcPct val="5000"/>
              </a:spcBef>
            </a:pPr>
            <a:r>
              <a:rPr lang="ja-JP" altLang="en-US" smtClean="0"/>
              <a:t>　　　　→</a:t>
            </a:r>
            <a:r>
              <a:rPr lang="en-US" altLang="ja-JP" smtClean="0"/>
              <a:t>So Pressure-cycle test under NT can ensure the safety of a Type-3 tank against fatigue.</a:t>
            </a:r>
          </a:p>
          <a:p>
            <a:endParaRPr lang="en-US" altLang="ja-JP" smtClean="0">
              <a:ea typeface="ＭＳ Ｐゴシック" charset="-128"/>
            </a:endParaRPr>
          </a:p>
          <a:p>
            <a:pPr marL="0" marR="0" indent="0" algn="l" defTabSz="914400" rtl="0" eaLnBrk="1" fontAlgn="base" latinLnBrk="0" hangingPunct="1">
              <a:lnSpc>
                <a:spcPct val="100000"/>
              </a:lnSpc>
              <a:spcBef>
                <a:spcPct val="50000"/>
              </a:spcBef>
              <a:spcAft>
                <a:spcPct val="0"/>
              </a:spcAft>
              <a:buClrTx/>
              <a:buSzTx/>
              <a:buFontTx/>
              <a:buNone/>
              <a:tabLst/>
              <a:defRPr/>
            </a:pPr>
            <a:r>
              <a:rPr lang="en-US" altLang="ja-JP" smtClean="0">
                <a:ea typeface="ＭＳ Ｐゴシック" pitchFamily="50" charset="-128"/>
              </a:rPr>
              <a:t>SOC100</a:t>
            </a:r>
            <a:r>
              <a:rPr lang="en-US" altLang="ja-JP" dirty="0" smtClean="0">
                <a:ea typeface="ＭＳ Ｐゴシック" pitchFamily="50" charset="-128"/>
              </a:rPr>
              <a:t>%</a:t>
            </a:r>
            <a:r>
              <a:rPr lang="ja-JP" altLang="en-US" dirty="0" smtClean="0">
                <a:ea typeface="ＭＳ Ｐゴシック" pitchFamily="50" charset="-128"/>
              </a:rPr>
              <a:t>条件での疲労寿命がこちら</a:t>
            </a:r>
            <a:r>
              <a:rPr lang="ja-JP" altLang="en-US" smtClean="0">
                <a:ea typeface="ＭＳ Ｐゴシック" pitchFamily="50" charset="-128"/>
              </a:rPr>
              <a:t>です。</a:t>
            </a:r>
            <a:r>
              <a:rPr lang="ja-JP" altLang="en-US" sz="1200" smtClean="0"/>
              <a:t>常温圧力サイクル試験を行った結果、全ての容器に漏洩が発生しました。</a:t>
            </a:r>
            <a:endParaRPr lang="en-US" altLang="ja-JP" dirty="0" smtClean="0">
              <a:ea typeface="ＭＳ Ｐゴシック" pitchFamily="50" charset="-128"/>
            </a:endParaRPr>
          </a:p>
          <a:p>
            <a:pPr>
              <a:spcBef>
                <a:spcPct val="50000"/>
              </a:spcBef>
            </a:pPr>
            <a:r>
              <a:rPr lang="en-US" altLang="ja-JP" dirty="0" smtClean="0">
                <a:ea typeface="ＭＳ Ｐゴシック" pitchFamily="50" charset="-128"/>
              </a:rPr>
              <a:t>LT</a:t>
            </a:r>
            <a:r>
              <a:rPr lang="ja-JP" altLang="en-US" dirty="0" smtClean="0">
                <a:ea typeface="ＭＳ Ｐゴシック" pitchFamily="50" charset="-128"/>
              </a:rPr>
              <a:t>と</a:t>
            </a:r>
            <a:r>
              <a:rPr lang="en-US" altLang="ja-JP" dirty="0" smtClean="0">
                <a:ea typeface="ＭＳ Ｐゴシック" pitchFamily="50" charset="-128"/>
              </a:rPr>
              <a:t>RT</a:t>
            </a:r>
            <a:r>
              <a:rPr lang="ja-JP" altLang="en-US" dirty="0" smtClean="0">
                <a:ea typeface="ＭＳ Ｐゴシック" pitchFamily="50" charset="-128"/>
              </a:rPr>
              <a:t>の疲労寿命はほぼ等しく、長寿命ですが、</a:t>
            </a:r>
            <a:r>
              <a:rPr lang="en-US" altLang="ja-JP" dirty="0" smtClean="0">
                <a:ea typeface="ＭＳ Ｐゴシック" pitchFamily="50" charset="-128"/>
              </a:rPr>
              <a:t>HT</a:t>
            </a:r>
            <a:r>
              <a:rPr lang="ja-JP" altLang="en-US" dirty="0" smtClean="0">
                <a:ea typeface="ＭＳ Ｐゴシック" pitchFamily="50" charset="-128"/>
              </a:rPr>
              <a:t>のみこれらより短い結果となりました。</a:t>
            </a:r>
            <a:r>
              <a:rPr lang="en-US" altLang="ja-JP" dirty="0" smtClean="0">
                <a:ea typeface="ＭＳ Ｐゴシック" pitchFamily="50" charset="-128"/>
              </a:rPr>
              <a:t>NT</a:t>
            </a:r>
            <a:r>
              <a:rPr lang="ja-JP" altLang="en-US" dirty="0" smtClean="0">
                <a:ea typeface="ＭＳ Ｐゴシック" pitchFamily="50" charset="-128"/>
              </a:rPr>
              <a:t>と</a:t>
            </a:r>
            <a:r>
              <a:rPr lang="en-US" altLang="ja-JP" dirty="0" smtClean="0">
                <a:ea typeface="ＭＳ Ｐゴシック" pitchFamily="50" charset="-128"/>
              </a:rPr>
              <a:t>SOC100%</a:t>
            </a:r>
            <a:r>
              <a:rPr lang="ja-JP" altLang="en-US" dirty="0" smtClean="0">
                <a:ea typeface="ＭＳ Ｐゴシック" pitchFamily="50" charset="-128"/>
              </a:rPr>
              <a:t>条件を比較すると、</a:t>
            </a:r>
            <a:r>
              <a:rPr lang="en-US" altLang="ja-JP" dirty="0" smtClean="0">
                <a:ea typeface="ＭＳ Ｐゴシック" pitchFamily="50" charset="-128"/>
              </a:rPr>
              <a:t>SOC100%</a:t>
            </a:r>
            <a:r>
              <a:rPr lang="ja-JP" altLang="en-US" dirty="0" smtClean="0">
                <a:ea typeface="ＭＳ Ｐゴシック" pitchFamily="50" charset="-128"/>
              </a:rPr>
              <a:t>条件は全て</a:t>
            </a:r>
            <a:r>
              <a:rPr lang="en-US" altLang="ja-JP" dirty="0" smtClean="0">
                <a:ea typeface="ＭＳ Ｐゴシック" pitchFamily="50" charset="-128"/>
              </a:rPr>
              <a:t>NT</a:t>
            </a:r>
            <a:r>
              <a:rPr lang="ja-JP" altLang="en-US" dirty="0" smtClean="0">
                <a:ea typeface="ＭＳ Ｐゴシック" pitchFamily="50" charset="-128"/>
              </a:rPr>
              <a:t>より長寿命であることから、通常の常温圧力サイクル試験で疲労寿命を担保可能であることが分かりました。</a:t>
            </a:r>
            <a:endParaRPr lang="en-US" altLang="ja-JP" dirty="0" smtClean="0">
              <a:ea typeface="ＭＳ Ｐゴシック" pitchFamily="50" charset="-128"/>
            </a:endParaRPr>
          </a:p>
          <a:p>
            <a:endParaRPr kumimoji="0" lang="en-US" altLang="ja-JP" baseline="0" dirty="0" smtClean="0">
              <a:ea typeface="ＭＳ Ｐゴシック" charset="-128"/>
            </a:endParaRPr>
          </a:p>
          <a:p>
            <a:endParaRPr lang="ja-JP" altLang="en-US" dirty="0" smtClean="0"/>
          </a:p>
          <a:p>
            <a:endParaRPr kumimoji="0" lang="en-US" altLang="ja-JP" baseline="0" dirty="0" smtClean="0">
              <a:ea typeface="ＭＳ Ｐゴシック" charset="-128"/>
            </a:endParaRPr>
          </a:p>
          <a:p>
            <a:pPr>
              <a:spcBef>
                <a:spcPct val="50000"/>
              </a:spcBef>
            </a:pPr>
            <a:endParaRPr kumimoji="0" lang="en-US" altLang="ja-JP" dirty="0" smtClean="0">
              <a:ea typeface="ＭＳ Ｐゴシック"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 2"/>
          <p:cNvSpPr>
            <a:spLocks noGrp="1"/>
          </p:cNvSpPr>
          <p:nvPr>
            <p:ph type="body" idx="1"/>
          </p:nvPr>
        </p:nvSpPr>
        <p:spPr/>
        <p:txBody>
          <a:bodyPr>
            <a:normAutofit/>
          </a:bodyPr>
          <a:lstStyle/>
          <a:p>
            <a:r>
              <a:rPr kumimoji="1" lang="en-US" altLang="ja-JP" dirty="0" smtClean="0"/>
              <a:t>Why</a:t>
            </a:r>
            <a:r>
              <a:rPr kumimoji="1" lang="en-US" altLang="ja-JP" baseline="0" dirty="0" smtClean="0"/>
              <a:t> does the</a:t>
            </a:r>
            <a:r>
              <a:rPr lang="en-US" altLang="ja-JP" dirty="0" smtClean="0">
                <a:ea typeface="ＭＳ Ｐゴシック" charset="-128"/>
              </a:rPr>
              <a:t> fatigue-life change at high temperature and low temperature?</a:t>
            </a:r>
          </a:p>
          <a:p>
            <a:r>
              <a:rPr kumimoji="1" lang="en-US" altLang="ja-JP" dirty="0" smtClean="0"/>
              <a:t>We investigated</a:t>
            </a:r>
            <a:r>
              <a:rPr kumimoji="1" lang="en-US" altLang="ja-JP" baseline="0" dirty="0" smtClean="0"/>
              <a:t> t</a:t>
            </a:r>
            <a:r>
              <a:rPr lang="en-US" altLang="ja-JP" dirty="0" smtClean="0">
                <a:ea typeface="ＭＳ Ｐゴシック" charset="-128"/>
              </a:rPr>
              <a:t>he</a:t>
            </a:r>
            <a:r>
              <a:rPr lang="en-US" altLang="ja-JP" baseline="0" dirty="0" smtClean="0">
                <a:ea typeface="ＭＳ Ｐゴシック" charset="-128"/>
              </a:rPr>
              <a:t> cause of fatigue-life change with varying temperature.  </a:t>
            </a:r>
            <a:endParaRPr lang="en-US" altLang="ja-JP" dirty="0" smtClean="0">
              <a:ea typeface="ＭＳ Ｐゴシック" charset="-128"/>
            </a:endParaRPr>
          </a:p>
          <a:p>
            <a:endParaRPr kumimoji="1" lang="en-US" altLang="ja-JP" dirty="0" smtClean="0"/>
          </a:p>
          <a:p>
            <a:r>
              <a:rPr kumimoji="1" lang="ja-JP" altLang="en-US" sz="1200" dirty="0" smtClean="0"/>
              <a:t>なぜ、疲労寿命が変化したのだろうか？</a:t>
            </a:r>
            <a:endParaRPr kumimoji="1" lang="en-US" altLang="ja-JP" sz="1200" dirty="0" smtClean="0"/>
          </a:p>
          <a:p>
            <a:r>
              <a:rPr kumimoji="1" lang="ja-JP" altLang="en-US" sz="1200" dirty="0" smtClean="0"/>
              <a:t>疲労寿命が変化した原因の調査を行った。</a:t>
            </a:r>
          </a:p>
          <a:p>
            <a:endParaRPr lang="en-US" altLang="ja-JP" sz="1050" dirty="0" smtClean="0"/>
          </a:p>
        </p:txBody>
      </p:sp>
      <p:sp>
        <p:nvSpPr>
          <p:cNvPr id="4" name="スライド番号プレースホルダ 3"/>
          <p:cNvSpPr>
            <a:spLocks noGrp="1"/>
          </p:cNvSpPr>
          <p:nvPr>
            <p:ph type="sldNum" sz="quarter" idx="10"/>
          </p:nvPr>
        </p:nvSpPr>
        <p:spPr/>
        <p:txBody>
          <a:bodyPr/>
          <a:lstStyle/>
          <a:p>
            <a:fld id="{69691FA8-73C7-440D-82D1-7095F6ADBD6B}" type="slidenum">
              <a:rPr lang="ja-JP" altLang="en-US" smtClean="0"/>
              <a:pPr/>
              <a:t>13</a:t>
            </a:fld>
            <a:endParaRPr lang="en-US" altLang="ja-JP" dirty="0"/>
          </a:p>
        </p:txBody>
      </p:sp>
      <p:sp>
        <p:nvSpPr>
          <p:cNvPr id="7" name="スライド イメージ プレースホルダ 6"/>
          <p:cNvSpPr>
            <a:spLocks noGrp="1" noRot="1" noChangeAspect="1"/>
          </p:cNvSpPr>
          <p:nvPr>
            <p:ph type="sldImg"/>
          </p:nvPr>
        </p:nvSpPr>
        <p:spPr>
          <a:xfrm>
            <a:off x="900113" y="576263"/>
            <a:ext cx="4935537" cy="3702050"/>
          </a:xfr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CE4B2EB9-7859-49F9-BA30-334A2EC5A6E3}" type="slidenum">
              <a:rPr lang="ja-JP" altLang="en-US" smtClean="0"/>
              <a:pPr/>
              <a:t>14</a:t>
            </a:fld>
            <a:endParaRPr lang="en-US" altLang="ja-JP" dirty="0" smtClean="0"/>
          </a:p>
        </p:txBody>
      </p:sp>
      <p:sp>
        <p:nvSpPr>
          <p:cNvPr id="28675" name="Rectangle 2"/>
          <p:cNvSpPr>
            <a:spLocks noGrp="1" noRot="1" noChangeAspect="1" noChangeArrowheads="1" noTextEdit="1"/>
          </p:cNvSpPr>
          <p:nvPr>
            <p:ph type="sldImg"/>
          </p:nvPr>
        </p:nvSpPr>
        <p:spPr bwMode="auto">
          <a:xfrm>
            <a:off x="901700" y="739775"/>
            <a:ext cx="4933950" cy="3700463"/>
          </a:xfrm>
          <a:noFill/>
          <a:ln>
            <a:solidFill>
              <a:srgbClr val="000000"/>
            </a:solidFill>
            <a:miter lim="800000"/>
            <a:headEnd/>
            <a:tailEnd/>
          </a:ln>
        </p:spPr>
      </p:sp>
      <p:sp>
        <p:nvSpPr>
          <p:cNvPr id="28676" name="Rectangle 3"/>
          <p:cNvSpPr>
            <a:spLocks noGrp="1" noChangeArrowheads="1"/>
          </p:cNvSpPr>
          <p:nvPr>
            <p:ph type="body" idx="1"/>
          </p:nvPr>
        </p:nvSpPr>
        <p:spPr>
          <a:noFill/>
          <a:ln/>
        </p:spPr>
        <p:txBody>
          <a:bodyPr/>
          <a:lstStyle/>
          <a:p>
            <a:r>
              <a:rPr lang="en-US" altLang="ja-JP" dirty="0" smtClean="0">
                <a:ea typeface="ＭＳ Ｐゴシック" charset="-128"/>
              </a:rPr>
              <a:t>For a Type-3 tank, fatigue of the liner often</a:t>
            </a:r>
            <a:r>
              <a:rPr lang="en-US" altLang="ja-JP" baseline="0" dirty="0" smtClean="0">
                <a:ea typeface="ＭＳ Ｐゴシック" charset="-128"/>
              </a:rPr>
              <a:t> determines the fatigue life of the tank.  So, the fatigue life is determined by the Liner stress</a:t>
            </a:r>
            <a:r>
              <a:rPr lang="en-US" altLang="ja-JP" baseline="0" smtClean="0">
                <a:ea typeface="ＭＳ Ｐゴシック" charset="-128"/>
              </a:rPr>
              <a:t>.   </a:t>
            </a:r>
          </a:p>
          <a:p>
            <a:r>
              <a:rPr lang="en-US" altLang="ja-JP" baseline="0" smtClean="0">
                <a:ea typeface="ＭＳ Ｐゴシック" charset="-128"/>
              </a:rPr>
              <a:t>Stresses </a:t>
            </a:r>
            <a:r>
              <a:rPr lang="en-US" altLang="ja-JP" baseline="0" dirty="0" smtClean="0">
                <a:ea typeface="ＭＳ Ｐゴシック" charset="-128"/>
              </a:rPr>
              <a:t>applied to the Liner include three stresses.  </a:t>
            </a:r>
          </a:p>
          <a:p>
            <a:r>
              <a:rPr lang="ja-JP" altLang="en-US" baseline="0" dirty="0" smtClean="0">
                <a:ea typeface="ＭＳ Ｐゴシック" charset="-128"/>
              </a:rPr>
              <a:t>①</a:t>
            </a:r>
            <a:r>
              <a:rPr lang="en-US" altLang="ja-JP" baseline="0" dirty="0" smtClean="0">
                <a:ea typeface="ＭＳ Ｐゴシック" charset="-128"/>
              </a:rPr>
              <a:t>First, Stress due to internal pressure, this is the main tensile stress.  </a:t>
            </a:r>
          </a:p>
          <a:p>
            <a:r>
              <a:rPr lang="ja-JP" altLang="en-US" baseline="0" dirty="0" smtClean="0">
                <a:ea typeface="ＭＳ Ｐゴシック" charset="-128"/>
              </a:rPr>
              <a:t>②</a:t>
            </a:r>
            <a:r>
              <a:rPr lang="en-US" altLang="ja-JP" baseline="0" dirty="0" smtClean="0">
                <a:ea typeface="ＭＳ Ｐゴシック" charset="-128"/>
              </a:rPr>
              <a:t>Second, residual stress. </a:t>
            </a:r>
            <a:r>
              <a:rPr lang="en-US" altLang="ja-JP" dirty="0" smtClean="0"/>
              <a:t>To improve the fatigue strength, Type-3 tank underwent autofrettage processing. This processing produces residual stress. tensile stress in the CFRP, and compressive stress in the Liner. So the tensile stress due to internal pressure will be offset by residual compressive stress. </a:t>
            </a:r>
            <a:endParaRPr lang="en-US" altLang="ja-JP" baseline="0" dirty="0" smtClean="0">
              <a:ea typeface="ＭＳ Ｐゴシック" charset="-128"/>
            </a:endParaRPr>
          </a:p>
          <a:p>
            <a:pPr marL="0" marR="0" lvl="1" indent="0" algn="l" defTabSz="914400" rtl="0" eaLnBrk="1" fontAlgn="base" latinLnBrk="0" hangingPunct="1">
              <a:lnSpc>
                <a:spcPct val="100000"/>
              </a:lnSpc>
              <a:spcBef>
                <a:spcPct val="30000"/>
              </a:spcBef>
              <a:spcAft>
                <a:spcPct val="0"/>
              </a:spcAft>
              <a:buClrTx/>
              <a:buSzTx/>
              <a:buFontTx/>
              <a:buNone/>
              <a:tabLst/>
              <a:defRPr/>
            </a:pPr>
            <a:r>
              <a:rPr lang="ja-JP" altLang="en-US" baseline="0" dirty="0" smtClean="0">
                <a:ea typeface="ＭＳ Ｐゴシック" charset="-128"/>
              </a:rPr>
              <a:t>③</a:t>
            </a:r>
            <a:r>
              <a:rPr lang="en-US" altLang="ja-JP" baseline="0" dirty="0" smtClean="0">
                <a:ea typeface="ＭＳ Ｐゴシック" charset="-128"/>
              </a:rPr>
              <a:t>Third,  thermal stress. </a:t>
            </a:r>
            <a:r>
              <a:rPr lang="en-US" altLang="ja-JP" dirty="0" smtClean="0">
                <a:latin typeface="Arial Unicode MS" pitchFamily="50" charset="-128"/>
                <a:ea typeface="Arial Unicode MS" pitchFamily="50" charset="-128"/>
                <a:cs typeface="Arial Unicode MS" pitchFamily="50" charset="-128"/>
              </a:rPr>
              <a:t>Because of differences in thermal expansion rates of aluminum</a:t>
            </a:r>
            <a:r>
              <a:rPr lang="en-US" altLang="ja-JP" baseline="0" dirty="0" smtClean="0">
                <a:latin typeface="Arial Unicode MS" pitchFamily="50" charset="-128"/>
                <a:ea typeface="Arial Unicode MS" pitchFamily="50" charset="-128"/>
                <a:cs typeface="Arial Unicode MS" pitchFamily="50" charset="-128"/>
              </a:rPr>
              <a:t> alloy and CFRP, </a:t>
            </a:r>
            <a:r>
              <a:rPr lang="en-US" altLang="ja-JP" dirty="0" smtClean="0"/>
              <a:t>the thermal stress will be generated by temperature change</a:t>
            </a:r>
            <a:r>
              <a:rPr lang="en-US" altLang="ja-JP" smtClean="0"/>
              <a:t>. </a:t>
            </a:r>
            <a:endParaRPr lang="en-US" altLang="ja-JP" dirty="0" smtClean="0">
              <a:latin typeface="Arial Unicode MS" pitchFamily="50" charset="-128"/>
              <a:ea typeface="Arial Unicode MS" pitchFamily="50" charset="-128"/>
              <a:cs typeface="Arial Unicode MS" pitchFamily="50" charset="-128"/>
            </a:endParaRPr>
          </a:p>
          <a:p>
            <a:pPr marL="0" marR="0" lvl="1" indent="0" algn="l" defTabSz="914400" rtl="0" eaLnBrk="1" fontAlgn="base" latinLnBrk="0" hangingPunct="1">
              <a:lnSpc>
                <a:spcPct val="100000"/>
              </a:lnSpc>
              <a:spcBef>
                <a:spcPct val="30000"/>
              </a:spcBef>
              <a:spcAft>
                <a:spcPct val="0"/>
              </a:spcAft>
              <a:buClrTx/>
              <a:buSzTx/>
              <a:buFontTx/>
              <a:buNone/>
              <a:tabLst/>
              <a:defRPr/>
            </a:pPr>
            <a:r>
              <a:rPr lang="en-US" altLang="ja-JP" sz="1200" dirty="0" smtClean="0"/>
              <a:t>To determine the liner stress, we measured the strain on the inner surface of the liner.</a:t>
            </a:r>
            <a:endParaRPr lang="en-US" altLang="ja-JP" sz="1200" dirty="0" smtClean="0">
              <a:solidFill>
                <a:srgbClr val="FF0000"/>
              </a:solidFill>
              <a:latin typeface="+mn-ea"/>
              <a:ea typeface="+mn-ea"/>
              <a:sym typeface="Wingdings" pitchFamily="2" charset="2"/>
            </a:endParaRPr>
          </a:p>
          <a:p>
            <a:endParaRPr lang="en-US" altLang="ja-JP" dirty="0" smtClean="0">
              <a:ea typeface="ＭＳ Ｐゴシック" charset="-128"/>
            </a:endParaRPr>
          </a:p>
          <a:p>
            <a:r>
              <a:rPr lang="en-US" altLang="ja-JP" sz="1050" dirty="0" smtClean="0">
                <a:ea typeface="ＭＳ Ｐゴシック" charset="-128"/>
              </a:rPr>
              <a:t>VH3</a:t>
            </a:r>
            <a:r>
              <a:rPr lang="ja-JP" altLang="en-US" sz="1050" dirty="0" smtClean="0">
                <a:ea typeface="ＭＳ Ｐゴシック" charset="-128"/>
              </a:rPr>
              <a:t>容器に負荷される応力は、</a:t>
            </a:r>
            <a:r>
              <a:rPr lang="en-US" altLang="ja-JP" sz="1050" dirty="0" smtClean="0">
                <a:ea typeface="ＭＳ Ｐゴシック" charset="-128"/>
              </a:rPr>
              <a:t>3</a:t>
            </a:r>
            <a:r>
              <a:rPr lang="ja-JP" altLang="en-US" sz="1050" dirty="0" smtClean="0">
                <a:ea typeface="ＭＳ Ｐゴシック" charset="-128"/>
              </a:rPr>
              <a:t>つあります。</a:t>
            </a:r>
            <a:r>
              <a:rPr lang="ja-JP" altLang="en-US" sz="1050" smtClean="0">
                <a:ea typeface="ＭＳ Ｐゴシック" charset="-128"/>
              </a:rPr>
              <a:t>　ひとつ</a:t>
            </a:r>
            <a:r>
              <a:rPr lang="ja-JP" altLang="en-US" sz="1050" dirty="0" smtClean="0">
                <a:ea typeface="ＭＳ Ｐゴシック" charset="-128"/>
              </a:rPr>
              <a:t>は、内圧による応力であり、</a:t>
            </a:r>
            <a:r>
              <a:rPr lang="en-US" altLang="ja-JP" sz="1050" dirty="0" smtClean="0">
                <a:ea typeface="ＭＳ Ｐゴシック" charset="-128"/>
              </a:rPr>
              <a:t>SOC100%</a:t>
            </a:r>
            <a:r>
              <a:rPr lang="ja-JP" altLang="en-US" sz="1050" dirty="0" smtClean="0">
                <a:ea typeface="ＭＳ Ｐゴシック" charset="-128"/>
              </a:rPr>
              <a:t>充填を想定すると、温度によって充填圧力が変わります。</a:t>
            </a:r>
            <a:r>
              <a:rPr lang="ja-JP" altLang="en-US" sz="1050" smtClean="0">
                <a:ea typeface="ＭＳ Ｐゴシック" charset="-128"/>
              </a:rPr>
              <a:t>　２</a:t>
            </a:r>
            <a:r>
              <a:rPr lang="ja-JP" altLang="en-US" sz="1050" dirty="0" smtClean="0">
                <a:ea typeface="ＭＳ Ｐゴシック" charset="-128"/>
              </a:rPr>
              <a:t>つめは、残留応力です。</a:t>
            </a:r>
            <a:r>
              <a:rPr lang="en-US" altLang="ja-JP" sz="1050" dirty="0" smtClean="0">
                <a:ea typeface="ＭＳ Ｐゴシック" charset="-128"/>
              </a:rPr>
              <a:t>VH3</a:t>
            </a:r>
            <a:r>
              <a:rPr lang="ja-JP" altLang="en-US" sz="1050" dirty="0" smtClean="0">
                <a:ea typeface="ＭＳ Ｐゴシック" charset="-128"/>
              </a:rPr>
              <a:t>容器は、製造過程で、オートフレッテージ処理という、ライナーを膨張させ、塑性変形させる処理を行っています。これによって、ライナーに圧縮応力が、</a:t>
            </a:r>
            <a:r>
              <a:rPr lang="en-US" altLang="ja-JP" sz="1050" dirty="0" smtClean="0">
                <a:ea typeface="ＭＳ Ｐゴシック" charset="-128"/>
              </a:rPr>
              <a:t>CFRP</a:t>
            </a:r>
            <a:r>
              <a:rPr lang="ja-JP" altLang="en-US" sz="1050" dirty="0" smtClean="0">
                <a:ea typeface="ＭＳ Ｐゴシック" charset="-128"/>
              </a:rPr>
              <a:t>に引っ張り応力が残留します。ライナーの残留圧縮応力によって、加圧時に発生するライナーの引張応力が軽減されるため、疲労強度が向上</a:t>
            </a:r>
            <a:r>
              <a:rPr lang="ja-JP" altLang="en-US" sz="1050" smtClean="0">
                <a:ea typeface="ＭＳ Ｐゴシック" charset="-128"/>
              </a:rPr>
              <a:t>します。３</a:t>
            </a:r>
            <a:r>
              <a:rPr lang="ja-JP" altLang="en-US" sz="1050" dirty="0" smtClean="0">
                <a:ea typeface="ＭＳ Ｐゴシック" charset="-128"/>
              </a:rPr>
              <a:t>つめは、熱応力です。</a:t>
            </a:r>
            <a:r>
              <a:rPr lang="en-US" altLang="ja-JP" sz="1050" dirty="0" smtClean="0">
                <a:ea typeface="ＭＳ Ｐゴシック" charset="-128"/>
              </a:rPr>
              <a:t>CFRP</a:t>
            </a:r>
            <a:r>
              <a:rPr lang="ja-JP" altLang="en-US" sz="1050" dirty="0" smtClean="0">
                <a:ea typeface="ＭＳ Ｐゴシック" charset="-128"/>
              </a:rPr>
              <a:t>とアルミニウムライナーの熱膨張率の違いにより、熱応力が発生</a:t>
            </a:r>
            <a:r>
              <a:rPr lang="ja-JP" altLang="en-US" sz="1050" smtClean="0">
                <a:ea typeface="ＭＳ Ｐゴシック" charset="-128"/>
              </a:rPr>
              <a:t>します。各応力</a:t>
            </a:r>
            <a:r>
              <a:rPr lang="ja-JP" altLang="en-US" sz="1050" dirty="0" smtClean="0">
                <a:ea typeface="ＭＳ Ｐゴシック" charset="-128"/>
              </a:rPr>
              <a:t>によるひずみをそれぞれ測定することで、各応力を調査</a:t>
            </a:r>
            <a:r>
              <a:rPr lang="ja-JP" altLang="en-US" sz="1050" smtClean="0">
                <a:ea typeface="ＭＳ Ｐゴシック" charset="-128"/>
              </a:rPr>
              <a:t>しました。</a:t>
            </a:r>
            <a:r>
              <a:rPr lang="ja-JP" altLang="en-US" sz="1050" smtClean="0">
                <a:ea typeface="ＭＳ Ｐゴシック" pitchFamily="50" charset="-128"/>
              </a:rPr>
              <a:t>なお</a:t>
            </a:r>
            <a:r>
              <a:rPr lang="ja-JP" altLang="en-US" sz="1050" dirty="0" smtClean="0">
                <a:ea typeface="ＭＳ Ｐゴシック" pitchFamily="50" charset="-128"/>
              </a:rPr>
              <a:t>、容器を切断せずにライナー内面にひずみゲージを貼付することが可能になったことから、ライナー応力を直接測定・調査することが可能と</a:t>
            </a:r>
            <a:r>
              <a:rPr lang="ja-JP" altLang="en-US" sz="1050" smtClean="0">
                <a:ea typeface="ＭＳ Ｐゴシック" pitchFamily="50" charset="-128"/>
              </a:rPr>
              <a:t>なりました。</a:t>
            </a:r>
            <a:endParaRPr lang="en-US" altLang="ja-JP" sz="1050" dirty="0" smtClean="0">
              <a:ea typeface="ＭＳ Ｐゴシック"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900113" y="739775"/>
            <a:ext cx="4935537" cy="3700463"/>
          </a:xfrm>
        </p:spPr>
      </p:sp>
      <p:sp>
        <p:nvSpPr>
          <p:cNvPr id="3" name="ノート プレースホルダ 2"/>
          <p:cNvSpPr>
            <a:spLocks noGrp="1"/>
          </p:cNvSpPr>
          <p:nvPr>
            <p:ph type="body" idx="1"/>
          </p:nvPr>
        </p:nvSpPr>
        <p:spPr/>
        <p:txBody>
          <a:bodyPr>
            <a:normAutofit/>
          </a:bodyPr>
          <a:lstStyle/>
          <a:p>
            <a:pPr marL="263525" indent="-263525">
              <a:buFont typeface="Wingdings" pitchFamily="2" charset="2"/>
              <a:buNone/>
            </a:pPr>
            <a:r>
              <a:rPr lang="en-US" altLang="ja-JP" sz="1200" smtClean="0">
                <a:solidFill>
                  <a:schemeClr val="tx2"/>
                </a:solidFill>
                <a:latin typeface="+mn-ea"/>
                <a:ea typeface="+mn-ea"/>
                <a:sym typeface="Wingdings" pitchFamily="2" charset="2"/>
              </a:rPr>
              <a:t>First, Stress due to Internal</a:t>
            </a:r>
            <a:r>
              <a:rPr lang="en-US" altLang="ja-JP" sz="1200" baseline="0" smtClean="0">
                <a:solidFill>
                  <a:schemeClr val="tx2"/>
                </a:solidFill>
                <a:latin typeface="+mn-ea"/>
                <a:ea typeface="+mn-ea"/>
                <a:sym typeface="Wingdings" pitchFamily="2" charset="2"/>
              </a:rPr>
              <a:t> Pressure</a:t>
            </a:r>
            <a:endParaRPr lang="en-US" altLang="ja-JP" sz="1200" smtClean="0">
              <a:solidFill>
                <a:schemeClr val="tx2"/>
              </a:solidFill>
              <a:latin typeface="+mn-ea"/>
              <a:ea typeface="+mn-ea"/>
              <a:sym typeface="Wingdings" pitchFamily="2" charset="2"/>
            </a:endParaRPr>
          </a:p>
          <a:p>
            <a:pPr marL="263525" indent="-263525">
              <a:buFont typeface="Wingdings" pitchFamily="2" charset="2"/>
              <a:buNone/>
            </a:pPr>
            <a:r>
              <a:rPr lang="en-US" altLang="ja-JP" sz="1200" smtClean="0">
                <a:solidFill>
                  <a:schemeClr val="tx2"/>
                </a:solidFill>
                <a:latin typeface="+mn-ea"/>
                <a:ea typeface="+mn-ea"/>
                <a:sym typeface="Wingdings" pitchFamily="2" charset="2"/>
              </a:rPr>
              <a:t>This</a:t>
            </a:r>
            <a:r>
              <a:rPr lang="en-US" altLang="ja-JP" sz="1200" baseline="0" smtClean="0">
                <a:solidFill>
                  <a:schemeClr val="tx2"/>
                </a:solidFill>
                <a:latin typeface="+mn-ea"/>
                <a:ea typeface="+mn-ea"/>
                <a:sym typeface="Wingdings" pitchFamily="2" charset="2"/>
              </a:rPr>
              <a:t> </a:t>
            </a:r>
            <a:r>
              <a:rPr lang="en-US" altLang="ja-JP" sz="1200" baseline="0" dirty="0" smtClean="0">
                <a:solidFill>
                  <a:schemeClr val="tx2"/>
                </a:solidFill>
                <a:latin typeface="+mn-ea"/>
                <a:ea typeface="+mn-ea"/>
                <a:sym typeface="Wingdings" pitchFamily="2" charset="2"/>
              </a:rPr>
              <a:t>is the measuring method for strain due to internal pressure. </a:t>
            </a:r>
          </a:p>
          <a:p>
            <a:pPr marL="263525" indent="-263525">
              <a:buFont typeface="Wingdings" pitchFamily="2" charset="2"/>
              <a:buNone/>
            </a:pPr>
            <a:endParaRPr lang="en-US" altLang="ja-JP" sz="1200" dirty="0" smtClean="0">
              <a:solidFill>
                <a:schemeClr val="tx2"/>
              </a:solidFill>
              <a:latin typeface="+mn-ea"/>
              <a:ea typeface="+mn-ea"/>
              <a:sym typeface="Wingdings" pitchFamily="2" charset="2"/>
            </a:endParaRPr>
          </a:p>
          <a:p>
            <a:pPr marL="263525" indent="-263525">
              <a:buFont typeface="Wingdings" pitchFamily="2" charset="2"/>
              <a:buChar char="n"/>
            </a:pPr>
            <a:r>
              <a:rPr lang="en-US" altLang="ja-JP" sz="1200" smtClean="0">
                <a:solidFill>
                  <a:schemeClr val="tx2"/>
                </a:solidFill>
                <a:latin typeface="+mn-ea"/>
                <a:ea typeface="+mn-ea"/>
                <a:sym typeface="Wingdings" pitchFamily="2" charset="2"/>
              </a:rPr>
              <a:t>Strain gauges </a:t>
            </a:r>
            <a:r>
              <a:rPr lang="en-US" altLang="ja-JP" sz="1200" dirty="0" smtClean="0">
                <a:solidFill>
                  <a:schemeClr val="tx2"/>
                </a:solidFill>
                <a:latin typeface="+mn-ea"/>
                <a:ea typeface="+mn-ea"/>
                <a:sym typeface="Wingdings" pitchFamily="2" charset="2"/>
              </a:rPr>
              <a:t>were attached </a:t>
            </a:r>
            <a:r>
              <a:rPr lang="en-US" altLang="ja-JP" sz="1200" smtClean="0">
                <a:solidFill>
                  <a:schemeClr val="tx2"/>
                </a:solidFill>
                <a:latin typeface="+mn-ea"/>
                <a:ea typeface="+mn-ea"/>
                <a:sym typeface="Wingdings" pitchFamily="2" charset="2"/>
              </a:rPr>
              <a:t>to the</a:t>
            </a:r>
            <a:r>
              <a:rPr lang="en-US" altLang="ja-JP" sz="1200" baseline="0" smtClean="0">
                <a:solidFill>
                  <a:schemeClr val="tx2"/>
                </a:solidFill>
                <a:latin typeface="+mn-ea"/>
                <a:ea typeface="+mn-ea"/>
                <a:sym typeface="Wingdings" pitchFamily="2" charset="2"/>
              </a:rPr>
              <a:t> </a:t>
            </a:r>
            <a:r>
              <a:rPr lang="en-US" altLang="ja-JP" sz="1200" smtClean="0">
                <a:solidFill>
                  <a:schemeClr val="tx2"/>
                </a:solidFill>
                <a:latin typeface="+mn-ea"/>
                <a:ea typeface="+mn-ea"/>
                <a:sym typeface="Wingdings" pitchFamily="2" charset="2"/>
              </a:rPr>
              <a:t>inner </a:t>
            </a:r>
            <a:r>
              <a:rPr lang="en-US" altLang="ja-JP" sz="1200" dirty="0" smtClean="0">
                <a:solidFill>
                  <a:schemeClr val="tx2"/>
                </a:solidFill>
                <a:latin typeface="+mn-ea"/>
                <a:ea typeface="+mn-ea"/>
                <a:sym typeface="Wingdings" pitchFamily="2" charset="2"/>
              </a:rPr>
              <a:t>surface of </a:t>
            </a:r>
            <a:r>
              <a:rPr lang="en-US" altLang="ja-JP" sz="1200" smtClean="0">
                <a:solidFill>
                  <a:schemeClr val="tx2"/>
                </a:solidFill>
                <a:latin typeface="+mn-ea"/>
                <a:ea typeface="+mn-ea"/>
                <a:sym typeface="Wingdings" pitchFamily="2" charset="2"/>
              </a:rPr>
              <a:t>the liner</a:t>
            </a:r>
          </a:p>
          <a:p>
            <a:pPr marL="263525" indent="-263525">
              <a:buFont typeface="Wingdings" pitchFamily="2" charset="2"/>
              <a:buChar char="n"/>
            </a:pPr>
            <a:r>
              <a:rPr lang="en-US" altLang="ja-JP" sz="1200" smtClean="0">
                <a:solidFill>
                  <a:schemeClr val="tx2"/>
                </a:solidFill>
                <a:latin typeface="+mn-ea"/>
                <a:ea typeface="+mn-ea"/>
                <a:sym typeface="Wingdings" pitchFamily="2" charset="2"/>
              </a:rPr>
              <a:t>And </a:t>
            </a:r>
            <a:r>
              <a:rPr lang="en-US" altLang="ja-JP" sz="1200" dirty="0" smtClean="0">
                <a:solidFill>
                  <a:schemeClr val="tx2"/>
                </a:solidFill>
                <a:latin typeface="+mn-ea"/>
                <a:ea typeface="+mn-ea"/>
                <a:sym typeface="Wingdings" pitchFamily="2" charset="2"/>
              </a:rPr>
              <a:t>Applying pressure </a:t>
            </a:r>
            <a:r>
              <a:rPr lang="en-US" altLang="ja-JP" sz="1200" smtClean="0">
                <a:solidFill>
                  <a:schemeClr val="tx2"/>
                </a:solidFill>
                <a:latin typeface="+mn-ea"/>
                <a:ea typeface="+mn-ea"/>
                <a:sym typeface="Wingdings" pitchFamily="2" charset="2"/>
              </a:rPr>
              <a:t>to tank.</a:t>
            </a:r>
          </a:p>
          <a:p>
            <a:pPr marL="263525" indent="-263525">
              <a:buFont typeface="Wingdings" pitchFamily="2" charset="2"/>
              <a:buChar char="n"/>
            </a:pPr>
            <a:r>
              <a:rPr lang="en-US" altLang="ja-JP" sz="1200" smtClean="0">
                <a:solidFill>
                  <a:schemeClr val="tx2"/>
                </a:solidFill>
                <a:latin typeface="+mn-ea"/>
                <a:ea typeface="+mn-ea"/>
                <a:sym typeface="Wingdings" pitchFamily="2" charset="2"/>
              </a:rPr>
              <a:t>And measuring the </a:t>
            </a:r>
            <a:r>
              <a:rPr lang="en-US" altLang="ja-JP" sz="1200" dirty="0" smtClean="0">
                <a:solidFill>
                  <a:schemeClr val="tx2"/>
                </a:solidFill>
                <a:latin typeface="+mn-ea"/>
                <a:ea typeface="+mn-ea"/>
                <a:sym typeface="Wingdings" pitchFamily="2" charset="2"/>
              </a:rPr>
              <a:t>strain due to internal pressure</a:t>
            </a:r>
            <a:r>
              <a:rPr lang="en-US" altLang="ja-JP" sz="1200" smtClean="0">
                <a:solidFill>
                  <a:schemeClr val="tx2"/>
                </a:solidFill>
                <a:latin typeface="+mn-ea"/>
                <a:ea typeface="+mn-ea"/>
                <a:sym typeface="Wingdings" pitchFamily="2" charset="2"/>
              </a:rPr>
              <a:t>. </a:t>
            </a:r>
          </a:p>
          <a:p>
            <a:pPr marL="263525" indent="-263525">
              <a:buFont typeface="Wingdings" pitchFamily="2" charset="2"/>
              <a:buChar char="n"/>
            </a:pPr>
            <a:r>
              <a:rPr lang="en-US" altLang="ja-JP" sz="1200" smtClean="0">
                <a:solidFill>
                  <a:schemeClr val="tx2"/>
                </a:solidFill>
                <a:latin typeface="+mn-ea"/>
                <a:ea typeface="+mn-ea"/>
                <a:sym typeface="Wingdings" pitchFamily="2" charset="2"/>
              </a:rPr>
              <a:t>And caluculate the stress based on the measured strain.</a:t>
            </a:r>
            <a:endParaRPr lang="en-US" altLang="ja-JP" sz="1200" dirty="0" smtClean="0">
              <a:solidFill>
                <a:schemeClr val="tx2"/>
              </a:solidFill>
              <a:latin typeface="+mn-ea"/>
              <a:ea typeface="+mn-ea"/>
              <a:sym typeface="Wingdings" pitchFamily="2" charset="2"/>
            </a:endParaRPr>
          </a:p>
          <a:p>
            <a:endParaRPr kumimoji="1" lang="en-US" altLang="ja-JP" smtClean="0"/>
          </a:p>
          <a:p>
            <a:endParaRPr kumimoji="1" lang="en-US" altLang="ja-JP" dirty="0" smtClean="0"/>
          </a:p>
          <a:p>
            <a:r>
              <a:rPr kumimoji="1" lang="ja-JP" altLang="en-US" dirty="0" smtClean="0"/>
              <a:t>１つ目の内圧によるひずみの測定方法</a:t>
            </a:r>
            <a:r>
              <a:rPr kumimoji="1" lang="ja-JP" altLang="en-US" smtClean="0"/>
              <a:t>です。</a:t>
            </a:r>
            <a:endParaRPr kumimoji="1" lang="en-US" altLang="ja-JP" smtClean="0"/>
          </a:p>
          <a:p>
            <a:r>
              <a:rPr kumimoji="1" lang="ja-JP" altLang="en-US" smtClean="0"/>
              <a:t>まず</a:t>
            </a:r>
            <a:r>
              <a:rPr kumimoji="1" lang="ja-JP" altLang="en-US" dirty="0" smtClean="0"/>
              <a:t>、</a:t>
            </a:r>
            <a:r>
              <a:rPr kumimoji="1" lang="en-US" altLang="ja-JP" dirty="0" smtClean="0"/>
              <a:t>CFRP</a:t>
            </a:r>
            <a:r>
              <a:rPr kumimoji="1" lang="ja-JP" altLang="en-US" dirty="0" smtClean="0"/>
              <a:t>外面とライナー内面にひずみゲージを貼付し、液圧装置で加圧することで、内圧によるひずみを測定しました。</a:t>
            </a:r>
            <a:endParaRPr kumimoji="1" lang="en-US" altLang="ja-JP" dirty="0" smtClean="0"/>
          </a:p>
          <a:p>
            <a:endParaRPr kumimoji="1" lang="en-US" altLang="ja-JP" dirty="0" smtClean="0"/>
          </a:p>
          <a:p>
            <a:pPr marL="0" marR="0" lvl="1" indent="0" algn="l" defTabSz="914400" rtl="0" eaLnBrk="1" fontAlgn="base" latinLnBrk="0" hangingPunct="1">
              <a:lnSpc>
                <a:spcPct val="100000"/>
              </a:lnSpc>
              <a:spcBef>
                <a:spcPct val="30000"/>
              </a:spcBef>
              <a:spcAft>
                <a:spcPct val="0"/>
              </a:spcAft>
              <a:buClrTx/>
              <a:buSzTx/>
              <a:buFontTx/>
              <a:buNone/>
              <a:tabLst/>
              <a:defRPr/>
            </a:pPr>
            <a:r>
              <a:rPr lang="ja-JP" altLang="en-US" dirty="0" smtClean="0">
                <a:ea typeface="ＭＳ Ｐゴシック" pitchFamily="50" charset="-128"/>
              </a:rPr>
              <a:t>なお、容器を切断せずにライナー内面にひずみゲージを貼付することが可能になったことから、ライナー応力を直接測定・調査することが可能となりました。</a:t>
            </a:r>
            <a:endParaRPr lang="en-US" altLang="ja-JP" dirty="0" smtClean="0">
              <a:ea typeface="ＭＳ Ｐゴシック" pitchFamily="50" charset="-128"/>
            </a:endParaRPr>
          </a:p>
          <a:p>
            <a:endParaRPr kumimoji="1" lang="ja-JP" altLang="en-US" dirty="0"/>
          </a:p>
        </p:txBody>
      </p:sp>
      <p:sp>
        <p:nvSpPr>
          <p:cNvPr id="4" name="スライド番号プレースホルダ 3"/>
          <p:cNvSpPr>
            <a:spLocks noGrp="1"/>
          </p:cNvSpPr>
          <p:nvPr>
            <p:ph type="sldNum" sz="quarter" idx="10"/>
          </p:nvPr>
        </p:nvSpPr>
        <p:spPr/>
        <p:txBody>
          <a:bodyPr/>
          <a:lstStyle/>
          <a:p>
            <a:fld id="{50969B3E-DDD6-4A0E-B3FC-C38290655A9D}" type="slidenum">
              <a:rPr lang="ja-JP" altLang="en-US" smtClean="0"/>
              <a:pPr/>
              <a:t>15</a:t>
            </a:fld>
            <a:endParaRPr lang="en-US" altLang="ja-JP"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900113" y="739775"/>
            <a:ext cx="4935537" cy="3700463"/>
          </a:xfrm>
        </p:spPr>
      </p:sp>
      <p:sp>
        <p:nvSpPr>
          <p:cNvPr id="3" name="ノート プレースホルダ 2"/>
          <p:cNvSpPr>
            <a:spLocks noGrp="1"/>
          </p:cNvSpPr>
          <p:nvPr>
            <p:ph type="body" idx="1"/>
          </p:nvPr>
        </p:nvSpPr>
        <p:spPr/>
        <p:txBody>
          <a:bodyPr>
            <a:normAutofit/>
          </a:bodyPr>
          <a:lstStyle/>
          <a:p>
            <a:pPr marL="263525" marR="0" indent="-263525" algn="l" defTabSz="914400" rtl="0" eaLnBrk="1" fontAlgn="base" latinLnBrk="0" hangingPunct="1">
              <a:lnSpc>
                <a:spcPct val="100000"/>
              </a:lnSpc>
              <a:spcBef>
                <a:spcPct val="30000"/>
              </a:spcBef>
              <a:spcAft>
                <a:spcPct val="0"/>
              </a:spcAft>
              <a:buClrTx/>
              <a:buSzTx/>
              <a:buFont typeface="Wingdings" pitchFamily="2" charset="2"/>
              <a:buNone/>
              <a:tabLst/>
              <a:defRPr/>
            </a:pPr>
            <a:r>
              <a:rPr lang="en-US" altLang="ja-JP" sz="1200" smtClean="0">
                <a:latin typeface="+mn-ea"/>
                <a:ea typeface="+mn-ea"/>
                <a:sym typeface="Wingdings" pitchFamily="2" charset="2"/>
              </a:rPr>
              <a:t>In the </a:t>
            </a:r>
            <a:r>
              <a:rPr lang="en-US" altLang="ja-JP" smtClean="0"/>
              <a:t>result,</a:t>
            </a:r>
            <a:r>
              <a:rPr lang="en-US" altLang="ja-JP" baseline="0" smtClean="0"/>
              <a:t> </a:t>
            </a:r>
            <a:r>
              <a:rPr lang="en-US" altLang="ja-JP" sz="1200" kern="1200" smtClean="0">
                <a:latin typeface="Arial" pitchFamily="34" charset="0"/>
                <a:ea typeface="Arial Unicode MS" pitchFamily="50" charset="-128"/>
                <a:cs typeface="Arial Unicode MS" pitchFamily="50" charset="-128"/>
                <a:sym typeface="Wingdings" pitchFamily="2" charset="2"/>
              </a:rPr>
              <a:t>Relationship between pressure and stress of the liner was</a:t>
            </a:r>
            <a:r>
              <a:rPr lang="en-US" altLang="ja-JP" sz="1200" kern="1200" baseline="0" smtClean="0">
                <a:latin typeface="Arial" pitchFamily="34" charset="0"/>
                <a:ea typeface="Arial Unicode MS" pitchFamily="50" charset="-128"/>
                <a:cs typeface="Arial Unicode MS" pitchFamily="50" charset="-128"/>
                <a:sym typeface="Wingdings" pitchFamily="2" charset="2"/>
              </a:rPr>
              <a:t> </a:t>
            </a:r>
            <a:r>
              <a:rPr lang="en-US" altLang="ja-JP" sz="1200" kern="1200" smtClean="0">
                <a:latin typeface="Arial" pitchFamily="34" charset="0"/>
                <a:ea typeface="Arial Unicode MS" pitchFamily="50" charset="-128"/>
                <a:cs typeface="Arial Unicode MS" pitchFamily="50" charset="-128"/>
                <a:sym typeface="Wingdings" pitchFamily="2" charset="2"/>
              </a:rPr>
              <a:t>linear-proportion.</a:t>
            </a:r>
          </a:p>
          <a:p>
            <a:pPr marL="263525" indent="-263525">
              <a:buFont typeface="Wingdings" pitchFamily="2" charset="2"/>
              <a:buNone/>
            </a:pPr>
            <a:endParaRPr lang="en-US" altLang="ja-JP" sz="1200" dirty="0" smtClean="0">
              <a:solidFill>
                <a:schemeClr val="tx2"/>
              </a:solidFill>
              <a:latin typeface="+mn-ea"/>
              <a:ea typeface="+mn-ea"/>
              <a:sym typeface="Wingdings" pitchFamily="2" charset="2"/>
            </a:endParaRPr>
          </a:p>
          <a:p>
            <a:endParaRPr kumimoji="1" lang="en-US" altLang="ja-JP" smtClean="0"/>
          </a:p>
        </p:txBody>
      </p:sp>
      <p:sp>
        <p:nvSpPr>
          <p:cNvPr id="4" name="スライド番号プレースホルダ 3"/>
          <p:cNvSpPr>
            <a:spLocks noGrp="1"/>
          </p:cNvSpPr>
          <p:nvPr>
            <p:ph type="sldNum" sz="quarter" idx="10"/>
          </p:nvPr>
        </p:nvSpPr>
        <p:spPr/>
        <p:txBody>
          <a:bodyPr/>
          <a:lstStyle/>
          <a:p>
            <a:fld id="{50969B3E-DDD6-4A0E-B3FC-C38290655A9D}" type="slidenum">
              <a:rPr lang="ja-JP" altLang="en-US" smtClean="0"/>
              <a:pPr/>
              <a:t>16</a:t>
            </a:fld>
            <a:endParaRPr lang="en-US" altLang="ja-JP"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CE4B2EB9-7859-49F9-BA30-334A2EC5A6E3}" type="slidenum">
              <a:rPr lang="ja-JP" altLang="en-US" smtClean="0"/>
              <a:pPr/>
              <a:t>17</a:t>
            </a:fld>
            <a:endParaRPr lang="en-US" altLang="ja-JP" dirty="0" smtClean="0"/>
          </a:p>
        </p:txBody>
      </p:sp>
      <p:sp>
        <p:nvSpPr>
          <p:cNvPr id="28675" name="Rectangle 2"/>
          <p:cNvSpPr>
            <a:spLocks noGrp="1" noRot="1" noChangeAspect="1" noChangeArrowheads="1" noTextEdit="1"/>
          </p:cNvSpPr>
          <p:nvPr>
            <p:ph type="sldImg"/>
          </p:nvPr>
        </p:nvSpPr>
        <p:spPr bwMode="auto">
          <a:xfrm>
            <a:off x="901700" y="739775"/>
            <a:ext cx="4933950" cy="3700463"/>
          </a:xfrm>
          <a:noFill/>
          <a:ln>
            <a:solidFill>
              <a:srgbClr val="000000"/>
            </a:solidFill>
            <a:miter lim="800000"/>
            <a:headEnd/>
            <a:tailEnd/>
          </a:ln>
        </p:spPr>
      </p:sp>
      <p:sp>
        <p:nvSpPr>
          <p:cNvPr id="28676" name="Rectangle 3"/>
          <p:cNvSpPr>
            <a:spLocks noGrp="1" noChangeArrowheads="1"/>
          </p:cNvSpPr>
          <p:nvPr>
            <p:ph type="body" idx="1"/>
          </p:nvPr>
        </p:nvSpPr>
        <p:spPr>
          <a:noFill/>
          <a:ln/>
        </p:spPr>
        <p:txBody>
          <a:bodyPr/>
          <a:lstStyle/>
          <a:p>
            <a:pPr marL="263525" indent="-263525">
              <a:buFont typeface="Wingdings" pitchFamily="2" charset="2"/>
              <a:buNone/>
            </a:pPr>
            <a:r>
              <a:rPr lang="en-US" altLang="ja-JP" sz="1200" smtClean="0">
                <a:solidFill>
                  <a:schemeClr val="tx2"/>
                </a:solidFill>
                <a:latin typeface="Arial Unicode MS" pitchFamily="50" charset="-128"/>
                <a:ea typeface="Arial Unicode MS" pitchFamily="50" charset="-128"/>
                <a:cs typeface="Arial Unicode MS" pitchFamily="50" charset="-128"/>
                <a:sym typeface="Wingdings" pitchFamily="2" charset="2"/>
              </a:rPr>
              <a:t>Second,</a:t>
            </a:r>
            <a:r>
              <a:rPr lang="en-US" altLang="ja-JP" sz="1200" baseline="0" smtClean="0">
                <a:solidFill>
                  <a:schemeClr val="tx2"/>
                </a:solidFill>
                <a:latin typeface="Arial Unicode MS" pitchFamily="50" charset="-128"/>
                <a:ea typeface="Arial Unicode MS" pitchFamily="50" charset="-128"/>
                <a:cs typeface="Arial Unicode MS" pitchFamily="50" charset="-128"/>
                <a:sym typeface="Wingdings" pitchFamily="2" charset="2"/>
              </a:rPr>
              <a:t> residual stress</a:t>
            </a:r>
            <a:endParaRPr lang="en-US" altLang="ja-JP" sz="1200" smtClean="0">
              <a:solidFill>
                <a:schemeClr val="tx2"/>
              </a:solidFill>
              <a:latin typeface="Arial Unicode MS" pitchFamily="50" charset="-128"/>
              <a:ea typeface="Arial Unicode MS" pitchFamily="50" charset="-128"/>
              <a:cs typeface="Arial Unicode MS" pitchFamily="50" charset="-128"/>
              <a:sym typeface="Wingdings" pitchFamily="2" charset="2"/>
            </a:endParaRPr>
          </a:p>
          <a:p>
            <a:pPr marL="263525" indent="-263525">
              <a:buFont typeface="Wingdings" pitchFamily="2" charset="2"/>
              <a:buNone/>
            </a:pPr>
            <a:r>
              <a:rPr lang="en-US" altLang="ja-JP" sz="1200" smtClean="0">
                <a:solidFill>
                  <a:schemeClr val="tx2"/>
                </a:solidFill>
                <a:latin typeface="Arial Unicode MS" pitchFamily="50" charset="-128"/>
                <a:ea typeface="Arial Unicode MS" pitchFamily="50" charset="-128"/>
                <a:cs typeface="Arial Unicode MS" pitchFamily="50" charset="-128"/>
                <a:sym typeface="Wingdings" pitchFamily="2" charset="2"/>
              </a:rPr>
              <a:t>This </a:t>
            </a:r>
            <a:r>
              <a:rPr lang="en-US" altLang="ja-JP" sz="1200" dirty="0" smtClean="0">
                <a:solidFill>
                  <a:schemeClr val="tx2"/>
                </a:solidFill>
                <a:latin typeface="Arial Unicode MS" pitchFamily="50" charset="-128"/>
                <a:ea typeface="Arial Unicode MS" pitchFamily="50" charset="-128"/>
                <a:cs typeface="Arial Unicode MS" pitchFamily="50" charset="-128"/>
                <a:sym typeface="Wingdings" pitchFamily="2" charset="2"/>
              </a:rPr>
              <a:t>is the measuring method for residual strain.</a:t>
            </a:r>
            <a:r>
              <a:rPr lang="en-US" altLang="ja-JP" sz="1200" baseline="0" dirty="0" smtClean="0">
                <a:solidFill>
                  <a:schemeClr val="tx2"/>
                </a:solidFill>
                <a:latin typeface="Arial Unicode MS" pitchFamily="50" charset="-128"/>
                <a:ea typeface="Arial Unicode MS" pitchFamily="50" charset="-128"/>
                <a:cs typeface="Arial Unicode MS" pitchFamily="50" charset="-128"/>
                <a:sym typeface="Wingdings" pitchFamily="2" charset="2"/>
              </a:rPr>
              <a:t> </a:t>
            </a:r>
            <a:endParaRPr lang="en-US" altLang="ja-JP" sz="1200" dirty="0" smtClean="0">
              <a:solidFill>
                <a:schemeClr val="tx2"/>
              </a:solidFill>
              <a:latin typeface="Arial Unicode MS" pitchFamily="50" charset="-128"/>
              <a:ea typeface="Arial Unicode MS" pitchFamily="50" charset="-128"/>
              <a:cs typeface="Arial Unicode MS" pitchFamily="50" charset="-128"/>
              <a:sym typeface="Wingdings" pitchFamily="2" charset="2"/>
            </a:endParaRPr>
          </a:p>
          <a:p>
            <a:pPr marL="263525" indent="-263525">
              <a:buFont typeface="Wingdings" pitchFamily="2" charset="2"/>
              <a:buChar char="n"/>
            </a:pPr>
            <a:endParaRPr lang="en-US" altLang="ja-JP" sz="1200" dirty="0" smtClean="0">
              <a:solidFill>
                <a:schemeClr val="tx2"/>
              </a:solidFill>
              <a:latin typeface="Arial Unicode MS" pitchFamily="50" charset="-128"/>
              <a:ea typeface="Arial Unicode MS" pitchFamily="50" charset="-128"/>
              <a:cs typeface="Arial Unicode MS" pitchFamily="50" charset="-128"/>
              <a:sym typeface="Wingdings" pitchFamily="2" charset="2"/>
            </a:endParaRPr>
          </a:p>
          <a:p>
            <a:pPr marL="263525" indent="-263525">
              <a:buFont typeface="Wingdings" pitchFamily="2" charset="2"/>
              <a:buChar char="n"/>
            </a:pPr>
            <a:r>
              <a:rPr lang="en-US" altLang="ja-JP" sz="1200" smtClean="0">
                <a:solidFill>
                  <a:schemeClr val="tx2"/>
                </a:solidFill>
                <a:latin typeface="Arial Unicode MS" pitchFamily="50" charset="-128"/>
                <a:ea typeface="Arial Unicode MS" pitchFamily="50" charset="-128"/>
                <a:cs typeface="Arial Unicode MS" pitchFamily="50" charset="-128"/>
                <a:sym typeface="Wingdings" pitchFamily="2" charset="2"/>
              </a:rPr>
              <a:t>In all tanks after </a:t>
            </a:r>
            <a:r>
              <a:rPr lang="en-US" altLang="ja-JP" sz="1200" dirty="0" smtClean="0">
                <a:solidFill>
                  <a:schemeClr val="tx2"/>
                </a:solidFill>
                <a:latin typeface="Arial Unicode MS" pitchFamily="50" charset="-128"/>
                <a:ea typeface="Arial Unicode MS" pitchFamily="50" charset="-128"/>
                <a:cs typeface="Arial Unicode MS" pitchFamily="50" charset="-128"/>
                <a:sym typeface="Wingdings" pitchFamily="2" charset="2"/>
              </a:rPr>
              <a:t>the pressure-cycle test, </a:t>
            </a:r>
            <a:r>
              <a:rPr lang="en-US" altLang="ja-JP" sz="1200" smtClean="0">
                <a:solidFill>
                  <a:schemeClr val="tx2"/>
                </a:solidFill>
                <a:latin typeface="Arial Unicode MS" pitchFamily="50" charset="-128"/>
                <a:ea typeface="Arial Unicode MS" pitchFamily="50" charset="-128"/>
                <a:cs typeface="Arial Unicode MS" pitchFamily="50" charset="-128"/>
                <a:sym typeface="Wingdings" pitchFamily="2" charset="2"/>
              </a:rPr>
              <a:t>strain gauges </a:t>
            </a:r>
            <a:r>
              <a:rPr lang="en-US" altLang="ja-JP" sz="1200" dirty="0" smtClean="0">
                <a:solidFill>
                  <a:schemeClr val="tx2"/>
                </a:solidFill>
                <a:latin typeface="Arial Unicode MS" pitchFamily="50" charset="-128"/>
                <a:ea typeface="Arial Unicode MS" pitchFamily="50" charset="-128"/>
                <a:cs typeface="Arial Unicode MS" pitchFamily="50" charset="-128"/>
                <a:sym typeface="Wingdings" pitchFamily="2" charset="2"/>
              </a:rPr>
              <a:t>attached to outer surface of CFRP and inner surface of liner</a:t>
            </a:r>
          </a:p>
          <a:p>
            <a:pPr marL="263525" indent="-263525">
              <a:buFont typeface="Wingdings" pitchFamily="2" charset="2"/>
              <a:buChar char="n"/>
            </a:pPr>
            <a:r>
              <a:rPr lang="en-US" altLang="ja-JP" sz="1200" smtClean="0">
                <a:solidFill>
                  <a:schemeClr val="tx2"/>
                </a:solidFill>
                <a:latin typeface="Arial Unicode MS" pitchFamily="50" charset="-128"/>
                <a:ea typeface="Arial Unicode MS" pitchFamily="50" charset="-128"/>
                <a:cs typeface="Arial Unicode MS" pitchFamily="50" charset="-128"/>
                <a:sym typeface="Wingdings" pitchFamily="2" charset="2"/>
              </a:rPr>
              <a:t>And </a:t>
            </a:r>
            <a:r>
              <a:rPr lang="en-US" altLang="ja-JP" sz="1200" dirty="0" smtClean="0">
                <a:solidFill>
                  <a:schemeClr val="tx2"/>
                </a:solidFill>
                <a:latin typeface="Arial Unicode MS" pitchFamily="50" charset="-128"/>
                <a:ea typeface="Arial Unicode MS" pitchFamily="50" charset="-128"/>
                <a:cs typeface="Arial Unicode MS" pitchFamily="50" charset="-128"/>
                <a:sym typeface="Wingdings" pitchFamily="2" charset="2"/>
              </a:rPr>
              <a:t>Cutting the tank at room temperature (15°C) to release the </a:t>
            </a:r>
            <a:r>
              <a:rPr lang="en-US" altLang="ja-JP" sz="1200" smtClean="0">
                <a:solidFill>
                  <a:schemeClr val="tx2"/>
                </a:solidFill>
                <a:latin typeface="Arial Unicode MS" pitchFamily="50" charset="-128"/>
                <a:ea typeface="Arial Unicode MS" pitchFamily="50" charset="-128"/>
                <a:cs typeface="Arial Unicode MS" pitchFamily="50" charset="-128"/>
                <a:sym typeface="Wingdings" pitchFamily="2" charset="2"/>
              </a:rPr>
              <a:t>residual strain</a:t>
            </a:r>
          </a:p>
          <a:p>
            <a:pPr marL="263525" indent="-263525">
              <a:buFont typeface="Wingdings" pitchFamily="2" charset="2"/>
              <a:buChar char="n"/>
            </a:pPr>
            <a:r>
              <a:rPr lang="en-US" altLang="ja-JP" sz="1200" smtClean="0">
                <a:solidFill>
                  <a:schemeClr val="tx2"/>
                </a:solidFill>
                <a:latin typeface="Arial Unicode MS" pitchFamily="50" charset="-128"/>
                <a:ea typeface="Arial Unicode MS" pitchFamily="50" charset="-128"/>
                <a:cs typeface="Arial Unicode MS" pitchFamily="50" charset="-128"/>
                <a:sym typeface="Wingdings" pitchFamily="2" charset="2"/>
              </a:rPr>
              <a:t>And measuring the residual strain</a:t>
            </a:r>
          </a:p>
          <a:p>
            <a:pPr marL="263525" indent="-263525">
              <a:buFont typeface="Wingdings" pitchFamily="2" charset="2"/>
              <a:buChar char="n"/>
            </a:pPr>
            <a:r>
              <a:rPr lang="en-US" altLang="ja-JP" smtClean="0">
                <a:solidFill>
                  <a:schemeClr val="tx2"/>
                </a:solidFill>
                <a:latin typeface="+mn-ea"/>
                <a:sym typeface="Wingdings" pitchFamily="2" charset="2"/>
              </a:rPr>
              <a:t>And caluculate the stress based on the measured strain.</a:t>
            </a:r>
            <a:endParaRPr lang="en-US" altLang="ja-JP" sz="1200" dirty="0" smtClean="0">
              <a:solidFill>
                <a:schemeClr val="tx2"/>
              </a:solidFill>
              <a:latin typeface="Arial Unicode MS" pitchFamily="50" charset="-128"/>
              <a:ea typeface="Arial Unicode MS" pitchFamily="50" charset="-128"/>
              <a:cs typeface="Arial Unicode MS" pitchFamily="50" charset="-128"/>
              <a:sym typeface="Wingdings" pitchFamily="2" charset="2"/>
            </a:endParaRPr>
          </a:p>
          <a:p>
            <a:endParaRPr lang="en-US" altLang="ja-JP" dirty="0" smtClean="0">
              <a:ea typeface="ＭＳ Ｐゴシック" charset="-128"/>
            </a:endParaRPr>
          </a:p>
          <a:p>
            <a:r>
              <a:rPr lang="ja-JP" altLang="en-US" dirty="0" smtClean="0">
                <a:ea typeface="ＭＳ Ｐゴシック" charset="-128"/>
              </a:rPr>
              <a:t>２つ目の、残留ひずみ測定には、</a:t>
            </a:r>
            <a:r>
              <a:rPr kumimoji="1" lang="ja-JP" altLang="en-US" dirty="0" smtClean="0"/>
              <a:t>液圧</a:t>
            </a:r>
            <a:r>
              <a:rPr lang="ja-JP" altLang="en-US" dirty="0" smtClean="0">
                <a:ea typeface="ＭＳ Ｐゴシック" charset="-128"/>
              </a:rPr>
              <a:t>サイクル試験後の容器を使用しました。</a:t>
            </a:r>
            <a:endParaRPr lang="en-US" altLang="ja-JP" dirty="0" smtClean="0">
              <a:ea typeface="ＭＳ Ｐゴシック" charset="-128"/>
            </a:endParaRPr>
          </a:p>
          <a:p>
            <a:r>
              <a:rPr kumimoji="1" lang="ja-JP" altLang="en-US" dirty="0" smtClean="0"/>
              <a:t>　　</a:t>
            </a:r>
            <a:r>
              <a:rPr kumimoji="1" lang="en-US" altLang="ja-JP" dirty="0" smtClean="0"/>
              <a:t>RT</a:t>
            </a:r>
            <a:r>
              <a:rPr kumimoji="1" lang="ja-JP" altLang="en-US" dirty="0" smtClean="0"/>
              <a:t>：</a:t>
            </a:r>
            <a:r>
              <a:rPr kumimoji="1" lang="en-US" altLang="ja-JP" dirty="0" smtClean="0"/>
              <a:t>15℃</a:t>
            </a:r>
            <a:r>
              <a:rPr kumimoji="1" lang="ja-JP" altLang="en-US" dirty="0" smtClean="0"/>
              <a:t>環境で液圧サイクル試験した容器</a:t>
            </a:r>
            <a:endParaRPr kumimoji="1" lang="en-US" altLang="ja-JP" dirty="0" smtClean="0"/>
          </a:p>
          <a:p>
            <a:r>
              <a:rPr kumimoji="1" lang="ja-JP" altLang="en-US" dirty="0" smtClean="0"/>
              <a:t>　　</a:t>
            </a:r>
            <a:r>
              <a:rPr kumimoji="1" lang="en-US" altLang="ja-JP" dirty="0" smtClean="0"/>
              <a:t>LT</a:t>
            </a:r>
            <a:r>
              <a:rPr kumimoji="1" lang="ja-JP" altLang="en-US" dirty="0" smtClean="0"/>
              <a:t>：</a:t>
            </a:r>
            <a:r>
              <a:rPr kumimoji="1" lang="en-US" altLang="ja-JP" dirty="0" smtClean="0"/>
              <a:t>-40</a:t>
            </a:r>
            <a:r>
              <a:rPr kumimoji="1" lang="ja-JP" altLang="en-US" dirty="0" smtClean="0"/>
              <a:t>℃環境で液圧サイクル試験した容器</a:t>
            </a:r>
            <a:endParaRPr kumimoji="1" lang="en-US" altLang="ja-JP" dirty="0" smtClean="0"/>
          </a:p>
          <a:p>
            <a:r>
              <a:rPr kumimoji="1" lang="ja-JP" altLang="en-US" dirty="0" smtClean="0"/>
              <a:t>　　</a:t>
            </a:r>
            <a:r>
              <a:rPr kumimoji="1" lang="en-US" altLang="ja-JP" dirty="0" smtClean="0"/>
              <a:t>HT</a:t>
            </a:r>
            <a:r>
              <a:rPr kumimoji="1" lang="ja-JP" altLang="en-US" dirty="0" smtClean="0"/>
              <a:t>：</a:t>
            </a:r>
            <a:r>
              <a:rPr kumimoji="1" lang="en-US" altLang="ja-JP" dirty="0" smtClean="0"/>
              <a:t>85℃</a:t>
            </a:r>
            <a:r>
              <a:rPr kumimoji="1" lang="ja-JP" altLang="en-US" dirty="0" smtClean="0"/>
              <a:t>環境で液圧サイクル試験した容器</a:t>
            </a:r>
            <a:endParaRPr lang="en-US" altLang="ja-JP" dirty="0" smtClean="0">
              <a:ea typeface="ＭＳ Ｐゴシック" charset="-128"/>
            </a:endParaRPr>
          </a:p>
          <a:p>
            <a:r>
              <a:rPr kumimoji="1" lang="en-US" altLang="ja-JP" dirty="0" smtClean="0"/>
              <a:t>CFRP</a:t>
            </a:r>
            <a:r>
              <a:rPr kumimoji="1" lang="ja-JP" altLang="en-US" dirty="0" smtClean="0"/>
              <a:t>外面とライナー内面にひずみゲージを貼付した容器を用意し、まず、</a:t>
            </a:r>
            <a:r>
              <a:rPr lang="ja-JP" altLang="en-US" strike="noStrike" dirty="0" smtClean="0">
                <a:ea typeface="ＭＳ Ｐゴシック" charset="-128"/>
              </a:rPr>
              <a:t>容器の両端をカットします。次に</a:t>
            </a:r>
            <a:r>
              <a:rPr lang="en-US" altLang="ja-JP" strike="noStrike" dirty="0" smtClean="0">
                <a:ea typeface="ＭＳ Ｐゴシック" charset="-128"/>
              </a:rPr>
              <a:t>CFRP</a:t>
            </a:r>
            <a:r>
              <a:rPr lang="ja-JP" altLang="en-US" strike="noStrike" dirty="0" smtClean="0">
                <a:ea typeface="ＭＳ Ｐゴシック" charset="-128"/>
              </a:rPr>
              <a:t>層を切断し、</a:t>
            </a:r>
            <a:r>
              <a:rPr lang="en-US" altLang="ja-JP" strike="noStrike" dirty="0" smtClean="0">
                <a:ea typeface="ＭＳ Ｐゴシック" charset="-128"/>
              </a:rPr>
              <a:t>CFRP</a:t>
            </a:r>
            <a:r>
              <a:rPr lang="ja-JP" altLang="en-US" strike="noStrike" dirty="0" smtClean="0">
                <a:ea typeface="ＭＳ Ｐゴシック" charset="-128"/>
              </a:rPr>
              <a:t>とライナーを分離することで、残留応力が解放されます。</a:t>
            </a:r>
            <a:endParaRPr lang="en-US" altLang="ja-JP" strike="noStrike" dirty="0" smtClean="0">
              <a:ea typeface="ＭＳ Ｐゴシック" charset="-128"/>
            </a:endParaRPr>
          </a:p>
          <a:p>
            <a:r>
              <a:rPr lang="ja-JP" altLang="en-US" dirty="0" smtClean="0">
                <a:ea typeface="ＭＳ Ｐゴシック" charset="-128"/>
              </a:rPr>
              <a:t>このとき発生するひずみを計測しました。</a:t>
            </a:r>
            <a:endParaRPr lang="en-US" altLang="ja-JP" dirty="0" smtClean="0">
              <a:ea typeface="ＭＳ Ｐゴシック" charset="-128"/>
            </a:endParaRPr>
          </a:p>
          <a:p>
            <a:endParaRPr lang="en-US" altLang="ja-JP" dirty="0" smtClean="0">
              <a:ea typeface="ＭＳ Ｐゴシック"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CE4B2EB9-7859-49F9-BA30-334A2EC5A6E3}" type="slidenum">
              <a:rPr lang="ja-JP" altLang="en-US" smtClean="0"/>
              <a:pPr/>
              <a:t>18</a:t>
            </a:fld>
            <a:endParaRPr lang="en-US" altLang="ja-JP" dirty="0" smtClean="0"/>
          </a:p>
        </p:txBody>
      </p:sp>
      <p:sp>
        <p:nvSpPr>
          <p:cNvPr id="28675" name="Rectangle 2"/>
          <p:cNvSpPr>
            <a:spLocks noGrp="1" noRot="1" noChangeAspect="1" noChangeArrowheads="1" noTextEdit="1"/>
          </p:cNvSpPr>
          <p:nvPr>
            <p:ph type="sldImg"/>
          </p:nvPr>
        </p:nvSpPr>
        <p:spPr bwMode="auto">
          <a:xfrm>
            <a:off x="901700" y="739775"/>
            <a:ext cx="4933950" cy="3700463"/>
          </a:xfrm>
          <a:noFill/>
          <a:ln>
            <a:solidFill>
              <a:srgbClr val="000000"/>
            </a:solidFill>
            <a:miter lim="800000"/>
            <a:headEnd/>
            <a:tailEnd/>
          </a:ln>
        </p:spPr>
      </p:sp>
      <p:sp>
        <p:nvSpPr>
          <p:cNvPr id="28676" name="Rectangle 3"/>
          <p:cNvSpPr>
            <a:spLocks noGrp="1" noChangeArrowheads="1"/>
          </p:cNvSpPr>
          <p:nvPr>
            <p:ph type="body" idx="1"/>
          </p:nvPr>
        </p:nvSpPr>
        <p:spPr>
          <a:noFill/>
          <a:ln/>
        </p:spPr>
        <p:txBody>
          <a:bodyPr/>
          <a:lstStyle/>
          <a:p>
            <a:r>
              <a:rPr lang="en-US" altLang="ja-JP" dirty="0" smtClean="0">
                <a:ea typeface="ＭＳ Ｐゴシック" pitchFamily="50" charset="-128"/>
              </a:rPr>
              <a:t>Upper table </a:t>
            </a:r>
            <a:r>
              <a:rPr lang="en-US" altLang="ja-JP" smtClean="0">
                <a:ea typeface="ＭＳ Ｐゴシック" pitchFamily="50" charset="-128"/>
              </a:rPr>
              <a:t>is measured</a:t>
            </a:r>
            <a:r>
              <a:rPr lang="en-US" altLang="ja-JP" baseline="0" smtClean="0">
                <a:ea typeface="ＭＳ Ｐゴシック" pitchFamily="50" charset="-128"/>
              </a:rPr>
              <a:t> results of the residual strain of the tank after the pressure-cycle test at RT.  </a:t>
            </a:r>
            <a:endParaRPr lang="en-US" altLang="ja-JP" baseline="0" dirty="0" smtClean="0">
              <a:ea typeface="ＭＳ Ｐゴシック" pitchFamily="50" charset="-128"/>
            </a:endParaRPr>
          </a:p>
          <a:p>
            <a:pPr marL="263525" indent="-263525">
              <a:buFont typeface="Wingdings" pitchFamily="2" charset="2"/>
              <a:buChar char="u"/>
            </a:pPr>
            <a:r>
              <a:rPr lang="en-US" altLang="ja-JP" sz="1200" smtClean="0">
                <a:latin typeface="Arial Unicode MS" pitchFamily="50" charset="-128"/>
                <a:ea typeface="Arial Unicode MS" pitchFamily="50" charset="-128"/>
                <a:cs typeface="Arial Unicode MS" pitchFamily="50" charset="-128"/>
                <a:sym typeface="Wingdings" pitchFamily="2" charset="2"/>
              </a:rPr>
              <a:t>tensile strain </a:t>
            </a:r>
            <a:r>
              <a:rPr lang="en-US" altLang="ja-JP" sz="1200" dirty="0" smtClean="0">
                <a:latin typeface="Arial Unicode MS" pitchFamily="50" charset="-128"/>
                <a:ea typeface="Arial Unicode MS" pitchFamily="50" charset="-128"/>
                <a:cs typeface="Arial Unicode MS" pitchFamily="50" charset="-128"/>
                <a:sym typeface="Wingdings" pitchFamily="2" charset="2"/>
              </a:rPr>
              <a:t>resides </a:t>
            </a:r>
            <a:r>
              <a:rPr lang="en-US" altLang="ja-JP" sz="1200" smtClean="0">
                <a:latin typeface="Arial Unicode MS" pitchFamily="50" charset="-128"/>
                <a:ea typeface="Arial Unicode MS" pitchFamily="50" charset="-128"/>
                <a:cs typeface="Arial Unicode MS" pitchFamily="50" charset="-128"/>
                <a:sym typeface="Wingdings" pitchFamily="2" charset="2"/>
              </a:rPr>
              <a:t>in the CFRP </a:t>
            </a:r>
            <a:r>
              <a:rPr lang="en-US" altLang="ja-JP" sz="1200" dirty="0" smtClean="0">
                <a:latin typeface="Arial Unicode MS" pitchFamily="50" charset="-128"/>
                <a:ea typeface="Arial Unicode MS" pitchFamily="50" charset="-128"/>
                <a:cs typeface="Arial Unicode MS" pitchFamily="50" charset="-128"/>
                <a:sym typeface="Wingdings" pitchFamily="2" charset="2"/>
              </a:rPr>
              <a:t>and </a:t>
            </a:r>
            <a:r>
              <a:rPr lang="en-US" altLang="ja-JP" sz="1200" smtClean="0">
                <a:latin typeface="Arial Unicode MS" pitchFamily="50" charset="-128"/>
                <a:ea typeface="Arial Unicode MS" pitchFamily="50" charset="-128"/>
                <a:cs typeface="Arial Unicode MS" pitchFamily="50" charset="-128"/>
                <a:sym typeface="Wingdings" pitchFamily="2" charset="2"/>
              </a:rPr>
              <a:t>compressive strain </a:t>
            </a:r>
            <a:r>
              <a:rPr lang="en-US" altLang="ja-JP" sz="1200" dirty="0" smtClean="0">
                <a:latin typeface="Arial Unicode MS" pitchFamily="50" charset="-128"/>
                <a:ea typeface="Arial Unicode MS" pitchFamily="50" charset="-128"/>
                <a:cs typeface="Arial Unicode MS" pitchFamily="50" charset="-128"/>
                <a:sym typeface="Wingdings" pitchFamily="2" charset="2"/>
              </a:rPr>
              <a:t>resides in the liner.</a:t>
            </a:r>
          </a:p>
          <a:p>
            <a:pPr marL="263525" indent="-263525">
              <a:buFont typeface="Wingdings" pitchFamily="2" charset="2"/>
              <a:buChar char="u"/>
            </a:pPr>
            <a:endParaRPr lang="en-US" altLang="ja-JP" sz="1200" dirty="0" smtClean="0">
              <a:latin typeface="Arial Unicode MS" pitchFamily="50" charset="-128"/>
              <a:ea typeface="Arial Unicode MS" pitchFamily="50" charset="-128"/>
              <a:cs typeface="Arial Unicode MS" pitchFamily="50" charset="-128"/>
              <a:sym typeface="Wingdings" pitchFamily="2" charset="2"/>
            </a:endParaRPr>
          </a:p>
          <a:p>
            <a:r>
              <a:rPr lang="en-US" altLang="ja-JP" smtClean="0">
                <a:ea typeface="ＭＳ Ｐゴシック" pitchFamily="50" charset="-128"/>
              </a:rPr>
              <a:t>Lower </a:t>
            </a:r>
            <a:r>
              <a:rPr lang="en-US" altLang="ja-JP" dirty="0" smtClean="0">
                <a:ea typeface="ＭＳ Ｐゴシック" pitchFamily="50" charset="-128"/>
              </a:rPr>
              <a:t>table is the residual stress of the liner.  </a:t>
            </a:r>
          </a:p>
          <a:p>
            <a:pPr marL="263525" indent="-263525">
              <a:buFont typeface="Wingdings" pitchFamily="2" charset="2"/>
              <a:buChar char="u"/>
            </a:pPr>
            <a:r>
              <a:rPr lang="en-US" altLang="ja-JP" sz="1200" smtClean="0">
                <a:latin typeface="Arial Unicode MS" pitchFamily="50" charset="-128"/>
                <a:ea typeface="Arial Unicode MS" pitchFamily="50" charset="-128"/>
                <a:cs typeface="Arial Unicode MS" pitchFamily="50" charset="-128"/>
                <a:sym typeface="Wingdings" pitchFamily="2" charset="2"/>
              </a:rPr>
              <a:t>Residual stress of the liner </a:t>
            </a:r>
            <a:r>
              <a:rPr lang="en-US" altLang="ja-JP" sz="1200" dirty="0" smtClean="0">
                <a:latin typeface="Arial Unicode MS" pitchFamily="50" charset="-128"/>
                <a:ea typeface="Arial Unicode MS" pitchFamily="50" charset="-128"/>
                <a:cs typeface="Arial Unicode MS" pitchFamily="50" charset="-128"/>
                <a:sym typeface="Wingdings" pitchFamily="2" charset="2"/>
              </a:rPr>
              <a:t>after pressure-cycle test at HT was smaller</a:t>
            </a:r>
            <a:r>
              <a:rPr lang="ja-JP" altLang="en-US" sz="1200" dirty="0" smtClean="0">
                <a:latin typeface="Arial Unicode MS" pitchFamily="50" charset="-128"/>
                <a:ea typeface="Arial Unicode MS" pitchFamily="50" charset="-128"/>
                <a:cs typeface="Arial Unicode MS" pitchFamily="50" charset="-128"/>
                <a:sym typeface="Wingdings" pitchFamily="2" charset="2"/>
              </a:rPr>
              <a:t> </a:t>
            </a:r>
            <a:r>
              <a:rPr lang="en-US" altLang="ja-JP" sz="1200" dirty="0" smtClean="0">
                <a:latin typeface="Arial Unicode MS" pitchFamily="50" charset="-128"/>
                <a:ea typeface="Arial Unicode MS" pitchFamily="50" charset="-128"/>
                <a:cs typeface="Arial Unicode MS" pitchFamily="50" charset="-128"/>
                <a:sym typeface="Wingdings" pitchFamily="2" charset="2"/>
              </a:rPr>
              <a:t>than </a:t>
            </a:r>
            <a:r>
              <a:rPr lang="en-US" altLang="ja-JP" sz="1200" smtClean="0">
                <a:latin typeface="Arial Unicode MS" pitchFamily="50" charset="-128"/>
                <a:ea typeface="Arial Unicode MS" pitchFamily="50" charset="-128"/>
                <a:cs typeface="Arial Unicode MS" pitchFamily="50" charset="-128"/>
                <a:sym typeface="Wingdings" pitchFamily="2" charset="2"/>
              </a:rPr>
              <a:t>the others</a:t>
            </a:r>
          </a:p>
          <a:p>
            <a:pPr marL="263525" indent="-263525">
              <a:buFont typeface="Wingdings" pitchFamily="2" charset="2"/>
              <a:buNone/>
            </a:pPr>
            <a:endParaRPr lang="en-US" altLang="ja-JP" dirty="0" smtClean="0">
              <a:ea typeface="ＭＳ Ｐゴシック" pitchFamily="50" charset="-128"/>
            </a:endParaRPr>
          </a:p>
          <a:p>
            <a:r>
              <a:rPr lang="en-US" altLang="ja-JP" dirty="0" smtClean="0">
                <a:ea typeface="ＭＳ Ｐゴシック" pitchFamily="50" charset="-128"/>
              </a:rPr>
              <a:t>2</a:t>
            </a:r>
            <a:r>
              <a:rPr lang="ja-JP" altLang="en-US" dirty="0" smtClean="0">
                <a:ea typeface="ＭＳ Ｐゴシック" pitchFamily="50" charset="-128"/>
              </a:rPr>
              <a:t>つ目の残留ひずみ測定結果です。</a:t>
            </a:r>
            <a:endParaRPr lang="en-US" altLang="ja-JP" dirty="0" smtClean="0">
              <a:ea typeface="ＭＳ Ｐゴシック" pitchFamily="50" charset="-128"/>
            </a:endParaRPr>
          </a:p>
          <a:p>
            <a:r>
              <a:rPr lang="ja-JP" altLang="en-US" dirty="0" smtClean="0">
                <a:ea typeface="ＭＳ Ｐゴシック" pitchFamily="50" charset="-128"/>
              </a:rPr>
              <a:t>上の表は、容器</a:t>
            </a:r>
            <a:r>
              <a:rPr lang="en-US" altLang="ja-JP" dirty="0" smtClean="0">
                <a:ea typeface="ＭＳ Ｐゴシック" pitchFamily="50" charset="-128"/>
              </a:rPr>
              <a:t>A</a:t>
            </a:r>
            <a:r>
              <a:rPr lang="ja-JP" altLang="en-US" dirty="0" smtClean="0">
                <a:ea typeface="ＭＳ Ｐゴシック" pitchFamily="50" charset="-128"/>
              </a:rPr>
              <a:t>；</a:t>
            </a:r>
            <a:r>
              <a:rPr lang="en-US" altLang="ja-JP" dirty="0" smtClean="0">
                <a:ea typeface="ＭＳ Ｐゴシック" pitchFamily="50" charset="-128"/>
              </a:rPr>
              <a:t>15℃</a:t>
            </a:r>
            <a:r>
              <a:rPr lang="ja-JP" altLang="en-US" dirty="0" smtClean="0">
                <a:ea typeface="ＭＳ Ｐゴシック" pitchFamily="50" charset="-128"/>
              </a:rPr>
              <a:t>環境で使用後の容器の残留ひずみです。</a:t>
            </a:r>
            <a:r>
              <a:rPr lang="en-US" altLang="ja-JP" dirty="0" smtClean="0">
                <a:ea typeface="ＭＳ Ｐゴシック" pitchFamily="50" charset="-128"/>
              </a:rPr>
              <a:t>CFRP</a:t>
            </a:r>
            <a:r>
              <a:rPr lang="ja-JP" altLang="en-US" dirty="0" smtClean="0">
                <a:ea typeface="ＭＳ Ｐゴシック" pitchFamily="50" charset="-128"/>
              </a:rPr>
              <a:t>には引張ひずみが、ライナーには圧縮ひずみが残留していました。</a:t>
            </a:r>
            <a:endParaRPr lang="en-US" altLang="ja-JP" dirty="0" smtClean="0">
              <a:ea typeface="ＭＳ Ｐゴシック" pitchFamily="50" charset="-128"/>
            </a:endParaRPr>
          </a:p>
          <a:p>
            <a:r>
              <a:rPr lang="ja-JP" altLang="en-US" dirty="0" smtClean="0">
                <a:ea typeface="ＭＳ Ｐゴシック" pitchFamily="50" charset="-128"/>
              </a:rPr>
              <a:t>下の表が、ひずみから、ライナーの周方向残留応力を計算した結果です。</a:t>
            </a:r>
            <a:endParaRPr lang="en-US" altLang="ja-JP" dirty="0" smtClean="0">
              <a:ea typeface="ＭＳ Ｐゴシック" pitchFamily="50" charset="-128"/>
            </a:endParaRPr>
          </a:p>
          <a:p>
            <a:r>
              <a:rPr lang="ja-JP" altLang="en-US" dirty="0" smtClean="0">
                <a:ea typeface="ＭＳ Ｐゴシック" pitchFamily="50" charset="-128"/>
              </a:rPr>
              <a:t>容器</a:t>
            </a:r>
            <a:r>
              <a:rPr lang="en-US" altLang="ja-JP" dirty="0" smtClean="0">
                <a:ea typeface="ＭＳ Ｐゴシック" pitchFamily="50" charset="-128"/>
              </a:rPr>
              <a:t>A</a:t>
            </a:r>
            <a:r>
              <a:rPr lang="ja-JP" altLang="en-US" dirty="0" smtClean="0">
                <a:ea typeface="ＭＳ Ｐゴシック" pitchFamily="50" charset="-128"/>
              </a:rPr>
              <a:t>：</a:t>
            </a:r>
            <a:r>
              <a:rPr lang="en-US" altLang="ja-JP" dirty="0" smtClean="0">
                <a:ea typeface="ＭＳ Ｐゴシック" pitchFamily="50" charset="-128"/>
              </a:rPr>
              <a:t>15℃</a:t>
            </a:r>
            <a:r>
              <a:rPr lang="ja-JP" altLang="en-US" dirty="0" smtClean="0">
                <a:ea typeface="ＭＳ Ｐゴシック" pitchFamily="50" charset="-128"/>
              </a:rPr>
              <a:t>環境で使用後の容器と、容器</a:t>
            </a:r>
            <a:r>
              <a:rPr lang="en-US" altLang="ja-JP" dirty="0" smtClean="0">
                <a:ea typeface="ＭＳ Ｐゴシック" pitchFamily="50" charset="-128"/>
              </a:rPr>
              <a:t>B</a:t>
            </a:r>
            <a:r>
              <a:rPr lang="ja-JP" altLang="en-US" dirty="0" smtClean="0">
                <a:ea typeface="ＭＳ Ｐゴシック" pitchFamily="50" charset="-128"/>
              </a:rPr>
              <a:t>：</a:t>
            </a:r>
            <a:r>
              <a:rPr lang="en-US" altLang="ja-JP" dirty="0" smtClean="0">
                <a:ea typeface="ＭＳ Ｐゴシック" pitchFamily="50" charset="-128"/>
              </a:rPr>
              <a:t>-40℃</a:t>
            </a:r>
            <a:r>
              <a:rPr lang="ja-JP" altLang="en-US" dirty="0" smtClean="0">
                <a:ea typeface="ＭＳ Ｐゴシック" pitchFamily="50" charset="-128"/>
              </a:rPr>
              <a:t>環境で使用後の容器は、</a:t>
            </a:r>
            <a:r>
              <a:rPr lang="en-US" altLang="ja-JP" dirty="0" smtClean="0">
                <a:ea typeface="ＭＳ Ｐゴシック" pitchFamily="50" charset="-128"/>
              </a:rPr>
              <a:t>250MPa</a:t>
            </a:r>
            <a:r>
              <a:rPr lang="ja-JP" altLang="en-US" dirty="0" smtClean="0">
                <a:ea typeface="ＭＳ Ｐゴシック" pitchFamily="50" charset="-128"/>
              </a:rPr>
              <a:t>の残留圧縮応力がありましたが、</a:t>
            </a:r>
            <a:endParaRPr lang="en-US" altLang="ja-JP" dirty="0" smtClean="0">
              <a:ea typeface="ＭＳ Ｐゴシック" pitchFamily="50" charset="-128"/>
            </a:endParaRPr>
          </a:p>
          <a:p>
            <a:r>
              <a:rPr lang="ja-JP" altLang="en-US" dirty="0" smtClean="0">
                <a:ea typeface="ＭＳ Ｐゴシック" pitchFamily="50" charset="-128"/>
              </a:rPr>
              <a:t>容器</a:t>
            </a:r>
            <a:r>
              <a:rPr lang="en-US" altLang="ja-JP" dirty="0" smtClean="0">
                <a:ea typeface="ＭＳ Ｐゴシック" pitchFamily="50" charset="-128"/>
              </a:rPr>
              <a:t>C</a:t>
            </a:r>
            <a:r>
              <a:rPr lang="ja-JP" altLang="en-US" dirty="0" smtClean="0">
                <a:ea typeface="ＭＳ Ｐゴシック" pitchFamily="50" charset="-128"/>
              </a:rPr>
              <a:t>：</a:t>
            </a:r>
            <a:r>
              <a:rPr lang="en-US" altLang="ja-JP" dirty="0" smtClean="0">
                <a:ea typeface="ＭＳ Ｐゴシック" pitchFamily="50" charset="-128"/>
              </a:rPr>
              <a:t>85℃</a:t>
            </a:r>
            <a:r>
              <a:rPr lang="ja-JP" altLang="en-US" dirty="0" smtClean="0">
                <a:ea typeface="ＭＳ Ｐゴシック" pitchFamily="50" charset="-128"/>
              </a:rPr>
              <a:t>環境で使用後の容器は、他よりも残留圧縮応力が低下して</a:t>
            </a:r>
            <a:r>
              <a:rPr lang="ja-JP" altLang="en-US" smtClean="0">
                <a:ea typeface="ＭＳ Ｐゴシック" pitchFamily="50" charset="-128"/>
              </a:rPr>
              <a:t>いました。</a:t>
            </a:r>
            <a:endParaRPr lang="en-US" altLang="ja-JP" dirty="0" smtClean="0">
              <a:ea typeface="ＭＳ Ｐゴシック" pitchFamily="50"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900113" y="739775"/>
            <a:ext cx="4935537" cy="3700463"/>
          </a:xfrm>
        </p:spPr>
      </p:sp>
      <p:sp>
        <p:nvSpPr>
          <p:cNvPr id="3" name="ノート プレースホルダ 2"/>
          <p:cNvSpPr>
            <a:spLocks noGrp="1"/>
          </p:cNvSpPr>
          <p:nvPr>
            <p:ph type="body" idx="1"/>
          </p:nvPr>
        </p:nvSpPr>
        <p:spPr/>
        <p:txBody>
          <a:bodyPr>
            <a:normAutofit/>
          </a:bodyPr>
          <a:lstStyle/>
          <a:p>
            <a:r>
              <a:rPr kumimoji="1" lang="en-US" altLang="ja-JP" smtClean="0"/>
              <a:t>Theird,</a:t>
            </a:r>
            <a:r>
              <a:rPr kumimoji="1" lang="en-US" altLang="ja-JP" baseline="0" smtClean="0"/>
              <a:t> thermal stress. </a:t>
            </a:r>
            <a:endParaRPr kumimoji="1" lang="en-US" altLang="ja-JP" smtClean="0"/>
          </a:p>
          <a:p>
            <a:r>
              <a:rPr kumimoji="1" lang="en-US" altLang="ja-JP" smtClean="0"/>
              <a:t>This </a:t>
            </a:r>
            <a:r>
              <a:rPr kumimoji="1" lang="en-US" altLang="ja-JP" dirty="0" smtClean="0"/>
              <a:t>is the measuring method for </a:t>
            </a:r>
            <a:r>
              <a:rPr kumimoji="1" lang="en-US" altLang="ja-JP" smtClean="0"/>
              <a:t>thermal strain.  </a:t>
            </a:r>
          </a:p>
          <a:p>
            <a:pPr marL="0" marR="0" indent="0" algn="l" defTabSz="914400" rtl="0" eaLnBrk="1" fontAlgn="base" latinLnBrk="0" hangingPunct="1">
              <a:lnSpc>
                <a:spcPct val="100000"/>
              </a:lnSpc>
              <a:spcBef>
                <a:spcPct val="30000"/>
              </a:spcBef>
              <a:spcAft>
                <a:spcPct val="0"/>
              </a:spcAft>
              <a:buClrTx/>
              <a:buSzTx/>
              <a:buFontTx/>
              <a:buNone/>
              <a:tabLst/>
              <a:defRPr/>
            </a:pPr>
            <a:r>
              <a:rPr lang="en-US" altLang="ja-JP" sz="1200" smtClean="0">
                <a:solidFill>
                  <a:schemeClr val="tx2"/>
                </a:solidFill>
                <a:latin typeface="Arial Unicode MS" pitchFamily="50" charset="-128"/>
                <a:ea typeface="Arial Unicode MS" pitchFamily="50" charset="-128"/>
                <a:cs typeface="Arial Unicode MS" pitchFamily="50" charset="-128"/>
                <a:sym typeface="Wingdings" pitchFamily="2" charset="2"/>
              </a:rPr>
              <a:t>The </a:t>
            </a:r>
            <a:r>
              <a:rPr lang="en-US" altLang="ja-JP" sz="1200" baseline="0" smtClean="0">
                <a:solidFill>
                  <a:schemeClr val="tx2"/>
                </a:solidFill>
                <a:latin typeface="Arial Unicode MS" pitchFamily="50" charset="-128"/>
                <a:ea typeface="Arial Unicode MS" pitchFamily="50" charset="-128"/>
                <a:cs typeface="Arial Unicode MS" pitchFamily="50" charset="-128"/>
                <a:sym typeface="Wingdings" pitchFamily="2" charset="2"/>
              </a:rPr>
              <a:t>strain due to thermal stress is </a:t>
            </a:r>
            <a:r>
              <a:rPr lang="en-US" altLang="ja-JP" sz="1200" smtClean="0">
                <a:solidFill>
                  <a:schemeClr val="tx2"/>
                </a:solidFill>
                <a:latin typeface="Arial Unicode MS" pitchFamily="50" charset="-128"/>
                <a:ea typeface="Arial Unicode MS" pitchFamily="50" charset="-128"/>
                <a:cs typeface="Arial Unicode MS" pitchFamily="50" charset="-128"/>
                <a:sym typeface="Wingdings" pitchFamily="2" charset="2"/>
              </a:rPr>
              <a:t>strain of the liner minus</a:t>
            </a:r>
            <a:r>
              <a:rPr lang="en-US" altLang="ja-JP" sz="1200" baseline="0" smtClean="0">
                <a:solidFill>
                  <a:schemeClr val="tx2"/>
                </a:solidFill>
                <a:latin typeface="Arial Unicode MS" pitchFamily="50" charset="-128"/>
                <a:ea typeface="Arial Unicode MS" pitchFamily="50" charset="-128"/>
                <a:cs typeface="Arial Unicode MS" pitchFamily="50" charset="-128"/>
                <a:sym typeface="Wingdings" pitchFamily="2" charset="2"/>
              </a:rPr>
              <a:t> the strain of the aluminum tube. </a:t>
            </a:r>
            <a:endParaRPr kumimoji="1" lang="en-US" altLang="ja-JP" dirty="0" smtClean="0"/>
          </a:p>
          <a:p>
            <a:pPr marL="263525" indent="-263525">
              <a:buFont typeface="Wingdings" pitchFamily="2" charset="2"/>
              <a:buChar char="n"/>
            </a:pPr>
            <a:r>
              <a:rPr lang="en-US" altLang="ja-JP" sz="1200" smtClean="0">
                <a:solidFill>
                  <a:schemeClr val="tx2"/>
                </a:solidFill>
                <a:latin typeface="Arial Unicode MS" pitchFamily="50" charset="-128"/>
                <a:ea typeface="Arial Unicode MS" pitchFamily="50" charset="-128"/>
                <a:cs typeface="Arial Unicode MS" pitchFamily="50" charset="-128"/>
                <a:sym typeface="Wingdings" pitchFamily="2" charset="2"/>
              </a:rPr>
              <a:t>Strain gauges </a:t>
            </a:r>
            <a:r>
              <a:rPr lang="en-US" altLang="ja-JP" sz="1200" dirty="0" smtClean="0">
                <a:solidFill>
                  <a:schemeClr val="tx2"/>
                </a:solidFill>
                <a:latin typeface="Arial Unicode MS" pitchFamily="50" charset="-128"/>
                <a:ea typeface="Arial Unicode MS" pitchFamily="50" charset="-128"/>
                <a:cs typeface="Arial Unicode MS" pitchFamily="50" charset="-128"/>
                <a:sym typeface="Wingdings" pitchFamily="2" charset="2"/>
              </a:rPr>
              <a:t>and thermocouple were attached to inner surface of the liner and aluminum tube.  </a:t>
            </a:r>
          </a:p>
          <a:p>
            <a:pPr marL="263525" indent="-263525">
              <a:buFont typeface="Wingdings" pitchFamily="2" charset="2"/>
              <a:buChar char="n"/>
            </a:pPr>
            <a:r>
              <a:rPr lang="en-US" altLang="ja-JP" sz="1200" smtClean="0">
                <a:solidFill>
                  <a:schemeClr val="tx2"/>
                </a:solidFill>
                <a:latin typeface="Arial Unicode MS" pitchFamily="50" charset="-128"/>
                <a:ea typeface="Arial Unicode MS" pitchFamily="50" charset="-128"/>
                <a:cs typeface="Arial Unicode MS" pitchFamily="50" charset="-128"/>
                <a:sym typeface="Wingdings" pitchFamily="2" charset="2"/>
              </a:rPr>
              <a:t>And changes</a:t>
            </a:r>
            <a:r>
              <a:rPr lang="en-US" altLang="ja-JP" sz="1200" baseline="0" smtClean="0">
                <a:solidFill>
                  <a:schemeClr val="tx2"/>
                </a:solidFill>
                <a:latin typeface="Arial Unicode MS" pitchFamily="50" charset="-128"/>
                <a:ea typeface="Arial Unicode MS" pitchFamily="50" charset="-128"/>
                <a:cs typeface="Arial Unicode MS" pitchFamily="50" charset="-128"/>
                <a:sym typeface="Wingdings" pitchFamily="2" charset="2"/>
              </a:rPr>
              <a:t> in the</a:t>
            </a:r>
            <a:r>
              <a:rPr lang="en-US" altLang="ja-JP" sz="1200" smtClean="0">
                <a:solidFill>
                  <a:schemeClr val="tx2"/>
                </a:solidFill>
                <a:latin typeface="Arial Unicode MS" pitchFamily="50" charset="-128"/>
                <a:ea typeface="Arial Unicode MS" pitchFamily="50" charset="-128"/>
                <a:cs typeface="Arial Unicode MS" pitchFamily="50" charset="-128"/>
                <a:sym typeface="Wingdings" pitchFamily="2" charset="2"/>
              </a:rPr>
              <a:t> Temperature ranging from -40</a:t>
            </a:r>
            <a:r>
              <a:rPr lang="en-US" altLang="ja-JP" sz="1200" baseline="0" smtClean="0">
                <a:solidFill>
                  <a:schemeClr val="tx2"/>
                </a:solidFill>
                <a:latin typeface="Arial Unicode MS" pitchFamily="50" charset="-128"/>
                <a:ea typeface="Arial Unicode MS" pitchFamily="50" charset="-128"/>
                <a:cs typeface="Arial Unicode MS" pitchFamily="50" charset="-128"/>
                <a:sym typeface="Wingdings" pitchFamily="2" charset="2"/>
              </a:rPr>
              <a:t> degree C to +85 degree C</a:t>
            </a:r>
            <a:endParaRPr lang="en-US" altLang="ja-JP" sz="1200" smtClean="0">
              <a:solidFill>
                <a:schemeClr val="tx2"/>
              </a:solidFill>
              <a:latin typeface="Arial Unicode MS" pitchFamily="50" charset="-128"/>
              <a:ea typeface="Arial Unicode MS" pitchFamily="50" charset="-128"/>
              <a:cs typeface="Arial Unicode MS" pitchFamily="50" charset="-128"/>
              <a:sym typeface="Wingdings" pitchFamily="2" charset="2"/>
            </a:endParaRPr>
          </a:p>
          <a:p>
            <a:pPr marL="263525" indent="-263525">
              <a:buFont typeface="Wingdings" pitchFamily="2" charset="2"/>
              <a:buChar char="n"/>
            </a:pPr>
            <a:r>
              <a:rPr lang="en-US" altLang="ja-JP" sz="1200" baseline="0" smtClean="0">
                <a:solidFill>
                  <a:schemeClr val="tx2"/>
                </a:solidFill>
                <a:latin typeface="Arial Unicode MS" pitchFamily="50" charset="-128"/>
                <a:ea typeface="Arial Unicode MS" pitchFamily="50" charset="-128"/>
                <a:cs typeface="Arial Unicode MS" pitchFamily="50" charset="-128"/>
                <a:sym typeface="Wingdings" pitchFamily="2" charset="2"/>
              </a:rPr>
              <a:t>And measuring the </a:t>
            </a:r>
            <a:r>
              <a:rPr lang="en-US" altLang="ja-JP" sz="1200" baseline="0" dirty="0" smtClean="0">
                <a:solidFill>
                  <a:schemeClr val="tx2"/>
                </a:solidFill>
                <a:latin typeface="Arial Unicode MS" pitchFamily="50" charset="-128"/>
                <a:ea typeface="Arial Unicode MS" pitchFamily="50" charset="-128"/>
                <a:cs typeface="Arial Unicode MS" pitchFamily="50" charset="-128"/>
                <a:sym typeface="Wingdings" pitchFamily="2" charset="2"/>
              </a:rPr>
              <a:t>thermal </a:t>
            </a:r>
            <a:r>
              <a:rPr lang="en-US" altLang="ja-JP" sz="1200" baseline="0" smtClean="0">
                <a:solidFill>
                  <a:schemeClr val="tx2"/>
                </a:solidFill>
                <a:latin typeface="Arial Unicode MS" pitchFamily="50" charset="-128"/>
                <a:ea typeface="Arial Unicode MS" pitchFamily="50" charset="-128"/>
                <a:cs typeface="Arial Unicode MS" pitchFamily="50" charset="-128"/>
                <a:sym typeface="Wingdings" pitchFamily="2" charset="2"/>
              </a:rPr>
              <a:t>strain</a:t>
            </a:r>
            <a:r>
              <a:rPr lang="en-US" altLang="ja-JP" sz="1200" smtClean="0">
                <a:solidFill>
                  <a:schemeClr val="tx2"/>
                </a:solidFill>
                <a:latin typeface="Arial Unicode MS" pitchFamily="50" charset="-128"/>
                <a:ea typeface="Arial Unicode MS" pitchFamily="50" charset="-128"/>
                <a:cs typeface="Arial Unicode MS" pitchFamily="50" charset="-128"/>
                <a:sym typeface="Wingdings" pitchFamily="2" charset="2"/>
              </a:rPr>
              <a:t> </a:t>
            </a:r>
          </a:p>
          <a:p>
            <a:pPr marL="263525" marR="0" indent="-263525" algn="l" defTabSz="914400" rtl="0" eaLnBrk="1" fontAlgn="base" latinLnBrk="0" hangingPunct="1">
              <a:lnSpc>
                <a:spcPct val="100000"/>
              </a:lnSpc>
              <a:spcBef>
                <a:spcPct val="30000"/>
              </a:spcBef>
              <a:spcAft>
                <a:spcPct val="0"/>
              </a:spcAft>
              <a:buClrTx/>
              <a:buSzTx/>
              <a:buFont typeface="Wingdings" pitchFamily="2" charset="2"/>
              <a:buChar char="n"/>
              <a:tabLst/>
              <a:defRPr/>
            </a:pPr>
            <a:r>
              <a:rPr lang="en-US" altLang="ja-JP" sz="1200" smtClean="0">
                <a:solidFill>
                  <a:schemeClr val="tx2"/>
                </a:solidFill>
                <a:sym typeface="Wingdings" pitchFamily="2" charset="2"/>
              </a:rPr>
              <a:t>And Caluculate the stress based on the measured strain. </a:t>
            </a:r>
            <a:endParaRPr lang="en-US" altLang="ja-JP" sz="1200" smtClean="0">
              <a:solidFill>
                <a:schemeClr val="tx2"/>
              </a:solidFill>
              <a:latin typeface="Arial Unicode MS" pitchFamily="50" charset="-128"/>
              <a:ea typeface="Arial Unicode MS" pitchFamily="50" charset="-128"/>
              <a:cs typeface="Arial Unicode MS" pitchFamily="50" charset="-128"/>
              <a:sym typeface="Wingdings" pitchFamily="2" charset="2"/>
            </a:endParaRPr>
          </a:p>
          <a:p>
            <a:endParaRPr kumimoji="1" lang="en-US" altLang="ja-JP" smtClean="0"/>
          </a:p>
          <a:p>
            <a:endParaRPr kumimoji="1" lang="en-US" altLang="ja-JP" dirty="0" smtClean="0"/>
          </a:p>
          <a:p>
            <a:r>
              <a:rPr kumimoji="1" lang="ja-JP" altLang="en-US" dirty="0" smtClean="0"/>
              <a:t>３つ目の熱応力によるひずみの測定方法です。</a:t>
            </a:r>
            <a:endParaRPr kumimoji="1" lang="en-US" altLang="ja-JP" dirty="0" smtClean="0"/>
          </a:p>
          <a:p>
            <a:r>
              <a:rPr kumimoji="1" lang="ja-JP" altLang="en-US" dirty="0" smtClean="0"/>
              <a:t>容器のライナー内面と、アルミニウムライナー片の内面にひずみゲージを貼付し、恒温槽の中にセットしました。</a:t>
            </a:r>
            <a:endParaRPr kumimoji="1" lang="en-US" altLang="ja-JP" dirty="0" smtClean="0"/>
          </a:p>
          <a:p>
            <a:r>
              <a:rPr kumimoji="1" lang="en-US" altLang="ja-JP" dirty="0" smtClean="0"/>
              <a:t>15℃</a:t>
            </a:r>
            <a:r>
              <a:rPr kumimoji="1" lang="ja-JP" altLang="en-US" dirty="0" smtClean="0"/>
              <a:t>を基準とし、</a:t>
            </a:r>
            <a:r>
              <a:rPr kumimoji="1" lang="en-US" altLang="ja-JP" dirty="0" smtClean="0"/>
              <a:t>-40℃</a:t>
            </a:r>
            <a:r>
              <a:rPr kumimoji="1" lang="ja-JP" altLang="en-US" dirty="0" smtClean="0"/>
              <a:t>から</a:t>
            </a:r>
            <a:r>
              <a:rPr kumimoji="1" lang="en-US" altLang="ja-JP" dirty="0" smtClean="0"/>
              <a:t>85℃</a:t>
            </a:r>
            <a:r>
              <a:rPr kumimoji="1" lang="ja-JP" altLang="en-US" dirty="0" smtClean="0"/>
              <a:t>まで温度変化を与えました。</a:t>
            </a:r>
            <a:endParaRPr kumimoji="1" lang="en-US" altLang="ja-JP" dirty="0" smtClean="0"/>
          </a:p>
          <a:p>
            <a:r>
              <a:rPr kumimoji="1" lang="ja-JP" altLang="en-US" dirty="0" smtClean="0"/>
              <a:t>容器の指示ひずみとライナー片で測定した見かけひずみの差が熱応力による弾塑性ひずみと</a:t>
            </a:r>
            <a:r>
              <a:rPr kumimoji="1" lang="ja-JP" altLang="en-US" smtClean="0"/>
              <a:t>なります。</a:t>
            </a:r>
            <a:endParaRPr kumimoji="1" lang="en-US" altLang="ja-JP" dirty="0" smtClean="0"/>
          </a:p>
        </p:txBody>
      </p:sp>
      <p:sp>
        <p:nvSpPr>
          <p:cNvPr id="4" name="スライド番号プレースホルダ 3"/>
          <p:cNvSpPr>
            <a:spLocks noGrp="1"/>
          </p:cNvSpPr>
          <p:nvPr>
            <p:ph type="sldNum" sz="quarter" idx="10"/>
          </p:nvPr>
        </p:nvSpPr>
        <p:spPr/>
        <p:txBody>
          <a:bodyPr/>
          <a:lstStyle/>
          <a:p>
            <a:fld id="{50969B3E-DDD6-4A0E-B3FC-C38290655A9D}" type="slidenum">
              <a:rPr lang="ja-JP" altLang="en-US" smtClean="0"/>
              <a:pPr/>
              <a:t>19</a:t>
            </a:fld>
            <a:endParaRPr lang="en-US" altLang="ja-JP"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900113" y="576263"/>
            <a:ext cx="4935537" cy="3702050"/>
          </a:xfrm>
        </p:spPr>
      </p:sp>
      <p:sp>
        <p:nvSpPr>
          <p:cNvPr id="3" name="ノート プレースホルダ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altLang="ja-JP" dirty="0" smtClean="0"/>
              <a:t>To begin with, I will provide background information on Hydrogen tanks.</a:t>
            </a:r>
          </a:p>
          <a:p>
            <a:endParaRPr kumimoji="1" lang="en-US" altLang="ja-JP" dirty="0" smtClean="0"/>
          </a:p>
          <a:p>
            <a:r>
              <a:rPr kumimoji="1" lang="ja-JP" altLang="en-US" dirty="0" smtClean="0"/>
              <a:t>＜基準＞</a:t>
            </a:r>
            <a:endParaRPr kumimoji="1" lang="en-US" altLang="ja-JP" dirty="0" smtClean="0"/>
          </a:p>
          <a:p>
            <a:r>
              <a:rPr lang="en-US" altLang="ja-JP" dirty="0" smtClean="0">
                <a:ea typeface="ＭＳ Ｐゴシック" charset="-128"/>
              </a:rPr>
              <a:t>For evaluating the fatigue strength of compressed hydrogen tanks, we have technical standards for compressed hydrogen tanks for vehicles in Japan (that is JARI S 001) . In this standard, Ambient temperature pressure cycle test is specified for evaluating the long-term fatigue life of compressed hydrogen tanks. In this test, the tank must not leak before 11,250 pressure cycles. However </a:t>
            </a:r>
            <a:r>
              <a:rPr lang="en-US" altLang="ja-JP" baseline="0" dirty="0" smtClean="0">
                <a:ea typeface="ＭＳ Ｐゴシック" charset="-128"/>
              </a:rPr>
              <a:t>environmental temperature and the temperature of the pressure medium are not specified.  </a:t>
            </a:r>
            <a:endParaRPr lang="en-US" altLang="ja-JP" dirty="0" smtClean="0">
              <a:ea typeface="ＭＳ Ｐゴシック" charset="-128"/>
            </a:endParaRPr>
          </a:p>
          <a:p>
            <a:r>
              <a:rPr lang="en-US" altLang="ja-JP" dirty="0" smtClean="0">
                <a:ea typeface="ＭＳ Ｐゴシック" charset="-128"/>
              </a:rPr>
              <a:t>Meanwhile,</a:t>
            </a:r>
            <a:r>
              <a:rPr lang="en-US" altLang="ja-JP" baseline="0" dirty="0" smtClean="0">
                <a:ea typeface="ＭＳ Ｐゴシック" charset="-128"/>
              </a:rPr>
              <a:t> it is assumed that the fatigue life of tank is influenced by environmental temperature.  </a:t>
            </a:r>
            <a:r>
              <a:rPr lang="en-US" altLang="ja-JP" dirty="0" smtClean="0">
                <a:ea typeface="ＭＳ Ｐゴシック" charset="-128"/>
              </a:rPr>
              <a:t>And It is yet</a:t>
            </a:r>
            <a:r>
              <a:rPr lang="en-US" altLang="ja-JP" baseline="0" dirty="0" smtClean="0">
                <a:ea typeface="ＭＳ Ｐゴシック" charset="-128"/>
              </a:rPr>
              <a:t> to clear what effect the environmental temperature has on the fatigue process.  </a:t>
            </a:r>
          </a:p>
          <a:p>
            <a:endParaRPr lang="en-US" altLang="ja-JP" sz="1200" dirty="0" smtClean="0">
              <a:ea typeface="ＭＳ Ｐゴシック" charset="-128"/>
            </a:endParaRPr>
          </a:p>
          <a:p>
            <a:r>
              <a:rPr lang="ja-JP" altLang="en-US" sz="1100" dirty="0" smtClean="0">
                <a:ea typeface="ＭＳ Ｐゴシック" charset="-128"/>
              </a:rPr>
              <a:t>タンクの疲労強度を保証するために、日本には、 </a:t>
            </a:r>
            <a:r>
              <a:rPr lang="en-US" altLang="ja-JP" sz="1100" dirty="0" smtClean="0">
                <a:ea typeface="ＭＳ Ｐゴシック" charset="-128"/>
              </a:rPr>
              <a:t>Technical standards for compressed hydrogen tanks for vehicles (JARI S 001)</a:t>
            </a:r>
            <a:r>
              <a:rPr lang="ja-JP" altLang="en-US" sz="1100" dirty="0" smtClean="0">
                <a:ea typeface="ＭＳ Ｐゴシック" charset="-128"/>
              </a:rPr>
              <a:t>があります。疲労強度を保証するために、 </a:t>
            </a:r>
            <a:r>
              <a:rPr lang="en-US" altLang="ja-JP" sz="1100" dirty="0" smtClean="0">
                <a:ea typeface="ＭＳ Ｐゴシック" charset="-128"/>
              </a:rPr>
              <a:t>Ambient temperature pressure cycling test </a:t>
            </a:r>
            <a:r>
              <a:rPr lang="ja-JP" altLang="en-US" sz="1100" dirty="0" smtClean="0">
                <a:ea typeface="ＭＳ Ｐゴシック" charset="-128"/>
              </a:rPr>
              <a:t>が規定されています。このテストでは、</a:t>
            </a:r>
            <a:r>
              <a:rPr lang="en-US" altLang="ja-JP" sz="1100" dirty="0" smtClean="0">
                <a:ea typeface="ＭＳ Ｐゴシック" charset="-128"/>
              </a:rPr>
              <a:t>11,250 cycles</a:t>
            </a:r>
            <a:r>
              <a:rPr lang="ja-JP" altLang="en-US" sz="1100" dirty="0" smtClean="0">
                <a:ea typeface="ＭＳ Ｐゴシック" charset="-128"/>
              </a:rPr>
              <a:t>以下でリークしてはならないと定められています。しかし、このテストでは、環境温度や圧力媒体の温度が規程されていません。</a:t>
            </a:r>
            <a:endParaRPr lang="en-US" altLang="ja-JP" sz="1100" dirty="0" smtClean="0">
              <a:ea typeface="ＭＳ Ｐゴシック" charset="-128"/>
            </a:endParaRPr>
          </a:p>
          <a:p>
            <a:r>
              <a:rPr lang="ja-JP" altLang="en-US" sz="1100" dirty="0" smtClean="0">
                <a:ea typeface="ＭＳ Ｐゴシック" charset="-128"/>
              </a:rPr>
              <a:t>一方、容器の疲労寿命は、環境温度の影響を受けると考えられます。しかし、環境温度が容器の疲労過程にどのような影響を及ぼすのか明らかになっていません。</a:t>
            </a:r>
            <a:endParaRPr lang="en-US" altLang="ja-JP" sz="1100" dirty="0" smtClean="0">
              <a:ea typeface="ＭＳ Ｐゴシック" charset="-128"/>
            </a:endParaRPr>
          </a:p>
          <a:p>
            <a:endParaRPr kumimoji="1" lang="ja-JP" altLang="en-US" dirty="0"/>
          </a:p>
        </p:txBody>
      </p:sp>
      <p:sp>
        <p:nvSpPr>
          <p:cNvPr id="4" name="スライド番号プレースホルダ 3"/>
          <p:cNvSpPr>
            <a:spLocks noGrp="1"/>
          </p:cNvSpPr>
          <p:nvPr>
            <p:ph type="sldNum" sz="quarter" idx="10"/>
          </p:nvPr>
        </p:nvSpPr>
        <p:spPr/>
        <p:txBody>
          <a:bodyPr/>
          <a:lstStyle/>
          <a:p>
            <a:fld id="{50969B3E-DDD6-4A0E-B3FC-C38290655A9D}" type="slidenum">
              <a:rPr lang="ja-JP" altLang="en-US" smtClean="0"/>
              <a:pPr/>
              <a:t>2</a:t>
            </a:fld>
            <a:endParaRPr lang="en-US" altLang="ja-JP"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900113" y="739775"/>
            <a:ext cx="4935537" cy="3700463"/>
          </a:xfrm>
        </p:spPr>
      </p:sp>
      <p:sp>
        <p:nvSpPr>
          <p:cNvPr id="3" name="ノート プレースホルダ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altLang="ja-JP" smtClean="0">
                <a:latin typeface="+mn-ea"/>
                <a:ea typeface="+mn-ea"/>
                <a:sym typeface="Wingdings" pitchFamily="2" charset="2"/>
              </a:rPr>
              <a:t>This is the r</a:t>
            </a:r>
            <a:r>
              <a:rPr lang="en-US" altLang="ja-JP" kern="1200" smtClean="0">
                <a:latin typeface="Arial" pitchFamily="34" charset="0"/>
                <a:ea typeface="Arial Unicode MS" pitchFamily="50" charset="-128"/>
                <a:cs typeface="Arial Unicode MS" pitchFamily="50" charset="-128"/>
                <a:sym typeface="Wingdings" pitchFamily="2" charset="2"/>
              </a:rPr>
              <a:t>elationship between temperature and </a:t>
            </a:r>
            <a:r>
              <a:rPr lang="en-US" altLang="ja-JP" kern="1200" smtClean="0">
                <a:latin typeface="Arial" pitchFamily="34" charset="0"/>
                <a:ea typeface="Arial Unicode MS" pitchFamily="50" charset="-128"/>
                <a:cs typeface="Arial Unicode MS" pitchFamily="50" charset="-128"/>
              </a:rPr>
              <a:t>circumferential </a:t>
            </a:r>
            <a:r>
              <a:rPr lang="en-US" altLang="ja-JP" kern="1200" smtClean="0">
                <a:latin typeface="Arial" pitchFamily="34" charset="0"/>
                <a:ea typeface="Arial Unicode MS" pitchFamily="50" charset="-128"/>
                <a:cs typeface="Arial Unicode MS" pitchFamily="50" charset="-128"/>
                <a:sym typeface="Wingdings" pitchFamily="2" charset="2"/>
              </a:rPr>
              <a:t>stress of the liner </a:t>
            </a:r>
          </a:p>
          <a:p>
            <a:pPr marL="263525" indent="-263525">
              <a:buFont typeface="Wingdings" pitchFamily="2" charset="2"/>
              <a:buNone/>
            </a:pPr>
            <a:endParaRPr lang="en-US" altLang="ja-JP" smtClean="0">
              <a:solidFill>
                <a:srgbClr val="FF0000"/>
              </a:solidFill>
              <a:latin typeface="Arial Unicode MS" pitchFamily="50" charset="-128"/>
              <a:ea typeface="Arial Unicode MS" pitchFamily="50" charset="-128"/>
              <a:cs typeface="Arial Unicode MS" pitchFamily="50" charset="-128"/>
              <a:sym typeface="Wingdings" pitchFamily="2" charset="2"/>
            </a:endParaRPr>
          </a:p>
          <a:p>
            <a:r>
              <a:rPr lang="en-US" altLang="ja-JP" smtClean="0">
                <a:ea typeface="ＭＳ Ｐゴシック" pitchFamily="50" charset="-128"/>
              </a:rPr>
              <a:t>In high-temperature</a:t>
            </a:r>
            <a:r>
              <a:rPr lang="en-US" altLang="ja-JP" baseline="0" smtClean="0">
                <a:ea typeface="ＭＳ Ｐゴシック" pitchFamily="50" charset="-128"/>
              </a:rPr>
              <a:t> and low-pressure</a:t>
            </a:r>
            <a:r>
              <a:rPr lang="en-US" altLang="ja-JP" smtClean="0">
                <a:ea typeface="ＭＳ Ｐゴシック" pitchFamily="50" charset="-128"/>
              </a:rPr>
              <a:t>, the liner was loaded with</a:t>
            </a:r>
            <a:r>
              <a:rPr lang="en-US" altLang="ja-JP" baseline="0" smtClean="0">
                <a:ea typeface="ＭＳ Ｐゴシック" pitchFamily="50" charset="-128"/>
              </a:rPr>
              <a:t> residual compressive stress and compressive stress due to the thermal stress.  </a:t>
            </a:r>
          </a:p>
          <a:p>
            <a:r>
              <a:rPr lang="en-US" altLang="ja-JP" baseline="0" smtClean="0">
                <a:ea typeface="ＭＳ Ｐゴシック" pitchFamily="50" charset="-128"/>
              </a:rPr>
              <a:t>So the liner was deformed plastically in high-temperature and low-pressure.</a:t>
            </a:r>
            <a:endParaRPr lang="en-US" altLang="ja-JP" smtClean="0">
              <a:ea typeface="ＭＳ Ｐゴシック" pitchFamily="50" charset="-128"/>
            </a:endParaRPr>
          </a:p>
          <a:p>
            <a:pPr marL="0" marR="0" indent="0" algn="l" defTabSz="914400" rtl="0" eaLnBrk="1" fontAlgn="base" latinLnBrk="0" hangingPunct="1">
              <a:lnSpc>
                <a:spcPct val="100000"/>
              </a:lnSpc>
              <a:spcBef>
                <a:spcPct val="30000"/>
              </a:spcBef>
              <a:spcAft>
                <a:spcPct val="0"/>
              </a:spcAft>
              <a:buClrTx/>
              <a:buSzTx/>
              <a:buFontTx/>
              <a:buNone/>
              <a:tabLst/>
              <a:defRPr/>
            </a:pPr>
            <a:endParaRPr lang="en-US" altLang="ja-JP" kern="1200" smtClean="0">
              <a:solidFill>
                <a:srgbClr val="0070C0"/>
              </a:solidFill>
              <a:latin typeface="Arial" pitchFamily="34" charset="0"/>
              <a:ea typeface="Arial Unicode MS" pitchFamily="50" charset="-128"/>
              <a:cs typeface="Arial Unicode MS" pitchFamily="50" charset="-128"/>
              <a:sym typeface="Wingdings" pitchFamily="2" charset="2"/>
            </a:endParaRPr>
          </a:p>
          <a:p>
            <a:pPr marL="0" marR="0" indent="0" algn="l" defTabSz="914400" rtl="0" eaLnBrk="1" fontAlgn="base" latinLnBrk="0" hangingPunct="1">
              <a:lnSpc>
                <a:spcPct val="100000"/>
              </a:lnSpc>
              <a:spcBef>
                <a:spcPct val="30000"/>
              </a:spcBef>
              <a:spcAft>
                <a:spcPct val="0"/>
              </a:spcAft>
              <a:buClrTx/>
              <a:buSzTx/>
              <a:buFontTx/>
              <a:buNone/>
              <a:tabLst/>
              <a:defRPr/>
            </a:pPr>
            <a:endParaRPr lang="en-US" altLang="ja-JP" kern="1200" smtClean="0">
              <a:solidFill>
                <a:srgbClr val="0070C0"/>
              </a:solidFill>
              <a:latin typeface="Arial" pitchFamily="34" charset="0"/>
              <a:ea typeface="Arial Unicode MS" pitchFamily="50" charset="-128"/>
              <a:cs typeface="Arial Unicode MS" pitchFamily="50" charset="-128"/>
              <a:sym typeface="Wingdings" pitchFamily="2" charset="2"/>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ja-JP" altLang="en-US" smtClean="0">
                <a:ea typeface="ＭＳ Ｐゴシック" pitchFamily="50" charset="-128"/>
                <a:sym typeface="Wingdings" pitchFamily="2" charset="2"/>
              </a:rPr>
              <a:t>残留圧縮応力が低下した原因は、</a:t>
            </a:r>
            <a:r>
              <a:rPr lang="ja-JP" altLang="en-US" smtClean="0">
                <a:ea typeface="ＭＳ Ｐゴシック" pitchFamily="50" charset="-128"/>
              </a:rPr>
              <a:t>残留圧縮応力に加えて、熱応力による圧縮応力が加わったため、圧縮側で塑性変形が起こったためです。</a:t>
            </a:r>
            <a:endParaRPr lang="en-US" altLang="ja-JP" smtClean="0">
              <a:ea typeface="ＭＳ Ｐゴシック" pitchFamily="50" charset="-128"/>
              <a:sym typeface="Wingdings" pitchFamily="2" charset="2"/>
            </a:endParaRPr>
          </a:p>
          <a:p>
            <a:endParaRPr kumimoji="1" lang="ja-JP" altLang="en-US" dirty="0"/>
          </a:p>
        </p:txBody>
      </p:sp>
      <p:sp>
        <p:nvSpPr>
          <p:cNvPr id="4" name="スライド番号プレースホルダ 3"/>
          <p:cNvSpPr>
            <a:spLocks noGrp="1"/>
          </p:cNvSpPr>
          <p:nvPr>
            <p:ph type="sldNum" sz="quarter" idx="10"/>
          </p:nvPr>
        </p:nvSpPr>
        <p:spPr/>
        <p:txBody>
          <a:bodyPr/>
          <a:lstStyle/>
          <a:p>
            <a:fld id="{50969B3E-DDD6-4A0E-B3FC-C38290655A9D}" type="slidenum">
              <a:rPr lang="ja-JP" altLang="en-US" smtClean="0"/>
              <a:pPr/>
              <a:t>20</a:t>
            </a:fld>
            <a:endParaRPr lang="en-US" altLang="ja-JP"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900113" y="739775"/>
            <a:ext cx="4935537" cy="3700463"/>
          </a:xfrm>
        </p:spPr>
      </p:sp>
      <p:sp>
        <p:nvSpPr>
          <p:cNvPr id="3" name="ノート プレースホルダ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altLang="ja-JP" smtClean="0"/>
              <a:t>Based on the </a:t>
            </a:r>
            <a:r>
              <a:rPr lang="en-US" altLang="ja-JP" smtClean="0">
                <a:ea typeface="ＭＳ Ｐゴシック" pitchFamily="50" charset="-128"/>
              </a:rPr>
              <a:t>measurement</a:t>
            </a:r>
            <a:r>
              <a:rPr lang="en-US" altLang="ja-JP" baseline="0" smtClean="0">
                <a:ea typeface="ＭＳ Ｐゴシック" pitchFamily="50" charset="-128"/>
              </a:rPr>
              <a:t> </a:t>
            </a:r>
            <a:r>
              <a:rPr lang="en-US" altLang="ja-JP" smtClean="0"/>
              <a:t>results of the liner stress, We summarized the liner stress during hydraulic pressure cycle test. </a:t>
            </a:r>
            <a:endParaRPr lang="en-US" altLang="ja-JP" smtClean="0">
              <a:latin typeface="Arial Unicode MS" pitchFamily="50" charset="-128"/>
              <a:ea typeface="Arial Unicode MS" pitchFamily="50" charset="-128"/>
              <a:cs typeface="Arial Unicode MS" pitchFamily="50" charset="-128"/>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altLang="ja-JP" smtClean="0"/>
              <a:t>This figure shows the </a:t>
            </a:r>
            <a:r>
              <a:rPr lang="en-US" altLang="ja-JP" smtClean="0">
                <a:latin typeface="Arial Unicode MS" pitchFamily="50" charset="-128"/>
                <a:ea typeface="Arial Unicode MS" pitchFamily="50" charset="-128"/>
                <a:cs typeface="Arial Unicode MS" pitchFamily="50" charset="-128"/>
              </a:rPr>
              <a:t>Relationship between temperature and the circumferential stress of the liner.</a:t>
            </a:r>
            <a:r>
              <a:rPr lang="en-US" altLang="ja-JP" baseline="0" smtClean="0">
                <a:latin typeface="Arial Unicode MS" pitchFamily="50" charset="-128"/>
                <a:ea typeface="Arial Unicode MS" pitchFamily="50" charset="-128"/>
                <a:cs typeface="Arial Unicode MS" pitchFamily="50" charset="-128"/>
              </a:rPr>
              <a:t> </a:t>
            </a:r>
          </a:p>
          <a:p>
            <a:pPr marL="0" marR="0" indent="0" algn="l" defTabSz="914400" rtl="0" eaLnBrk="1" fontAlgn="base" latinLnBrk="0" hangingPunct="1">
              <a:lnSpc>
                <a:spcPct val="100000"/>
              </a:lnSpc>
              <a:spcBef>
                <a:spcPct val="30000"/>
              </a:spcBef>
              <a:spcAft>
                <a:spcPct val="0"/>
              </a:spcAft>
              <a:buClrTx/>
              <a:buSzTx/>
              <a:buFontTx/>
              <a:buNone/>
              <a:tabLst/>
              <a:defRPr/>
            </a:pPr>
            <a:r>
              <a:rPr lang="en-US" altLang="ja-JP" baseline="0" smtClean="0">
                <a:latin typeface="Arial Unicode MS" pitchFamily="50" charset="-128"/>
                <a:ea typeface="Arial Unicode MS" pitchFamily="50" charset="-128"/>
                <a:cs typeface="Arial Unicode MS" pitchFamily="50" charset="-128"/>
              </a:rPr>
              <a:t>These arrows are the stress ranges during hydraulic cycles.  </a:t>
            </a:r>
          </a:p>
          <a:p>
            <a:pPr marL="0" marR="0" indent="0" algn="l" defTabSz="914400" rtl="0" eaLnBrk="1" fontAlgn="base" latinLnBrk="0" hangingPunct="1">
              <a:lnSpc>
                <a:spcPct val="100000"/>
              </a:lnSpc>
              <a:spcBef>
                <a:spcPct val="30000"/>
              </a:spcBef>
              <a:spcAft>
                <a:spcPct val="0"/>
              </a:spcAft>
              <a:buClrTx/>
              <a:buSzTx/>
              <a:buFontTx/>
              <a:buNone/>
              <a:tabLst/>
              <a:defRPr/>
            </a:pPr>
            <a:r>
              <a:rPr kumimoji="1" lang="en-US" altLang="ja-JP" sz="1200" smtClean="0"/>
              <a:t>Tensile stress at AT (SOC 125%)</a:t>
            </a:r>
            <a:r>
              <a:rPr kumimoji="1" lang="en-US" altLang="ja-JP" sz="1200" baseline="0" smtClean="0"/>
              <a:t> </a:t>
            </a:r>
            <a:r>
              <a:rPr kumimoji="1" lang="en-US" altLang="ja-JP" sz="1200" smtClean="0"/>
              <a:t>exceeds that under any SOC 100% condition.</a:t>
            </a:r>
            <a:endParaRPr kumimoji="1" lang="en-US" altLang="ja-JP" smtClean="0"/>
          </a:p>
          <a:p>
            <a:pPr marL="0" marR="0" lvl="1" indent="0" algn="l" defTabSz="914400" rtl="0" eaLnBrk="1" fontAlgn="base" latinLnBrk="0" hangingPunct="1">
              <a:lnSpc>
                <a:spcPct val="100000"/>
              </a:lnSpc>
              <a:spcBef>
                <a:spcPct val="30000"/>
              </a:spcBef>
              <a:spcAft>
                <a:spcPct val="0"/>
              </a:spcAft>
              <a:buClrTx/>
              <a:buSzTx/>
              <a:buFontTx/>
              <a:buNone/>
              <a:tabLst/>
              <a:defRPr/>
            </a:pPr>
            <a:r>
              <a:rPr lang="en-US" altLang="ja-JP" sz="1200" kern="1200" smtClean="0">
                <a:latin typeface="Arial" pitchFamily="34" charset="0"/>
                <a:ea typeface="+mn-ea"/>
                <a:cs typeface="+mn-cs"/>
              </a:rPr>
              <a:t>Therefore,</a:t>
            </a:r>
            <a:r>
              <a:rPr lang="en-US" altLang="ja-JP" sz="1200" kern="1200" baseline="0" smtClean="0">
                <a:latin typeface="Arial" pitchFamily="34" charset="0"/>
                <a:ea typeface="+mn-ea"/>
                <a:cs typeface="+mn-cs"/>
              </a:rPr>
              <a:t> </a:t>
            </a:r>
            <a:r>
              <a:rPr lang="en-US" altLang="ja-JP" sz="1200" kern="1200" smtClean="0">
                <a:latin typeface="Arial" pitchFamily="34" charset="0"/>
                <a:ea typeface="+mn-ea"/>
                <a:cs typeface="+mn-cs"/>
              </a:rPr>
              <a:t>The pressure cycle test under</a:t>
            </a:r>
            <a:r>
              <a:rPr lang="en-US" altLang="ja-JP" sz="1200" kern="1200" baseline="0" smtClean="0">
                <a:latin typeface="Arial" pitchFamily="34" charset="0"/>
                <a:ea typeface="+mn-ea"/>
                <a:cs typeface="+mn-cs"/>
              </a:rPr>
              <a:t> A</a:t>
            </a:r>
            <a:r>
              <a:rPr lang="en-US" altLang="ja-JP" sz="1200" kern="1200" smtClean="0">
                <a:latin typeface="Arial" pitchFamily="34" charset="0"/>
                <a:ea typeface="+mn-ea"/>
                <a:cs typeface="+mn-cs"/>
              </a:rPr>
              <a:t>T</a:t>
            </a:r>
            <a:r>
              <a:rPr lang="en-US" altLang="ja-JP" sz="1200" kern="1200" baseline="0" smtClean="0">
                <a:latin typeface="Arial" pitchFamily="34" charset="0"/>
                <a:ea typeface="+mn-ea"/>
                <a:cs typeface="+mn-cs"/>
              </a:rPr>
              <a:t> </a:t>
            </a:r>
            <a:r>
              <a:rPr lang="en-US" altLang="ja-JP" sz="1200" kern="1200" smtClean="0">
                <a:latin typeface="Arial" pitchFamily="34" charset="0"/>
                <a:ea typeface="+mn-ea"/>
                <a:cs typeface="+mn-cs"/>
              </a:rPr>
              <a:t>can ensure the safety of a Type-3 tank against fatigue life.</a:t>
            </a:r>
          </a:p>
          <a:p>
            <a:endParaRPr kumimoji="1" lang="en-US" altLang="ja-JP" smtClean="0"/>
          </a:p>
          <a:p>
            <a:r>
              <a:rPr kumimoji="1" lang="ja-JP" altLang="en-US" sz="1050" smtClean="0"/>
              <a:t>ひずみ</a:t>
            </a:r>
            <a:r>
              <a:rPr kumimoji="1" lang="ja-JP" altLang="en-US" sz="1050" dirty="0" smtClean="0"/>
              <a:t>測定結果から、供試</a:t>
            </a:r>
            <a:r>
              <a:rPr kumimoji="1" lang="en-US" altLang="ja-JP" sz="1050" dirty="0" smtClean="0"/>
              <a:t>VH3</a:t>
            </a:r>
            <a:r>
              <a:rPr kumimoji="1" lang="ja-JP" altLang="en-US" sz="1050" dirty="0" smtClean="0"/>
              <a:t>容器のライナー応力を算出した結果がこちらです。</a:t>
            </a:r>
            <a:endParaRPr kumimoji="1" lang="en-US" altLang="ja-JP" sz="1050" dirty="0" smtClean="0"/>
          </a:p>
          <a:p>
            <a:r>
              <a:rPr kumimoji="1" lang="ja-JP" altLang="en-US" sz="1050" dirty="0" smtClean="0"/>
              <a:t>横軸が温度、縦軸がライナー内面　周方向応力です。黒線が</a:t>
            </a:r>
            <a:r>
              <a:rPr kumimoji="1" lang="en-US" altLang="ja-JP" sz="1050" dirty="0" smtClean="0"/>
              <a:t>SOC0%</a:t>
            </a:r>
            <a:r>
              <a:rPr kumimoji="1" lang="ja-JP" altLang="en-US" sz="1050" dirty="0" smtClean="0"/>
              <a:t>、赤線が</a:t>
            </a:r>
            <a:r>
              <a:rPr kumimoji="1" lang="en-US" altLang="ja-JP" sz="1050" dirty="0" smtClean="0"/>
              <a:t>SOC100%</a:t>
            </a:r>
            <a:r>
              <a:rPr kumimoji="1" lang="ja-JP" altLang="en-US" sz="1050" dirty="0" smtClean="0"/>
              <a:t>のときの応力です。</a:t>
            </a:r>
            <a:endParaRPr kumimoji="1" lang="en-US" altLang="ja-JP" sz="1050" dirty="0" smtClean="0"/>
          </a:p>
          <a:p>
            <a:r>
              <a:rPr kumimoji="1" lang="en-US" altLang="ja-JP" sz="1050" dirty="0" smtClean="0"/>
              <a:t>SOC0%</a:t>
            </a:r>
            <a:r>
              <a:rPr kumimoji="1" lang="ja-JP" altLang="en-US" sz="1050" dirty="0" smtClean="0"/>
              <a:t>（圧力がかかっていないとき）に温度が上がると、圧縮側でライナーが塑性変形するので、応力範囲は点線の範囲になります。</a:t>
            </a:r>
            <a:endParaRPr kumimoji="1" lang="en-US" altLang="ja-JP" sz="1050" dirty="0" smtClean="0"/>
          </a:p>
          <a:p>
            <a:r>
              <a:rPr kumimoji="1" lang="ja-JP" altLang="en-US" sz="1050" dirty="0" smtClean="0"/>
              <a:t>このように、ライナーの応力範囲は、温度で整理可能であることが</a:t>
            </a:r>
            <a:r>
              <a:rPr kumimoji="1" lang="ja-JP" altLang="en-US" sz="1050" smtClean="0"/>
              <a:t>わかりました。</a:t>
            </a:r>
            <a:endParaRPr kumimoji="1" lang="en-US" altLang="ja-JP" sz="1050" dirty="0" smtClean="0"/>
          </a:p>
          <a:p>
            <a:r>
              <a:rPr kumimoji="1" lang="ja-JP" altLang="en-US" sz="1050" dirty="0" smtClean="0"/>
              <a:t>液圧サイクル時のライナー応力の範囲は、こちらの図のようになります。</a:t>
            </a:r>
            <a:endParaRPr kumimoji="1" lang="en-US" altLang="ja-JP" sz="1050" dirty="0" smtClean="0"/>
          </a:p>
          <a:p>
            <a:r>
              <a:rPr kumimoji="1" lang="ja-JP" altLang="en-US" sz="1050" dirty="0" smtClean="0"/>
              <a:t>青、緑、赤が</a:t>
            </a:r>
            <a:r>
              <a:rPr kumimoji="1" lang="en-US" altLang="ja-JP" sz="1050" dirty="0" smtClean="0"/>
              <a:t>SOC100%</a:t>
            </a:r>
            <a:r>
              <a:rPr kumimoji="1" lang="ja-JP" altLang="en-US" sz="1050" dirty="0" smtClean="0"/>
              <a:t>を想定した液圧サイクルの各温度での応力範囲です。</a:t>
            </a:r>
            <a:endParaRPr kumimoji="1" lang="en-US" altLang="ja-JP" sz="1050" dirty="0" smtClean="0"/>
          </a:p>
          <a:p>
            <a:r>
              <a:rPr kumimoji="1" lang="ja-JP" altLang="en-US" sz="1050" dirty="0" smtClean="0"/>
              <a:t>黄色は、</a:t>
            </a:r>
            <a:r>
              <a:rPr kumimoji="1" lang="en-US" altLang="ja-JP" sz="1050" dirty="0" smtClean="0"/>
              <a:t>JARI S001</a:t>
            </a:r>
            <a:r>
              <a:rPr kumimoji="1" lang="ja-JP" altLang="en-US" sz="1050" dirty="0" smtClean="0"/>
              <a:t>で規程されている常温圧力サイクル試験の応力範囲です。</a:t>
            </a:r>
            <a:endParaRPr kumimoji="1" lang="en-US" altLang="ja-JP" sz="1050" dirty="0" smtClean="0"/>
          </a:p>
          <a:p>
            <a:r>
              <a:rPr kumimoji="1" lang="ja-JP" altLang="en-US" sz="1050" dirty="0" smtClean="0"/>
              <a:t>図から、ライナーの応力に対して、</a:t>
            </a:r>
            <a:r>
              <a:rPr kumimoji="1" lang="en-US" altLang="ja-JP" sz="1050" dirty="0" smtClean="0"/>
              <a:t>SOC100%</a:t>
            </a:r>
            <a:r>
              <a:rPr kumimoji="1" lang="ja-JP" altLang="en-US" sz="1050" dirty="0" smtClean="0"/>
              <a:t>想定の液圧サイクル試験よりも、常温圧力サイクル試験の方が応力負荷が大きいと</a:t>
            </a:r>
            <a:r>
              <a:rPr kumimoji="1" lang="ja-JP" altLang="en-US" sz="1050" smtClean="0"/>
              <a:t>考えられます。</a:t>
            </a:r>
            <a:endParaRPr kumimoji="1" lang="en-US" altLang="ja-JP" sz="1050" dirty="0" smtClean="0"/>
          </a:p>
        </p:txBody>
      </p:sp>
      <p:sp>
        <p:nvSpPr>
          <p:cNvPr id="4" name="スライド番号プレースホルダ 3"/>
          <p:cNvSpPr>
            <a:spLocks noGrp="1"/>
          </p:cNvSpPr>
          <p:nvPr>
            <p:ph type="sldNum" sz="quarter" idx="10"/>
          </p:nvPr>
        </p:nvSpPr>
        <p:spPr/>
        <p:txBody>
          <a:bodyPr/>
          <a:lstStyle/>
          <a:p>
            <a:fld id="{50969B3E-DDD6-4A0E-B3FC-C38290655A9D}" type="slidenum">
              <a:rPr lang="ja-JP" altLang="en-US" smtClean="0"/>
              <a:pPr/>
              <a:t>21</a:t>
            </a:fld>
            <a:endParaRPr lang="en-US" altLang="ja-JP"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900113" y="739775"/>
            <a:ext cx="4935537" cy="3700463"/>
          </a:xfrm>
        </p:spPr>
      </p:sp>
      <p:sp>
        <p:nvSpPr>
          <p:cNvPr id="3" name="ノート プレースホルダ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altLang="ja-JP" smtClean="0"/>
              <a:t>This figure is the</a:t>
            </a:r>
            <a:r>
              <a:rPr lang="en-US" altLang="ja-JP" baseline="0" smtClean="0"/>
              <a:t> same figure about the liner stress.  </a:t>
            </a:r>
          </a:p>
          <a:p>
            <a:pPr marL="0" marR="0" indent="0" algn="l" defTabSz="914400" rtl="0" eaLnBrk="1" fontAlgn="base" latinLnBrk="0" hangingPunct="1">
              <a:lnSpc>
                <a:spcPct val="100000"/>
              </a:lnSpc>
              <a:spcBef>
                <a:spcPct val="30000"/>
              </a:spcBef>
              <a:spcAft>
                <a:spcPct val="0"/>
              </a:spcAft>
              <a:buClrTx/>
              <a:buSzTx/>
              <a:buFontTx/>
              <a:buNone/>
              <a:tabLst/>
              <a:defRPr/>
            </a:pPr>
            <a:r>
              <a:rPr lang="en-US" altLang="ja-JP" baseline="0" smtClean="0"/>
              <a:t>In addition, pink dotted line is inferred SOC100% in gas cycle.  </a:t>
            </a:r>
            <a:endParaRPr lang="en-US" altLang="ja-JP" smtClean="0"/>
          </a:p>
          <a:p>
            <a:r>
              <a:rPr kumimoji="1" lang="en-US" altLang="ja-JP" smtClean="0"/>
              <a:t>And </a:t>
            </a:r>
            <a:r>
              <a:rPr lang="en-US" altLang="ja-JP" smtClean="0"/>
              <a:t>pink arrows</a:t>
            </a:r>
            <a:r>
              <a:rPr lang="en-US" altLang="ja-JP" baseline="0" smtClean="0"/>
              <a:t> are the stress range during gas cycles.  </a:t>
            </a:r>
          </a:p>
          <a:p>
            <a:r>
              <a:rPr kumimoji="1" lang="en-US" altLang="ja-JP" baseline="0" smtClean="0"/>
              <a:t>The gas cycle is the </a:t>
            </a:r>
            <a:r>
              <a:rPr lang="en-US" altLang="ja-JP" smtClean="0"/>
              <a:t>repetition of </a:t>
            </a:r>
            <a:r>
              <a:rPr kumimoji="1" lang="en-US" altLang="ja-JP" baseline="0" smtClean="0"/>
              <a:t>a low-temperature and low-pressure condition and a high-temperature and high-pressure condition. </a:t>
            </a:r>
          </a:p>
          <a:p>
            <a:pPr marL="0" marR="0" indent="0" algn="l" defTabSz="914400" rtl="0" eaLnBrk="1" fontAlgn="base" latinLnBrk="0" hangingPunct="1">
              <a:lnSpc>
                <a:spcPct val="100000"/>
              </a:lnSpc>
              <a:spcBef>
                <a:spcPct val="30000"/>
              </a:spcBef>
              <a:spcAft>
                <a:spcPct val="0"/>
              </a:spcAft>
              <a:buClrTx/>
              <a:buSzTx/>
              <a:buFontTx/>
              <a:buNone/>
              <a:tabLst/>
              <a:defRPr/>
            </a:pPr>
            <a:r>
              <a:rPr kumimoji="1" lang="en-US" altLang="ja-JP" baseline="0" smtClean="0"/>
              <a:t>Therfore, the liner will not be deformed plastically in gas cycle. </a:t>
            </a:r>
          </a:p>
          <a:p>
            <a:endParaRPr kumimoji="1" lang="en-US" altLang="ja-JP" smtClean="0"/>
          </a:p>
          <a:p>
            <a:endParaRPr kumimoji="1" lang="en-US" altLang="ja-JP" smtClean="0"/>
          </a:p>
          <a:p>
            <a:r>
              <a:rPr kumimoji="1" lang="ja-JP" altLang="en-US" smtClean="0"/>
              <a:t>ガスサイクル</a:t>
            </a:r>
            <a:r>
              <a:rPr kumimoji="1" lang="ja-JP" altLang="en-US" dirty="0" smtClean="0"/>
              <a:t>時の応力範囲を推定</a:t>
            </a:r>
            <a:r>
              <a:rPr kumimoji="1" lang="ja-JP" altLang="en-US" smtClean="0"/>
              <a:t>しました。</a:t>
            </a:r>
            <a:endParaRPr kumimoji="1" lang="ja-JP" altLang="en-US" dirty="0"/>
          </a:p>
        </p:txBody>
      </p:sp>
      <p:sp>
        <p:nvSpPr>
          <p:cNvPr id="4" name="スライド番号プレースホルダ 3"/>
          <p:cNvSpPr>
            <a:spLocks noGrp="1"/>
          </p:cNvSpPr>
          <p:nvPr>
            <p:ph type="sldNum" sz="quarter" idx="10"/>
          </p:nvPr>
        </p:nvSpPr>
        <p:spPr/>
        <p:txBody>
          <a:bodyPr/>
          <a:lstStyle/>
          <a:p>
            <a:fld id="{50969B3E-DDD6-4A0E-B3FC-C38290655A9D}" type="slidenum">
              <a:rPr lang="ja-JP" altLang="en-US" smtClean="0"/>
              <a:pPr/>
              <a:t>22</a:t>
            </a:fld>
            <a:endParaRPr lang="en-US" altLang="ja-JP"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900113" y="739775"/>
            <a:ext cx="4935537" cy="3700463"/>
          </a:xfrm>
        </p:spPr>
      </p:sp>
      <p:sp>
        <p:nvSpPr>
          <p:cNvPr id="3" name="ノート プレースホルダ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altLang="ja-JP" smtClean="0"/>
              <a:t>This figure is the</a:t>
            </a:r>
            <a:r>
              <a:rPr lang="en-US" altLang="ja-JP" baseline="0" smtClean="0"/>
              <a:t> </a:t>
            </a:r>
            <a:r>
              <a:rPr lang="en-US" altLang="ja-JP" smtClean="0"/>
              <a:t>comparison of  the hydraulic cycles and gas</a:t>
            </a:r>
            <a:r>
              <a:rPr lang="en-US" altLang="ja-JP" baseline="0" smtClean="0"/>
              <a:t> cycles. </a:t>
            </a:r>
          </a:p>
          <a:p>
            <a:pPr marL="0" marR="0" indent="0" algn="l" defTabSz="914400" rtl="0" eaLnBrk="1" fontAlgn="base" latinLnBrk="0" hangingPunct="1">
              <a:lnSpc>
                <a:spcPct val="100000"/>
              </a:lnSpc>
              <a:spcBef>
                <a:spcPct val="30000"/>
              </a:spcBef>
              <a:spcAft>
                <a:spcPct val="0"/>
              </a:spcAft>
              <a:buClrTx/>
              <a:buSzTx/>
              <a:buFontTx/>
              <a:buNone/>
              <a:tabLst/>
              <a:defRPr/>
            </a:pPr>
            <a:r>
              <a:rPr lang="en-US" altLang="ja-JP" sz="1200" smtClean="0">
                <a:sym typeface="Wingdings" pitchFamily="2" charset="2"/>
              </a:rPr>
              <a:t>In this figure, the sress ranges during gas cycles are smaller than during hydraulic cycles  </a:t>
            </a:r>
          </a:p>
          <a:p>
            <a:r>
              <a:rPr lang="en-US" altLang="ja-JP" sz="1200" smtClean="0">
                <a:sym typeface="Wingdings" pitchFamily="2" charset="2"/>
              </a:rPr>
              <a:t>Therfore, Hydraulic cycles are more severe than gas cycle</a:t>
            </a:r>
            <a:r>
              <a:rPr lang="en-US" altLang="ja-JP" sz="1200" baseline="0" smtClean="0">
                <a:sym typeface="Wingdings" pitchFamily="2" charset="2"/>
              </a:rPr>
              <a:t>.  </a:t>
            </a:r>
            <a:endParaRPr kumimoji="1" lang="en-US" altLang="ja-JP" smtClean="0"/>
          </a:p>
          <a:p>
            <a:endParaRPr kumimoji="1" lang="en-US" altLang="ja-JP" smtClean="0"/>
          </a:p>
          <a:p>
            <a:endParaRPr kumimoji="1" lang="en-US" altLang="ja-JP" smtClean="0"/>
          </a:p>
          <a:p>
            <a:r>
              <a:rPr kumimoji="1" lang="ja-JP" altLang="en-US" smtClean="0"/>
              <a:t>図</a:t>
            </a:r>
            <a:r>
              <a:rPr kumimoji="1" lang="ja-JP" altLang="en-US" dirty="0" smtClean="0"/>
              <a:t>から、ガスサイクルは液圧サイクルよりも応力範囲が減少することが分かりました。</a:t>
            </a:r>
            <a:endParaRPr kumimoji="1" lang="en-US" altLang="ja-JP" dirty="0" smtClean="0"/>
          </a:p>
          <a:p>
            <a:r>
              <a:rPr kumimoji="1" lang="ja-JP" altLang="en-US" dirty="0" smtClean="0"/>
              <a:t>よって、液圧サイクル試験はガスサイクルより厳しい試験であることが</a:t>
            </a:r>
            <a:r>
              <a:rPr kumimoji="1" lang="ja-JP" altLang="en-US" smtClean="0"/>
              <a:t>分かりました。</a:t>
            </a:r>
            <a:endParaRPr kumimoji="1" lang="en-US" altLang="ja-JP" smtClean="0"/>
          </a:p>
          <a:p>
            <a:endParaRPr kumimoji="1" lang="en-US" altLang="ja-JP" dirty="0" smtClean="0"/>
          </a:p>
          <a:p>
            <a:r>
              <a:rPr kumimoji="1" lang="ja-JP" altLang="en-US" dirty="0" smtClean="0"/>
              <a:t>よって、液圧サイクル試験でガスサイクル時の疲労寿命を担保可能であると考えられます。</a:t>
            </a:r>
          </a:p>
          <a:p>
            <a:endParaRPr kumimoji="1" lang="ja-JP" altLang="en-US" dirty="0"/>
          </a:p>
        </p:txBody>
      </p:sp>
      <p:sp>
        <p:nvSpPr>
          <p:cNvPr id="4" name="スライド番号プレースホルダ 3"/>
          <p:cNvSpPr>
            <a:spLocks noGrp="1"/>
          </p:cNvSpPr>
          <p:nvPr>
            <p:ph type="sldNum" sz="quarter" idx="10"/>
          </p:nvPr>
        </p:nvSpPr>
        <p:spPr/>
        <p:txBody>
          <a:bodyPr/>
          <a:lstStyle/>
          <a:p>
            <a:fld id="{50969B3E-DDD6-4A0E-B3FC-C38290655A9D}" type="slidenum">
              <a:rPr lang="ja-JP" altLang="en-US" smtClean="0"/>
              <a:pPr/>
              <a:t>23</a:t>
            </a:fld>
            <a:endParaRPr lang="en-US" altLang="ja-JP"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altLang="ja-JP" smtClean="0"/>
              <a:t>Now let me summarize my presentation.  </a:t>
            </a:r>
          </a:p>
          <a:p>
            <a:endParaRPr lang="en-US" altLang="ja-JP" smtClean="0"/>
          </a:p>
          <a:p>
            <a:endParaRPr lang="en-US" altLang="ja-JP" smtClean="0"/>
          </a:p>
          <a:p>
            <a:r>
              <a:rPr lang="en-US" altLang="ja-JP" smtClean="0"/>
              <a:t>In conclusion, </a:t>
            </a:r>
            <a:endParaRPr lang="ja-JP" altLang="en-US" dirty="0"/>
          </a:p>
        </p:txBody>
      </p:sp>
      <p:sp>
        <p:nvSpPr>
          <p:cNvPr id="4" name="スライド番号プレースホルダ 3"/>
          <p:cNvSpPr>
            <a:spLocks noGrp="1"/>
          </p:cNvSpPr>
          <p:nvPr>
            <p:ph type="sldNum" sz="quarter" idx="10"/>
          </p:nvPr>
        </p:nvSpPr>
        <p:spPr/>
        <p:txBody>
          <a:bodyPr/>
          <a:lstStyle/>
          <a:p>
            <a:fld id="{69691FA8-73C7-440D-82D1-7095F6ADBD6B}" type="slidenum">
              <a:rPr lang="ja-JP" altLang="en-US" smtClean="0"/>
              <a:pPr/>
              <a:t>24</a:t>
            </a:fld>
            <a:endParaRPr lang="en-US" altLang="ja-JP" dirty="0"/>
          </a:p>
        </p:txBody>
      </p:sp>
      <p:sp>
        <p:nvSpPr>
          <p:cNvPr id="7" name="スライド イメージ プレースホルダ 6"/>
          <p:cNvSpPr>
            <a:spLocks noGrp="1" noRot="1" noChangeAspect="1"/>
          </p:cNvSpPr>
          <p:nvPr>
            <p:ph type="sldImg"/>
          </p:nvPr>
        </p:nvSpPr>
        <p:spPr>
          <a:xfrm>
            <a:off x="900113" y="576263"/>
            <a:ext cx="4935537" cy="3702050"/>
          </a:xfr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p:txBody>
          <a:bodyPr/>
          <a:lstStyle/>
          <a:p>
            <a:fld id="{9F57DB4E-F7F9-430E-9F6D-DEE57AA65749}" type="slidenum">
              <a:rPr lang="ja-JP" altLang="en-US" smtClean="0"/>
              <a:pPr/>
              <a:t>25</a:t>
            </a:fld>
            <a:endParaRPr lang="en-US" altLang="ja-JP" dirty="0" smtClean="0"/>
          </a:p>
        </p:txBody>
      </p:sp>
      <p:sp>
        <p:nvSpPr>
          <p:cNvPr id="32772" name="Rectangle 3"/>
          <p:cNvSpPr>
            <a:spLocks noGrp="1" noChangeArrowheads="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altLang="ja-JP" smtClean="0"/>
              <a:t>Now let me summarize my presentation.  </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altLang="ja-JP" smtClean="0"/>
          </a:p>
          <a:p>
            <a:r>
              <a:rPr lang="en-US" altLang="ja-JP" kern="1200" smtClean="0">
                <a:solidFill>
                  <a:schemeClr val="tx1"/>
                </a:solidFill>
                <a:latin typeface="Arial" pitchFamily="34" charset="0"/>
                <a:ea typeface="+mn-ea"/>
                <a:cs typeface="+mn-cs"/>
              </a:rPr>
              <a:t>Pressure cycle tests assuming SOC 100% in type-3 tanks revealed that</a:t>
            </a:r>
          </a:p>
          <a:p>
            <a:pPr lvl="0">
              <a:buFont typeface="Wingdings" pitchFamily="2" charset="2"/>
              <a:buChar char="n"/>
            </a:pPr>
            <a:r>
              <a:rPr lang="en-US" altLang="ja-JP" kern="1200" smtClean="0">
                <a:solidFill>
                  <a:schemeClr val="tx1"/>
                </a:solidFill>
                <a:latin typeface="Arial" pitchFamily="34" charset="0"/>
                <a:ea typeface="+mn-ea"/>
                <a:cs typeface="+mn-cs"/>
              </a:rPr>
              <a:t>The fatigue life assuming SOC 100% is linger than room temp. pressure cycle test (NT,SOC125%).</a:t>
            </a:r>
          </a:p>
          <a:p>
            <a:pPr lvl="0">
              <a:buFont typeface="Wingdings" pitchFamily="2" charset="2"/>
              <a:buChar char="n"/>
            </a:pPr>
            <a:r>
              <a:rPr lang="en-US" altLang="ja-JP" kern="1200" smtClean="0">
                <a:solidFill>
                  <a:schemeClr val="tx1"/>
                </a:solidFill>
                <a:latin typeface="Arial" pitchFamily="34" charset="0"/>
                <a:ea typeface="+mn-ea"/>
                <a:cs typeface="+mn-cs"/>
              </a:rPr>
              <a:t>The room temp. pressure cycle test (NT) can ensure the safety of a Type-3 tank against fatigue.</a:t>
            </a:r>
          </a:p>
          <a:p>
            <a:pPr lvl="0">
              <a:buFont typeface="Wingdings" pitchFamily="2" charset="2"/>
              <a:buChar char="n"/>
            </a:pPr>
            <a:r>
              <a:rPr lang="en-US" altLang="ja-JP" smtClean="0">
                <a:sym typeface="Wingdings" pitchFamily="2" charset="2"/>
              </a:rPr>
              <a:t>Stress range during gas cycles is smaller than during hydraulic cycles, so </a:t>
            </a:r>
            <a:r>
              <a:rPr lang="en-US" altLang="ja-JP" kern="1200" smtClean="0">
                <a:solidFill>
                  <a:schemeClr val="tx1"/>
                </a:solidFill>
                <a:latin typeface="Arial" pitchFamily="34" charset="0"/>
                <a:ea typeface="+mn-ea"/>
                <a:cs typeface="+mn-cs"/>
              </a:rPr>
              <a:t>The hydraulic-cycle tests are more severe than gas-cycle tests.</a:t>
            </a:r>
          </a:p>
        </p:txBody>
      </p:sp>
      <p:sp>
        <p:nvSpPr>
          <p:cNvPr id="7" name="スライド イメージ プレースホルダ 6"/>
          <p:cNvSpPr>
            <a:spLocks noGrp="1" noRot="1" noChangeAspect="1"/>
          </p:cNvSpPr>
          <p:nvPr>
            <p:ph type="sldImg"/>
          </p:nvPr>
        </p:nvSpPr>
        <p:spPr>
          <a:xfrm>
            <a:off x="900113" y="576263"/>
            <a:ext cx="4935537" cy="3702050"/>
          </a:xfr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p:txBody>
          <a:bodyPr/>
          <a:lstStyle/>
          <a:p>
            <a:fld id="{68B31095-224A-4F7F-9926-1A593D7BD75D}" type="slidenum">
              <a:rPr lang="ja-JP" altLang="en-US" smtClean="0"/>
              <a:pPr/>
              <a:t>26</a:t>
            </a:fld>
            <a:endParaRPr lang="en-US" altLang="ja-JP" dirty="0" smtClean="0"/>
          </a:p>
        </p:txBody>
      </p:sp>
      <p:sp>
        <p:nvSpPr>
          <p:cNvPr id="33796" name="Rectangle 3"/>
          <p:cNvSpPr>
            <a:spLocks noGrp="1" noChangeArrowheads="1"/>
          </p:cNvSpPr>
          <p:nvPr>
            <p:ph type="body" idx="1"/>
          </p:nvPr>
        </p:nvSpPr>
        <p:spPr/>
        <p:txBody>
          <a:bodyPr>
            <a:normAutofit/>
          </a:bodyPr>
          <a:lstStyle/>
          <a:p>
            <a:r>
              <a:rPr lang="en-US" altLang="ja-JP" dirty="0" smtClean="0"/>
              <a:t>That is all for my presentation. Thank you very much for your kind attention.</a:t>
            </a:r>
          </a:p>
          <a:p>
            <a:endParaRPr lang="en-US" altLang="ja-JP" dirty="0" smtClean="0"/>
          </a:p>
          <a:p>
            <a:endParaRPr lang="en-US" altLang="ja-JP" dirty="0" smtClean="0"/>
          </a:p>
        </p:txBody>
      </p:sp>
      <p:sp>
        <p:nvSpPr>
          <p:cNvPr id="7" name="スライド イメージ プレースホルダ 6"/>
          <p:cNvSpPr>
            <a:spLocks noGrp="1" noRot="1" noChangeAspect="1"/>
          </p:cNvSpPr>
          <p:nvPr>
            <p:ph type="sldImg"/>
          </p:nvPr>
        </p:nvSpPr>
        <p:spPr>
          <a:xfrm>
            <a:off x="900113" y="576263"/>
            <a:ext cx="4935537" cy="3702050"/>
          </a:xfr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900113" y="739775"/>
            <a:ext cx="4935537" cy="3700463"/>
          </a:xfrm>
        </p:spPr>
      </p:sp>
      <p:sp>
        <p:nvSpPr>
          <p:cNvPr id="3" name="ノート プレースホルダ 2"/>
          <p:cNvSpPr>
            <a:spLocks noGrp="1"/>
          </p:cNvSpPr>
          <p:nvPr>
            <p:ph type="body" idx="1"/>
          </p:nvPr>
        </p:nvSpPr>
        <p:spPr/>
        <p:txBody>
          <a:bodyPr>
            <a:normAutofit/>
          </a:bodyPr>
          <a:lstStyle/>
          <a:p>
            <a:r>
              <a:rPr lang="en-US" altLang="ja-JP" dirty="0" smtClean="0">
                <a:ea typeface="ＭＳ Ｐゴシック" charset="-128"/>
              </a:rPr>
              <a:t>Fuel cell electric vehicles and</a:t>
            </a:r>
            <a:r>
              <a:rPr lang="ja-JP" altLang="en-US" dirty="0" smtClean="0">
                <a:ea typeface="ＭＳ Ｐゴシック" charset="-128"/>
              </a:rPr>
              <a:t> </a:t>
            </a:r>
            <a:r>
              <a:rPr lang="en-US" altLang="ja-JP" dirty="0" smtClean="0">
                <a:ea typeface="ＭＳ Ｐゴシック" charset="-128"/>
              </a:rPr>
              <a:t>hydrogen engine vehicles run on hydrogen. </a:t>
            </a:r>
            <a:r>
              <a:rPr lang="en-US" altLang="ja-JP" baseline="0" dirty="0" smtClean="0">
                <a:ea typeface="ＭＳ Ｐゴシック" charset="-128"/>
              </a:rPr>
              <a:t> </a:t>
            </a:r>
          </a:p>
          <a:p>
            <a:r>
              <a:rPr lang="en-US" altLang="ja-JP" baseline="0" dirty="0" smtClean="0">
                <a:ea typeface="ＭＳ Ｐゴシック" charset="-128"/>
              </a:rPr>
              <a:t>In many cases, the container for the hydrogen fuel is compressed hydrogen tank. </a:t>
            </a:r>
            <a:endParaRPr lang="en-US" altLang="ja-JP" dirty="0" smtClean="0">
              <a:ea typeface="ＭＳ Ｐゴシック" charset="-128"/>
            </a:endParaRPr>
          </a:p>
          <a:p>
            <a:r>
              <a:rPr lang="en-US" altLang="ja-JP" dirty="0" smtClean="0">
                <a:ea typeface="ＭＳ Ｐゴシック" charset="-128"/>
              </a:rPr>
              <a:t>The filling pressure of compressed hydrogen tanks is 35 MPa.</a:t>
            </a:r>
            <a:r>
              <a:rPr lang="en-US" altLang="ja-JP" baseline="0" dirty="0" smtClean="0">
                <a:ea typeface="ＭＳ Ｐゴシック" charset="-128"/>
              </a:rPr>
              <a:t> </a:t>
            </a:r>
            <a:r>
              <a:rPr lang="en-US" altLang="ja-JP" dirty="0" smtClean="0">
                <a:ea typeface="ＭＳ Ｐゴシック" charset="-128"/>
              </a:rPr>
              <a:t> And now, 70 MPa tanks are beginning to be used. </a:t>
            </a:r>
          </a:p>
          <a:p>
            <a:r>
              <a:rPr lang="en-US" altLang="ja-JP" dirty="0" smtClean="0">
                <a:ea typeface="ＭＳ Ｐゴシック" charset="-128"/>
              </a:rPr>
              <a:t>There are 2 types of compressed hydrogen tanks for vehicles. Type-3 tank is fully wrapped composite tank with metal liner. </a:t>
            </a:r>
            <a:br>
              <a:rPr lang="en-US" altLang="ja-JP" dirty="0" smtClean="0">
                <a:ea typeface="ＭＳ Ｐゴシック" charset="-128"/>
              </a:rPr>
            </a:br>
            <a:r>
              <a:rPr lang="en-US" altLang="ja-JP" dirty="0" smtClean="0">
                <a:ea typeface="ＭＳ Ｐゴシック" charset="-128"/>
              </a:rPr>
              <a:t>Type-4 tank is fully wrapped composite tank with plastic liner.</a:t>
            </a:r>
          </a:p>
          <a:p>
            <a:r>
              <a:rPr lang="en-US" altLang="ja-JP" dirty="0" smtClean="0">
                <a:ea typeface="ＭＳ Ｐゴシック" charset="-128"/>
              </a:rPr>
              <a:t>In this study, we used type-3 of 35 MPa compressed hydrogen tanks.</a:t>
            </a:r>
          </a:p>
          <a:p>
            <a:endParaRPr lang="en-US" altLang="ja-JP" dirty="0" smtClean="0">
              <a:ea typeface="ＭＳ Ｐゴシック" pitchFamily="50" charset="-128"/>
            </a:endParaRPr>
          </a:p>
          <a:p>
            <a:r>
              <a:rPr lang="ja-JP" altLang="en-US" dirty="0" smtClean="0">
                <a:ea typeface="ＭＳ Ｐゴシック" pitchFamily="50" charset="-128"/>
              </a:rPr>
              <a:t>圧縮水素容器は、燃料電池自動車や水素エンジン自動車の燃料容器として使われています。</a:t>
            </a:r>
            <a:r>
              <a:rPr lang="en-US" altLang="ja-JP" dirty="0" smtClean="0">
                <a:ea typeface="ＭＳ Ｐゴシック" charset="-128"/>
              </a:rPr>
              <a:t> </a:t>
            </a:r>
          </a:p>
          <a:p>
            <a:r>
              <a:rPr lang="en-US" altLang="ja-JP" dirty="0" smtClean="0">
                <a:ea typeface="ＭＳ Ｐゴシック" charset="-128"/>
              </a:rPr>
              <a:t>VH3</a:t>
            </a:r>
            <a:r>
              <a:rPr lang="ja-JP" altLang="en-US" dirty="0" smtClean="0">
                <a:ea typeface="ＭＳ Ｐゴシック" charset="-128"/>
              </a:rPr>
              <a:t>と</a:t>
            </a:r>
            <a:r>
              <a:rPr lang="en-US" altLang="ja-JP" dirty="0" smtClean="0">
                <a:ea typeface="ＭＳ Ｐゴシック" charset="-128"/>
              </a:rPr>
              <a:t>VH4</a:t>
            </a:r>
            <a:r>
              <a:rPr lang="ja-JP" altLang="en-US" dirty="0" smtClean="0">
                <a:ea typeface="ＭＳ Ｐゴシック" charset="-128"/>
              </a:rPr>
              <a:t>の</a:t>
            </a:r>
            <a:r>
              <a:rPr lang="en-US" altLang="ja-JP" dirty="0" smtClean="0">
                <a:ea typeface="ＭＳ Ｐゴシック" charset="-128"/>
              </a:rPr>
              <a:t>2</a:t>
            </a:r>
            <a:r>
              <a:rPr lang="ja-JP" altLang="en-US" dirty="0" smtClean="0">
                <a:ea typeface="ＭＳ Ｐゴシック" charset="-128"/>
              </a:rPr>
              <a:t>種類ありますが、本試験では、</a:t>
            </a:r>
            <a:r>
              <a:rPr lang="en-US" altLang="ja-JP" dirty="0" smtClean="0">
                <a:ea typeface="ＭＳ Ｐゴシック" charset="-128"/>
              </a:rPr>
              <a:t>35MPa-VH3</a:t>
            </a:r>
            <a:r>
              <a:rPr lang="ja-JP" altLang="en-US" dirty="0" smtClean="0">
                <a:ea typeface="ＭＳ Ｐゴシック" charset="-128"/>
              </a:rPr>
              <a:t>容器を使用した。</a:t>
            </a:r>
            <a:endParaRPr lang="en-US" altLang="ja-JP" dirty="0" smtClean="0">
              <a:ea typeface="ＭＳ Ｐゴシック" charset="-128"/>
            </a:endParaRPr>
          </a:p>
          <a:p>
            <a:r>
              <a:rPr lang="ja-JP" altLang="en-US" dirty="0" smtClean="0">
                <a:ea typeface="ＭＳ Ｐゴシック" charset="-128"/>
              </a:rPr>
              <a:t>使用した容器は、アルミニウムライナーをフィラメントワインディング法による</a:t>
            </a:r>
            <a:r>
              <a:rPr lang="en-US" altLang="ja-JP" dirty="0" smtClean="0">
                <a:ea typeface="ＭＳ Ｐゴシック" charset="-128"/>
              </a:rPr>
              <a:t>CFRP</a:t>
            </a:r>
            <a:r>
              <a:rPr lang="ja-JP" altLang="en-US" dirty="0" smtClean="0">
                <a:ea typeface="ＭＳ Ｐゴシック" charset="-128"/>
              </a:rPr>
              <a:t>で補強した容器です。</a:t>
            </a:r>
            <a:endParaRPr lang="en-US" altLang="ja-JP" dirty="0" smtClean="0">
              <a:ea typeface="ＭＳ Ｐゴシック" charset="-128"/>
            </a:endParaRPr>
          </a:p>
          <a:p>
            <a:endParaRPr lang="en-US" altLang="ja-JP" dirty="0" smtClean="0">
              <a:ea typeface="ＭＳ Ｐゴシック" pitchFamily="50" charset="-128"/>
            </a:endParaRPr>
          </a:p>
          <a:p>
            <a:r>
              <a:rPr lang="ja-JP" altLang="en-US" dirty="0" smtClean="0">
                <a:ea typeface="ＭＳ Ｐゴシック" pitchFamily="50" charset="-128"/>
              </a:rPr>
              <a:t>その充填圧力は</a:t>
            </a:r>
            <a:r>
              <a:rPr lang="ja-JP" altLang="en-US" dirty="0" smtClean="0">
                <a:ea typeface="ＭＳ Ｐゴシック" charset="-128"/>
              </a:rPr>
              <a:t>、</a:t>
            </a:r>
            <a:r>
              <a:rPr lang="en-US" altLang="ja-JP" dirty="0" smtClean="0">
                <a:ea typeface="ＭＳ Ｐゴシック" charset="-128"/>
              </a:rPr>
              <a:t>35 MPa</a:t>
            </a:r>
            <a:r>
              <a:rPr lang="ja-JP" altLang="en-US" dirty="0" smtClean="0">
                <a:ea typeface="ＭＳ Ｐゴシック" charset="-128"/>
              </a:rPr>
              <a:t>もしくは</a:t>
            </a:r>
            <a:r>
              <a:rPr lang="en-US" altLang="ja-JP" dirty="0" smtClean="0">
                <a:ea typeface="ＭＳ Ｐゴシック" charset="-128"/>
              </a:rPr>
              <a:t>70 MPa</a:t>
            </a:r>
            <a:r>
              <a:rPr lang="ja-JP" altLang="en-US" dirty="0" smtClean="0">
                <a:ea typeface="ＭＳ Ｐゴシック" charset="-128"/>
              </a:rPr>
              <a:t>です。圧縮水素容器の種類は、</a:t>
            </a:r>
            <a:r>
              <a:rPr lang="en-US" altLang="ja-JP" dirty="0" smtClean="0">
                <a:ea typeface="ＭＳ Ｐゴシック" charset="-128"/>
              </a:rPr>
              <a:t>VH3</a:t>
            </a:r>
            <a:r>
              <a:rPr lang="ja-JP" altLang="en-US" dirty="0" smtClean="0">
                <a:ea typeface="ＭＳ Ｐゴシック" charset="-128"/>
              </a:rPr>
              <a:t>と</a:t>
            </a:r>
            <a:r>
              <a:rPr lang="en-US" altLang="ja-JP" dirty="0" smtClean="0">
                <a:ea typeface="ＭＳ Ｐゴシック" charset="-128"/>
              </a:rPr>
              <a:t>VH4</a:t>
            </a:r>
            <a:r>
              <a:rPr lang="ja-JP" altLang="en-US" dirty="0" smtClean="0">
                <a:ea typeface="ＭＳ Ｐゴシック" charset="-128"/>
              </a:rPr>
              <a:t>の</a:t>
            </a:r>
            <a:r>
              <a:rPr lang="en-US" altLang="ja-JP" dirty="0" smtClean="0">
                <a:ea typeface="ＭＳ Ｐゴシック" charset="-128"/>
              </a:rPr>
              <a:t>2</a:t>
            </a:r>
            <a:r>
              <a:rPr lang="ja-JP" altLang="en-US" dirty="0" smtClean="0">
                <a:ea typeface="ＭＳ Ｐゴシック" charset="-128"/>
              </a:rPr>
              <a:t>種類あります。</a:t>
            </a:r>
            <a:r>
              <a:rPr lang="en-US" altLang="ja-JP" dirty="0" smtClean="0">
                <a:ea typeface="ＭＳ Ｐゴシック" charset="-128"/>
              </a:rPr>
              <a:t>VH3</a:t>
            </a:r>
            <a:r>
              <a:rPr lang="ja-JP" altLang="en-US" dirty="0" smtClean="0">
                <a:ea typeface="ＭＳ Ｐゴシック" charset="-128"/>
              </a:rPr>
              <a:t>は、金属ライナー製複合容器</a:t>
            </a:r>
            <a:r>
              <a:rPr kumimoji="0" lang="ja-JP" altLang="en-US" dirty="0" smtClean="0">
                <a:ea typeface="ＭＳ Ｐゴシック" charset="-128"/>
              </a:rPr>
              <a:t>。</a:t>
            </a:r>
            <a:r>
              <a:rPr kumimoji="0" lang="en-US" altLang="ja-JP" dirty="0" smtClean="0">
                <a:ea typeface="ＭＳ Ｐゴシック" charset="-128"/>
              </a:rPr>
              <a:t>Type-4</a:t>
            </a:r>
            <a:r>
              <a:rPr kumimoji="0" lang="ja-JP" altLang="en-US" dirty="0" smtClean="0">
                <a:ea typeface="ＭＳ Ｐゴシック" charset="-128"/>
              </a:rPr>
              <a:t>は、プラスチックライナー製複合容器です。</a:t>
            </a:r>
            <a:endParaRPr kumimoji="0" lang="en-US" altLang="ja-JP" dirty="0" smtClean="0">
              <a:ea typeface="ＭＳ Ｐゴシック" charset="-128"/>
            </a:endParaRPr>
          </a:p>
          <a:p>
            <a:endParaRPr lang="en-US" altLang="ja-JP" dirty="0" smtClean="0">
              <a:ea typeface="ＭＳ Ｐゴシック" charset="-128"/>
            </a:endParaRPr>
          </a:p>
          <a:p>
            <a:endParaRPr lang="en-US" altLang="ja-JP" dirty="0" smtClean="0">
              <a:ea typeface="ＭＳ Ｐゴシック" charset="-128"/>
            </a:endParaRPr>
          </a:p>
          <a:p>
            <a:endParaRPr lang="en-US" altLang="ja-JP" dirty="0" smtClean="0">
              <a:ea typeface="ＭＳ Ｐゴシック" charset="-128"/>
            </a:endParaRPr>
          </a:p>
        </p:txBody>
      </p:sp>
      <p:sp>
        <p:nvSpPr>
          <p:cNvPr id="4" name="スライド番号プレースホルダ 3"/>
          <p:cNvSpPr>
            <a:spLocks noGrp="1"/>
          </p:cNvSpPr>
          <p:nvPr>
            <p:ph type="sldNum" sz="quarter" idx="10"/>
          </p:nvPr>
        </p:nvSpPr>
        <p:spPr/>
        <p:txBody>
          <a:bodyPr/>
          <a:lstStyle/>
          <a:p>
            <a:fld id="{50969B3E-DDD6-4A0E-B3FC-C38290655A9D}" type="slidenum">
              <a:rPr lang="ja-JP" altLang="en-US" smtClean="0"/>
              <a:pPr/>
              <a:t>3</a:t>
            </a:fld>
            <a:endParaRPr lang="en-US" altLang="ja-JP"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900113" y="576263"/>
            <a:ext cx="4935537" cy="3702050"/>
          </a:xfrm>
        </p:spPr>
      </p:sp>
      <p:sp>
        <p:nvSpPr>
          <p:cNvPr id="3" name="ノート プレースホルダ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altLang="ja-JP" dirty="0" smtClean="0">
                <a:ea typeface="ＭＳ Ｐゴシック" charset="-128"/>
              </a:rPr>
              <a:t>Compressed hydrogen tanks need fatigue strength against pressure cycling. </a:t>
            </a:r>
          </a:p>
          <a:p>
            <a:pPr marL="0" marR="0" indent="0" algn="l" defTabSz="914400" rtl="0" eaLnBrk="1" fontAlgn="base" latinLnBrk="0" hangingPunct="1">
              <a:lnSpc>
                <a:spcPct val="100000"/>
              </a:lnSpc>
              <a:spcBef>
                <a:spcPct val="30000"/>
              </a:spcBef>
              <a:spcAft>
                <a:spcPct val="0"/>
              </a:spcAft>
              <a:buClrTx/>
              <a:buSzTx/>
              <a:buFontTx/>
              <a:buNone/>
              <a:tabLst/>
              <a:defRPr/>
            </a:pPr>
            <a:r>
              <a:rPr lang="en-US" altLang="ja-JP" dirty="0" smtClean="0">
                <a:ea typeface="ＭＳ Ｐゴシック" charset="-128"/>
              </a:rPr>
              <a:t>So evaluation of their</a:t>
            </a:r>
            <a:r>
              <a:rPr lang="en-US" altLang="ja-JP" baseline="0" dirty="0" smtClean="0">
                <a:ea typeface="ＭＳ Ｐゴシック" charset="-128"/>
              </a:rPr>
              <a:t> fatigue life is essential.  </a:t>
            </a:r>
          </a:p>
          <a:p>
            <a:pPr marL="0" marR="0" indent="0" algn="l" defTabSz="914400" rtl="0" eaLnBrk="1" fontAlgn="base" latinLnBrk="0" hangingPunct="1">
              <a:lnSpc>
                <a:spcPct val="100000"/>
              </a:lnSpc>
              <a:spcBef>
                <a:spcPct val="30000"/>
              </a:spcBef>
              <a:spcAft>
                <a:spcPct val="0"/>
              </a:spcAft>
              <a:buClrTx/>
              <a:buSzTx/>
              <a:buFontTx/>
              <a:buNone/>
              <a:tabLst/>
              <a:defRPr/>
            </a:pPr>
            <a:r>
              <a:rPr lang="en-US" altLang="ja-JP" baseline="0" dirty="0" smtClean="0">
                <a:ea typeface="ＭＳ Ｐゴシック" charset="-128"/>
              </a:rPr>
              <a:t>As methods for evaluation of their fatigue life, the hydraulic-pressure-cycle test and the hydrogen-gas-cycle test are discussed. </a:t>
            </a:r>
          </a:p>
          <a:p>
            <a:pPr marL="0" marR="0" indent="0" algn="l" defTabSz="914400" rtl="0" eaLnBrk="1" fontAlgn="base" latinLnBrk="0" hangingPunct="1">
              <a:lnSpc>
                <a:spcPct val="100000"/>
              </a:lnSpc>
              <a:spcBef>
                <a:spcPct val="30000"/>
              </a:spcBef>
              <a:spcAft>
                <a:spcPct val="0"/>
              </a:spcAft>
              <a:buClrTx/>
              <a:buSzTx/>
              <a:buFontTx/>
              <a:buNone/>
              <a:tabLst/>
              <a:defRPr/>
            </a:pPr>
            <a:r>
              <a:rPr lang="en-US" altLang="ja-JP" baseline="0" dirty="0" smtClean="0">
                <a:ea typeface="ＭＳ Ｐゴシック" charset="-128"/>
              </a:rPr>
              <a:t>The hydraulic-pressure-cycle test is examination of fatigue life.  And fluid temperature  changes slightly during hydraulic pressure cycle.  The cycle time </a:t>
            </a:r>
            <a:r>
              <a:rPr lang="en-US" altLang="ja-JP" baseline="0" smtClean="0">
                <a:ea typeface="ＭＳ Ｐゴシック" charset="-128"/>
              </a:rPr>
              <a:t>is 300 </a:t>
            </a:r>
            <a:r>
              <a:rPr lang="en-US" altLang="ja-JP" baseline="0" dirty="0" smtClean="0">
                <a:ea typeface="ＭＳ Ｐゴシック" charset="-128"/>
              </a:rPr>
              <a:t>cycles per hour.  </a:t>
            </a:r>
          </a:p>
          <a:p>
            <a:pPr marL="0" marR="0" indent="0" algn="l" defTabSz="914400" rtl="0" eaLnBrk="1" fontAlgn="base" latinLnBrk="0" hangingPunct="1">
              <a:lnSpc>
                <a:spcPct val="100000"/>
              </a:lnSpc>
              <a:spcBef>
                <a:spcPct val="30000"/>
              </a:spcBef>
              <a:spcAft>
                <a:spcPct val="0"/>
              </a:spcAft>
              <a:buClrTx/>
              <a:buSzTx/>
              <a:buFontTx/>
              <a:buNone/>
              <a:tabLst/>
              <a:defRPr/>
            </a:pPr>
            <a:r>
              <a:rPr lang="en-US" altLang="ja-JP" baseline="0" dirty="0" smtClean="0">
                <a:ea typeface="ＭＳ Ｐゴシック" charset="-128"/>
              </a:rPr>
              <a:t>The gas-cycle test is examination of fatigue life and hydrogen embrittlement.  And gas temperature changes greatly during gas-cycle.  The cycle time is 1 cycle per hour.  </a:t>
            </a:r>
          </a:p>
          <a:p>
            <a:r>
              <a:rPr lang="en-US" altLang="ja-JP" smtClean="0">
                <a:ea typeface="ＭＳ Ｐゴシック" charset="-128"/>
              </a:rPr>
              <a:t>It is not </a:t>
            </a:r>
            <a:r>
              <a:rPr lang="en-US" altLang="ja-JP" baseline="0" smtClean="0">
                <a:ea typeface="ＭＳ Ｐゴシック" charset="-128"/>
              </a:rPr>
              <a:t>clear what effect the diference in the test method have on the fatigue process.  </a:t>
            </a:r>
          </a:p>
          <a:p>
            <a:endParaRPr lang="en-US" altLang="ja-JP" baseline="0" smtClean="0">
              <a:ea typeface="ＭＳ Ｐゴシック" charset="-128"/>
            </a:endParaRPr>
          </a:p>
          <a:p>
            <a:r>
              <a:rPr lang="ja-JP" altLang="en-US" sz="1050" smtClean="0">
                <a:ea typeface="ＭＳ Ｐゴシック" charset="-128"/>
              </a:rPr>
              <a:t>圧縮</a:t>
            </a:r>
            <a:r>
              <a:rPr lang="ja-JP" altLang="en-US" sz="1050" dirty="0" smtClean="0">
                <a:ea typeface="ＭＳ Ｐゴシック" charset="-128"/>
              </a:rPr>
              <a:t>水素容器には、圧力サイクルに対する疲労強度が必要とされます。疲労試験方法として、液圧サイクル試験と水素ガスサイクル試験が挙げられます。</a:t>
            </a:r>
            <a:endParaRPr lang="en-US" altLang="ja-JP" sz="1050" dirty="0" smtClean="0">
              <a:ea typeface="ＭＳ Ｐゴシック" charset="-128"/>
            </a:endParaRPr>
          </a:p>
          <a:p>
            <a:r>
              <a:rPr lang="ja-JP" altLang="en-US" sz="1050" dirty="0" smtClean="0">
                <a:ea typeface="ＭＳ Ｐゴシック" charset="-128"/>
              </a:rPr>
              <a:t>液圧サイクルは圧力による疲労強度を調査するもので、水素影響などは材料試験で調査します。また、試験中の容器内外温度はほぼ一定であり、試験は</a:t>
            </a:r>
            <a:r>
              <a:rPr lang="en-US" altLang="ja-JP" sz="1050" dirty="0" smtClean="0">
                <a:ea typeface="ＭＳ Ｐゴシック" charset="-128"/>
              </a:rPr>
              <a:t>1</a:t>
            </a:r>
            <a:r>
              <a:rPr lang="ja-JP" altLang="en-US" sz="1050" dirty="0" smtClean="0">
                <a:ea typeface="ＭＳ Ｐゴシック" charset="-128"/>
              </a:rPr>
              <a:t>週間以内で終わります。技術基準では、液圧サイクル試験が高圧ガス容器の疲労試験として採用されており、自動車用の技術基準</a:t>
            </a:r>
            <a:r>
              <a:rPr lang="en-US" altLang="ja-JP" sz="1050" dirty="0" smtClean="0">
                <a:ea typeface="ＭＳ Ｐゴシック" charset="-128"/>
              </a:rPr>
              <a:t>JARI S001</a:t>
            </a:r>
            <a:r>
              <a:rPr lang="ja-JP" altLang="en-US" sz="1050" dirty="0" smtClean="0">
                <a:ea typeface="ＭＳ Ｐゴシック" charset="-128"/>
              </a:rPr>
              <a:t>でも液圧サイクルが採用されて</a:t>
            </a:r>
            <a:r>
              <a:rPr lang="ja-JP" altLang="en-US" sz="1050" smtClean="0">
                <a:ea typeface="ＭＳ Ｐゴシック" charset="-128"/>
              </a:rPr>
              <a:t>います。</a:t>
            </a:r>
            <a:endParaRPr lang="en-US" altLang="ja-JP" sz="1050" smtClean="0">
              <a:ea typeface="ＭＳ Ｐゴシック" charset="-128"/>
            </a:endParaRPr>
          </a:p>
          <a:p>
            <a:r>
              <a:rPr lang="ja-JP" altLang="en-US" sz="1050" smtClean="0">
                <a:ea typeface="ＭＳ Ｐゴシック" charset="-128"/>
              </a:rPr>
              <a:t>一方、水素ガスサイクル試験は、圧力による疲労強度に加えて、水素の影響も同時に調査するものです。ガスサイクルの場合は、容器外温度が一定でも、容器内ガス温度が圧力と同時に変化するため、容器の使用温度範囲内に温度管理すると、</a:t>
            </a:r>
            <a:r>
              <a:rPr lang="en-US" altLang="ja-JP" sz="1050" smtClean="0">
                <a:ea typeface="ＭＳ Ｐゴシック" charset="-128"/>
              </a:rPr>
              <a:t>1</a:t>
            </a:r>
            <a:r>
              <a:rPr lang="ja-JP" altLang="en-US" sz="1050" smtClean="0">
                <a:ea typeface="ＭＳ Ｐゴシック" charset="-128"/>
              </a:rPr>
              <a:t>サイクル</a:t>
            </a:r>
            <a:r>
              <a:rPr lang="en-US" altLang="ja-JP" sz="1050" smtClean="0">
                <a:ea typeface="ＭＳ Ｐゴシック" charset="-128"/>
              </a:rPr>
              <a:t>1</a:t>
            </a:r>
            <a:r>
              <a:rPr lang="ja-JP" altLang="en-US" sz="1050" smtClean="0">
                <a:ea typeface="ＭＳ Ｐゴシック" charset="-128"/>
              </a:rPr>
              <a:t>時間以上必要で、試験期間が半年以上になります。</a:t>
            </a:r>
            <a:endParaRPr lang="en-US" altLang="ja-JP" sz="1050" smtClean="0">
              <a:ea typeface="ＭＳ Ｐゴシック" charset="-128"/>
            </a:endParaRPr>
          </a:p>
          <a:p>
            <a:r>
              <a:rPr lang="ja-JP" altLang="en-US" sz="1050" smtClean="0">
                <a:ea typeface="ＭＳ Ｐゴシック" charset="-128"/>
              </a:rPr>
              <a:t>現在</a:t>
            </a:r>
            <a:r>
              <a:rPr lang="ja-JP" altLang="en-US" sz="1050" dirty="0" smtClean="0">
                <a:ea typeface="ＭＳ Ｐゴシック" charset="-128"/>
              </a:rPr>
              <a:t>、水素ガスサイクルを技術基準に採用するかどうか、必要性を審議中であり、液圧サイクルと、水素ガスサイクルの違いを把握しておく必要があります。</a:t>
            </a:r>
            <a:endParaRPr lang="en-US" altLang="ja-JP" sz="1050" dirty="0" smtClean="0">
              <a:ea typeface="ＭＳ Ｐゴシック" charset="-128"/>
            </a:endParaRPr>
          </a:p>
          <a:p>
            <a:endParaRPr lang="en-US" altLang="ja-JP" sz="1050" dirty="0" smtClean="0">
              <a:ea typeface="ＭＳ Ｐゴシック" charset="-128"/>
            </a:endParaRPr>
          </a:p>
        </p:txBody>
      </p:sp>
      <p:sp>
        <p:nvSpPr>
          <p:cNvPr id="4" name="スライド番号プレースホルダ 3"/>
          <p:cNvSpPr>
            <a:spLocks noGrp="1"/>
          </p:cNvSpPr>
          <p:nvPr>
            <p:ph type="sldNum" sz="quarter" idx="10"/>
          </p:nvPr>
        </p:nvSpPr>
        <p:spPr/>
        <p:txBody>
          <a:bodyPr/>
          <a:lstStyle/>
          <a:p>
            <a:fld id="{50969B3E-DDD6-4A0E-B3FC-C38290655A9D}" type="slidenum">
              <a:rPr lang="ja-JP" altLang="en-US" smtClean="0"/>
              <a:pPr/>
              <a:t>4</a:t>
            </a:fld>
            <a:endParaRPr lang="en-US" altLang="ja-JP"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900113" y="576263"/>
            <a:ext cx="4935537" cy="3702050"/>
          </a:xfrm>
        </p:spPr>
      </p:sp>
      <p:sp>
        <p:nvSpPr>
          <p:cNvPr id="3" name="ノート プレースホルダ 2"/>
          <p:cNvSpPr>
            <a:spLocks noGrp="1"/>
          </p:cNvSpPr>
          <p:nvPr>
            <p:ph type="body" idx="1"/>
          </p:nvPr>
        </p:nvSpPr>
        <p:spPr/>
        <p:txBody>
          <a:bodyPr>
            <a:normAutofit/>
          </a:bodyPr>
          <a:lstStyle/>
          <a:p>
            <a:r>
              <a:rPr lang="en-US" altLang="ja-JP" smtClean="0">
                <a:ea typeface="ＭＳ Ｐゴシック" pitchFamily="50" charset="-128"/>
              </a:rPr>
              <a:t>The</a:t>
            </a:r>
            <a:r>
              <a:rPr lang="en-US" altLang="ja-JP" baseline="0" smtClean="0">
                <a:ea typeface="ＭＳ Ｐゴシック" pitchFamily="50" charset="-128"/>
              </a:rPr>
              <a:t> main load on the tank is internal pressure. </a:t>
            </a:r>
            <a:endParaRPr lang="en-US" altLang="ja-JP" smtClean="0">
              <a:ea typeface="ＭＳ Ｐゴシック" pitchFamily="50" charset="-128"/>
            </a:endParaRPr>
          </a:p>
          <a:p>
            <a:r>
              <a:rPr lang="en-US" altLang="ja-JP" smtClean="0">
                <a:ea typeface="ＭＳ Ｐゴシック" pitchFamily="50" charset="-128"/>
              </a:rPr>
              <a:t>Gas pressure change with temperature,</a:t>
            </a:r>
            <a:r>
              <a:rPr lang="en-US" altLang="ja-JP" baseline="0" smtClean="0">
                <a:ea typeface="ＭＳ Ｐゴシック" pitchFamily="50" charset="-128"/>
              </a:rPr>
              <a:t> e</a:t>
            </a:r>
            <a:r>
              <a:rPr lang="en-US" altLang="ja-JP" smtClean="0">
                <a:ea typeface="ＭＳ Ｐゴシック" pitchFamily="50" charset="-128"/>
              </a:rPr>
              <a:t>ven if the same mass is</a:t>
            </a:r>
            <a:r>
              <a:rPr lang="en-US" altLang="ja-JP" baseline="0" smtClean="0">
                <a:ea typeface="ＭＳ Ｐゴシック" pitchFamily="50" charset="-128"/>
              </a:rPr>
              <a:t> filled in the tank.  SOC, State of charge, is hydrogen-filled state based on hydrogen-mass in the tank.  The tank filled with 35 MPa hydrogen at 15 degrees C is defined as SOC 100%. </a:t>
            </a:r>
          </a:p>
          <a:p>
            <a:r>
              <a:rPr lang="en-US" altLang="ja-JP" baseline="0" smtClean="0">
                <a:ea typeface="ＭＳ Ｐゴシック" pitchFamily="50" charset="-128"/>
              </a:rPr>
              <a:t>The pressure of the tank at SOC 100% is 28 MPa at -40 degrees C, and 44 MPa at 85 degrees C.</a:t>
            </a:r>
          </a:p>
          <a:p>
            <a:r>
              <a:rPr lang="en-US" altLang="ja-JP" baseline="0" smtClean="0">
                <a:ea typeface="ＭＳ Ｐゴシック" pitchFamily="50" charset="-128"/>
              </a:rPr>
              <a:t>Second load on the tank is thermal stress.  </a:t>
            </a:r>
            <a:endParaRPr lang="en-US" altLang="ja-JP" smtClean="0">
              <a:ea typeface="ＭＳ Ｐゴシック" pitchFamily="50" charset="-128"/>
            </a:endParaRPr>
          </a:p>
          <a:p>
            <a:pPr marL="0" marR="0" lvl="1" indent="0" algn="l" defTabSz="914400" rtl="0" eaLnBrk="1" fontAlgn="base" latinLnBrk="0" hangingPunct="1">
              <a:lnSpc>
                <a:spcPct val="100000"/>
              </a:lnSpc>
              <a:spcBef>
                <a:spcPct val="30000"/>
              </a:spcBef>
              <a:spcAft>
                <a:spcPct val="0"/>
              </a:spcAft>
              <a:buClrTx/>
              <a:buSzTx/>
              <a:buFontTx/>
              <a:buNone/>
              <a:tabLst/>
              <a:defRPr/>
            </a:pPr>
            <a:r>
              <a:rPr lang="en-US" altLang="ja-JP" smtClean="0">
                <a:latin typeface="Arial" pitchFamily="34" charset="0"/>
                <a:cs typeface="Arial" pitchFamily="34" charset="0"/>
              </a:rPr>
              <a:t>Because of differences in thermal expansion rates, thermal stress is generated by temperature change</a:t>
            </a:r>
            <a:endParaRPr lang="en-US" altLang="ja-JP" sz="2000" smtClean="0">
              <a:latin typeface="Arial" pitchFamily="34" charset="0"/>
              <a:cs typeface="Arial" pitchFamily="34" charset="0"/>
            </a:endParaRPr>
          </a:p>
          <a:p>
            <a:pPr marL="0" marR="0" lvl="1" indent="0" algn="l" defTabSz="914400" rtl="0" eaLnBrk="1" fontAlgn="base" latinLnBrk="0" hangingPunct="1">
              <a:lnSpc>
                <a:spcPct val="100000"/>
              </a:lnSpc>
              <a:spcBef>
                <a:spcPct val="30000"/>
              </a:spcBef>
              <a:spcAft>
                <a:spcPct val="0"/>
              </a:spcAft>
              <a:buClrTx/>
              <a:buSzTx/>
              <a:buFontTx/>
              <a:buNone/>
              <a:tabLst/>
              <a:defRPr/>
            </a:pPr>
            <a:r>
              <a:rPr kumimoji="1" lang="en-US" altLang="ja-JP" sz="1200" smtClean="0"/>
              <a:t>Fatigue life under SOC100% condition is not clear</a:t>
            </a:r>
            <a:endParaRPr kumimoji="1" lang="ja-JP" altLang="en-US" sz="1200" smtClean="0"/>
          </a:p>
          <a:p>
            <a:endParaRPr lang="en-US" altLang="ja-JP" dirty="0" smtClean="0">
              <a:ea typeface="ＭＳ Ｐゴシック" pitchFamily="50" charset="-128"/>
            </a:endParaRPr>
          </a:p>
          <a:p>
            <a:r>
              <a:rPr lang="ja-JP" altLang="en-US" sz="1100" dirty="0" smtClean="0">
                <a:ea typeface="ＭＳ Ｐゴシック" pitchFamily="50" charset="-128"/>
              </a:rPr>
              <a:t>圧縮水素容器への主な負荷は、充填圧力です。</a:t>
            </a:r>
            <a:endParaRPr lang="en-US" altLang="ja-JP" sz="1100" dirty="0" smtClean="0">
              <a:ea typeface="ＭＳ Ｐゴシック" pitchFamily="50" charset="-128"/>
            </a:endParaRPr>
          </a:p>
          <a:p>
            <a:r>
              <a:rPr lang="ja-JP" altLang="en-US" sz="1100" dirty="0" smtClean="0">
                <a:ea typeface="ＭＳ Ｐゴシック" pitchFamily="50" charset="-128"/>
              </a:rPr>
              <a:t>容器に一定質量の水素ガスを充填するためには、温度によって充填圧力を変える必要があります。</a:t>
            </a:r>
            <a:endParaRPr lang="en-US" altLang="ja-JP" sz="1100" dirty="0" smtClean="0">
              <a:ea typeface="ＭＳ Ｐゴシック" pitchFamily="50" charset="-128"/>
            </a:endParaRPr>
          </a:p>
          <a:p>
            <a:r>
              <a:rPr lang="ja-JP" altLang="en-US" sz="1100" dirty="0" smtClean="0">
                <a:ea typeface="ＭＳ Ｐゴシック" pitchFamily="50" charset="-128"/>
              </a:rPr>
              <a:t>ここで、</a:t>
            </a:r>
            <a:r>
              <a:rPr lang="en-US" altLang="ja-JP" sz="1100" dirty="0" smtClean="0">
                <a:ea typeface="ＭＳ Ｐゴシック" pitchFamily="50" charset="-128"/>
              </a:rPr>
              <a:t>15℃</a:t>
            </a:r>
            <a:r>
              <a:rPr lang="ja-JP" altLang="en-US" sz="1100" dirty="0" smtClean="0">
                <a:ea typeface="ＭＳ Ｐゴシック" pitchFamily="50" charset="-128"/>
              </a:rPr>
              <a:t>で</a:t>
            </a:r>
            <a:r>
              <a:rPr lang="en-US" altLang="ja-JP" sz="1100" dirty="0" smtClean="0">
                <a:ea typeface="ＭＳ Ｐゴシック" pitchFamily="50" charset="-128"/>
              </a:rPr>
              <a:t>35MPa</a:t>
            </a:r>
            <a:r>
              <a:rPr lang="ja-JP" altLang="en-US" sz="1100" dirty="0" smtClean="0">
                <a:ea typeface="ＭＳ Ｐゴシック" pitchFamily="50" charset="-128"/>
              </a:rPr>
              <a:t>となる質量の水素を充填した状態を</a:t>
            </a:r>
            <a:r>
              <a:rPr lang="en-US" altLang="ja-JP" sz="1100" dirty="0" smtClean="0">
                <a:ea typeface="ＭＳ Ｐゴシック" pitchFamily="50" charset="-128"/>
              </a:rPr>
              <a:t>SOC100%</a:t>
            </a:r>
            <a:r>
              <a:rPr lang="ja-JP" altLang="en-US" sz="1100" dirty="0" smtClean="0">
                <a:ea typeface="ＭＳ Ｐゴシック" pitchFamily="50" charset="-128"/>
              </a:rPr>
              <a:t>とすると、</a:t>
            </a:r>
            <a:endParaRPr lang="en-US" altLang="ja-JP" sz="1100" dirty="0" smtClean="0">
              <a:ea typeface="ＭＳ Ｐゴシック" pitchFamily="50" charset="-128"/>
            </a:endParaRPr>
          </a:p>
          <a:p>
            <a:r>
              <a:rPr lang="en-US" altLang="ja-JP" sz="1100" dirty="0" smtClean="0">
                <a:ea typeface="ＭＳ Ｐゴシック" pitchFamily="50" charset="-128"/>
              </a:rPr>
              <a:t>-40</a:t>
            </a:r>
            <a:r>
              <a:rPr lang="ja-JP" altLang="en-US" sz="1100" dirty="0" smtClean="0">
                <a:ea typeface="ＭＳ Ｐゴシック" pitchFamily="50" charset="-128"/>
              </a:rPr>
              <a:t>℃では、</a:t>
            </a:r>
            <a:r>
              <a:rPr lang="en-US" altLang="ja-JP" sz="1100" dirty="0" smtClean="0">
                <a:ea typeface="ＭＳ Ｐゴシック" pitchFamily="50" charset="-128"/>
              </a:rPr>
              <a:t>28MPa</a:t>
            </a:r>
            <a:r>
              <a:rPr lang="ja-JP" altLang="en-US" sz="1100" dirty="0" smtClean="0">
                <a:ea typeface="ＭＳ Ｐゴシック" pitchFamily="50" charset="-128"/>
              </a:rPr>
              <a:t>、</a:t>
            </a:r>
            <a:r>
              <a:rPr lang="en-US" altLang="ja-JP" sz="1100" dirty="0" smtClean="0">
                <a:ea typeface="ＭＳ Ｐゴシック" pitchFamily="50" charset="-128"/>
              </a:rPr>
              <a:t>85℃</a:t>
            </a:r>
            <a:r>
              <a:rPr lang="ja-JP" altLang="en-US" sz="1100" dirty="0" smtClean="0">
                <a:ea typeface="ＭＳ Ｐゴシック" pitchFamily="50" charset="-128"/>
              </a:rPr>
              <a:t>では</a:t>
            </a:r>
            <a:r>
              <a:rPr lang="en-US" altLang="ja-JP" sz="1100" dirty="0" smtClean="0">
                <a:ea typeface="ＭＳ Ｐゴシック" pitchFamily="50" charset="-128"/>
              </a:rPr>
              <a:t>44MPa</a:t>
            </a:r>
            <a:r>
              <a:rPr lang="ja-JP" altLang="en-US" sz="1100" dirty="0" smtClean="0">
                <a:ea typeface="ＭＳ Ｐゴシック" pitchFamily="50" charset="-128"/>
              </a:rPr>
              <a:t>のときに</a:t>
            </a:r>
            <a:r>
              <a:rPr lang="en-US" altLang="ja-JP" sz="1100" dirty="0" smtClean="0">
                <a:ea typeface="ＭＳ Ｐゴシック" pitchFamily="50" charset="-128"/>
              </a:rPr>
              <a:t>SOC100%</a:t>
            </a:r>
            <a:r>
              <a:rPr lang="ja-JP" altLang="en-US" sz="1100" dirty="0" smtClean="0">
                <a:ea typeface="ＭＳ Ｐゴシック" pitchFamily="50" charset="-128"/>
              </a:rPr>
              <a:t>となります。</a:t>
            </a:r>
            <a:endParaRPr lang="en-US" altLang="ja-JP" sz="1100" dirty="0" smtClean="0">
              <a:ea typeface="ＭＳ Ｐゴシック" pitchFamily="50" charset="-128"/>
            </a:endParaRPr>
          </a:p>
          <a:p>
            <a:pPr defTabSz="930219">
              <a:defRPr/>
            </a:pPr>
            <a:r>
              <a:rPr lang="ja-JP" altLang="en-US" sz="1100" dirty="0" smtClean="0"/>
              <a:t>また、</a:t>
            </a:r>
            <a:r>
              <a:rPr lang="en-US" altLang="ja-JP" sz="1100" dirty="0" smtClean="0"/>
              <a:t>VH3</a:t>
            </a:r>
            <a:r>
              <a:rPr lang="ja-JP" altLang="en-US" sz="1100" dirty="0" smtClean="0"/>
              <a:t>容器の場合、アルミニウム合金は熱膨張率が大きく、</a:t>
            </a:r>
            <a:r>
              <a:rPr lang="en-US" altLang="ja-JP" sz="1100" dirty="0" smtClean="0"/>
              <a:t>CFRP</a:t>
            </a:r>
            <a:r>
              <a:rPr lang="ja-JP" altLang="en-US" sz="1100" dirty="0" smtClean="0"/>
              <a:t>の熱膨張率はとても小さいため、温度変化により、熱応力が発生します。</a:t>
            </a:r>
            <a:endParaRPr lang="en-US" altLang="ja-JP" sz="1100" dirty="0" smtClean="0"/>
          </a:p>
          <a:p>
            <a:r>
              <a:rPr lang="ja-JP" altLang="en-US" sz="1100" dirty="0" smtClean="0">
                <a:ea typeface="ＭＳ Ｐゴシック" pitchFamily="50" charset="-128"/>
              </a:rPr>
              <a:t>このように、温度によって容器への負荷が変わることから、</a:t>
            </a:r>
            <a:r>
              <a:rPr lang="en-US" altLang="ja-JP" sz="1100" dirty="0" smtClean="0">
                <a:ea typeface="ＭＳ Ｐゴシック" pitchFamily="50" charset="-128"/>
              </a:rPr>
              <a:t>SOC0~100%</a:t>
            </a:r>
            <a:r>
              <a:rPr lang="ja-JP" altLang="en-US" sz="1100" dirty="0" smtClean="0">
                <a:ea typeface="ＭＳ Ｐゴシック" pitchFamily="50" charset="-128"/>
              </a:rPr>
              <a:t>サイクルの疲労寿命も温度によって変わると</a:t>
            </a:r>
            <a:r>
              <a:rPr lang="ja-JP" altLang="en-US" sz="1100" smtClean="0">
                <a:ea typeface="ＭＳ Ｐゴシック" pitchFamily="50" charset="-128"/>
              </a:rPr>
              <a:t>考えられます。</a:t>
            </a:r>
            <a:endParaRPr lang="en-US" altLang="ja-JP" sz="1100" dirty="0" smtClean="0"/>
          </a:p>
        </p:txBody>
      </p:sp>
      <p:sp>
        <p:nvSpPr>
          <p:cNvPr id="4" name="スライド番号プレースホルダ 3"/>
          <p:cNvSpPr>
            <a:spLocks noGrp="1"/>
          </p:cNvSpPr>
          <p:nvPr>
            <p:ph type="sldNum" sz="quarter" idx="10"/>
          </p:nvPr>
        </p:nvSpPr>
        <p:spPr/>
        <p:txBody>
          <a:bodyPr/>
          <a:lstStyle/>
          <a:p>
            <a:fld id="{50969B3E-DDD6-4A0E-B3FC-C38290655A9D}" type="slidenum">
              <a:rPr lang="ja-JP" altLang="en-US" smtClean="0"/>
              <a:pPr/>
              <a:t>5</a:t>
            </a:fld>
            <a:endParaRPr lang="en-US" altLang="ja-JP"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 2"/>
          <p:cNvSpPr>
            <a:spLocks noGrp="1"/>
          </p:cNvSpPr>
          <p:nvPr>
            <p:ph type="body" idx="1"/>
          </p:nvPr>
        </p:nvSpPr>
        <p:spPr/>
        <p:txBody>
          <a:bodyPr>
            <a:normAutofit/>
          </a:bodyPr>
          <a:lstStyle/>
          <a:p>
            <a:pPr defTabSz="930219">
              <a:defRPr/>
            </a:pPr>
            <a:r>
              <a:rPr lang="en-US" altLang="ja-JP" dirty="0" smtClean="0"/>
              <a:t>The purpose of this study is </a:t>
            </a:r>
            <a:r>
              <a:rPr lang="en-US" altLang="ja-JP" dirty="0" smtClean="0">
                <a:latin typeface="Arial Unicode MS" pitchFamily="50" charset="-128"/>
                <a:ea typeface="Arial Unicode MS" pitchFamily="50" charset="-128"/>
                <a:cs typeface="Arial Unicode MS" pitchFamily="50" charset="-128"/>
              </a:rPr>
              <a:t>To clarify the influence of environmental temperature and pressure assuming SOC 100% on the fatigue life of compressed hydrogen tanks for vehicles.  </a:t>
            </a:r>
          </a:p>
          <a:p>
            <a:pPr marL="0" marR="0" indent="0" algn="l" defTabSz="930219" rtl="0" eaLnBrk="1" fontAlgn="base" latinLnBrk="0" hangingPunct="1">
              <a:lnSpc>
                <a:spcPct val="100000"/>
              </a:lnSpc>
              <a:spcBef>
                <a:spcPct val="30000"/>
              </a:spcBef>
              <a:spcAft>
                <a:spcPct val="0"/>
              </a:spcAft>
              <a:buClrTx/>
              <a:buSzTx/>
              <a:buFontTx/>
              <a:buNone/>
              <a:tabLst/>
              <a:defRPr/>
            </a:pPr>
            <a:r>
              <a:rPr lang="en-US" altLang="ja-JP" dirty="0" smtClean="0"/>
              <a:t>In this study, we conducted </a:t>
            </a:r>
            <a:r>
              <a:rPr lang="en-US" altLang="ja-JP" dirty="0" smtClean="0">
                <a:latin typeface="Arial Unicode MS" pitchFamily="50" charset="-128"/>
                <a:ea typeface="Arial Unicode MS" pitchFamily="50" charset="-128"/>
                <a:cs typeface="Arial Unicode MS" pitchFamily="50" charset="-128"/>
              </a:rPr>
              <a:t>Hydraulic pressure cycle tests with varying environmental temperature and pressure.  </a:t>
            </a:r>
          </a:p>
          <a:p>
            <a:pPr marL="0" marR="0" indent="0" algn="l" defTabSz="930219" rtl="0" eaLnBrk="1" fontAlgn="base" latinLnBrk="0" hangingPunct="1">
              <a:lnSpc>
                <a:spcPct val="100000"/>
              </a:lnSpc>
              <a:spcBef>
                <a:spcPct val="30000"/>
              </a:spcBef>
              <a:spcAft>
                <a:spcPct val="0"/>
              </a:spcAft>
              <a:buClrTx/>
              <a:buSzTx/>
              <a:buFontTx/>
              <a:buNone/>
              <a:tabLst/>
              <a:defRPr/>
            </a:pPr>
            <a:r>
              <a:rPr lang="en-US" altLang="ja-JP" dirty="0" smtClean="0"/>
              <a:t>Low temperature was set -40 degrees C and 28MPa, Room temperature was set +15 degrees C and 35MPa, , And High temperature was set 85 degrees C and 44MPa.  </a:t>
            </a:r>
          </a:p>
          <a:p>
            <a:pPr defTabSz="930219">
              <a:defRPr/>
            </a:pPr>
            <a:endParaRPr lang="en-US" altLang="ja-JP" dirty="0" smtClean="0">
              <a:latin typeface="Arial Unicode MS" pitchFamily="50" charset="-128"/>
              <a:ea typeface="Arial Unicode MS" pitchFamily="50" charset="-128"/>
              <a:cs typeface="Arial Unicode MS" pitchFamily="50" charset="-128"/>
            </a:endParaRPr>
          </a:p>
          <a:p>
            <a:pPr defTabSz="930219">
              <a:defRPr/>
            </a:pPr>
            <a:endParaRPr lang="en-US" altLang="ja-JP" dirty="0" smtClean="0">
              <a:ea typeface="ＭＳ Ｐゴシック" pitchFamily="50" charset="-128"/>
            </a:endParaRPr>
          </a:p>
          <a:p>
            <a:pPr defTabSz="930219">
              <a:defRPr/>
            </a:pPr>
            <a:r>
              <a:rPr lang="ja-JP" altLang="en-US" dirty="0" smtClean="0">
                <a:ea typeface="ＭＳ Ｐゴシック" pitchFamily="50" charset="-128"/>
              </a:rPr>
              <a:t>そこで、本研究では、</a:t>
            </a:r>
            <a:r>
              <a:rPr lang="ja-JP" altLang="en-US" dirty="0" smtClean="0"/>
              <a:t>液圧サイクルとガスサイクルの比較に資するデータを得るため、</a:t>
            </a:r>
            <a:r>
              <a:rPr lang="en-US" altLang="ja-JP" dirty="0" smtClean="0">
                <a:ea typeface="ＭＳ Ｐゴシック" pitchFamily="50" charset="-128"/>
              </a:rPr>
              <a:t>VH3</a:t>
            </a:r>
            <a:r>
              <a:rPr lang="ja-JP" altLang="en-US" dirty="0" smtClean="0">
                <a:ea typeface="ＭＳ Ｐゴシック" pitchFamily="50" charset="-128"/>
              </a:rPr>
              <a:t>圧縮水素容器の液圧サイクルによる疲労寿命を調査することを目的としました。　</a:t>
            </a:r>
            <a:endParaRPr lang="en-US" altLang="ja-JP" dirty="0" smtClean="0">
              <a:ea typeface="ＭＳ Ｐゴシック" pitchFamily="50" charset="-128"/>
            </a:endParaRPr>
          </a:p>
          <a:p>
            <a:pPr defTabSz="930219">
              <a:defRPr/>
            </a:pPr>
            <a:r>
              <a:rPr lang="ja-JP" altLang="en-US" dirty="0" smtClean="0">
                <a:ea typeface="ＭＳ Ｐゴシック" pitchFamily="50" charset="-128"/>
              </a:rPr>
              <a:t>そこで、温度・圧力を変えることで</a:t>
            </a:r>
            <a:r>
              <a:rPr lang="en-US" altLang="ja-JP" dirty="0" smtClean="0">
                <a:ea typeface="ＭＳ Ｐゴシック" pitchFamily="50" charset="-128"/>
              </a:rPr>
              <a:t>SOC100%</a:t>
            </a:r>
            <a:r>
              <a:rPr lang="ja-JP" altLang="en-US" dirty="0" smtClean="0">
                <a:ea typeface="ＭＳ Ｐゴシック" pitchFamily="50" charset="-128"/>
              </a:rPr>
              <a:t>充填を想定した圧力サイクル試験を実施しました。低温条件は、</a:t>
            </a:r>
            <a:r>
              <a:rPr lang="en-US" altLang="ja-JP" dirty="0" smtClean="0">
                <a:ea typeface="ＭＳ Ｐゴシック" pitchFamily="50" charset="-128"/>
              </a:rPr>
              <a:t>-40℃</a:t>
            </a:r>
            <a:r>
              <a:rPr lang="ja-JP" altLang="en-US" dirty="0" smtClean="0">
                <a:ea typeface="ＭＳ Ｐゴシック" pitchFamily="50" charset="-128"/>
              </a:rPr>
              <a:t>・</a:t>
            </a:r>
            <a:r>
              <a:rPr lang="en-US" altLang="ja-JP" dirty="0" smtClean="0">
                <a:ea typeface="ＭＳ Ｐゴシック" pitchFamily="50" charset="-128"/>
              </a:rPr>
              <a:t>28MPa</a:t>
            </a:r>
            <a:r>
              <a:rPr lang="ja-JP" altLang="en-US" dirty="0" smtClean="0">
                <a:ea typeface="ＭＳ Ｐゴシック" pitchFamily="50" charset="-128"/>
              </a:rPr>
              <a:t>。室温条件は</a:t>
            </a:r>
            <a:r>
              <a:rPr lang="en-US" altLang="ja-JP" dirty="0" smtClean="0">
                <a:ea typeface="ＭＳ Ｐゴシック" pitchFamily="50" charset="-128"/>
              </a:rPr>
              <a:t>15℃</a:t>
            </a:r>
            <a:r>
              <a:rPr lang="ja-JP" altLang="en-US" dirty="0" smtClean="0">
                <a:ea typeface="ＭＳ Ｐゴシック" pitchFamily="50" charset="-128"/>
              </a:rPr>
              <a:t>・</a:t>
            </a:r>
            <a:r>
              <a:rPr lang="en-US" altLang="ja-JP" dirty="0" smtClean="0">
                <a:ea typeface="ＭＳ Ｐゴシック" pitchFamily="50" charset="-128"/>
              </a:rPr>
              <a:t>35MPa</a:t>
            </a:r>
            <a:r>
              <a:rPr lang="ja-JP" altLang="en-US" dirty="0" smtClean="0">
                <a:ea typeface="ＭＳ Ｐゴシック" pitchFamily="50" charset="-128"/>
              </a:rPr>
              <a:t>。高温条件は、</a:t>
            </a:r>
            <a:r>
              <a:rPr lang="en-US" altLang="ja-JP" dirty="0" smtClean="0">
                <a:ea typeface="ＭＳ Ｐゴシック" pitchFamily="50" charset="-128"/>
              </a:rPr>
              <a:t>85℃</a:t>
            </a:r>
            <a:r>
              <a:rPr lang="ja-JP" altLang="en-US" dirty="0" smtClean="0">
                <a:ea typeface="ＭＳ Ｐゴシック" pitchFamily="50" charset="-128"/>
              </a:rPr>
              <a:t>・</a:t>
            </a:r>
            <a:r>
              <a:rPr lang="en-US" altLang="ja-JP" dirty="0" smtClean="0">
                <a:ea typeface="ＭＳ Ｐゴシック" pitchFamily="50" charset="-128"/>
              </a:rPr>
              <a:t>44MPa</a:t>
            </a:r>
            <a:r>
              <a:rPr lang="ja-JP" altLang="en-US" dirty="0" smtClean="0">
                <a:ea typeface="ＭＳ Ｐゴシック" pitchFamily="50" charset="-128"/>
              </a:rPr>
              <a:t>です。</a:t>
            </a:r>
            <a:endParaRPr lang="en-US" altLang="ja-JP" dirty="0" smtClean="0">
              <a:ea typeface="ＭＳ Ｐゴシック" pitchFamily="50" charset="-128"/>
            </a:endParaRPr>
          </a:p>
          <a:p>
            <a:endParaRPr lang="en-US" altLang="ja-JP" dirty="0" smtClean="0"/>
          </a:p>
          <a:p>
            <a:endParaRPr lang="en-US" altLang="ja-JP" dirty="0" smtClean="0"/>
          </a:p>
        </p:txBody>
      </p:sp>
      <p:sp>
        <p:nvSpPr>
          <p:cNvPr id="4" name="スライド番号プレースホルダ 3"/>
          <p:cNvSpPr>
            <a:spLocks noGrp="1"/>
          </p:cNvSpPr>
          <p:nvPr>
            <p:ph type="sldNum" sz="quarter" idx="10"/>
          </p:nvPr>
        </p:nvSpPr>
        <p:spPr/>
        <p:txBody>
          <a:bodyPr/>
          <a:lstStyle/>
          <a:p>
            <a:fld id="{50969B3E-DDD6-4A0E-B3FC-C38290655A9D}" type="slidenum">
              <a:rPr lang="ja-JP" altLang="en-US" smtClean="0"/>
              <a:pPr/>
              <a:t>6</a:t>
            </a:fld>
            <a:endParaRPr lang="en-US" altLang="ja-JP" dirty="0"/>
          </a:p>
        </p:txBody>
      </p:sp>
      <p:sp>
        <p:nvSpPr>
          <p:cNvPr id="10" name="スライド イメージ プレースホルダ 9"/>
          <p:cNvSpPr>
            <a:spLocks noGrp="1" noRot="1" noChangeAspect="1"/>
          </p:cNvSpPr>
          <p:nvPr>
            <p:ph type="sldImg"/>
          </p:nvPr>
        </p:nvSpPr>
        <p:spPr>
          <a:xfrm>
            <a:off x="900113" y="576263"/>
            <a:ext cx="4935537" cy="3702050"/>
          </a:xfr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 2"/>
          <p:cNvSpPr>
            <a:spLocks noGrp="1"/>
          </p:cNvSpPr>
          <p:nvPr>
            <p:ph type="body" idx="1"/>
          </p:nvPr>
        </p:nvSpPr>
        <p:spPr/>
        <p:txBody>
          <a:bodyPr>
            <a:normAutofit/>
          </a:bodyPr>
          <a:lstStyle/>
          <a:p>
            <a:r>
              <a:rPr lang="en-US" altLang="ja-JP" dirty="0" smtClean="0"/>
              <a:t>Next, I will explain the material and method.</a:t>
            </a:r>
          </a:p>
          <a:p>
            <a:endParaRPr lang="en-US" altLang="ja-JP" dirty="0" smtClean="0"/>
          </a:p>
          <a:p>
            <a:endParaRPr lang="en-US" altLang="ja-JP" dirty="0" smtClean="0"/>
          </a:p>
          <a:p>
            <a:r>
              <a:rPr lang="ja-JP" altLang="en-US" dirty="0" smtClean="0"/>
              <a:t>次に、方法および供試容器について説明します。</a:t>
            </a:r>
            <a:endParaRPr lang="en-US" altLang="ja-JP" dirty="0" smtClean="0"/>
          </a:p>
          <a:p>
            <a:endParaRPr lang="ja-JP" altLang="en-US" dirty="0"/>
          </a:p>
        </p:txBody>
      </p:sp>
      <p:sp>
        <p:nvSpPr>
          <p:cNvPr id="4" name="スライド番号プレースホルダ 3"/>
          <p:cNvSpPr>
            <a:spLocks noGrp="1"/>
          </p:cNvSpPr>
          <p:nvPr>
            <p:ph type="sldNum" sz="quarter" idx="10"/>
          </p:nvPr>
        </p:nvSpPr>
        <p:spPr/>
        <p:txBody>
          <a:bodyPr/>
          <a:lstStyle/>
          <a:p>
            <a:fld id="{69691FA8-73C7-440D-82D1-7095F6ADBD6B}" type="slidenum">
              <a:rPr lang="ja-JP" altLang="en-US" smtClean="0"/>
              <a:pPr/>
              <a:t>7</a:t>
            </a:fld>
            <a:endParaRPr lang="en-US" altLang="ja-JP" dirty="0"/>
          </a:p>
        </p:txBody>
      </p:sp>
      <p:sp>
        <p:nvSpPr>
          <p:cNvPr id="7" name="スライド イメージ プレースホルダ 6"/>
          <p:cNvSpPr>
            <a:spLocks noGrp="1" noRot="1" noChangeAspect="1"/>
          </p:cNvSpPr>
          <p:nvPr>
            <p:ph type="sldImg"/>
          </p:nvPr>
        </p:nvSpPr>
        <p:spPr>
          <a:xfrm>
            <a:off x="900113" y="576263"/>
            <a:ext cx="4935537" cy="3702050"/>
          </a:xfr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p:txBody>
          <a:bodyPr/>
          <a:lstStyle/>
          <a:p>
            <a:fld id="{57EB3B1E-8D13-421C-A2FB-1DC4FD24FED3}" type="slidenum">
              <a:rPr lang="ja-JP" altLang="en-US" smtClean="0"/>
              <a:pPr/>
              <a:t>8</a:t>
            </a:fld>
            <a:endParaRPr lang="en-US" altLang="ja-JP" dirty="0" smtClean="0"/>
          </a:p>
        </p:txBody>
      </p:sp>
      <p:sp>
        <p:nvSpPr>
          <p:cNvPr id="24580" name="Rectangle 3"/>
          <p:cNvSpPr>
            <a:spLocks noGrp="1" noChangeArrowheads="1"/>
          </p:cNvSpPr>
          <p:nvPr>
            <p:ph type="body" idx="1"/>
          </p:nvPr>
        </p:nvSpPr>
        <p:spPr/>
        <p:txBody>
          <a:bodyPr>
            <a:normAutofit/>
          </a:bodyPr>
          <a:lstStyle/>
          <a:p>
            <a:r>
              <a:rPr lang="en-US" altLang="ja-JP" dirty="0" smtClean="0">
                <a:ea typeface="ＭＳ Ｐゴシック" charset="-128"/>
              </a:rPr>
              <a:t>In this study, we used Type-3 of compressed hydrogen tanks. This table lists the specifications for the test tank. This tank’s normal filling pressure is 35 MPa, volume is 28 litter. And external diameter is 280 mm, length is 730 mm. </a:t>
            </a:r>
          </a:p>
          <a:p>
            <a:r>
              <a:rPr lang="en-US" altLang="ja-JP" dirty="0" smtClean="0">
                <a:ea typeface="ＭＳ Ｐゴシック" charset="-128"/>
              </a:rPr>
              <a:t>This figure illustrates a schematic diagram of the type-3 tank. This straight part is called cylindrical section, and this round part is Dome section. Type-3 tank</a:t>
            </a:r>
            <a:r>
              <a:rPr lang="en-US" altLang="ja-JP" baseline="0" dirty="0" smtClean="0">
                <a:ea typeface="ＭＳ Ｐゴシック" charset="-128"/>
              </a:rPr>
              <a:t> is</a:t>
            </a:r>
            <a:r>
              <a:rPr lang="en-US" altLang="ja-JP" dirty="0" smtClean="0">
                <a:ea typeface="ＭＳ Ｐゴシック" charset="-128"/>
              </a:rPr>
              <a:t> fully</a:t>
            </a:r>
            <a:r>
              <a:rPr lang="en-US" altLang="ja-JP" baseline="0" dirty="0" smtClean="0">
                <a:ea typeface="ＭＳ Ｐゴシック" charset="-128"/>
              </a:rPr>
              <a:t> wrapped composite tank with metal liner.  </a:t>
            </a:r>
            <a:r>
              <a:rPr lang="en-US" altLang="ja-JP" dirty="0" smtClean="0">
                <a:ea typeface="ＭＳ Ｐゴシック" charset="-128"/>
              </a:rPr>
              <a:t>Liner material is aluminum alloy,</a:t>
            </a:r>
            <a:r>
              <a:rPr lang="en-US" altLang="ja-JP" baseline="0" dirty="0" smtClean="0">
                <a:ea typeface="ＭＳ Ｐゴシック" charset="-128"/>
              </a:rPr>
              <a:t> </a:t>
            </a:r>
            <a:r>
              <a:rPr lang="en-US" altLang="ja-JP" dirty="0" smtClean="0">
                <a:ea typeface="ＭＳ Ｐゴシック" charset="-128"/>
              </a:rPr>
              <a:t>A6061-T6. This gray part is aluminum alloy liner. The liner is reinforced by carbon fiber reinforced plastic, CFRP. This black part is CFRP layer. In cylindrical section, Aluminum alloy liner is 3.2 mm in thickness, and CFRP layer is 10 mm in thickness. </a:t>
            </a:r>
          </a:p>
          <a:p>
            <a:endParaRPr lang="en-US" altLang="ja-JP" dirty="0" smtClean="0">
              <a:ea typeface="ＭＳ Ｐゴシック" charset="-128"/>
            </a:endParaRPr>
          </a:p>
          <a:p>
            <a:endParaRPr lang="en-US" altLang="ja-JP" dirty="0" smtClean="0">
              <a:ea typeface="ＭＳ Ｐゴシック" charset="-128"/>
            </a:endParaRPr>
          </a:p>
          <a:p>
            <a:r>
              <a:rPr lang="ja-JP" altLang="en-US" dirty="0" smtClean="0">
                <a:ea typeface="ＭＳ Ｐゴシック" charset="-128"/>
              </a:rPr>
              <a:t>はじめに、供試容器概要を説明します。</a:t>
            </a:r>
            <a:endParaRPr lang="en-US" altLang="ja-JP" dirty="0" smtClean="0">
              <a:ea typeface="ＭＳ Ｐゴシック" charset="-128"/>
            </a:endParaRPr>
          </a:p>
          <a:p>
            <a:r>
              <a:rPr lang="ja-JP" altLang="en-US" dirty="0" smtClean="0">
                <a:ea typeface="ＭＳ Ｐゴシック" charset="-128"/>
              </a:rPr>
              <a:t>本試験では、</a:t>
            </a:r>
            <a:r>
              <a:rPr lang="en-US" altLang="ja-JP" dirty="0" smtClean="0">
                <a:ea typeface="ＭＳ Ｐゴシック" charset="-128"/>
              </a:rPr>
              <a:t>VH3</a:t>
            </a:r>
            <a:r>
              <a:rPr lang="ja-JP" altLang="en-US" dirty="0" smtClean="0">
                <a:ea typeface="ＭＳ Ｐゴシック" charset="-128"/>
              </a:rPr>
              <a:t>の圧縮水素容器を使用しました。最高充填圧力は</a:t>
            </a:r>
            <a:r>
              <a:rPr lang="en-US" altLang="ja-JP" dirty="0" smtClean="0">
                <a:ea typeface="ＭＳ Ｐゴシック" charset="-128"/>
              </a:rPr>
              <a:t>35 MPa</a:t>
            </a:r>
            <a:r>
              <a:rPr lang="ja-JP" altLang="en-US" dirty="0" err="1" smtClean="0">
                <a:ea typeface="ＭＳ Ｐゴシック" charset="-128"/>
              </a:rPr>
              <a:t>、</a:t>
            </a:r>
            <a:r>
              <a:rPr lang="ja-JP" altLang="en-US" smtClean="0">
                <a:ea typeface="ＭＳ Ｐゴシック" charset="-128"/>
              </a:rPr>
              <a:t>容量</a:t>
            </a:r>
            <a:r>
              <a:rPr lang="en-US" altLang="ja-JP" smtClean="0">
                <a:ea typeface="ＭＳ Ｐゴシック" charset="-128"/>
              </a:rPr>
              <a:t>28L</a:t>
            </a:r>
            <a:r>
              <a:rPr lang="ja-JP" altLang="en-US" smtClean="0">
                <a:ea typeface="ＭＳ Ｐゴシック" charset="-128"/>
              </a:rPr>
              <a:t>です。外形は</a:t>
            </a:r>
            <a:r>
              <a:rPr lang="en-US" altLang="ja-JP" smtClean="0">
                <a:ea typeface="ＭＳ Ｐゴシック" charset="-128"/>
              </a:rPr>
              <a:t>280mm</a:t>
            </a:r>
            <a:r>
              <a:rPr lang="ja-JP" altLang="en-US" smtClean="0">
                <a:ea typeface="ＭＳ Ｐゴシック" charset="-128"/>
              </a:rPr>
              <a:t>、全長は</a:t>
            </a:r>
            <a:r>
              <a:rPr lang="en-US" altLang="ja-JP" smtClean="0">
                <a:ea typeface="ＭＳ Ｐゴシック" charset="-128"/>
              </a:rPr>
              <a:t>730mm</a:t>
            </a:r>
            <a:r>
              <a:rPr lang="ja-JP" altLang="en-US" smtClean="0">
                <a:ea typeface="ＭＳ Ｐゴシック" charset="-128"/>
              </a:rPr>
              <a:t>、ライナー材質は、アルミニウム合金</a:t>
            </a:r>
            <a:r>
              <a:rPr lang="en-US" altLang="ja-JP" smtClean="0">
                <a:ea typeface="ＭＳ Ｐゴシック" charset="-128"/>
              </a:rPr>
              <a:t>A6061-T6</a:t>
            </a:r>
            <a:r>
              <a:rPr lang="ja-JP" altLang="en-US" smtClean="0">
                <a:ea typeface="ＭＳ Ｐゴシック" charset="-128"/>
              </a:rPr>
              <a:t>です。下の図は、</a:t>
            </a:r>
            <a:r>
              <a:rPr lang="en-US" altLang="ja-JP" smtClean="0">
                <a:ea typeface="ＭＳ Ｐゴシック" charset="-128"/>
              </a:rPr>
              <a:t>VH3</a:t>
            </a:r>
            <a:r>
              <a:rPr lang="ja-JP" altLang="en-US" smtClean="0">
                <a:ea typeface="ＭＳ Ｐゴシック" charset="-128"/>
              </a:rPr>
              <a:t>容器の模式図です。</a:t>
            </a:r>
            <a:r>
              <a:rPr lang="en-US" altLang="ja-JP" smtClean="0">
                <a:ea typeface="ＭＳ Ｐゴシック" charset="-128"/>
              </a:rPr>
              <a:t>VH3</a:t>
            </a:r>
            <a:r>
              <a:rPr lang="ja-JP" altLang="en-US" smtClean="0">
                <a:ea typeface="ＭＳ Ｐゴシック" charset="-128"/>
              </a:rPr>
              <a:t>容器は</a:t>
            </a:r>
            <a:r>
              <a:rPr kumimoji="0" lang="ja-JP" altLang="en-US" smtClean="0">
                <a:ea typeface="ＭＳ Ｐゴシック" charset="-128"/>
              </a:rPr>
              <a:t>アルミニウムライナーをフィラメントワインディング法による</a:t>
            </a:r>
            <a:r>
              <a:rPr kumimoji="0" lang="en-US" altLang="ja-JP" smtClean="0">
                <a:ea typeface="ＭＳ Ｐゴシック" charset="-128"/>
              </a:rPr>
              <a:t>CFRP</a:t>
            </a:r>
            <a:r>
              <a:rPr kumimoji="0" lang="ja-JP" altLang="en-US" smtClean="0">
                <a:ea typeface="ＭＳ Ｐゴシック" charset="-128"/>
              </a:rPr>
              <a:t>で補強した容器です</a:t>
            </a:r>
            <a:r>
              <a:rPr lang="ja-JP" altLang="en-US" smtClean="0">
                <a:ea typeface="ＭＳ Ｐゴシック" charset="-128"/>
              </a:rPr>
              <a:t>。グレーがアルミニウムライナーで、</a:t>
            </a:r>
            <a:r>
              <a:rPr lang="en-US" altLang="ja-JP" smtClean="0">
                <a:ea typeface="ＭＳ Ｐゴシック" charset="-128"/>
              </a:rPr>
              <a:t>3.2 mm</a:t>
            </a:r>
            <a:r>
              <a:rPr lang="ja-JP" altLang="en-US" smtClean="0">
                <a:ea typeface="ＭＳ Ｐゴシック" charset="-128"/>
              </a:rPr>
              <a:t>くらいの厚さがあります。黒が</a:t>
            </a:r>
            <a:r>
              <a:rPr lang="en-US" altLang="ja-JP" smtClean="0">
                <a:ea typeface="ＭＳ Ｐゴシック" charset="-128"/>
              </a:rPr>
              <a:t>CFRP</a:t>
            </a:r>
            <a:r>
              <a:rPr lang="ja-JP" altLang="en-US" smtClean="0">
                <a:ea typeface="ＭＳ Ｐゴシック" charset="-128"/>
              </a:rPr>
              <a:t>層で、</a:t>
            </a:r>
            <a:r>
              <a:rPr lang="en-US" altLang="ja-JP" smtClean="0">
                <a:ea typeface="ＭＳ Ｐゴシック" charset="-128"/>
              </a:rPr>
              <a:t>10 mm</a:t>
            </a:r>
            <a:r>
              <a:rPr lang="ja-JP" altLang="en-US" smtClean="0">
                <a:ea typeface="ＭＳ Ｐゴシック" charset="-128"/>
              </a:rPr>
              <a:t>くらいの厚さがあります。こちらが、ドーム部。まっすぐな部分を直胴部と呼びます。</a:t>
            </a:r>
            <a:endParaRPr lang="en-US" altLang="ja-JP" smtClean="0">
              <a:ea typeface="ＭＳ Ｐゴシック" charset="-128"/>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ja-JP" altLang="en-US" smtClean="0">
                <a:ea typeface="ＭＳ Ｐゴシック" charset="-128"/>
              </a:rPr>
              <a:t>ライナーにアルミニウム合金を使用しており、ほとんどの場合、ライナーの疲労亀裂による漏洩が、容器の寿命になります。</a:t>
            </a:r>
            <a:endParaRPr lang="en-US" altLang="ja-JP" smtClean="0">
              <a:ea typeface="ＭＳ Ｐゴシック" charset="-128"/>
            </a:endParaRPr>
          </a:p>
          <a:p>
            <a:endParaRPr lang="en-US" altLang="ja-JP" smtClean="0">
              <a:ea typeface="ＭＳ Ｐゴシック" charset="-128"/>
            </a:endParaRPr>
          </a:p>
          <a:p>
            <a:endParaRPr lang="en-US" altLang="ja-JP" smtClean="0"/>
          </a:p>
        </p:txBody>
      </p:sp>
      <p:sp>
        <p:nvSpPr>
          <p:cNvPr id="7" name="スライド イメージ プレースホルダ 6"/>
          <p:cNvSpPr>
            <a:spLocks noGrp="1" noRot="1" noChangeAspect="1"/>
          </p:cNvSpPr>
          <p:nvPr>
            <p:ph type="sldImg"/>
          </p:nvPr>
        </p:nvSpPr>
        <p:spPr>
          <a:xfrm>
            <a:off x="900113" y="576263"/>
            <a:ext cx="4935537" cy="3702050"/>
          </a:xfr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A42440C5-C2F9-4A68-8A13-E2DB2C85BB12}" type="slidenum">
              <a:rPr lang="ja-JP" altLang="en-US" smtClean="0"/>
              <a:pPr/>
              <a:t>9</a:t>
            </a:fld>
            <a:endParaRPr lang="en-US" altLang="ja-JP" dirty="0" smtClean="0"/>
          </a:p>
        </p:txBody>
      </p:sp>
      <p:sp>
        <p:nvSpPr>
          <p:cNvPr id="25603" name="Rectangle 2"/>
          <p:cNvSpPr>
            <a:spLocks noGrp="1" noRot="1" noChangeAspect="1" noChangeArrowheads="1" noTextEdit="1"/>
          </p:cNvSpPr>
          <p:nvPr>
            <p:ph type="sldImg"/>
          </p:nvPr>
        </p:nvSpPr>
        <p:spPr bwMode="auto">
          <a:xfrm>
            <a:off x="901700" y="739775"/>
            <a:ext cx="4933950" cy="3700463"/>
          </a:xfrm>
          <a:noFill/>
          <a:ln>
            <a:solidFill>
              <a:srgbClr val="000000"/>
            </a:solidFill>
            <a:miter lim="800000"/>
            <a:headEnd/>
            <a:tailEnd/>
          </a:ln>
        </p:spPr>
      </p:sp>
      <p:sp>
        <p:nvSpPr>
          <p:cNvPr id="25604" name="Rectangle 3"/>
          <p:cNvSpPr>
            <a:spLocks noGrp="1" noChangeArrowheads="1"/>
          </p:cNvSpPr>
          <p:nvPr>
            <p:ph type="body" idx="1"/>
          </p:nvPr>
        </p:nvSpPr>
        <p:spPr>
          <a:noFill/>
          <a:ln/>
        </p:spPr>
        <p:txBody>
          <a:bodyPr/>
          <a:lstStyle/>
          <a:p>
            <a:r>
              <a:rPr lang="en-US" altLang="ja-JP" dirty="0" smtClean="0"/>
              <a:t>I'll explain the method of cycle test.  </a:t>
            </a:r>
          </a:p>
          <a:p>
            <a:r>
              <a:rPr lang="en-US" altLang="ja-JP" dirty="0" smtClean="0"/>
              <a:t>This is the cycle test equipments. In this chamber, we can regulate temperature and humidity.   The setting of Temperature in</a:t>
            </a:r>
            <a:r>
              <a:rPr lang="en-US" altLang="ja-JP" baseline="0" dirty="0" smtClean="0"/>
              <a:t> the chamber is</a:t>
            </a:r>
            <a:r>
              <a:rPr lang="en-US" altLang="ja-JP" dirty="0" smtClean="0"/>
              <a:t> ranging from -40 degrees</a:t>
            </a:r>
            <a:r>
              <a:rPr lang="en-US" altLang="ja-JP" baseline="0" dirty="0" smtClean="0"/>
              <a:t> </a:t>
            </a:r>
            <a:r>
              <a:rPr lang="en-US" altLang="ja-JP" dirty="0" smtClean="0"/>
              <a:t>C to +150 degrees</a:t>
            </a:r>
            <a:r>
              <a:rPr lang="en-US" altLang="ja-JP" baseline="0" dirty="0" smtClean="0"/>
              <a:t> </a:t>
            </a:r>
            <a:r>
              <a:rPr lang="en-US" altLang="ja-JP" dirty="0" smtClean="0"/>
              <a:t>C. </a:t>
            </a:r>
            <a:r>
              <a:rPr lang="ja-JP" altLang="en-US" dirty="0" smtClean="0"/>
              <a:t>  </a:t>
            </a:r>
            <a:r>
              <a:rPr lang="en-US" altLang="ja-JP" dirty="0" smtClean="0"/>
              <a:t>As shown in the center picture, the test tank was set in the chamber. This tank was filled with fluid, and connected to hydraulic tester with high pressure pipe.   This right side picture shows intensifier. This Intensifier can pressurize fluid up to 120 MPa. </a:t>
            </a:r>
          </a:p>
          <a:p>
            <a:endParaRPr lang="en-US" altLang="ja-JP" smtClean="0"/>
          </a:p>
          <a:p>
            <a:endParaRPr lang="en-US" altLang="ja-JP"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ja-JP" altLang="en-US" dirty="0" smtClean="0"/>
              <a:t>次に、液圧サイクル試験装置を紹介します。</a:t>
            </a:r>
            <a:endParaRPr lang="en-US" altLang="ja-JP" dirty="0" smtClean="0"/>
          </a:p>
          <a:p>
            <a:r>
              <a:rPr lang="ja-JP" altLang="en-US" sz="1200" dirty="0" smtClean="0"/>
              <a:t>真ん中が、</a:t>
            </a:r>
            <a:r>
              <a:rPr lang="en-US" altLang="ja-JP" sz="1200" dirty="0" smtClean="0"/>
              <a:t> </a:t>
            </a:r>
            <a:r>
              <a:rPr lang="ja-JP" altLang="en-US" sz="1200" dirty="0" smtClean="0"/>
              <a:t>温度・湿度が制御できるチャンバーです。このチャンバーは、</a:t>
            </a:r>
            <a:r>
              <a:rPr lang="en-US" altLang="ja-JP" sz="1200" dirty="0" smtClean="0"/>
              <a:t>-40℃</a:t>
            </a:r>
            <a:r>
              <a:rPr lang="ja-JP" altLang="en-US" sz="1200" dirty="0" smtClean="0"/>
              <a:t>から</a:t>
            </a:r>
            <a:r>
              <a:rPr lang="en-US" altLang="ja-JP" sz="1200" dirty="0" smtClean="0"/>
              <a:t>+150℃</a:t>
            </a:r>
            <a:r>
              <a:rPr lang="ja-JP" altLang="en-US" sz="1200" dirty="0" smtClean="0"/>
              <a:t>まで設定できます。左の写真に示すように、チャンバーの中に容器をセットします。容器に、圧力媒体を満たし、圧力配管に接続します。右の写真が、</a:t>
            </a:r>
            <a:r>
              <a:rPr lang="en-US" altLang="ja-JP" sz="1200" dirty="0" smtClean="0"/>
              <a:t>Hydraulic tester</a:t>
            </a:r>
            <a:r>
              <a:rPr lang="ja-JP" altLang="en-US" sz="1200" dirty="0" smtClean="0"/>
              <a:t>である</a:t>
            </a:r>
            <a:r>
              <a:rPr lang="en-US" altLang="ja-JP" sz="1200" dirty="0" smtClean="0"/>
              <a:t>120MPa</a:t>
            </a:r>
            <a:r>
              <a:rPr lang="ja-JP" altLang="en-US" sz="1200" dirty="0" smtClean="0"/>
              <a:t> 増圧機です。油圧によって、水を最大</a:t>
            </a:r>
            <a:r>
              <a:rPr lang="en-US" altLang="ja-JP" sz="1200" dirty="0" smtClean="0"/>
              <a:t>120MPa</a:t>
            </a:r>
            <a:r>
              <a:rPr lang="ja-JP" altLang="en-US" sz="1200" dirty="0" smtClean="0"/>
              <a:t>まで、加圧することが出来ます。</a:t>
            </a:r>
            <a:endParaRPr lang="en-US" altLang="ja-JP" sz="1200" dirty="0" smtClean="0"/>
          </a:p>
          <a:p>
            <a:endParaRPr lang="en-US" altLang="ja-JP" dirty="0" smtClean="0"/>
          </a:p>
          <a:p>
            <a:endParaRPr lang="en-US" altLang="ja-JP" dirty="0" smtClean="0"/>
          </a:p>
          <a:p>
            <a:endParaRPr lang="ja-JP" altLang="en-US" dirty="0" smtClean="0">
              <a:ea typeface="ＭＳ Ｐゴシック" pitchFamily="50"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タイトル スライド">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a:xfrm>
            <a:off x="685800" y="1073152"/>
            <a:ext cx="7772400" cy="1739900"/>
          </a:xfrm>
        </p:spPr>
        <p:txBody>
          <a:bodyPr/>
          <a:lstStyle>
            <a:lvl1pPr algn="ctr">
              <a:defRPr sz="5800"/>
            </a:lvl1pPr>
          </a:lstStyle>
          <a:p>
            <a:r>
              <a:rPr lang="ja-JP" altLang="en-US" smtClean="0"/>
              <a:t>マスタ タイトルの書式設定</a:t>
            </a:r>
            <a:endParaRPr lang="ja-JP" altLang="en-US"/>
          </a:p>
        </p:txBody>
      </p:sp>
      <p:sp>
        <p:nvSpPr>
          <p:cNvPr id="16387" name="Rectangle 3"/>
          <p:cNvSpPr>
            <a:spLocks noGrp="1" noChangeArrowheads="1"/>
          </p:cNvSpPr>
          <p:nvPr>
            <p:ph type="subTitle" idx="1"/>
          </p:nvPr>
        </p:nvSpPr>
        <p:spPr>
          <a:xfrm>
            <a:off x="1371600" y="3429000"/>
            <a:ext cx="6400800" cy="2209800"/>
          </a:xfrm>
        </p:spPr>
        <p:txBody>
          <a:bodyPr/>
          <a:lstStyle>
            <a:lvl1pPr marL="0" indent="0" algn="ctr">
              <a:buFont typeface="Wingdings" pitchFamily="2" charset="2"/>
              <a:buNone/>
              <a:defRPr sz="3000"/>
            </a:lvl1pPr>
          </a:lstStyle>
          <a:p>
            <a:r>
              <a:rPr lang="ja-JP" altLang="en-US" smtClean="0"/>
              <a:t>マスタ サブタイトルの書式設定</a:t>
            </a:r>
            <a:endParaRPr lang="ja-JP" altLang="en-US"/>
          </a:p>
        </p:txBody>
      </p:sp>
      <p:sp>
        <p:nvSpPr>
          <p:cNvPr id="16388" name="Rectangle 4"/>
          <p:cNvSpPr>
            <a:spLocks noGrp="1" noChangeArrowheads="1"/>
          </p:cNvSpPr>
          <p:nvPr>
            <p:ph type="dt" sz="half" idx="2"/>
          </p:nvPr>
        </p:nvSpPr>
        <p:spPr/>
        <p:txBody>
          <a:bodyPr/>
          <a:lstStyle>
            <a:lvl1pPr>
              <a:defRPr/>
            </a:lvl1pPr>
          </a:lstStyle>
          <a:p>
            <a:endParaRPr lang="en-US" altLang="ja-JP" dirty="0"/>
          </a:p>
        </p:txBody>
      </p:sp>
      <p:sp>
        <p:nvSpPr>
          <p:cNvPr id="16389" name="Rectangle 5"/>
          <p:cNvSpPr>
            <a:spLocks noGrp="1" noChangeArrowheads="1"/>
          </p:cNvSpPr>
          <p:nvPr>
            <p:ph type="ftr" sz="quarter" idx="3"/>
          </p:nvPr>
        </p:nvSpPr>
        <p:spPr/>
        <p:txBody>
          <a:bodyPr/>
          <a:lstStyle>
            <a:lvl1pPr>
              <a:defRPr/>
            </a:lvl1pPr>
          </a:lstStyle>
          <a:p>
            <a:endParaRPr lang="en-US" altLang="ja-JP" dirty="0"/>
          </a:p>
        </p:txBody>
      </p:sp>
      <p:sp>
        <p:nvSpPr>
          <p:cNvPr id="16390" name="Rectangle 6"/>
          <p:cNvSpPr>
            <a:spLocks noGrp="1" noChangeArrowheads="1"/>
          </p:cNvSpPr>
          <p:nvPr>
            <p:ph type="sldNum" sz="quarter" idx="4"/>
          </p:nvPr>
        </p:nvSpPr>
        <p:spPr/>
        <p:txBody>
          <a:bodyPr/>
          <a:lstStyle>
            <a:lvl1pPr>
              <a:defRPr>
                <a:latin typeface="+mn-lt"/>
                <a:cs typeface="Tahoma" pitchFamily="34" charset="0"/>
              </a:defRPr>
            </a:lvl1pPr>
          </a:lstStyle>
          <a:p>
            <a:fld id="{5E4B5605-EE43-4EAE-A7AC-57C3E18B9E2D}" type="slidenum">
              <a:rPr lang="ja-JP" altLang="en-US" smtClean="0"/>
              <a:pPr/>
              <a:t>&lt;#&gt;</a:t>
            </a:fld>
            <a:endParaRPr lang="en-US" altLang="ja-JP" dirty="0"/>
          </a:p>
        </p:txBody>
      </p:sp>
      <p:sp>
        <p:nvSpPr>
          <p:cNvPr id="16392" name="Rectangle 8" descr="Gold bar"/>
          <p:cNvSpPr>
            <a:spLocks noChangeArrowheads="1"/>
          </p:cNvSpPr>
          <p:nvPr/>
        </p:nvSpPr>
        <p:spPr bwMode="auto">
          <a:xfrm>
            <a:off x="228604" y="2889259"/>
            <a:ext cx="2870689" cy="201613"/>
          </a:xfrm>
          <a:prstGeom prst="rect">
            <a:avLst/>
          </a:prstGeom>
          <a:solidFill>
            <a:schemeClr val="bg2"/>
          </a:solidFill>
          <a:ln w="9525">
            <a:noFill/>
            <a:miter lim="800000"/>
            <a:headEnd/>
            <a:tailEnd/>
          </a:ln>
          <a:effectLst/>
        </p:spPr>
        <p:txBody>
          <a:bodyPr wrap="none" anchor="ctr"/>
          <a:lstStyle/>
          <a:p>
            <a:endParaRPr lang="ja-JP" altLang="en-US" dirty="0"/>
          </a:p>
        </p:txBody>
      </p:sp>
      <p:sp>
        <p:nvSpPr>
          <p:cNvPr id="16393" name="Rectangle 9" descr="Orange bar"/>
          <p:cNvSpPr>
            <a:spLocks noChangeArrowheads="1"/>
          </p:cNvSpPr>
          <p:nvPr/>
        </p:nvSpPr>
        <p:spPr bwMode="auto">
          <a:xfrm>
            <a:off x="3099295" y="2889259"/>
            <a:ext cx="2869223" cy="201613"/>
          </a:xfrm>
          <a:prstGeom prst="rect">
            <a:avLst/>
          </a:prstGeom>
          <a:solidFill>
            <a:schemeClr val="accent1"/>
          </a:solidFill>
          <a:ln w="9525">
            <a:noFill/>
            <a:miter lim="800000"/>
            <a:headEnd/>
            <a:tailEnd/>
          </a:ln>
          <a:effectLst/>
        </p:spPr>
        <p:txBody>
          <a:bodyPr wrap="none" anchor="ctr"/>
          <a:lstStyle/>
          <a:p>
            <a:endParaRPr lang="ja-JP" altLang="en-US" dirty="0"/>
          </a:p>
        </p:txBody>
      </p:sp>
      <p:sp>
        <p:nvSpPr>
          <p:cNvPr id="16394" name="Rectangle 10" descr="Slate bar"/>
          <p:cNvSpPr>
            <a:spLocks noChangeArrowheads="1"/>
          </p:cNvSpPr>
          <p:nvPr/>
        </p:nvSpPr>
        <p:spPr bwMode="auto">
          <a:xfrm>
            <a:off x="5968512" y="2889259"/>
            <a:ext cx="2870688" cy="201613"/>
          </a:xfrm>
          <a:prstGeom prst="rect">
            <a:avLst/>
          </a:prstGeom>
          <a:solidFill>
            <a:schemeClr val="tx2"/>
          </a:solidFill>
          <a:ln w="9525">
            <a:noFill/>
            <a:miter lim="800000"/>
            <a:headEnd/>
            <a:tailEnd/>
          </a:ln>
          <a:effectLst/>
        </p:spPr>
        <p:txBody>
          <a:bodyPr wrap="none" anchor="ctr"/>
          <a:lstStyle/>
          <a:p>
            <a:endParaRPr lang="ja-JP" altLang="en-US" dirty="0"/>
          </a:p>
        </p:txBody>
      </p:sp>
      <p:sp>
        <p:nvSpPr>
          <p:cNvPr id="15" name="テキスト プレースホルダ 14"/>
          <p:cNvSpPr>
            <a:spLocks noGrp="1"/>
          </p:cNvSpPr>
          <p:nvPr>
            <p:ph type="body" sz="quarter" idx="10"/>
          </p:nvPr>
        </p:nvSpPr>
        <p:spPr>
          <a:xfrm>
            <a:off x="234914" y="228601"/>
            <a:ext cx="4472354" cy="844550"/>
          </a:xfrm>
        </p:spPr>
        <p:txBody>
          <a:bodyPr/>
          <a:lstStyle>
            <a:lvl1pPr>
              <a:buNone/>
              <a:defRPr sz="2400"/>
            </a:lvl1pPr>
            <a:lvl2pPr marL="285750" indent="-285750">
              <a:buNone/>
              <a:defRPr sz="2000"/>
            </a:lvl2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endParaRPr kumimoji="1" lang="ja-JP" altLang="en-US"/>
          </a:p>
        </p:txBody>
      </p:sp>
    </p:spTree>
  </p:cSld>
  <p:clrMapOvr>
    <a:masterClrMapping/>
  </p:clrMapOv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endParaRPr lang="en-US" altLang="ja-JP" dirty="0"/>
          </a:p>
        </p:txBody>
      </p:sp>
      <p:sp>
        <p:nvSpPr>
          <p:cNvPr id="5" name="フッター プレースホルダ 4"/>
          <p:cNvSpPr>
            <a:spLocks noGrp="1"/>
          </p:cNvSpPr>
          <p:nvPr>
            <p:ph type="ftr" sz="quarter" idx="11"/>
          </p:nvPr>
        </p:nvSpPr>
        <p:spPr/>
        <p:txBody>
          <a:bodyPr/>
          <a:lstStyle>
            <a:lvl1pPr>
              <a:defRPr/>
            </a:lvl1pPr>
          </a:lstStyle>
          <a:p>
            <a:endParaRPr lang="en-US" altLang="ja-JP" dirty="0"/>
          </a:p>
        </p:txBody>
      </p:sp>
      <p:sp>
        <p:nvSpPr>
          <p:cNvPr id="6" name="スライド番号プレースホルダ 5"/>
          <p:cNvSpPr>
            <a:spLocks noGrp="1"/>
          </p:cNvSpPr>
          <p:nvPr>
            <p:ph type="sldNum" sz="quarter" idx="12"/>
          </p:nvPr>
        </p:nvSpPr>
        <p:spPr/>
        <p:txBody>
          <a:bodyPr/>
          <a:lstStyle>
            <a:lvl1pPr>
              <a:defRPr/>
            </a:lvl1pPr>
          </a:lstStyle>
          <a:p>
            <a:fld id="{D599E798-BB35-43D8-8D7D-CC1C8BB97A55}" type="slidenum">
              <a:rPr lang="ja-JP" altLang="en-US"/>
              <a:pPr/>
              <a:t>&lt;#&gt;</a:t>
            </a:fld>
            <a:endParaRPr lang="en-US" altLang="ja-JP" dirty="0"/>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7814"/>
            <a:ext cx="2057400" cy="5853112"/>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4" y="277814"/>
            <a:ext cx="6031523" cy="5853112"/>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endParaRPr lang="en-US" altLang="ja-JP" dirty="0"/>
          </a:p>
        </p:txBody>
      </p:sp>
      <p:sp>
        <p:nvSpPr>
          <p:cNvPr id="5" name="フッター プレースホルダ 4"/>
          <p:cNvSpPr>
            <a:spLocks noGrp="1"/>
          </p:cNvSpPr>
          <p:nvPr>
            <p:ph type="ftr" sz="quarter" idx="11"/>
          </p:nvPr>
        </p:nvSpPr>
        <p:spPr/>
        <p:txBody>
          <a:bodyPr/>
          <a:lstStyle>
            <a:lvl1pPr>
              <a:defRPr/>
            </a:lvl1pPr>
          </a:lstStyle>
          <a:p>
            <a:endParaRPr lang="en-US" altLang="ja-JP" dirty="0"/>
          </a:p>
        </p:txBody>
      </p:sp>
      <p:sp>
        <p:nvSpPr>
          <p:cNvPr id="6" name="スライド番号プレースホルダ 5"/>
          <p:cNvSpPr>
            <a:spLocks noGrp="1"/>
          </p:cNvSpPr>
          <p:nvPr>
            <p:ph type="sldNum" sz="quarter" idx="12"/>
          </p:nvPr>
        </p:nvSpPr>
        <p:spPr/>
        <p:txBody>
          <a:bodyPr/>
          <a:lstStyle>
            <a:lvl1pPr>
              <a:defRPr/>
            </a:lvl1pPr>
          </a:lstStyle>
          <a:p>
            <a:fld id="{6F52E83A-F81F-4E7B-956D-0CB285888986}" type="slidenum">
              <a:rPr lang="ja-JP" altLang="en-US"/>
              <a:pPr/>
              <a:t>&lt;#&gt;</a:t>
            </a:fld>
            <a:endParaRPr lang="en-US" altLang="ja-JP" dirty="0"/>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タイトル、テキスト、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7819"/>
            <a:ext cx="8229600" cy="1139825"/>
          </a:xfrm>
        </p:spPr>
        <p:txBody>
          <a:bodyPr/>
          <a:lstStyle/>
          <a:p>
            <a:r>
              <a:rPr lang="ja-JP" altLang="en-US" smtClean="0"/>
              <a:t>マスタ タイトルの書式設定</a:t>
            </a:r>
            <a:endParaRPr lang="ja-JP" altLang="en-US"/>
          </a:p>
        </p:txBody>
      </p:sp>
      <p:sp>
        <p:nvSpPr>
          <p:cNvPr id="3" name="テキスト プレースホルダ 2"/>
          <p:cNvSpPr>
            <a:spLocks noGrp="1"/>
          </p:cNvSpPr>
          <p:nvPr>
            <p:ph type="body" sz="half" idx="1"/>
          </p:nvPr>
        </p:nvSpPr>
        <p:spPr>
          <a:xfrm>
            <a:off x="457203" y="1600204"/>
            <a:ext cx="4044462" cy="453072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4642338" y="1600201"/>
            <a:ext cx="4044462" cy="2189162"/>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642338" y="3941763"/>
            <a:ext cx="4044462" cy="2189162"/>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6" name="日付プレースホルダ 5"/>
          <p:cNvSpPr>
            <a:spLocks noGrp="1"/>
          </p:cNvSpPr>
          <p:nvPr>
            <p:ph type="dt" sz="half" idx="10"/>
          </p:nvPr>
        </p:nvSpPr>
        <p:spPr>
          <a:xfrm>
            <a:off x="457200" y="6248400"/>
            <a:ext cx="2133600" cy="457200"/>
          </a:xfrm>
        </p:spPr>
        <p:txBody>
          <a:bodyPr/>
          <a:lstStyle>
            <a:lvl1pPr>
              <a:defRPr/>
            </a:lvl1pPr>
          </a:lstStyle>
          <a:p>
            <a:endParaRPr lang="en-US" altLang="ja-JP" dirty="0"/>
          </a:p>
        </p:txBody>
      </p:sp>
      <p:sp>
        <p:nvSpPr>
          <p:cNvPr id="7" name="フッター プレースホルダ 6"/>
          <p:cNvSpPr>
            <a:spLocks noGrp="1"/>
          </p:cNvSpPr>
          <p:nvPr>
            <p:ph type="ftr" sz="quarter" idx="11"/>
          </p:nvPr>
        </p:nvSpPr>
        <p:spPr>
          <a:xfrm>
            <a:off x="3124200" y="6248400"/>
            <a:ext cx="2895600" cy="457200"/>
          </a:xfrm>
        </p:spPr>
        <p:txBody>
          <a:bodyPr/>
          <a:lstStyle>
            <a:lvl1pPr>
              <a:defRPr/>
            </a:lvl1pPr>
          </a:lstStyle>
          <a:p>
            <a:endParaRPr lang="en-US" altLang="ja-JP" dirty="0"/>
          </a:p>
        </p:txBody>
      </p:sp>
      <p:sp>
        <p:nvSpPr>
          <p:cNvPr id="9" name="スライド番号プレースホルダ 5"/>
          <p:cNvSpPr>
            <a:spLocks noGrp="1"/>
          </p:cNvSpPr>
          <p:nvPr>
            <p:ph type="sldNum" sz="quarter" idx="12"/>
          </p:nvPr>
        </p:nvSpPr>
        <p:spPr>
          <a:xfrm>
            <a:off x="6758880" y="6248400"/>
            <a:ext cx="2133600" cy="457200"/>
          </a:xfrm>
        </p:spPr>
        <p:txBody>
          <a:bodyPr/>
          <a:lstStyle>
            <a:lvl1pPr>
              <a:defRPr/>
            </a:lvl1pPr>
          </a:lstStyle>
          <a:p>
            <a:fld id="{6F52E83A-F81F-4E7B-956D-0CB285888986}" type="slidenum">
              <a:rPr lang="ja-JP" altLang="en-US"/>
              <a:pPr/>
              <a:t>&lt;#&gt;</a:t>
            </a:fld>
            <a:endParaRPr lang="en-US" altLang="ja-JP" dirty="0"/>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reserve="1">
  <p:cSld name="タイトル、テキスト、クリップ アート">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7819"/>
            <a:ext cx="8229600" cy="1139825"/>
          </a:xfrm>
        </p:spPr>
        <p:txBody>
          <a:bodyPr/>
          <a:lstStyle/>
          <a:p>
            <a:r>
              <a:rPr lang="ja-JP" altLang="en-US" smtClean="0"/>
              <a:t>マスタ タイトルの書式設定</a:t>
            </a:r>
            <a:endParaRPr lang="ja-JP" altLang="en-US"/>
          </a:p>
        </p:txBody>
      </p:sp>
      <p:sp>
        <p:nvSpPr>
          <p:cNvPr id="3" name="テキスト プレースホルダ 2"/>
          <p:cNvSpPr>
            <a:spLocks noGrp="1"/>
          </p:cNvSpPr>
          <p:nvPr>
            <p:ph type="body" sz="half" idx="1"/>
          </p:nvPr>
        </p:nvSpPr>
        <p:spPr>
          <a:xfrm>
            <a:off x="457203" y="1600204"/>
            <a:ext cx="4044462" cy="453072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クリップアート プレースホルダ 3"/>
          <p:cNvSpPr>
            <a:spLocks noGrp="1"/>
          </p:cNvSpPr>
          <p:nvPr>
            <p:ph type="clipArt" sz="half" idx="2"/>
          </p:nvPr>
        </p:nvSpPr>
        <p:spPr>
          <a:xfrm>
            <a:off x="4642338" y="1600204"/>
            <a:ext cx="4044462" cy="4530725"/>
          </a:xfrm>
        </p:spPr>
        <p:txBody>
          <a:bodyPr/>
          <a:lstStyle/>
          <a:p>
            <a:r>
              <a:rPr lang="ja-JP" altLang="en-US" dirty="0" smtClean="0"/>
              <a:t>アイコンをクリックしてクリップ アートを追加</a:t>
            </a:r>
            <a:endParaRPr lang="ja-JP" altLang="en-US" dirty="0"/>
          </a:p>
        </p:txBody>
      </p:sp>
      <p:sp>
        <p:nvSpPr>
          <p:cNvPr id="5" name="日付プレースホルダ 4"/>
          <p:cNvSpPr>
            <a:spLocks noGrp="1"/>
          </p:cNvSpPr>
          <p:nvPr>
            <p:ph type="dt" sz="half" idx="10"/>
          </p:nvPr>
        </p:nvSpPr>
        <p:spPr>
          <a:xfrm>
            <a:off x="457200" y="6248400"/>
            <a:ext cx="2133600" cy="457200"/>
          </a:xfrm>
        </p:spPr>
        <p:txBody>
          <a:bodyPr/>
          <a:lstStyle>
            <a:lvl1pPr>
              <a:defRPr/>
            </a:lvl1pPr>
          </a:lstStyle>
          <a:p>
            <a:endParaRPr lang="en-US" altLang="ja-JP" dirty="0"/>
          </a:p>
        </p:txBody>
      </p:sp>
      <p:sp>
        <p:nvSpPr>
          <p:cNvPr id="6" name="フッター プレースホルダ 5"/>
          <p:cNvSpPr>
            <a:spLocks noGrp="1"/>
          </p:cNvSpPr>
          <p:nvPr>
            <p:ph type="ftr" sz="quarter" idx="11"/>
          </p:nvPr>
        </p:nvSpPr>
        <p:spPr>
          <a:xfrm>
            <a:off x="3124200" y="6248400"/>
            <a:ext cx="2895600" cy="457200"/>
          </a:xfrm>
        </p:spPr>
        <p:txBody>
          <a:bodyPr/>
          <a:lstStyle>
            <a:lvl1pPr>
              <a:defRPr/>
            </a:lvl1pPr>
          </a:lstStyle>
          <a:p>
            <a:endParaRPr lang="en-US" altLang="ja-JP" dirty="0"/>
          </a:p>
        </p:txBody>
      </p:sp>
      <p:sp>
        <p:nvSpPr>
          <p:cNvPr id="8" name="スライド番号プレースホルダ 5"/>
          <p:cNvSpPr>
            <a:spLocks noGrp="1"/>
          </p:cNvSpPr>
          <p:nvPr>
            <p:ph type="sldNum" sz="quarter" idx="12"/>
          </p:nvPr>
        </p:nvSpPr>
        <p:spPr>
          <a:xfrm>
            <a:off x="6758880" y="6248400"/>
            <a:ext cx="2133600" cy="457200"/>
          </a:xfrm>
        </p:spPr>
        <p:txBody>
          <a:bodyPr/>
          <a:lstStyle>
            <a:lvl1pPr>
              <a:defRPr/>
            </a:lvl1pPr>
          </a:lstStyle>
          <a:p>
            <a:fld id="{6F52E83A-F81F-4E7B-956D-0CB285888986}" type="slidenum">
              <a:rPr lang="ja-JP" altLang="en-US"/>
              <a:pPr/>
              <a:t>&lt;#&gt;</a:t>
            </a:fld>
            <a:endParaRPr lang="en-US" altLang="ja-JP" dirty="0"/>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chart">
  <p:cSld name="タイトルとグラフ">
    <p:spTree>
      <p:nvGrpSpPr>
        <p:cNvPr id="1" name=""/>
        <p:cNvGrpSpPr/>
        <p:nvPr/>
      </p:nvGrpSpPr>
      <p:grpSpPr>
        <a:xfrm>
          <a:off x="0" y="0"/>
          <a:ext cx="0" cy="0"/>
          <a:chOff x="0" y="0"/>
          <a:chExt cx="0" cy="0"/>
        </a:xfrm>
      </p:grpSpPr>
      <p:sp>
        <p:nvSpPr>
          <p:cNvPr id="2" name="タイトル 1"/>
          <p:cNvSpPr>
            <a:spLocks noGrp="1"/>
          </p:cNvSpPr>
          <p:nvPr>
            <p:ph type="title"/>
          </p:nvPr>
        </p:nvSpPr>
        <p:spPr>
          <a:xfrm>
            <a:off x="458586" y="95251"/>
            <a:ext cx="8042031" cy="762000"/>
          </a:xfrm>
        </p:spPr>
        <p:txBody>
          <a:bodyPr/>
          <a:lstStyle/>
          <a:p>
            <a:r>
              <a:rPr lang="ja-JP" altLang="en-US" smtClean="0"/>
              <a:t>マスタ タイトルの書式設定</a:t>
            </a:r>
            <a:endParaRPr lang="ja-JP" altLang="en-US"/>
          </a:p>
        </p:txBody>
      </p:sp>
      <p:sp>
        <p:nvSpPr>
          <p:cNvPr id="3" name="グラフ プレースホルダ 2"/>
          <p:cNvSpPr>
            <a:spLocks noGrp="1"/>
          </p:cNvSpPr>
          <p:nvPr>
            <p:ph type="chart" idx="1"/>
          </p:nvPr>
        </p:nvSpPr>
        <p:spPr>
          <a:xfrm>
            <a:off x="228600" y="1066800"/>
            <a:ext cx="8915400" cy="4648200"/>
          </a:xfrm>
        </p:spPr>
        <p:txBody>
          <a:bodyPr/>
          <a:lstStyle/>
          <a:p>
            <a:pPr lvl="0"/>
            <a:endParaRPr lang="ja-JP" altLang="en-US" noProof="0" dirty="0" smtClean="0"/>
          </a:p>
        </p:txBody>
      </p:sp>
      <p:sp>
        <p:nvSpPr>
          <p:cNvPr id="4" name="Rectangle 5"/>
          <p:cNvSpPr>
            <a:spLocks noGrp="1" noChangeArrowheads="1"/>
          </p:cNvSpPr>
          <p:nvPr>
            <p:ph type="ftr" sz="quarter" idx="10"/>
          </p:nvPr>
        </p:nvSpPr>
        <p:spPr>
          <a:ln/>
        </p:spPr>
        <p:txBody>
          <a:bodyPr/>
          <a:lstStyle>
            <a:lvl1pPr>
              <a:defRPr/>
            </a:lvl1pPr>
          </a:lstStyle>
          <a:p>
            <a:pPr>
              <a:defRPr/>
            </a:pPr>
            <a:endParaRPr lang="en-US" altLang="ja-JP" dirty="0"/>
          </a:p>
        </p:txBody>
      </p:sp>
      <p:sp>
        <p:nvSpPr>
          <p:cNvPr id="6" name="Rectangle 4"/>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000">
                <a:latin typeface="Tahoma" pitchFamily="34" charset="0"/>
                <a:cs typeface="Tahoma" pitchFamily="34" charset="0"/>
              </a:defRPr>
            </a:lvl1pPr>
          </a:lstStyle>
          <a:p>
            <a:endParaRPr lang="en-US" altLang="ja-JP" dirty="0"/>
          </a:p>
        </p:txBody>
      </p:sp>
      <p:sp>
        <p:nvSpPr>
          <p:cNvPr id="7" name="スライド番号プレースホルダ 5"/>
          <p:cNvSpPr>
            <a:spLocks noGrp="1"/>
          </p:cNvSpPr>
          <p:nvPr>
            <p:ph type="sldNum" sz="quarter" idx="12"/>
          </p:nvPr>
        </p:nvSpPr>
        <p:spPr>
          <a:xfrm>
            <a:off x="6758880" y="6248400"/>
            <a:ext cx="2133600" cy="457200"/>
          </a:xfrm>
        </p:spPr>
        <p:txBody>
          <a:bodyPr/>
          <a:lstStyle>
            <a:lvl1pPr>
              <a:defRPr/>
            </a:lvl1pPr>
          </a:lstStyle>
          <a:p>
            <a:fld id="{6F52E83A-F81F-4E7B-956D-0CB285888986}" type="slidenum">
              <a:rPr lang="ja-JP" altLang="en-US"/>
              <a:pPr/>
              <a:t>&lt;#&gt;</a:t>
            </a:fld>
            <a:endParaRPr lang="en-US" altLang="ja-JP" dirty="0"/>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baseline="0">
                <a:latin typeface="Tahoma" pitchFamily="34" charset="0"/>
                <a:ea typeface="Arial Unicode MS" pitchFamily="50" charset="-128"/>
                <a:cs typeface="Tahoma" pitchFamily="34" charset="0"/>
              </a:defRPr>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lvl1pPr>
              <a:defRPr>
                <a:latin typeface="Tahoma" pitchFamily="34" charset="0"/>
                <a:ea typeface="Arial Unicode MS" pitchFamily="50" charset="-128"/>
                <a:cs typeface="Tahoma" pitchFamily="34" charset="0"/>
              </a:defRPr>
            </a:lvl1pPr>
            <a:lvl2pPr>
              <a:defRPr>
                <a:latin typeface="Tahoma" pitchFamily="34" charset="0"/>
                <a:ea typeface="Arial Unicode MS" pitchFamily="50" charset="-128"/>
                <a:cs typeface="Tahoma" pitchFamily="34" charset="0"/>
              </a:defRPr>
            </a:lvl2pPr>
            <a:lvl3pPr>
              <a:defRPr>
                <a:latin typeface="Tahoma" pitchFamily="34" charset="0"/>
                <a:ea typeface="Arial Unicode MS" pitchFamily="50" charset="-128"/>
                <a:cs typeface="Tahoma" pitchFamily="34" charset="0"/>
              </a:defRPr>
            </a:lvl3pPr>
            <a:lvl4pPr>
              <a:defRPr>
                <a:latin typeface="Tahoma" pitchFamily="34" charset="0"/>
                <a:ea typeface="Arial Unicode MS" pitchFamily="50" charset="-128"/>
                <a:cs typeface="Tahoma" pitchFamily="34" charset="0"/>
              </a:defRPr>
            </a:lvl4pPr>
            <a:lvl5pPr>
              <a:defRPr>
                <a:latin typeface="Tahoma" pitchFamily="34" charset="0"/>
                <a:ea typeface="Arial Unicode MS" pitchFamily="50" charset="-128"/>
                <a:cs typeface="Tahoma" pitchFamily="34" charset="0"/>
              </a:defRPr>
            </a:lvl5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endParaRPr lang="en-US" altLang="ja-JP" dirty="0"/>
          </a:p>
        </p:txBody>
      </p:sp>
      <p:sp>
        <p:nvSpPr>
          <p:cNvPr id="5" name="フッター プレースホルダ 4"/>
          <p:cNvSpPr>
            <a:spLocks noGrp="1"/>
          </p:cNvSpPr>
          <p:nvPr>
            <p:ph type="ftr" sz="quarter" idx="11"/>
          </p:nvPr>
        </p:nvSpPr>
        <p:spPr/>
        <p:txBody>
          <a:bodyPr/>
          <a:lstStyle>
            <a:lvl1pPr>
              <a:defRPr/>
            </a:lvl1pPr>
          </a:lstStyle>
          <a:p>
            <a:endParaRPr lang="en-US" altLang="ja-JP" dirty="0"/>
          </a:p>
        </p:txBody>
      </p:sp>
      <p:sp>
        <p:nvSpPr>
          <p:cNvPr id="6" name="スライド番号プレースホルダ 5"/>
          <p:cNvSpPr>
            <a:spLocks noGrp="1"/>
          </p:cNvSpPr>
          <p:nvPr>
            <p:ph type="sldNum" sz="quarter" idx="12"/>
          </p:nvPr>
        </p:nvSpPr>
        <p:spPr/>
        <p:txBody>
          <a:bodyPr/>
          <a:lstStyle>
            <a:lvl1pPr>
              <a:defRPr>
                <a:latin typeface="+mn-lt"/>
                <a:ea typeface="Arial Unicode MS" pitchFamily="50" charset="-128"/>
                <a:cs typeface="Tahoma" pitchFamily="34" charset="0"/>
              </a:defRPr>
            </a:lvl1pPr>
          </a:lstStyle>
          <a:p>
            <a:fld id="{C5995E9C-B03A-44C3-A739-116DAF9888A2}" type="slidenum">
              <a:rPr lang="ja-JP" altLang="en-US" smtClean="0"/>
              <a:pPr/>
              <a:t>&lt;#&gt;</a:t>
            </a:fld>
            <a:endParaRPr lang="en-US" altLang="ja-JP" dirty="0"/>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435" y="4406902"/>
            <a:ext cx="7772400" cy="1362074"/>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435"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
        <p:nvSpPr>
          <p:cNvPr id="4" name="日付プレースホルダ 3"/>
          <p:cNvSpPr>
            <a:spLocks noGrp="1"/>
          </p:cNvSpPr>
          <p:nvPr>
            <p:ph type="dt" sz="half" idx="10"/>
          </p:nvPr>
        </p:nvSpPr>
        <p:spPr/>
        <p:txBody>
          <a:bodyPr/>
          <a:lstStyle>
            <a:lvl1pPr>
              <a:defRPr/>
            </a:lvl1pPr>
          </a:lstStyle>
          <a:p>
            <a:endParaRPr lang="en-US" altLang="ja-JP" dirty="0"/>
          </a:p>
        </p:txBody>
      </p:sp>
      <p:sp>
        <p:nvSpPr>
          <p:cNvPr id="5" name="フッター プレースホルダ 4"/>
          <p:cNvSpPr>
            <a:spLocks noGrp="1"/>
          </p:cNvSpPr>
          <p:nvPr>
            <p:ph type="ftr" sz="quarter" idx="11"/>
          </p:nvPr>
        </p:nvSpPr>
        <p:spPr/>
        <p:txBody>
          <a:bodyPr/>
          <a:lstStyle>
            <a:lvl1pPr>
              <a:defRPr/>
            </a:lvl1pPr>
          </a:lstStyle>
          <a:p>
            <a:endParaRPr lang="en-US" altLang="ja-JP" dirty="0"/>
          </a:p>
        </p:txBody>
      </p:sp>
      <p:sp>
        <p:nvSpPr>
          <p:cNvPr id="6" name="スライド番号プレースホルダ 5"/>
          <p:cNvSpPr>
            <a:spLocks noGrp="1"/>
          </p:cNvSpPr>
          <p:nvPr>
            <p:ph type="sldNum" sz="quarter" idx="12"/>
          </p:nvPr>
        </p:nvSpPr>
        <p:spPr/>
        <p:txBody>
          <a:bodyPr/>
          <a:lstStyle>
            <a:lvl1pPr>
              <a:defRPr/>
            </a:lvl1pPr>
          </a:lstStyle>
          <a:p>
            <a:fld id="{B4BDCDC7-9284-4AF5-B596-265803939FC1}" type="slidenum">
              <a:rPr lang="ja-JP" altLang="en-US"/>
              <a:pPr/>
              <a:t>&lt;#&gt;</a:t>
            </a:fld>
            <a:endParaRPr lang="en-US" altLang="ja-JP" dirty="0"/>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03" y="1600204"/>
            <a:ext cx="4044462"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2338" y="1600204"/>
            <a:ext cx="4044462"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4"/>
          <p:cNvSpPr>
            <a:spLocks noGrp="1"/>
          </p:cNvSpPr>
          <p:nvPr>
            <p:ph type="dt" sz="half" idx="10"/>
          </p:nvPr>
        </p:nvSpPr>
        <p:spPr/>
        <p:txBody>
          <a:bodyPr/>
          <a:lstStyle>
            <a:lvl1pPr>
              <a:defRPr/>
            </a:lvl1pPr>
          </a:lstStyle>
          <a:p>
            <a:endParaRPr lang="en-US" altLang="ja-JP" dirty="0"/>
          </a:p>
        </p:txBody>
      </p:sp>
      <p:sp>
        <p:nvSpPr>
          <p:cNvPr id="6" name="フッター プレースホルダ 5"/>
          <p:cNvSpPr>
            <a:spLocks noGrp="1"/>
          </p:cNvSpPr>
          <p:nvPr>
            <p:ph type="ftr" sz="quarter" idx="11"/>
          </p:nvPr>
        </p:nvSpPr>
        <p:spPr/>
        <p:txBody>
          <a:bodyPr/>
          <a:lstStyle>
            <a:lvl1pPr>
              <a:defRPr/>
            </a:lvl1pPr>
          </a:lstStyle>
          <a:p>
            <a:endParaRPr lang="en-US" altLang="ja-JP" dirty="0"/>
          </a:p>
        </p:txBody>
      </p:sp>
      <p:sp>
        <p:nvSpPr>
          <p:cNvPr id="7" name="スライド番号プレースホルダ 6"/>
          <p:cNvSpPr>
            <a:spLocks noGrp="1"/>
          </p:cNvSpPr>
          <p:nvPr>
            <p:ph type="sldNum" sz="quarter" idx="12"/>
          </p:nvPr>
        </p:nvSpPr>
        <p:spPr/>
        <p:txBody>
          <a:bodyPr/>
          <a:lstStyle>
            <a:lvl1pPr>
              <a:defRPr/>
            </a:lvl1pPr>
          </a:lstStyle>
          <a:p>
            <a:fld id="{921F9411-4514-4DBA-B889-015ED1E8456B}" type="slidenum">
              <a:rPr lang="ja-JP" altLang="en-US"/>
              <a:pPr/>
              <a:t>&lt;#&gt;</a:t>
            </a:fld>
            <a:endParaRPr lang="en-US" altLang="ja-JP" dirty="0"/>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7"/>
            <a:ext cx="8229600" cy="1143000"/>
          </a:xfrm>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7"/>
            <a:ext cx="4040066"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06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276" y="1535117"/>
            <a:ext cx="4041531"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276" y="2174875"/>
            <a:ext cx="404153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 6"/>
          <p:cNvSpPr>
            <a:spLocks noGrp="1"/>
          </p:cNvSpPr>
          <p:nvPr>
            <p:ph type="dt" sz="half" idx="10"/>
          </p:nvPr>
        </p:nvSpPr>
        <p:spPr/>
        <p:txBody>
          <a:bodyPr/>
          <a:lstStyle>
            <a:lvl1pPr>
              <a:defRPr/>
            </a:lvl1pPr>
          </a:lstStyle>
          <a:p>
            <a:endParaRPr lang="en-US" altLang="ja-JP" dirty="0"/>
          </a:p>
        </p:txBody>
      </p:sp>
      <p:sp>
        <p:nvSpPr>
          <p:cNvPr id="8" name="フッター プレースホルダ 7"/>
          <p:cNvSpPr>
            <a:spLocks noGrp="1"/>
          </p:cNvSpPr>
          <p:nvPr>
            <p:ph type="ftr" sz="quarter" idx="11"/>
          </p:nvPr>
        </p:nvSpPr>
        <p:spPr/>
        <p:txBody>
          <a:bodyPr/>
          <a:lstStyle>
            <a:lvl1pPr>
              <a:defRPr/>
            </a:lvl1pPr>
          </a:lstStyle>
          <a:p>
            <a:endParaRPr lang="en-US" altLang="ja-JP" dirty="0"/>
          </a:p>
        </p:txBody>
      </p:sp>
      <p:sp>
        <p:nvSpPr>
          <p:cNvPr id="9" name="スライド番号プレースホルダ 8"/>
          <p:cNvSpPr>
            <a:spLocks noGrp="1"/>
          </p:cNvSpPr>
          <p:nvPr>
            <p:ph type="sldNum" sz="quarter" idx="12"/>
          </p:nvPr>
        </p:nvSpPr>
        <p:spPr/>
        <p:txBody>
          <a:bodyPr/>
          <a:lstStyle>
            <a:lvl1pPr>
              <a:defRPr/>
            </a:lvl1pPr>
          </a:lstStyle>
          <a:p>
            <a:fld id="{C08DDFF5-3E6E-408E-AD9C-A7863DBD26D6}" type="slidenum">
              <a:rPr lang="ja-JP" altLang="en-US"/>
              <a:pPr/>
              <a:t>&lt;#&gt;</a:t>
            </a:fld>
            <a:endParaRPr lang="en-US" altLang="ja-JP" dirty="0"/>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日付プレースホルダ 2"/>
          <p:cNvSpPr>
            <a:spLocks noGrp="1"/>
          </p:cNvSpPr>
          <p:nvPr>
            <p:ph type="dt" sz="half" idx="10"/>
          </p:nvPr>
        </p:nvSpPr>
        <p:spPr/>
        <p:txBody>
          <a:bodyPr/>
          <a:lstStyle>
            <a:lvl1pPr>
              <a:defRPr/>
            </a:lvl1pPr>
          </a:lstStyle>
          <a:p>
            <a:endParaRPr lang="en-US" altLang="ja-JP" dirty="0"/>
          </a:p>
        </p:txBody>
      </p:sp>
      <p:sp>
        <p:nvSpPr>
          <p:cNvPr id="4" name="フッター プレースホルダ 3"/>
          <p:cNvSpPr>
            <a:spLocks noGrp="1"/>
          </p:cNvSpPr>
          <p:nvPr>
            <p:ph type="ftr" sz="quarter" idx="11"/>
          </p:nvPr>
        </p:nvSpPr>
        <p:spPr/>
        <p:txBody>
          <a:bodyPr/>
          <a:lstStyle>
            <a:lvl1pPr>
              <a:defRPr/>
            </a:lvl1pPr>
          </a:lstStyle>
          <a:p>
            <a:endParaRPr lang="en-US" altLang="ja-JP" dirty="0"/>
          </a:p>
        </p:txBody>
      </p:sp>
      <p:sp>
        <p:nvSpPr>
          <p:cNvPr id="5" name="スライド番号プレースホルダ 4"/>
          <p:cNvSpPr>
            <a:spLocks noGrp="1"/>
          </p:cNvSpPr>
          <p:nvPr>
            <p:ph type="sldNum" sz="quarter" idx="12"/>
          </p:nvPr>
        </p:nvSpPr>
        <p:spPr/>
        <p:txBody>
          <a:bodyPr/>
          <a:lstStyle>
            <a:lvl1pPr>
              <a:defRPr>
                <a:latin typeface="+mn-lt"/>
              </a:defRPr>
            </a:lvl1pPr>
          </a:lstStyle>
          <a:p>
            <a:fld id="{ECE83CAB-42E6-4E37-88AE-F990939BF0EE}" type="slidenum">
              <a:rPr lang="ja-JP" altLang="en-US" smtClean="0"/>
              <a:pPr/>
              <a:t>&lt;#&gt;</a:t>
            </a:fld>
            <a:endParaRPr lang="en-US" altLang="ja-JP" dirty="0"/>
          </a:p>
        </p:txBody>
      </p:sp>
    </p:spTree>
  </p:cSld>
  <p:clrMapOvr>
    <a:masterClrMapping/>
  </p:clrMapOv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lvl1pPr>
              <a:defRPr/>
            </a:lvl1pPr>
          </a:lstStyle>
          <a:p>
            <a:endParaRPr lang="en-US" altLang="ja-JP" dirty="0"/>
          </a:p>
        </p:txBody>
      </p:sp>
      <p:sp>
        <p:nvSpPr>
          <p:cNvPr id="3" name="フッター プレースホルダ 2"/>
          <p:cNvSpPr>
            <a:spLocks noGrp="1"/>
          </p:cNvSpPr>
          <p:nvPr>
            <p:ph type="ftr" sz="quarter" idx="11"/>
          </p:nvPr>
        </p:nvSpPr>
        <p:spPr/>
        <p:txBody>
          <a:bodyPr/>
          <a:lstStyle>
            <a:lvl1pPr>
              <a:defRPr/>
            </a:lvl1pPr>
          </a:lstStyle>
          <a:p>
            <a:endParaRPr lang="en-US" altLang="ja-JP" dirty="0"/>
          </a:p>
        </p:txBody>
      </p:sp>
      <p:sp>
        <p:nvSpPr>
          <p:cNvPr id="4" name="スライド番号プレースホルダ 3"/>
          <p:cNvSpPr>
            <a:spLocks noGrp="1"/>
          </p:cNvSpPr>
          <p:nvPr>
            <p:ph type="sldNum" sz="quarter" idx="12"/>
          </p:nvPr>
        </p:nvSpPr>
        <p:spPr/>
        <p:txBody>
          <a:bodyPr/>
          <a:lstStyle>
            <a:lvl1pPr>
              <a:defRPr/>
            </a:lvl1pPr>
          </a:lstStyle>
          <a:p>
            <a:fld id="{3C5077B3-68F2-41DC-B5F1-424E1A55A947}" type="slidenum">
              <a:rPr lang="ja-JP" altLang="en-US"/>
              <a:pPr/>
              <a:t>&lt;#&gt;</a:t>
            </a:fld>
            <a:endParaRPr lang="en-US" altLang="ja-JP" dirty="0"/>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435" cy="1162051"/>
          </a:xfrm>
        </p:spPr>
        <p:txBody>
          <a:bodyPr/>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538" y="273053"/>
            <a:ext cx="511126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2"/>
            <a:ext cx="300843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4"/>
          <p:cNvSpPr>
            <a:spLocks noGrp="1"/>
          </p:cNvSpPr>
          <p:nvPr>
            <p:ph type="dt" sz="half" idx="10"/>
          </p:nvPr>
        </p:nvSpPr>
        <p:spPr/>
        <p:txBody>
          <a:bodyPr/>
          <a:lstStyle>
            <a:lvl1pPr>
              <a:defRPr/>
            </a:lvl1pPr>
          </a:lstStyle>
          <a:p>
            <a:endParaRPr lang="en-US" altLang="ja-JP" dirty="0"/>
          </a:p>
        </p:txBody>
      </p:sp>
      <p:sp>
        <p:nvSpPr>
          <p:cNvPr id="6" name="フッター プレースホルダ 5"/>
          <p:cNvSpPr>
            <a:spLocks noGrp="1"/>
          </p:cNvSpPr>
          <p:nvPr>
            <p:ph type="ftr" sz="quarter" idx="11"/>
          </p:nvPr>
        </p:nvSpPr>
        <p:spPr/>
        <p:txBody>
          <a:bodyPr/>
          <a:lstStyle>
            <a:lvl1pPr>
              <a:defRPr/>
            </a:lvl1pPr>
          </a:lstStyle>
          <a:p>
            <a:endParaRPr lang="en-US" altLang="ja-JP" dirty="0"/>
          </a:p>
        </p:txBody>
      </p:sp>
      <p:sp>
        <p:nvSpPr>
          <p:cNvPr id="7" name="スライド番号プレースホルダ 6"/>
          <p:cNvSpPr>
            <a:spLocks noGrp="1"/>
          </p:cNvSpPr>
          <p:nvPr>
            <p:ph type="sldNum" sz="quarter" idx="12"/>
          </p:nvPr>
        </p:nvSpPr>
        <p:spPr/>
        <p:txBody>
          <a:bodyPr/>
          <a:lstStyle>
            <a:lvl1pPr>
              <a:defRPr/>
            </a:lvl1pPr>
          </a:lstStyle>
          <a:p>
            <a:fld id="{032861BC-4CBF-4096-A26F-09F3350DAF2A}" type="slidenum">
              <a:rPr lang="ja-JP" altLang="en-US"/>
              <a:pPr/>
              <a:t>&lt;#&gt;</a:t>
            </a:fld>
            <a:endParaRPr lang="en-US" altLang="ja-JP" dirty="0"/>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166" y="4800600"/>
            <a:ext cx="5486400" cy="566738"/>
          </a:xfrm>
        </p:spPr>
        <p:txBody>
          <a:bodyPr/>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166"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dirty="0" smtClean="0"/>
              <a:t>アイコンをクリックして図を追加</a:t>
            </a:r>
            <a:endParaRPr lang="ja-JP" altLang="en-US" dirty="0"/>
          </a:p>
        </p:txBody>
      </p:sp>
      <p:sp>
        <p:nvSpPr>
          <p:cNvPr id="4" name="テキスト プレースホルダ 3"/>
          <p:cNvSpPr>
            <a:spLocks noGrp="1"/>
          </p:cNvSpPr>
          <p:nvPr>
            <p:ph type="body" sz="half" idx="2"/>
          </p:nvPr>
        </p:nvSpPr>
        <p:spPr>
          <a:xfrm>
            <a:off x="1792166" y="5367345"/>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4"/>
          <p:cNvSpPr>
            <a:spLocks noGrp="1"/>
          </p:cNvSpPr>
          <p:nvPr>
            <p:ph type="dt" sz="half" idx="10"/>
          </p:nvPr>
        </p:nvSpPr>
        <p:spPr/>
        <p:txBody>
          <a:bodyPr/>
          <a:lstStyle>
            <a:lvl1pPr>
              <a:defRPr/>
            </a:lvl1pPr>
          </a:lstStyle>
          <a:p>
            <a:endParaRPr lang="en-US" altLang="ja-JP" dirty="0"/>
          </a:p>
        </p:txBody>
      </p:sp>
      <p:sp>
        <p:nvSpPr>
          <p:cNvPr id="6" name="フッター プレースホルダ 5"/>
          <p:cNvSpPr>
            <a:spLocks noGrp="1"/>
          </p:cNvSpPr>
          <p:nvPr>
            <p:ph type="ftr" sz="quarter" idx="11"/>
          </p:nvPr>
        </p:nvSpPr>
        <p:spPr/>
        <p:txBody>
          <a:bodyPr/>
          <a:lstStyle>
            <a:lvl1pPr>
              <a:defRPr/>
            </a:lvl1pPr>
          </a:lstStyle>
          <a:p>
            <a:endParaRPr lang="en-US" altLang="ja-JP" dirty="0"/>
          </a:p>
        </p:txBody>
      </p:sp>
      <p:sp>
        <p:nvSpPr>
          <p:cNvPr id="7" name="スライド番号プレースホルダ 6"/>
          <p:cNvSpPr>
            <a:spLocks noGrp="1"/>
          </p:cNvSpPr>
          <p:nvPr>
            <p:ph type="sldNum" sz="quarter" idx="12"/>
          </p:nvPr>
        </p:nvSpPr>
        <p:spPr/>
        <p:txBody>
          <a:bodyPr/>
          <a:lstStyle>
            <a:lvl1pPr>
              <a:defRPr/>
            </a:lvl1pPr>
          </a:lstStyle>
          <a:p>
            <a:fld id="{9EC5A1D4-E7E6-40A7-911D-2A3CC103A873}" type="slidenum">
              <a:rPr lang="ja-JP" altLang="en-US"/>
              <a:pPr/>
              <a:t>&lt;#&gt;</a:t>
            </a:fld>
            <a:endParaRPr lang="en-US" altLang="ja-JP" dirty="0"/>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bwMode="auto">
          <a:xfrm>
            <a:off x="457200" y="95251"/>
            <a:ext cx="8229600" cy="7556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ja-JP" altLang="en-US" smtClean="0"/>
              <a:t>マスタ タイトルの書式設定</a:t>
            </a:r>
          </a:p>
        </p:txBody>
      </p:sp>
      <p:sp>
        <p:nvSpPr>
          <p:cNvPr id="15363" name="Rectangle 3"/>
          <p:cNvSpPr>
            <a:spLocks noGrp="1" noChangeArrowheads="1"/>
          </p:cNvSpPr>
          <p:nvPr>
            <p:ph type="body" idx="1"/>
          </p:nvPr>
        </p:nvSpPr>
        <p:spPr bwMode="auto">
          <a:xfrm>
            <a:off x="457200" y="939801"/>
            <a:ext cx="8229600" cy="519112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15364" name="Rectangle 4"/>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000">
                <a:latin typeface="Tahoma" pitchFamily="34" charset="0"/>
                <a:cs typeface="Tahoma" pitchFamily="34" charset="0"/>
              </a:defRPr>
            </a:lvl1pPr>
          </a:lstStyle>
          <a:p>
            <a:endParaRPr lang="en-US" altLang="ja-JP" dirty="0"/>
          </a:p>
        </p:txBody>
      </p:sp>
      <p:sp>
        <p:nvSpPr>
          <p:cNvPr id="15365"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000">
                <a:latin typeface="Tahoma" pitchFamily="34" charset="0"/>
                <a:cs typeface="Tahoma" pitchFamily="34" charset="0"/>
              </a:defRPr>
            </a:lvl1pPr>
          </a:lstStyle>
          <a:p>
            <a:endParaRPr lang="en-US" altLang="ja-JP" dirty="0"/>
          </a:p>
        </p:txBody>
      </p:sp>
      <p:sp>
        <p:nvSpPr>
          <p:cNvPr id="15366" name="Rectangle 6"/>
          <p:cNvSpPr>
            <a:spLocks noGrp="1" noChangeArrowheads="1"/>
          </p:cNvSpPr>
          <p:nvPr>
            <p:ph type="sldNum" sz="quarter" idx="4"/>
          </p:nvPr>
        </p:nvSpPr>
        <p:spPr bwMode="auto">
          <a:xfrm>
            <a:off x="8172400" y="6248400"/>
            <a:ext cx="72008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a:latin typeface="+mn-lt"/>
                <a:cs typeface="Tahoma" pitchFamily="34" charset="0"/>
              </a:defRPr>
            </a:lvl1pPr>
          </a:lstStyle>
          <a:p>
            <a:fld id="{00084816-2E52-4720-BD2E-8AB5104B759F}" type="slidenum">
              <a:rPr lang="ja-JP" altLang="en-US" smtClean="0"/>
              <a:pPr/>
              <a:t>&lt;#&gt;</a:t>
            </a:fld>
            <a:endParaRPr lang="en-US" altLang="ja-JP" dirty="0"/>
          </a:p>
        </p:txBody>
      </p:sp>
      <p:sp>
        <p:nvSpPr>
          <p:cNvPr id="15367" name="Rectangle 7" descr="Gold bar"/>
          <p:cNvSpPr>
            <a:spLocks noChangeArrowheads="1"/>
          </p:cNvSpPr>
          <p:nvPr/>
        </p:nvSpPr>
        <p:spPr bwMode="auto">
          <a:xfrm>
            <a:off x="0" y="0"/>
            <a:ext cx="228600" cy="2286000"/>
          </a:xfrm>
          <a:prstGeom prst="rect">
            <a:avLst/>
          </a:prstGeom>
          <a:solidFill>
            <a:schemeClr val="bg2"/>
          </a:solidFill>
          <a:ln w="9525">
            <a:noFill/>
            <a:miter lim="800000"/>
            <a:headEnd/>
            <a:tailEnd/>
          </a:ln>
          <a:effectLst/>
        </p:spPr>
        <p:txBody>
          <a:bodyPr wrap="none" anchor="ctr"/>
          <a:lstStyle/>
          <a:p>
            <a:pPr algn="ctr" eaLnBrk="1" hangingPunct="1"/>
            <a:endParaRPr lang="ja-JP" altLang="en-US" sz="2400" dirty="0">
              <a:latin typeface="Times New Roman" pitchFamily="18" charset="0"/>
            </a:endParaRPr>
          </a:p>
        </p:txBody>
      </p:sp>
      <p:sp>
        <p:nvSpPr>
          <p:cNvPr id="15368" name="Line 8"/>
          <p:cNvSpPr>
            <a:spLocks noChangeShapeType="1"/>
          </p:cNvSpPr>
          <p:nvPr/>
        </p:nvSpPr>
        <p:spPr bwMode="auto">
          <a:xfrm>
            <a:off x="457200" y="895351"/>
            <a:ext cx="8077200" cy="0"/>
          </a:xfrm>
          <a:prstGeom prst="line">
            <a:avLst/>
          </a:prstGeom>
          <a:noFill/>
          <a:ln w="19050">
            <a:solidFill>
              <a:schemeClr val="tx2"/>
            </a:solidFill>
            <a:round/>
            <a:headEnd/>
            <a:tailEnd/>
          </a:ln>
          <a:effectLst/>
        </p:spPr>
        <p:txBody>
          <a:bodyPr/>
          <a:lstStyle/>
          <a:p>
            <a:endParaRPr lang="ja-JP" altLang="en-US" dirty="0"/>
          </a:p>
        </p:txBody>
      </p:sp>
      <p:sp>
        <p:nvSpPr>
          <p:cNvPr id="15369" name="Rectangle 9" descr="Orange bar"/>
          <p:cNvSpPr>
            <a:spLocks noChangeArrowheads="1"/>
          </p:cNvSpPr>
          <p:nvPr/>
        </p:nvSpPr>
        <p:spPr bwMode="auto">
          <a:xfrm>
            <a:off x="0" y="2286000"/>
            <a:ext cx="228600" cy="2286000"/>
          </a:xfrm>
          <a:prstGeom prst="rect">
            <a:avLst/>
          </a:prstGeom>
          <a:solidFill>
            <a:schemeClr val="accent2"/>
          </a:solidFill>
          <a:ln w="9525">
            <a:noFill/>
            <a:miter lim="800000"/>
            <a:headEnd/>
            <a:tailEnd/>
          </a:ln>
          <a:effectLst/>
        </p:spPr>
        <p:txBody>
          <a:bodyPr wrap="none" anchor="ctr"/>
          <a:lstStyle/>
          <a:p>
            <a:pPr algn="ctr" eaLnBrk="1" hangingPunct="1"/>
            <a:endParaRPr lang="ja-JP" altLang="en-US" sz="2400" dirty="0">
              <a:latin typeface="Times New Roman" pitchFamily="18" charset="0"/>
            </a:endParaRPr>
          </a:p>
        </p:txBody>
      </p:sp>
      <p:sp>
        <p:nvSpPr>
          <p:cNvPr id="15370" name="Rectangle 10" descr="Slate bar"/>
          <p:cNvSpPr>
            <a:spLocks noChangeArrowheads="1"/>
          </p:cNvSpPr>
          <p:nvPr/>
        </p:nvSpPr>
        <p:spPr bwMode="auto">
          <a:xfrm>
            <a:off x="0" y="4572000"/>
            <a:ext cx="228600" cy="2286000"/>
          </a:xfrm>
          <a:prstGeom prst="rect">
            <a:avLst/>
          </a:prstGeom>
          <a:solidFill>
            <a:schemeClr val="tx2"/>
          </a:solidFill>
          <a:ln w="9525">
            <a:noFill/>
            <a:miter lim="800000"/>
            <a:headEnd/>
            <a:tailEnd/>
          </a:ln>
          <a:effectLst/>
        </p:spPr>
        <p:txBody>
          <a:bodyPr wrap="none" anchor="ctr"/>
          <a:lstStyle/>
          <a:p>
            <a:pPr algn="ctr" eaLnBrk="1" hangingPunct="1"/>
            <a:endParaRPr lang="ja-JP" altLang="en-US" sz="2400" dirty="0">
              <a:latin typeface="Times New Roman" pitchFamily="18" charset="0"/>
            </a:endParaRPr>
          </a:p>
        </p:txBody>
      </p:sp>
      <p:pic>
        <p:nvPicPr>
          <p:cNvPr id="11" name="図 4" descr="jari-logo2.png"/>
          <p:cNvPicPr>
            <a:picLocks noChangeAspect="1"/>
          </p:cNvPicPr>
          <p:nvPr/>
        </p:nvPicPr>
        <p:blipFill>
          <a:blip r:embed="rId16" cstate="print"/>
          <a:srcRect/>
          <a:stretch>
            <a:fillRect/>
          </a:stretch>
        </p:blipFill>
        <p:spPr bwMode="auto">
          <a:xfrm>
            <a:off x="7663425" y="98630"/>
            <a:ext cx="1409075" cy="579840"/>
          </a:xfrm>
          <a:prstGeom prst="rect">
            <a:avLst/>
          </a:prstGeom>
          <a:noFill/>
          <a:ln w="9525">
            <a:noFill/>
            <a:miter lim="800000"/>
            <a:headEnd/>
            <a:tailEnd/>
          </a:ln>
        </p:spPr>
      </p:pic>
      <p:pic>
        <p:nvPicPr>
          <p:cNvPr id="12" name="Picture 1" descr="C:\Documents and Settings\jtomioka\My Documents\My Pictures\JARI\rogo-透明.png"/>
          <p:cNvPicPr>
            <a:picLocks noChangeAspect="1" noChangeArrowheads="1"/>
          </p:cNvPicPr>
          <p:nvPr/>
        </p:nvPicPr>
        <p:blipFill>
          <a:blip r:embed="rId17" cstate="print"/>
          <a:srcRect/>
          <a:stretch>
            <a:fillRect/>
          </a:stretch>
        </p:blipFill>
        <p:spPr bwMode="auto">
          <a:xfrm>
            <a:off x="265845" y="6192001"/>
            <a:ext cx="1840230" cy="634366"/>
          </a:xfrm>
          <a:prstGeom prst="rect">
            <a:avLst/>
          </a:prstGeom>
          <a:noFill/>
        </p:spPr>
      </p:pic>
    </p:spTree>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 id="2147483669" r:id="rId12"/>
    <p:sldLayoutId id="2147483670" r:id="rId13"/>
    <p:sldLayoutId id="2147483672" r:id="rId14"/>
  </p:sldLayoutIdLst>
  <p:transition/>
  <p:timing>
    <p:tnLst>
      <p:par>
        <p:cTn id="1" dur="indefinite" restart="never" nodeType="tmRoot"/>
      </p:par>
    </p:tnLst>
  </p:timing>
  <p:hf hdr="0" ftr="0" dt="0"/>
  <p:txStyles>
    <p:titleStyle>
      <a:lvl1pPr algn="l" rtl="0" eaLnBrk="1" fontAlgn="base" hangingPunct="1">
        <a:spcBef>
          <a:spcPct val="0"/>
        </a:spcBef>
        <a:spcAft>
          <a:spcPct val="0"/>
        </a:spcAft>
        <a:defRPr kumimoji="1" sz="3600" baseline="0">
          <a:solidFill>
            <a:schemeClr val="tx2"/>
          </a:solidFill>
          <a:latin typeface="Tahoma" pitchFamily="34" charset="0"/>
          <a:ea typeface="ＭＳ Ｐゴシック" pitchFamily="50" charset="-128"/>
          <a:cs typeface="Tahoma" pitchFamily="34" charset="0"/>
        </a:defRPr>
      </a:lvl1pPr>
      <a:lvl2pPr algn="l" rtl="0" eaLnBrk="1" fontAlgn="base" hangingPunct="1">
        <a:spcBef>
          <a:spcPct val="0"/>
        </a:spcBef>
        <a:spcAft>
          <a:spcPct val="0"/>
        </a:spcAft>
        <a:defRPr kumimoji="1" sz="4400">
          <a:solidFill>
            <a:schemeClr val="tx2"/>
          </a:solidFill>
          <a:latin typeface="Times New Roman" pitchFamily="18" charset="0"/>
        </a:defRPr>
      </a:lvl2pPr>
      <a:lvl3pPr algn="l" rtl="0" eaLnBrk="1" fontAlgn="base" hangingPunct="1">
        <a:spcBef>
          <a:spcPct val="0"/>
        </a:spcBef>
        <a:spcAft>
          <a:spcPct val="0"/>
        </a:spcAft>
        <a:defRPr kumimoji="1" sz="4400">
          <a:solidFill>
            <a:schemeClr val="tx2"/>
          </a:solidFill>
          <a:latin typeface="Times New Roman" pitchFamily="18" charset="0"/>
        </a:defRPr>
      </a:lvl3pPr>
      <a:lvl4pPr algn="l" rtl="0" eaLnBrk="1" fontAlgn="base" hangingPunct="1">
        <a:spcBef>
          <a:spcPct val="0"/>
        </a:spcBef>
        <a:spcAft>
          <a:spcPct val="0"/>
        </a:spcAft>
        <a:defRPr kumimoji="1" sz="4400">
          <a:solidFill>
            <a:schemeClr val="tx2"/>
          </a:solidFill>
          <a:latin typeface="Times New Roman" pitchFamily="18" charset="0"/>
        </a:defRPr>
      </a:lvl4pPr>
      <a:lvl5pPr algn="l" rtl="0" eaLnBrk="1" fontAlgn="base" hangingPunct="1">
        <a:spcBef>
          <a:spcPct val="0"/>
        </a:spcBef>
        <a:spcAft>
          <a:spcPct val="0"/>
        </a:spcAft>
        <a:defRPr kumimoji="1" sz="4400">
          <a:solidFill>
            <a:schemeClr val="tx2"/>
          </a:solidFill>
          <a:latin typeface="Times New Roman" pitchFamily="18" charset="0"/>
        </a:defRPr>
      </a:lvl5pPr>
      <a:lvl6pPr marL="457200" algn="l" rtl="0" eaLnBrk="1" fontAlgn="base" hangingPunct="1">
        <a:spcBef>
          <a:spcPct val="0"/>
        </a:spcBef>
        <a:spcAft>
          <a:spcPct val="0"/>
        </a:spcAft>
        <a:defRPr kumimoji="1" sz="4400">
          <a:solidFill>
            <a:schemeClr val="tx2"/>
          </a:solidFill>
          <a:latin typeface="Times New Roman" pitchFamily="18" charset="0"/>
        </a:defRPr>
      </a:lvl6pPr>
      <a:lvl7pPr marL="914400" algn="l" rtl="0" eaLnBrk="1" fontAlgn="base" hangingPunct="1">
        <a:spcBef>
          <a:spcPct val="0"/>
        </a:spcBef>
        <a:spcAft>
          <a:spcPct val="0"/>
        </a:spcAft>
        <a:defRPr kumimoji="1" sz="4400">
          <a:solidFill>
            <a:schemeClr val="tx2"/>
          </a:solidFill>
          <a:latin typeface="Times New Roman" pitchFamily="18" charset="0"/>
        </a:defRPr>
      </a:lvl7pPr>
      <a:lvl8pPr marL="1371600" algn="l" rtl="0" eaLnBrk="1" fontAlgn="base" hangingPunct="1">
        <a:spcBef>
          <a:spcPct val="0"/>
        </a:spcBef>
        <a:spcAft>
          <a:spcPct val="0"/>
        </a:spcAft>
        <a:defRPr kumimoji="1" sz="4400">
          <a:solidFill>
            <a:schemeClr val="tx2"/>
          </a:solidFill>
          <a:latin typeface="Times New Roman" pitchFamily="18" charset="0"/>
        </a:defRPr>
      </a:lvl8pPr>
      <a:lvl9pPr marL="1828800" algn="l" rtl="0" eaLnBrk="1" fontAlgn="base" hangingPunct="1">
        <a:spcBef>
          <a:spcPct val="0"/>
        </a:spcBef>
        <a:spcAft>
          <a:spcPct val="0"/>
        </a:spcAft>
        <a:defRPr kumimoji="1" sz="4400">
          <a:solidFill>
            <a:schemeClr val="tx2"/>
          </a:solidFill>
          <a:latin typeface="Times New Roman" pitchFamily="18" charset="0"/>
        </a:defRPr>
      </a:lvl9pPr>
    </p:titleStyle>
    <p:bodyStyle>
      <a:lvl1pPr marL="342900" indent="-342900" algn="l" rtl="0" eaLnBrk="1" fontAlgn="base" hangingPunct="1">
        <a:spcBef>
          <a:spcPct val="20000"/>
        </a:spcBef>
        <a:spcAft>
          <a:spcPct val="0"/>
        </a:spcAft>
        <a:buClr>
          <a:schemeClr val="bg2"/>
        </a:buClr>
        <a:buSzPct val="75000"/>
        <a:buFont typeface="Wingdings" pitchFamily="2" charset="2"/>
        <a:buChar char="p"/>
        <a:defRPr kumimoji="1" sz="2800">
          <a:solidFill>
            <a:schemeClr val="tx1"/>
          </a:solidFill>
          <a:latin typeface="ＭＳ Ｐゴシック" pitchFamily="50" charset="-128"/>
          <a:ea typeface="ＭＳ Ｐゴシック" pitchFamily="50" charset="-128"/>
          <a:cs typeface="+mn-cs"/>
        </a:defRPr>
      </a:lvl1pPr>
      <a:lvl2pPr marL="742950" indent="-285750" algn="l" rtl="0" eaLnBrk="1" fontAlgn="base" hangingPunct="1">
        <a:spcBef>
          <a:spcPct val="20000"/>
        </a:spcBef>
        <a:spcAft>
          <a:spcPct val="0"/>
        </a:spcAft>
        <a:buClr>
          <a:schemeClr val="tx2"/>
        </a:buClr>
        <a:buSzPct val="75000"/>
        <a:buFont typeface="Wingdings" pitchFamily="2" charset="2"/>
        <a:buChar char="n"/>
        <a:defRPr kumimoji="1" sz="2400">
          <a:solidFill>
            <a:schemeClr val="tx1"/>
          </a:solidFill>
          <a:latin typeface="ＭＳ Ｐゴシック" pitchFamily="50" charset="-128"/>
          <a:ea typeface="ＭＳ Ｐゴシック" pitchFamily="50" charset="-128"/>
        </a:defRPr>
      </a:lvl2pPr>
      <a:lvl3pPr marL="1143000" indent="-228600" algn="l" rtl="0" eaLnBrk="1" fontAlgn="base" hangingPunct="1">
        <a:spcBef>
          <a:spcPct val="20000"/>
        </a:spcBef>
        <a:spcAft>
          <a:spcPct val="0"/>
        </a:spcAft>
        <a:buClr>
          <a:schemeClr val="accent1"/>
        </a:buClr>
        <a:buSzPct val="65000"/>
        <a:buFont typeface="Wingdings" pitchFamily="2" charset="2"/>
        <a:buChar char="p"/>
        <a:defRPr kumimoji="1" sz="2000">
          <a:solidFill>
            <a:schemeClr val="tx1"/>
          </a:solidFill>
          <a:latin typeface="ＭＳ Ｐゴシック" pitchFamily="50" charset="-128"/>
          <a:ea typeface="ＭＳ Ｐゴシック" pitchFamily="50" charset="-128"/>
        </a:defRPr>
      </a:lvl3pPr>
      <a:lvl4pPr marL="1600200" indent="-228600" algn="l" rtl="0" eaLnBrk="1" fontAlgn="base" hangingPunct="1">
        <a:spcBef>
          <a:spcPct val="20000"/>
        </a:spcBef>
        <a:spcAft>
          <a:spcPct val="0"/>
        </a:spcAft>
        <a:buClr>
          <a:schemeClr val="bg2"/>
        </a:buClr>
        <a:buFont typeface="Wingdings" pitchFamily="2" charset="2"/>
        <a:buChar char="§"/>
        <a:defRPr kumimoji="1">
          <a:solidFill>
            <a:schemeClr val="tx1"/>
          </a:solidFill>
          <a:latin typeface="ＭＳ Ｐゴシック" pitchFamily="50" charset="-128"/>
          <a:ea typeface="ＭＳ Ｐゴシック" pitchFamily="50" charset="-128"/>
        </a:defRPr>
      </a:lvl4pPr>
      <a:lvl5pPr marL="2057400" indent="-228600" algn="l" rtl="0" eaLnBrk="1" fontAlgn="base" hangingPunct="1">
        <a:spcBef>
          <a:spcPct val="20000"/>
        </a:spcBef>
        <a:spcAft>
          <a:spcPct val="0"/>
        </a:spcAft>
        <a:buClr>
          <a:schemeClr val="tx2"/>
        </a:buClr>
        <a:buSzPct val="80000"/>
        <a:buFont typeface="Wingdings" pitchFamily="2" charset="2"/>
        <a:buChar char="§"/>
        <a:defRPr kumimoji="1">
          <a:solidFill>
            <a:schemeClr val="tx1"/>
          </a:solidFill>
          <a:latin typeface="ＭＳ Ｐゴシック" pitchFamily="50" charset="-128"/>
          <a:ea typeface="ＭＳ Ｐゴシック" pitchFamily="50" charset="-128"/>
        </a:defRPr>
      </a:lvl5pPr>
      <a:lvl6pPr marL="2514600" indent="-228600" algn="l" rtl="0" eaLnBrk="1" fontAlgn="base" hangingPunct="1">
        <a:spcBef>
          <a:spcPct val="20000"/>
        </a:spcBef>
        <a:spcAft>
          <a:spcPct val="0"/>
        </a:spcAft>
        <a:buClr>
          <a:schemeClr val="tx2"/>
        </a:buClr>
        <a:buSzPct val="80000"/>
        <a:buFont typeface="Wingdings" pitchFamily="2" charset="2"/>
        <a:buChar char="§"/>
        <a:defRPr kumimoji="1">
          <a:solidFill>
            <a:schemeClr val="tx1"/>
          </a:solidFill>
          <a:latin typeface="+mn-lt"/>
        </a:defRPr>
      </a:lvl6pPr>
      <a:lvl7pPr marL="2971800" indent="-228600" algn="l" rtl="0" eaLnBrk="1" fontAlgn="base" hangingPunct="1">
        <a:spcBef>
          <a:spcPct val="20000"/>
        </a:spcBef>
        <a:spcAft>
          <a:spcPct val="0"/>
        </a:spcAft>
        <a:buClr>
          <a:schemeClr val="tx2"/>
        </a:buClr>
        <a:buSzPct val="80000"/>
        <a:buFont typeface="Wingdings" pitchFamily="2" charset="2"/>
        <a:buChar char="§"/>
        <a:defRPr kumimoji="1">
          <a:solidFill>
            <a:schemeClr val="tx1"/>
          </a:solidFill>
          <a:latin typeface="+mn-lt"/>
        </a:defRPr>
      </a:lvl7pPr>
      <a:lvl8pPr marL="3429000" indent="-228600" algn="l" rtl="0" eaLnBrk="1" fontAlgn="base" hangingPunct="1">
        <a:spcBef>
          <a:spcPct val="20000"/>
        </a:spcBef>
        <a:spcAft>
          <a:spcPct val="0"/>
        </a:spcAft>
        <a:buClr>
          <a:schemeClr val="tx2"/>
        </a:buClr>
        <a:buSzPct val="80000"/>
        <a:buFont typeface="Wingdings" pitchFamily="2" charset="2"/>
        <a:buChar char="§"/>
        <a:defRPr kumimoji="1">
          <a:solidFill>
            <a:schemeClr val="tx1"/>
          </a:solidFill>
          <a:latin typeface="+mn-lt"/>
        </a:defRPr>
      </a:lvl8pPr>
      <a:lvl9pPr marL="3886200" indent="-228600" algn="l" rtl="0" eaLnBrk="1" fontAlgn="base" hangingPunct="1">
        <a:spcBef>
          <a:spcPct val="20000"/>
        </a:spcBef>
        <a:spcAft>
          <a:spcPct val="0"/>
        </a:spcAft>
        <a:buClr>
          <a:schemeClr val="tx2"/>
        </a:buClr>
        <a:buSzPct val="80000"/>
        <a:buFont typeface="Wingdings" pitchFamily="2" charset="2"/>
        <a:buChar char="§"/>
        <a:defRPr kumimoji="1">
          <a:solidFill>
            <a:schemeClr val="tx1"/>
          </a:solidFill>
          <a:latin typeface="+mn-lt"/>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2.png"/><Relationship Id="rId5" Type="http://schemas.openxmlformats.org/officeDocument/2006/relationships/image" Target="../media/image5.pn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3"/>
          <p:cNvPicPr>
            <a:picLocks noChangeAspect="1" noChangeArrowheads="1"/>
          </p:cNvPicPr>
          <p:nvPr/>
        </p:nvPicPr>
        <p:blipFill>
          <a:blip r:embed="rId4" cstate="print"/>
          <a:srcRect l="17717" r="21654"/>
          <a:stretch>
            <a:fillRect/>
          </a:stretch>
        </p:blipFill>
        <p:spPr bwMode="auto">
          <a:xfrm>
            <a:off x="3" y="3465677"/>
            <a:ext cx="4712329" cy="3392329"/>
          </a:xfrm>
          <a:prstGeom prst="rect">
            <a:avLst/>
          </a:prstGeom>
          <a:noFill/>
          <a:ln w="9525">
            <a:noFill/>
            <a:miter lim="800000"/>
            <a:headEnd/>
            <a:tailEnd/>
          </a:ln>
          <a:effectLst/>
        </p:spPr>
      </p:pic>
      <p:pic>
        <p:nvPicPr>
          <p:cNvPr id="5" name="Picture 8" descr="jari-logo"/>
          <p:cNvPicPr>
            <a:picLocks noChangeAspect="1" noChangeArrowheads="1"/>
          </p:cNvPicPr>
          <p:nvPr/>
        </p:nvPicPr>
        <p:blipFill>
          <a:blip r:embed="rId5" cstate="print"/>
          <a:srcRect/>
          <a:stretch>
            <a:fillRect/>
          </a:stretch>
        </p:blipFill>
        <p:spPr bwMode="auto">
          <a:xfrm>
            <a:off x="7169093" y="82500"/>
            <a:ext cx="1885714" cy="774700"/>
          </a:xfrm>
          <a:prstGeom prst="rect">
            <a:avLst/>
          </a:prstGeom>
          <a:noFill/>
        </p:spPr>
      </p:pic>
      <p:pic>
        <p:nvPicPr>
          <p:cNvPr id="29697" name="Picture 1" descr="C:\Documents and Settings\jtomioka\My Documents\My Pictures\JARI\rogo-透明.png"/>
          <p:cNvPicPr>
            <a:picLocks noChangeAspect="1" noChangeArrowheads="1"/>
          </p:cNvPicPr>
          <p:nvPr/>
        </p:nvPicPr>
        <p:blipFill>
          <a:blip r:embed="rId6" cstate="print"/>
          <a:srcRect/>
          <a:stretch>
            <a:fillRect/>
          </a:stretch>
        </p:blipFill>
        <p:spPr bwMode="auto">
          <a:xfrm>
            <a:off x="4719362" y="5800725"/>
            <a:ext cx="3067050" cy="1057275"/>
          </a:xfrm>
          <a:prstGeom prst="rect">
            <a:avLst/>
          </a:prstGeom>
          <a:solidFill>
            <a:schemeClr val="bg1"/>
          </a:solidFill>
        </p:spPr>
      </p:pic>
      <p:graphicFrame>
        <p:nvGraphicFramePr>
          <p:cNvPr id="2" name="Object 1"/>
          <p:cNvGraphicFramePr>
            <a:graphicFrameLocks noChangeAspect="1"/>
          </p:cNvGraphicFramePr>
          <p:nvPr/>
        </p:nvGraphicFramePr>
        <p:xfrm>
          <a:off x="8218488" y="6174305"/>
          <a:ext cx="925512" cy="508000"/>
        </p:xfrm>
        <a:graphic>
          <a:graphicData uri="http://schemas.openxmlformats.org/presentationml/2006/ole">
            <p:oleObj spid="_x0000_s29697" name="Image" r:id="rId7" imgW="6653968" imgH="3479365" progId="PhotoshopElements.Image.2">
              <p:embed/>
            </p:oleObj>
          </a:graphicData>
        </a:graphic>
      </p:graphicFrame>
      <p:sp>
        <p:nvSpPr>
          <p:cNvPr id="12" name="テキスト プレースホルダ 7"/>
          <p:cNvSpPr>
            <a:spLocks noGrp="1"/>
          </p:cNvSpPr>
          <p:nvPr>
            <p:ph type="body" sz="quarter" idx="10"/>
          </p:nvPr>
        </p:nvSpPr>
        <p:spPr>
          <a:xfrm>
            <a:off x="254490" y="184150"/>
            <a:ext cx="7454410" cy="844550"/>
          </a:xfrm>
        </p:spPr>
        <p:txBody>
          <a:bodyPr/>
          <a:lstStyle/>
          <a:p>
            <a:r>
              <a:rPr lang="en-US" altLang="ja-JP" sz="2000" dirty="0" smtClean="0">
                <a:latin typeface="+mn-lt"/>
              </a:rPr>
              <a:t>The 4th International Conference on Hydrogen Safety </a:t>
            </a:r>
          </a:p>
          <a:p>
            <a:r>
              <a:rPr lang="en-US" altLang="ja-JP" sz="2000" dirty="0" smtClean="0">
                <a:latin typeface="+mn-lt"/>
              </a:rPr>
              <a:t>September 18th, 2011</a:t>
            </a:r>
            <a:endParaRPr kumimoji="1" lang="ja-JP" altLang="en-US" sz="2000" dirty="0">
              <a:latin typeface="+mn-lt"/>
            </a:endParaRPr>
          </a:p>
        </p:txBody>
      </p:sp>
      <p:sp>
        <p:nvSpPr>
          <p:cNvPr id="18" name="Rectangle 2"/>
          <p:cNvSpPr>
            <a:spLocks noGrp="1" noChangeArrowheads="1"/>
          </p:cNvSpPr>
          <p:nvPr>
            <p:ph type="ctrTitle"/>
          </p:nvPr>
        </p:nvSpPr>
        <p:spPr/>
        <p:txBody>
          <a:bodyPr/>
          <a:lstStyle/>
          <a:p>
            <a:r>
              <a:rPr lang="en-US" altLang="ja-JP" sz="3200" dirty="0" smtClean="0">
                <a:latin typeface="+mj-lt"/>
              </a:rPr>
              <a:t>Influence of Pressure and Temperature </a:t>
            </a:r>
            <a:br>
              <a:rPr lang="en-US" altLang="ja-JP" sz="3200" dirty="0" smtClean="0">
                <a:latin typeface="+mj-lt"/>
              </a:rPr>
            </a:br>
            <a:r>
              <a:rPr lang="en-US" altLang="ja-JP" sz="3200" dirty="0" smtClean="0">
                <a:latin typeface="+mj-lt"/>
              </a:rPr>
              <a:t>on the Fatigue Strength of Type-3 </a:t>
            </a:r>
            <a:br>
              <a:rPr lang="en-US" altLang="ja-JP" sz="3200" dirty="0" smtClean="0">
                <a:latin typeface="+mj-lt"/>
              </a:rPr>
            </a:br>
            <a:r>
              <a:rPr lang="en-US" altLang="ja-JP" sz="3200" dirty="0" smtClean="0">
                <a:latin typeface="+mj-lt"/>
              </a:rPr>
              <a:t>Compressed-Hydrogen Tanks for Vehicles</a:t>
            </a:r>
            <a:endParaRPr lang="ja-JP" altLang="en-US" sz="3200" dirty="0">
              <a:latin typeface="+mj-lt"/>
              <a:ea typeface="ＭＳ Ｐゴシック" pitchFamily="50" charset="-128"/>
            </a:endParaRPr>
          </a:p>
        </p:txBody>
      </p:sp>
      <p:sp>
        <p:nvSpPr>
          <p:cNvPr id="21" name="Rectangle 3"/>
          <p:cNvSpPr>
            <a:spLocks noGrp="1" noChangeArrowheads="1"/>
          </p:cNvSpPr>
          <p:nvPr>
            <p:ph type="subTitle" idx="1"/>
          </p:nvPr>
        </p:nvSpPr>
        <p:spPr>
          <a:xfrm>
            <a:off x="4707015" y="3338990"/>
            <a:ext cx="4185466" cy="2295255"/>
          </a:xfrm>
        </p:spPr>
        <p:txBody>
          <a:bodyPr/>
          <a:lstStyle/>
          <a:p>
            <a:r>
              <a:rPr lang="en-US" altLang="ja-JP" sz="2400" dirty="0" smtClean="0">
                <a:latin typeface="+mn-lt"/>
              </a:rPr>
              <a:t> </a:t>
            </a:r>
            <a:r>
              <a:rPr lang="en-US" altLang="ja-JP" sz="2400" u="sng" dirty="0" smtClean="0">
                <a:latin typeface="+mn-lt"/>
              </a:rPr>
              <a:t>Jun-ichi TOMIOKA</a:t>
            </a:r>
            <a:r>
              <a:rPr lang="en-US" altLang="ja-JP" sz="2400" dirty="0" smtClean="0">
                <a:latin typeface="+mn-lt"/>
              </a:rPr>
              <a:t>, </a:t>
            </a:r>
            <a:br>
              <a:rPr lang="en-US" altLang="ja-JP" sz="2400" dirty="0" smtClean="0">
                <a:latin typeface="+mn-lt"/>
              </a:rPr>
            </a:br>
            <a:r>
              <a:rPr lang="en-US" altLang="ja-JP" sz="2400" dirty="0" smtClean="0">
                <a:latin typeface="+mn-lt"/>
              </a:rPr>
              <a:t>Kazuhiro KIGUCHI,</a:t>
            </a:r>
            <a:r>
              <a:rPr lang="ja-JP" altLang="en-US" sz="2400" dirty="0" smtClean="0">
                <a:latin typeface="+mn-lt"/>
              </a:rPr>
              <a:t> </a:t>
            </a:r>
            <a:r>
              <a:rPr lang="en-US" altLang="ja-JP" sz="2400" dirty="0" smtClean="0">
                <a:latin typeface="+mn-lt"/>
              </a:rPr>
              <a:t/>
            </a:r>
            <a:br>
              <a:rPr lang="en-US" altLang="ja-JP" sz="2400" dirty="0" smtClean="0">
                <a:latin typeface="+mn-lt"/>
              </a:rPr>
            </a:br>
            <a:r>
              <a:rPr lang="en-US" altLang="ja-JP" sz="2400" dirty="0" smtClean="0">
                <a:latin typeface="+mn-lt"/>
              </a:rPr>
              <a:t>Yohsuke TAMURA, </a:t>
            </a:r>
            <a:br>
              <a:rPr lang="en-US" altLang="ja-JP" sz="2400" dirty="0" smtClean="0">
                <a:latin typeface="+mn-lt"/>
              </a:rPr>
            </a:br>
            <a:r>
              <a:rPr lang="en-US" altLang="ja-JP" sz="2400" dirty="0" smtClean="0">
                <a:latin typeface="+mn-lt"/>
              </a:rPr>
              <a:t>Hiroyuki MITSUISHI</a:t>
            </a:r>
            <a:r>
              <a:rPr lang="en-US" altLang="ja-JP" sz="2400" smtClean="0">
                <a:latin typeface="+mn-lt"/>
              </a:rPr>
              <a:t>, </a:t>
            </a:r>
            <a:endParaRPr lang="en-US" altLang="ja-JP" sz="1800" smtClean="0">
              <a:latin typeface="+mn-lt"/>
            </a:endParaRPr>
          </a:p>
          <a:p>
            <a:endParaRPr lang="en-US" altLang="ja-JP" sz="1000" smtClean="0">
              <a:latin typeface="+mn-lt"/>
            </a:endParaRPr>
          </a:p>
          <a:p>
            <a:r>
              <a:rPr lang="en-US" altLang="ja-JP" sz="1800" smtClean="0">
                <a:latin typeface="+mn-lt"/>
              </a:rPr>
              <a:t>Japan </a:t>
            </a:r>
            <a:r>
              <a:rPr lang="en-US" altLang="ja-JP" sz="1800" dirty="0" smtClean="0">
                <a:latin typeface="+mn-lt"/>
              </a:rPr>
              <a:t>Automobile Research Institute</a:t>
            </a:r>
            <a:endParaRPr lang="ja-JP" altLang="en-US" sz="1800" dirty="0">
              <a:latin typeface="+mn-lt"/>
              <a:ea typeface="ＭＳ Ｐゴシック" pitchFamily="50" charset="-128"/>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2"/>
          <p:cNvPicPr>
            <a:picLocks noChangeAspect="1" noChangeArrowheads="1"/>
          </p:cNvPicPr>
          <p:nvPr/>
        </p:nvPicPr>
        <p:blipFill>
          <a:blip r:embed="rId3" cstate="print"/>
          <a:srcRect/>
          <a:stretch>
            <a:fillRect/>
          </a:stretch>
        </p:blipFill>
        <p:spPr bwMode="auto">
          <a:xfrm>
            <a:off x="5517105" y="2078850"/>
            <a:ext cx="3449664" cy="2351304"/>
          </a:xfrm>
          <a:prstGeom prst="rect">
            <a:avLst/>
          </a:prstGeom>
          <a:noFill/>
          <a:ln w="9525">
            <a:noFill/>
            <a:miter lim="800000"/>
            <a:headEnd/>
            <a:tailEnd/>
          </a:ln>
          <a:effectLst/>
        </p:spPr>
      </p:pic>
      <p:sp>
        <p:nvSpPr>
          <p:cNvPr id="2052" name="Rectangle 2"/>
          <p:cNvSpPr>
            <a:spLocks noGrp="1" noChangeArrowheads="1"/>
          </p:cNvSpPr>
          <p:nvPr>
            <p:ph type="title"/>
          </p:nvPr>
        </p:nvSpPr>
        <p:spPr/>
        <p:txBody>
          <a:bodyPr/>
          <a:lstStyle/>
          <a:p>
            <a:r>
              <a:rPr lang="en-US" altLang="ja-JP" dirty="0" smtClean="0">
                <a:latin typeface="+mj-lt"/>
              </a:rPr>
              <a:t>Test Conditions </a:t>
            </a:r>
            <a:endParaRPr lang="en-US" altLang="ja-JP" dirty="0" smtClean="0">
              <a:solidFill>
                <a:schemeClr val="tx2"/>
              </a:solidFill>
              <a:latin typeface="+mj-lt"/>
              <a:ea typeface="ＭＳ Ｐゴシック" pitchFamily="50" charset="-128"/>
            </a:endParaRPr>
          </a:p>
        </p:txBody>
      </p:sp>
      <p:sp>
        <p:nvSpPr>
          <p:cNvPr id="2058" name="Text Box 201"/>
          <p:cNvSpPr txBox="1">
            <a:spLocks noChangeArrowheads="1"/>
          </p:cNvSpPr>
          <p:nvPr/>
        </p:nvSpPr>
        <p:spPr bwMode="auto">
          <a:xfrm>
            <a:off x="6102170" y="4348718"/>
            <a:ext cx="2778060" cy="707886"/>
          </a:xfrm>
          <a:prstGeom prst="rect">
            <a:avLst/>
          </a:prstGeom>
          <a:noFill/>
          <a:ln w="9525">
            <a:noFill/>
            <a:miter lim="800000"/>
            <a:headEnd/>
            <a:tailEnd/>
          </a:ln>
        </p:spPr>
        <p:txBody>
          <a:bodyPr wrap="square">
            <a:spAutoFit/>
          </a:bodyPr>
          <a:lstStyle/>
          <a:p>
            <a:pPr algn="ctr">
              <a:spcBef>
                <a:spcPct val="50000"/>
              </a:spcBef>
            </a:pPr>
            <a:r>
              <a:rPr lang="en-US" altLang="ja-JP" sz="2000" dirty="0" smtClean="0">
                <a:latin typeface="+mn-lt"/>
                <a:ea typeface="ＭＳ Ｐゴシック" pitchFamily="50" charset="-128"/>
              </a:rPr>
              <a:t>Pressure profile of cycle test</a:t>
            </a:r>
            <a:endParaRPr lang="en-US" altLang="ja-JP" sz="2000" dirty="0">
              <a:latin typeface="+mn-lt"/>
              <a:ea typeface="ＭＳ Ｐゴシック" pitchFamily="50" charset="-128"/>
            </a:endParaRPr>
          </a:p>
        </p:txBody>
      </p:sp>
      <p:sp>
        <p:nvSpPr>
          <p:cNvPr id="16" name="Text Box 201"/>
          <p:cNvSpPr txBox="1">
            <a:spLocks noChangeArrowheads="1"/>
          </p:cNvSpPr>
          <p:nvPr/>
        </p:nvSpPr>
        <p:spPr bwMode="auto">
          <a:xfrm>
            <a:off x="427892" y="1250950"/>
            <a:ext cx="5005754" cy="400110"/>
          </a:xfrm>
          <a:prstGeom prst="rect">
            <a:avLst/>
          </a:prstGeom>
          <a:noFill/>
          <a:ln w="9525">
            <a:noFill/>
            <a:miter lim="800000"/>
            <a:headEnd/>
            <a:tailEnd/>
          </a:ln>
        </p:spPr>
        <p:txBody>
          <a:bodyPr wrap="square">
            <a:spAutoFit/>
          </a:bodyPr>
          <a:lstStyle/>
          <a:p>
            <a:pPr algn="ctr">
              <a:spcBef>
                <a:spcPct val="50000"/>
              </a:spcBef>
            </a:pPr>
            <a:r>
              <a:rPr lang="en-US" altLang="ja-JP" sz="2000" dirty="0" smtClean="0">
                <a:latin typeface="+mn-lt"/>
              </a:rPr>
              <a:t>Test conditions </a:t>
            </a:r>
            <a:r>
              <a:rPr lang="en-US" altLang="ja-JP" sz="2000" dirty="0" smtClean="0">
                <a:latin typeface="+mn-lt"/>
                <a:ea typeface="ＭＳ Ｐゴシック" pitchFamily="50" charset="-128"/>
              </a:rPr>
              <a:t>of pressure cycle test</a:t>
            </a:r>
            <a:endParaRPr lang="en-US" altLang="ja-JP" sz="2000" dirty="0">
              <a:latin typeface="+mn-lt"/>
              <a:ea typeface="ＭＳ Ｐゴシック" pitchFamily="50" charset="-128"/>
            </a:endParaRPr>
          </a:p>
        </p:txBody>
      </p:sp>
      <p:graphicFrame>
        <p:nvGraphicFramePr>
          <p:cNvPr id="18" name="表 17"/>
          <p:cNvGraphicFramePr>
            <a:graphicFrameLocks noGrp="1"/>
          </p:cNvGraphicFramePr>
          <p:nvPr/>
        </p:nvGraphicFramePr>
        <p:xfrm>
          <a:off x="440991" y="1653702"/>
          <a:ext cx="5076114" cy="4000164"/>
        </p:xfrm>
        <a:graphic>
          <a:graphicData uri="http://schemas.openxmlformats.org/drawingml/2006/table">
            <a:tbl>
              <a:tblPr/>
              <a:tblGrid>
                <a:gridCol w="1211999"/>
                <a:gridCol w="961746"/>
                <a:gridCol w="938911"/>
                <a:gridCol w="938911"/>
                <a:gridCol w="1024547"/>
              </a:tblGrid>
              <a:tr h="433388">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600" b="0" i="0" u="none" strike="noStrike" cap="none" normalizeH="0" baseline="0" dirty="0" smtClean="0">
                          <a:ln>
                            <a:noFill/>
                          </a:ln>
                          <a:solidFill>
                            <a:srgbClr val="000000"/>
                          </a:solidFill>
                          <a:effectLst/>
                          <a:latin typeface="Tahoma" pitchFamily="34" charset="0"/>
                          <a:ea typeface="Arial Unicode MS" pitchFamily="50" charset="-128"/>
                          <a:cs typeface="Tahoma" pitchFamily="34" charset="0"/>
                        </a:rPr>
                        <a:t>　</a:t>
                      </a:r>
                    </a:p>
                  </a:txBody>
                  <a:tcPr marL="9036" marR="9036" marT="9036"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600" b="1" i="0" u="none" strike="noStrike" cap="none" normalizeH="0" baseline="0" dirty="0" smtClean="0">
                          <a:ln>
                            <a:noFill/>
                          </a:ln>
                          <a:solidFill>
                            <a:srgbClr val="0070C0"/>
                          </a:solidFill>
                          <a:effectLst/>
                          <a:latin typeface="Tahoma" pitchFamily="34" charset="0"/>
                          <a:ea typeface="Arial Unicode MS" pitchFamily="50" charset="-128"/>
                          <a:cs typeface="Tahoma" pitchFamily="34" charset="0"/>
                        </a:rPr>
                        <a:t>LT</a:t>
                      </a:r>
                    </a:p>
                  </a:txBody>
                  <a:tcPr marL="9036" marR="9036" marT="9036" marB="0" anchor="ctr"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600" b="1" i="0" u="none" strike="noStrike" cap="none" normalizeH="0" baseline="0" dirty="0" smtClean="0">
                          <a:ln>
                            <a:noFill/>
                          </a:ln>
                          <a:solidFill>
                            <a:srgbClr val="00B050"/>
                          </a:solidFill>
                          <a:effectLst/>
                          <a:latin typeface="Tahoma" pitchFamily="34" charset="0"/>
                          <a:ea typeface="Arial Unicode MS" pitchFamily="50" charset="-128"/>
                          <a:cs typeface="Tahoma" pitchFamily="34" charset="0"/>
                        </a:rPr>
                        <a:t>RT</a:t>
                      </a:r>
                    </a:p>
                  </a:txBody>
                  <a:tcPr marL="9036" marR="9036" marT="9036"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600" b="1" i="0" u="none" strike="noStrike" cap="none" normalizeH="0" baseline="0" dirty="0" smtClean="0">
                          <a:ln>
                            <a:noFill/>
                          </a:ln>
                          <a:solidFill>
                            <a:srgbClr val="FF0000"/>
                          </a:solidFill>
                          <a:effectLst/>
                          <a:latin typeface="Tahoma" pitchFamily="34" charset="0"/>
                          <a:ea typeface="Arial Unicode MS" pitchFamily="50" charset="-128"/>
                          <a:cs typeface="Tahoma" pitchFamily="34" charset="0"/>
                        </a:rPr>
                        <a:t>HT</a:t>
                      </a:r>
                    </a:p>
                  </a:txBody>
                  <a:tcPr marL="9036" marR="9036" marT="9036"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600" b="1" i="0" u="none" strike="noStrike" cap="none" normalizeH="0" baseline="0" smtClean="0">
                          <a:ln>
                            <a:noFill/>
                          </a:ln>
                          <a:solidFill>
                            <a:srgbClr val="7030A0"/>
                          </a:solidFill>
                          <a:effectLst/>
                          <a:latin typeface="Tahoma" pitchFamily="34" charset="0"/>
                          <a:ea typeface="Arial Unicode MS" pitchFamily="50" charset="-128"/>
                          <a:cs typeface="Tahoma" pitchFamily="34" charset="0"/>
                        </a:rPr>
                        <a:t>AT</a:t>
                      </a:r>
                      <a:r>
                        <a:rPr kumimoji="1" lang="en-US" altLang="ja-JP" sz="1600" b="1" i="0" u="none" strike="noStrike" cap="none" normalizeH="0" baseline="0" dirty="0" smtClean="0">
                          <a:ln>
                            <a:noFill/>
                          </a:ln>
                          <a:solidFill>
                            <a:srgbClr val="7030A0"/>
                          </a:solidFill>
                          <a:effectLst/>
                          <a:latin typeface="Tahoma" pitchFamily="34" charset="0"/>
                          <a:ea typeface="Arial Unicode MS" pitchFamily="50" charset="-128"/>
                          <a:cs typeface="Tahoma" pitchFamily="34" charset="0"/>
                        </a:rPr>
                        <a:t>*</a:t>
                      </a:r>
                    </a:p>
                  </a:txBody>
                  <a:tcPr marL="9036" marR="9036" marT="9036" marB="0" anchor="ctr"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33388">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600" b="0" i="0" u="none" strike="noStrike" cap="none" normalizeH="0" baseline="0" smtClean="0">
                          <a:ln>
                            <a:noFill/>
                          </a:ln>
                          <a:solidFill>
                            <a:srgbClr val="000000"/>
                          </a:solidFill>
                          <a:effectLst/>
                          <a:latin typeface="Tahoma" pitchFamily="34" charset="0"/>
                          <a:ea typeface="Arial Unicode MS" pitchFamily="50" charset="-128"/>
                          <a:cs typeface="Tahoma" pitchFamily="34" charset="0"/>
                        </a:rPr>
                        <a:t>SOC</a:t>
                      </a:r>
                      <a:endParaRPr kumimoji="1" lang="en-US" altLang="ja-JP" sz="1600" b="0" i="0" u="none" strike="noStrike" cap="none" normalizeH="0" baseline="0" dirty="0" smtClean="0">
                        <a:ln>
                          <a:noFill/>
                        </a:ln>
                        <a:solidFill>
                          <a:srgbClr val="000000"/>
                        </a:solidFill>
                        <a:effectLst/>
                        <a:latin typeface="Tahoma" pitchFamily="34" charset="0"/>
                        <a:ea typeface="Arial Unicode MS" pitchFamily="50" charset="-128"/>
                        <a:cs typeface="Tahoma" pitchFamily="34" charset="0"/>
                      </a:endParaRPr>
                    </a:p>
                  </a:txBody>
                  <a:tcPr marL="9036" marR="9036" marT="9036"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600" b="0" i="0" u="none" strike="noStrike" cap="none" normalizeH="0" baseline="0" smtClean="0">
                          <a:ln>
                            <a:noFill/>
                          </a:ln>
                          <a:solidFill>
                            <a:srgbClr val="000000"/>
                          </a:solidFill>
                          <a:effectLst/>
                          <a:latin typeface="Tahoma" pitchFamily="34" charset="0"/>
                          <a:ea typeface="Arial Unicode MS" pitchFamily="50" charset="-128"/>
                          <a:cs typeface="Tahoma" pitchFamily="34" charset="0"/>
                        </a:rPr>
                        <a:t>100%</a:t>
                      </a:r>
                    </a:p>
                  </a:txBody>
                  <a:tcPr marL="9036" marR="9036" marT="9036" marB="0" anchor="ctr"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en-US" altLang="ja-JP" sz="1600" b="0" i="0" u="none" strike="noStrike" cap="none" normalizeH="0" baseline="0" smtClean="0">
                        <a:ln>
                          <a:noFill/>
                        </a:ln>
                        <a:solidFill>
                          <a:srgbClr val="000000"/>
                        </a:solidFill>
                        <a:effectLst/>
                        <a:latin typeface="Tahoma" pitchFamily="34" charset="0"/>
                        <a:ea typeface="Arial Unicode MS" pitchFamily="50" charset="-128"/>
                        <a:cs typeface="Tahoma" pitchFamily="34" charset="0"/>
                      </a:endParaRPr>
                    </a:p>
                  </a:txBody>
                  <a:tcPr marL="9036" marR="9036" marT="9036"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en-US" altLang="ja-JP" sz="1600" b="0" i="0" u="none" strike="noStrike" cap="none" normalizeH="0" baseline="0" dirty="0" smtClean="0">
                        <a:ln>
                          <a:noFill/>
                        </a:ln>
                        <a:solidFill>
                          <a:srgbClr val="000000"/>
                        </a:solidFill>
                        <a:effectLst/>
                        <a:latin typeface="Tahoma" pitchFamily="34" charset="0"/>
                        <a:ea typeface="Arial Unicode MS" pitchFamily="50" charset="-128"/>
                        <a:cs typeface="Tahoma" pitchFamily="34" charset="0"/>
                      </a:endParaRPr>
                    </a:p>
                  </a:txBody>
                  <a:tcPr marL="9036" marR="9036" marT="9036"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600" b="0" i="0" u="none" strike="noStrike" cap="none" normalizeH="0" baseline="0" smtClean="0">
                          <a:ln>
                            <a:noFill/>
                          </a:ln>
                          <a:solidFill>
                            <a:srgbClr val="000000"/>
                          </a:solidFill>
                          <a:effectLst/>
                          <a:latin typeface="Tahoma" pitchFamily="34" charset="0"/>
                          <a:ea typeface="Arial Unicode MS" pitchFamily="50" charset="-128"/>
                          <a:cs typeface="Tahoma" pitchFamily="34" charset="0"/>
                        </a:rPr>
                        <a:t>125%</a:t>
                      </a:r>
                      <a:endParaRPr kumimoji="1" lang="en-US" altLang="ja-JP" sz="1600" b="0" i="0" u="none" strike="noStrike" cap="none" normalizeH="0" baseline="0" dirty="0" smtClean="0">
                        <a:ln>
                          <a:noFill/>
                        </a:ln>
                        <a:solidFill>
                          <a:srgbClr val="000000"/>
                        </a:solidFill>
                        <a:effectLst/>
                        <a:latin typeface="Tahoma" pitchFamily="34" charset="0"/>
                        <a:ea typeface="Arial Unicode MS" pitchFamily="50" charset="-128"/>
                        <a:cs typeface="Tahoma" pitchFamily="34" charset="0"/>
                      </a:endParaRPr>
                    </a:p>
                  </a:txBody>
                  <a:tcPr marL="9036" marR="9036" marT="9036" marB="0" anchor="ctr"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33388">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600" b="0" i="0" u="none" strike="noStrike" cap="none" normalizeH="0" baseline="0" dirty="0" smtClean="0">
                          <a:ln>
                            <a:noFill/>
                          </a:ln>
                          <a:solidFill>
                            <a:srgbClr val="000000"/>
                          </a:solidFill>
                          <a:effectLst/>
                          <a:latin typeface="Tahoma" pitchFamily="34" charset="0"/>
                          <a:ea typeface="Arial Unicode MS" pitchFamily="50" charset="-128"/>
                          <a:cs typeface="Tahoma" pitchFamily="34" charset="0"/>
                        </a:rPr>
                        <a:t>Temperature</a:t>
                      </a:r>
                    </a:p>
                  </a:txBody>
                  <a:tcPr marL="9036" marR="9036" marT="9036"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600" b="0" i="0" u="none" strike="noStrike" cap="none" normalizeH="0" baseline="0" dirty="0" smtClean="0">
                          <a:ln>
                            <a:noFill/>
                          </a:ln>
                          <a:solidFill>
                            <a:srgbClr val="000000"/>
                          </a:solidFill>
                          <a:effectLst/>
                          <a:latin typeface="Tahoma" pitchFamily="34" charset="0"/>
                          <a:ea typeface="Arial Unicode MS" pitchFamily="50" charset="-128"/>
                          <a:cs typeface="Tahoma" pitchFamily="34" charset="0"/>
                        </a:rPr>
                        <a:t>-40°C</a:t>
                      </a:r>
                    </a:p>
                  </a:txBody>
                  <a:tcPr marL="9036" marR="9036" marT="9036" marB="0" anchor="ctr"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600" b="0" i="0" u="none" strike="noStrike" cap="none" normalizeH="0" baseline="0" dirty="0" smtClean="0">
                          <a:ln>
                            <a:noFill/>
                          </a:ln>
                          <a:solidFill>
                            <a:srgbClr val="000000"/>
                          </a:solidFill>
                          <a:effectLst/>
                          <a:latin typeface="Tahoma" pitchFamily="34" charset="0"/>
                          <a:ea typeface="Arial Unicode MS" pitchFamily="50" charset="-128"/>
                          <a:cs typeface="Tahoma" pitchFamily="34" charset="0"/>
                        </a:rPr>
                        <a:t>+15°C</a:t>
                      </a:r>
                    </a:p>
                  </a:txBody>
                  <a:tcPr marL="9036" marR="9036" marT="9036"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600" b="0" i="0" u="none" strike="noStrike" cap="none" normalizeH="0" baseline="0" dirty="0" smtClean="0">
                          <a:ln>
                            <a:noFill/>
                          </a:ln>
                          <a:solidFill>
                            <a:srgbClr val="000000"/>
                          </a:solidFill>
                          <a:effectLst/>
                          <a:latin typeface="Tahoma" pitchFamily="34" charset="0"/>
                          <a:ea typeface="Arial Unicode MS" pitchFamily="50" charset="-128"/>
                          <a:cs typeface="Tahoma" pitchFamily="34" charset="0"/>
                        </a:rPr>
                        <a:t>+85°C</a:t>
                      </a:r>
                    </a:p>
                  </a:txBody>
                  <a:tcPr marL="9036" marR="9036" marT="9036"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600" b="0" i="0" u="none" strike="noStrike" cap="none" normalizeH="0" baseline="0" dirty="0" smtClean="0">
                          <a:ln>
                            <a:noFill/>
                          </a:ln>
                          <a:solidFill>
                            <a:srgbClr val="000000"/>
                          </a:solidFill>
                          <a:effectLst/>
                          <a:latin typeface="Tahoma" pitchFamily="34" charset="0"/>
                          <a:ea typeface="Arial Unicode MS" pitchFamily="50" charset="-128"/>
                          <a:cs typeface="Tahoma" pitchFamily="34" charset="0"/>
                        </a:rPr>
                        <a:t>+15~25°C</a:t>
                      </a:r>
                    </a:p>
                  </a:txBody>
                  <a:tcPr marL="9036" marR="9036" marT="9036" marB="0" anchor="ctr"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540000">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600" b="0" i="0" u="none" strike="noStrike" cap="none" normalizeH="0" baseline="0" dirty="0" smtClean="0">
                          <a:ln>
                            <a:noFill/>
                          </a:ln>
                          <a:solidFill>
                            <a:srgbClr val="000000"/>
                          </a:solidFill>
                          <a:effectLst/>
                          <a:latin typeface="Tahoma" pitchFamily="34" charset="0"/>
                          <a:ea typeface="Arial Unicode MS" pitchFamily="50" charset="-128"/>
                          <a:cs typeface="Tahoma" pitchFamily="34" charset="0"/>
                        </a:rPr>
                        <a:t>Maximum</a:t>
                      </a:r>
                    </a:p>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600" b="0" i="0" u="none" strike="noStrike" cap="none" normalizeH="0" baseline="0" dirty="0" smtClean="0">
                          <a:ln>
                            <a:noFill/>
                          </a:ln>
                          <a:solidFill>
                            <a:srgbClr val="000000"/>
                          </a:solidFill>
                          <a:effectLst/>
                          <a:latin typeface="Tahoma" pitchFamily="34" charset="0"/>
                          <a:ea typeface="Arial Unicode MS" pitchFamily="50" charset="-128"/>
                          <a:cs typeface="Tahoma" pitchFamily="34" charset="0"/>
                        </a:rPr>
                        <a:t>Pressure</a:t>
                      </a:r>
                    </a:p>
                  </a:txBody>
                  <a:tcPr marL="9036" marR="9036" marT="9036"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600" b="0" i="0" u="none" strike="noStrike" cap="none" normalizeH="0" baseline="0" dirty="0" smtClean="0">
                          <a:ln>
                            <a:noFill/>
                          </a:ln>
                          <a:solidFill>
                            <a:srgbClr val="000000"/>
                          </a:solidFill>
                          <a:effectLst/>
                          <a:latin typeface="Tahoma" pitchFamily="34" charset="0"/>
                          <a:ea typeface="Arial Unicode MS" pitchFamily="50" charset="-128"/>
                          <a:cs typeface="Tahoma" pitchFamily="34" charset="0"/>
                        </a:rPr>
                        <a:t>28MPa</a:t>
                      </a:r>
                    </a:p>
                  </a:txBody>
                  <a:tcPr marL="9036" marR="9036" marT="9036" marB="0" anchor="ctr"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600" b="0" i="0" u="none" strike="noStrike" cap="none" normalizeH="0" baseline="0" dirty="0" smtClean="0">
                          <a:ln>
                            <a:noFill/>
                          </a:ln>
                          <a:solidFill>
                            <a:srgbClr val="000000"/>
                          </a:solidFill>
                          <a:effectLst/>
                          <a:latin typeface="Tahoma" pitchFamily="34" charset="0"/>
                          <a:ea typeface="Arial Unicode MS" pitchFamily="50" charset="-128"/>
                          <a:cs typeface="Tahoma" pitchFamily="34" charset="0"/>
                        </a:rPr>
                        <a:t>35MPa</a:t>
                      </a:r>
                    </a:p>
                  </a:txBody>
                  <a:tcPr marL="9036" marR="9036" marT="9036"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600" b="0" i="0" u="none" strike="noStrike" cap="none" normalizeH="0" baseline="0" dirty="0" smtClean="0">
                          <a:ln>
                            <a:noFill/>
                          </a:ln>
                          <a:solidFill>
                            <a:srgbClr val="000000"/>
                          </a:solidFill>
                          <a:effectLst/>
                          <a:latin typeface="Tahoma" pitchFamily="34" charset="0"/>
                          <a:ea typeface="Arial Unicode MS" pitchFamily="50" charset="-128"/>
                          <a:cs typeface="Tahoma" pitchFamily="34" charset="0"/>
                        </a:rPr>
                        <a:t>44MPa</a:t>
                      </a:r>
                    </a:p>
                  </a:txBody>
                  <a:tcPr marL="9036" marR="9036" marT="9036"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600" b="0" i="0" u="none" strike="noStrike" cap="none" normalizeH="0" baseline="0" dirty="0" smtClean="0">
                          <a:ln>
                            <a:noFill/>
                          </a:ln>
                          <a:solidFill>
                            <a:srgbClr val="000000"/>
                          </a:solidFill>
                          <a:effectLst/>
                          <a:latin typeface="Tahoma" pitchFamily="34" charset="0"/>
                          <a:ea typeface="Arial Unicode MS" pitchFamily="50" charset="-128"/>
                          <a:cs typeface="Tahoma" pitchFamily="34" charset="0"/>
                        </a:rPr>
                        <a:t>44MPa</a:t>
                      </a:r>
                    </a:p>
                  </a:txBody>
                  <a:tcPr marL="9036" marR="9036" marT="9036" marB="0" anchor="ctr"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TlToBr>
                      <a:noFill/>
                    </a:lnTlToBr>
                    <a:lnBlToTr>
                      <a:noFill/>
                    </a:lnBlToTr>
                    <a:noFill/>
                  </a:tcPr>
                </a:tc>
              </a:tr>
              <a:tr h="540000">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600" b="0" i="0" u="none" strike="noStrike" cap="none" normalizeH="0" baseline="0" dirty="0" smtClean="0">
                          <a:ln>
                            <a:noFill/>
                          </a:ln>
                          <a:solidFill>
                            <a:srgbClr val="000000"/>
                          </a:solidFill>
                          <a:effectLst/>
                          <a:latin typeface="Tahoma" pitchFamily="34" charset="0"/>
                          <a:ea typeface="Arial Unicode MS" pitchFamily="50" charset="-128"/>
                          <a:cs typeface="Tahoma" pitchFamily="34" charset="0"/>
                        </a:rPr>
                        <a:t>Minimum</a:t>
                      </a:r>
                    </a:p>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600" b="0" i="0" u="none" strike="noStrike" cap="none" normalizeH="0" baseline="0" dirty="0" smtClean="0">
                          <a:ln>
                            <a:noFill/>
                          </a:ln>
                          <a:solidFill>
                            <a:srgbClr val="000000"/>
                          </a:solidFill>
                          <a:effectLst/>
                          <a:latin typeface="Tahoma" pitchFamily="34" charset="0"/>
                          <a:ea typeface="Arial Unicode MS" pitchFamily="50" charset="-128"/>
                          <a:cs typeface="Tahoma" pitchFamily="34" charset="0"/>
                        </a:rPr>
                        <a:t>Pressure</a:t>
                      </a:r>
                    </a:p>
                  </a:txBody>
                  <a:tcPr marL="9036" marR="9036" marT="9036"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gridSpan="4">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600" b="0" i="0" u="none" strike="noStrike" cap="none" normalizeH="0" baseline="0" dirty="0" smtClean="0">
                          <a:ln>
                            <a:noFill/>
                          </a:ln>
                          <a:solidFill>
                            <a:srgbClr val="000000"/>
                          </a:solidFill>
                          <a:effectLst/>
                          <a:latin typeface="Tahoma" pitchFamily="34" charset="0"/>
                          <a:ea typeface="Arial Unicode MS" pitchFamily="50" charset="-128"/>
                          <a:cs typeface="Tahoma" pitchFamily="34" charset="0"/>
                        </a:rPr>
                        <a:t>0 MPa</a:t>
                      </a:r>
                      <a:endParaRPr kumimoji="1" lang="ja-JP" altLang="en-US" sz="1600" b="0" i="0" u="none" strike="noStrike" cap="none" normalizeH="0" baseline="0" dirty="0" smtClean="0">
                        <a:ln>
                          <a:noFill/>
                        </a:ln>
                        <a:solidFill>
                          <a:srgbClr val="000000"/>
                        </a:solidFill>
                        <a:effectLst/>
                        <a:latin typeface="Tahoma" pitchFamily="34" charset="0"/>
                        <a:ea typeface="Arial Unicode MS" pitchFamily="50" charset="-128"/>
                        <a:cs typeface="Tahoma" pitchFamily="34" charset="0"/>
                      </a:endParaRPr>
                    </a:p>
                  </a:txBody>
                  <a:tcPr marL="9036" marR="9036" marT="9036" marB="0" anchor="ctr"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kumimoji="1" lang="ja-JP" altLang="en-US"/>
                    </a:p>
                  </a:txBody>
                  <a:tcP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mn-lt"/>
                        <a:ea typeface="ＭＳ Ｐゴシック" pitchFamily="50" charset="-128"/>
                      </a:endParaRPr>
                    </a:p>
                  </a:txBody>
                  <a:tcPr marL="9036" marR="9036" marT="9036" marB="0" anchor="ctr"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B w="6350" cap="flat" cmpd="sng" algn="ctr">
                      <a:solidFill>
                        <a:srgbClr val="000000"/>
                      </a:solidFill>
                      <a:prstDash val="solid"/>
                      <a:round/>
                      <a:headEnd type="none" w="med" len="med"/>
                      <a:tailEnd type="none" w="med" len="med"/>
                    </a:lnB>
                    <a:lnTlToBr>
                      <a:noFill/>
                    </a:lnTlToBr>
                    <a:lnBlToTr>
                      <a:noFill/>
                    </a:lnBlToTr>
                    <a:noFill/>
                  </a:tcPr>
                </a:tc>
              </a:tr>
              <a:tr h="540000">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600" b="0" i="0" u="none" strike="noStrike" cap="none" normalizeH="0" baseline="0" dirty="0" smtClean="0">
                          <a:ln>
                            <a:noFill/>
                          </a:ln>
                          <a:solidFill>
                            <a:srgbClr val="000000"/>
                          </a:solidFill>
                          <a:effectLst/>
                          <a:latin typeface="Tahoma" pitchFamily="34" charset="0"/>
                          <a:ea typeface="Arial Unicode MS" pitchFamily="50" charset="-128"/>
                          <a:cs typeface="Tahoma" pitchFamily="34" charset="0"/>
                        </a:rPr>
                        <a:t>Fluid</a:t>
                      </a:r>
                      <a:br>
                        <a:rPr kumimoji="1" lang="en-US" altLang="ja-JP" sz="1600" b="0" i="0" u="none" strike="noStrike" cap="none" normalizeH="0" baseline="0" dirty="0" smtClean="0">
                          <a:ln>
                            <a:noFill/>
                          </a:ln>
                          <a:solidFill>
                            <a:srgbClr val="000000"/>
                          </a:solidFill>
                          <a:effectLst/>
                          <a:latin typeface="Tahoma" pitchFamily="34" charset="0"/>
                          <a:ea typeface="Arial Unicode MS" pitchFamily="50" charset="-128"/>
                          <a:cs typeface="Tahoma" pitchFamily="34" charset="0"/>
                        </a:rPr>
                      </a:br>
                      <a:r>
                        <a:rPr kumimoji="1" lang="en-US" altLang="ja-JP" sz="1600" b="0" i="0" u="none" strike="noStrike" cap="none" normalizeH="0" baseline="0" dirty="0" smtClean="0">
                          <a:ln>
                            <a:noFill/>
                          </a:ln>
                          <a:solidFill>
                            <a:srgbClr val="000000"/>
                          </a:solidFill>
                          <a:effectLst/>
                          <a:latin typeface="Tahoma" pitchFamily="34" charset="0"/>
                          <a:ea typeface="Arial Unicode MS" pitchFamily="50" charset="-128"/>
                          <a:cs typeface="Tahoma" pitchFamily="34" charset="0"/>
                        </a:rPr>
                        <a:t>(Medium)</a:t>
                      </a:r>
                    </a:p>
                  </a:txBody>
                  <a:tcPr marL="9036" marR="9036" marT="9036"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600" b="0" i="0" u="none" strike="noStrike" cap="none" normalizeH="0" baseline="0" dirty="0" smtClean="0">
                          <a:ln>
                            <a:noFill/>
                          </a:ln>
                          <a:solidFill>
                            <a:srgbClr val="000000"/>
                          </a:solidFill>
                          <a:effectLst/>
                          <a:latin typeface="Tahoma" pitchFamily="34" charset="0"/>
                          <a:ea typeface="Arial Unicode MS" pitchFamily="50" charset="-128"/>
                          <a:cs typeface="Tahoma" pitchFamily="34" charset="0"/>
                        </a:rPr>
                        <a:t>Perfluoro-</a:t>
                      </a:r>
                      <a:br>
                        <a:rPr kumimoji="1" lang="en-US" altLang="ja-JP" sz="1600" b="0" i="0" u="none" strike="noStrike" cap="none" normalizeH="0" baseline="0" dirty="0" smtClean="0">
                          <a:ln>
                            <a:noFill/>
                          </a:ln>
                          <a:solidFill>
                            <a:srgbClr val="000000"/>
                          </a:solidFill>
                          <a:effectLst/>
                          <a:latin typeface="Tahoma" pitchFamily="34" charset="0"/>
                          <a:ea typeface="Arial Unicode MS" pitchFamily="50" charset="-128"/>
                          <a:cs typeface="Tahoma" pitchFamily="34" charset="0"/>
                        </a:rPr>
                      </a:br>
                      <a:r>
                        <a:rPr kumimoji="1" lang="en-US" altLang="ja-JP" sz="1600" b="0" i="0" u="none" strike="noStrike" cap="none" normalizeH="0" baseline="0" dirty="0" smtClean="0">
                          <a:ln>
                            <a:noFill/>
                          </a:ln>
                          <a:solidFill>
                            <a:srgbClr val="000000"/>
                          </a:solidFill>
                          <a:effectLst/>
                          <a:latin typeface="Tahoma" pitchFamily="34" charset="0"/>
                          <a:ea typeface="Arial Unicode MS" pitchFamily="50" charset="-128"/>
                          <a:cs typeface="Tahoma" pitchFamily="34" charset="0"/>
                        </a:rPr>
                        <a:t>polyether</a:t>
                      </a:r>
                    </a:p>
                  </a:txBody>
                  <a:tcPr marL="9036" marR="9036" marT="9036" marB="0" anchor="ctr"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600" b="0" i="0" u="none" strike="noStrike" cap="none" normalizeH="0" baseline="0" dirty="0" smtClean="0">
                          <a:ln>
                            <a:noFill/>
                          </a:ln>
                          <a:solidFill>
                            <a:srgbClr val="000000"/>
                          </a:solidFill>
                          <a:effectLst/>
                          <a:latin typeface="Tahoma" pitchFamily="34" charset="0"/>
                          <a:ea typeface="Arial Unicode MS" pitchFamily="50" charset="-128"/>
                          <a:cs typeface="Tahoma" pitchFamily="34" charset="0"/>
                        </a:rPr>
                        <a:t>Deionized Water</a:t>
                      </a:r>
                      <a:endParaRPr kumimoji="1" lang="ja-JP" altLang="en-US" sz="1600" b="0" i="0" u="none" strike="noStrike" cap="none" normalizeH="0" baseline="0" dirty="0" smtClean="0">
                        <a:ln>
                          <a:noFill/>
                        </a:ln>
                        <a:solidFill>
                          <a:srgbClr val="000000"/>
                        </a:solidFill>
                        <a:effectLst/>
                        <a:latin typeface="Tahoma" pitchFamily="34" charset="0"/>
                        <a:ea typeface="Arial Unicode MS" pitchFamily="50" charset="-128"/>
                        <a:cs typeface="Tahoma" pitchFamily="34" charset="0"/>
                      </a:endParaRPr>
                    </a:p>
                  </a:txBody>
                  <a:tcPr marL="9036" marR="9036" marT="9036" marB="0" anchor="ctr"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en-US" sz="1600" b="0" i="0" u="none" strike="noStrike" cap="none" normalizeH="0" baseline="0" smtClean="0">
                        <a:ln>
                          <a:noFill/>
                        </a:ln>
                        <a:solidFill>
                          <a:srgbClr val="000000"/>
                        </a:solidFill>
                        <a:effectLst/>
                        <a:latin typeface="+mn-lt"/>
                        <a:ea typeface="ＭＳ Ｐゴシック" pitchFamily="50" charset="-128"/>
                      </a:endParaRPr>
                    </a:p>
                  </a:txBody>
                  <a:tcPr marL="9036" marR="9036" marT="9036" marB="0" anchor="ctr"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360000">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600" b="0" i="0" u="none" strike="noStrike" cap="none" normalizeH="0" baseline="0" dirty="0" smtClean="0">
                          <a:ln>
                            <a:noFill/>
                          </a:ln>
                          <a:solidFill>
                            <a:srgbClr val="000000"/>
                          </a:solidFill>
                          <a:effectLst/>
                          <a:latin typeface="Tahoma" pitchFamily="34" charset="0"/>
                          <a:ea typeface="Arial Unicode MS" pitchFamily="50" charset="-128"/>
                          <a:cs typeface="Tahoma" pitchFamily="34" charset="0"/>
                        </a:rPr>
                        <a:t>Frequency</a:t>
                      </a:r>
                    </a:p>
                  </a:txBody>
                  <a:tcPr marL="9036" marR="9036" marT="9036"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gridSpan="4">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600" b="0" i="0" u="none" strike="noStrike" cap="none" normalizeH="0" baseline="0" dirty="0" smtClean="0">
                          <a:ln>
                            <a:noFill/>
                          </a:ln>
                          <a:solidFill>
                            <a:srgbClr val="000000"/>
                          </a:solidFill>
                          <a:effectLst/>
                          <a:latin typeface="Tahoma" pitchFamily="34" charset="0"/>
                          <a:ea typeface="Arial Unicode MS" pitchFamily="50" charset="-128"/>
                          <a:cs typeface="Tahoma" pitchFamily="34" charset="0"/>
                        </a:rPr>
                        <a:t>15 sec/cycle</a:t>
                      </a:r>
                      <a:endParaRPr kumimoji="1" lang="ja-JP" altLang="en-US" sz="1600" b="0" i="0" u="none" strike="noStrike" cap="none" normalizeH="0" baseline="0" dirty="0" smtClean="0">
                        <a:ln>
                          <a:noFill/>
                        </a:ln>
                        <a:solidFill>
                          <a:srgbClr val="000000"/>
                        </a:solidFill>
                        <a:effectLst/>
                        <a:latin typeface="Tahoma" pitchFamily="34" charset="0"/>
                        <a:ea typeface="Arial Unicode MS" pitchFamily="50" charset="-128"/>
                        <a:cs typeface="Tahoma" pitchFamily="34" charset="0"/>
                      </a:endParaRPr>
                    </a:p>
                  </a:txBody>
                  <a:tcPr marL="9036" marR="9036" marT="9036"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hMerge="1">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en-US" sz="1600" b="0" i="0" u="none" strike="noStrike" cap="none" normalizeH="0" baseline="0" smtClean="0">
                        <a:ln>
                          <a:noFill/>
                        </a:ln>
                        <a:solidFill>
                          <a:srgbClr val="000000"/>
                        </a:solidFill>
                        <a:effectLst/>
                        <a:latin typeface="+mn-lt"/>
                        <a:ea typeface="ＭＳ Ｐゴシック" pitchFamily="50" charset="-128"/>
                      </a:endParaRPr>
                    </a:p>
                  </a:txBody>
                  <a:tcPr marL="9036" marR="9036" marT="9036"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360000">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600" b="0" i="0" u="none" strike="noStrike" cap="none" normalizeH="0" baseline="0" dirty="0" smtClean="0">
                          <a:ln>
                            <a:noFill/>
                          </a:ln>
                          <a:solidFill>
                            <a:srgbClr val="000000"/>
                          </a:solidFill>
                          <a:effectLst/>
                          <a:latin typeface="Tahoma" pitchFamily="34" charset="0"/>
                          <a:ea typeface="Arial Unicode MS" pitchFamily="50" charset="-128"/>
                          <a:cs typeface="Tahoma" pitchFamily="34" charset="0"/>
                        </a:rPr>
                        <a:t>Waveform</a:t>
                      </a:r>
                    </a:p>
                  </a:txBody>
                  <a:tcPr marL="9036" marR="9036" marT="9036"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gridSpan="4">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600" b="0" i="0" u="none" strike="noStrike" cap="none" normalizeH="0" baseline="0" dirty="0" smtClean="0">
                          <a:ln>
                            <a:noFill/>
                          </a:ln>
                          <a:solidFill>
                            <a:srgbClr val="000000"/>
                          </a:solidFill>
                          <a:effectLst/>
                          <a:latin typeface="Tahoma" pitchFamily="34" charset="0"/>
                          <a:ea typeface="Arial Unicode MS" pitchFamily="50" charset="-128"/>
                          <a:cs typeface="Tahoma" pitchFamily="34" charset="0"/>
                        </a:rPr>
                        <a:t>Sine Curve</a:t>
                      </a:r>
                      <a:endParaRPr kumimoji="1" lang="ja-JP" altLang="en-US" sz="1600" b="0" i="0" u="none" strike="noStrike" cap="none" normalizeH="0" baseline="0" dirty="0" smtClean="0">
                        <a:ln>
                          <a:noFill/>
                        </a:ln>
                        <a:solidFill>
                          <a:srgbClr val="000000"/>
                        </a:solidFill>
                        <a:effectLst/>
                        <a:latin typeface="Tahoma" pitchFamily="34" charset="0"/>
                        <a:ea typeface="Arial Unicode MS" pitchFamily="50" charset="-128"/>
                        <a:cs typeface="Tahoma" pitchFamily="34" charset="0"/>
                      </a:endParaRPr>
                    </a:p>
                  </a:txBody>
                  <a:tcPr marL="9036" marR="9036" marT="9036"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hMerge="1">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en-US" sz="1600" b="0" i="0" u="none" strike="noStrike" cap="none" normalizeH="0" baseline="0" smtClean="0">
                        <a:ln>
                          <a:noFill/>
                        </a:ln>
                        <a:solidFill>
                          <a:srgbClr val="000000"/>
                        </a:solidFill>
                        <a:effectLst/>
                        <a:latin typeface="+mn-lt"/>
                        <a:ea typeface="ＭＳ Ｐゴシック" pitchFamily="50" charset="-128"/>
                      </a:endParaRPr>
                    </a:p>
                  </a:txBody>
                  <a:tcPr marL="9036" marR="9036" marT="9036"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360000">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600" b="0" i="0" u="none" strike="noStrike" cap="none" normalizeH="0" baseline="0" dirty="0" smtClean="0">
                          <a:ln>
                            <a:noFill/>
                          </a:ln>
                          <a:solidFill>
                            <a:srgbClr val="000000"/>
                          </a:solidFill>
                          <a:effectLst/>
                          <a:latin typeface="Tahoma" pitchFamily="34" charset="0"/>
                          <a:ea typeface="Arial Unicode MS" pitchFamily="50" charset="-128"/>
                          <a:cs typeface="Tahoma" pitchFamily="34" charset="0"/>
                        </a:rPr>
                        <a:t>Termination</a:t>
                      </a:r>
                    </a:p>
                  </a:txBody>
                  <a:tcPr marL="9036" marR="9036" marT="9036"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4">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600" b="0" i="0" u="none" strike="noStrike" cap="none" normalizeH="0" baseline="0" dirty="0" smtClean="0">
                          <a:ln>
                            <a:noFill/>
                          </a:ln>
                          <a:solidFill>
                            <a:srgbClr val="000000"/>
                          </a:solidFill>
                          <a:effectLst/>
                          <a:latin typeface="Tahoma" pitchFamily="34" charset="0"/>
                          <a:ea typeface="Arial Unicode MS" pitchFamily="50" charset="-128"/>
                          <a:cs typeface="Tahoma" pitchFamily="34" charset="0"/>
                        </a:rPr>
                        <a:t>Occurrence of  Leak Before Break (LBB)</a:t>
                      </a:r>
                      <a:r>
                        <a:rPr kumimoji="1" lang="ja-JP" altLang="en-US" sz="1600" b="0" i="0" u="none" strike="noStrike" cap="none" normalizeH="0" baseline="0" dirty="0" smtClean="0">
                          <a:ln>
                            <a:noFill/>
                          </a:ln>
                          <a:solidFill>
                            <a:srgbClr val="000000"/>
                          </a:solidFill>
                          <a:effectLst/>
                          <a:latin typeface="Tahoma" pitchFamily="34" charset="0"/>
                          <a:ea typeface="Arial Unicode MS" pitchFamily="50" charset="-128"/>
                          <a:cs typeface="Tahoma" pitchFamily="34" charset="0"/>
                        </a:rPr>
                        <a:t>　</a:t>
                      </a:r>
                    </a:p>
                  </a:txBody>
                  <a:tcPr marL="9036" marR="9036" marT="9036"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hMerge="1">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en-US" sz="1600" b="0" i="0" u="none" strike="noStrike" cap="none" normalizeH="0" baseline="0" smtClean="0">
                        <a:ln>
                          <a:noFill/>
                        </a:ln>
                        <a:solidFill>
                          <a:srgbClr val="000000"/>
                        </a:solidFill>
                        <a:effectLst/>
                        <a:latin typeface="+mn-lt"/>
                        <a:ea typeface="ＭＳ Ｐゴシック" pitchFamily="50" charset="-128"/>
                      </a:endParaRPr>
                    </a:p>
                  </a:txBody>
                  <a:tcPr marL="9036" marR="9036" marT="9036"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9" name="テキスト ボックス 18"/>
          <p:cNvSpPr txBox="1"/>
          <p:nvPr/>
        </p:nvSpPr>
        <p:spPr>
          <a:xfrm>
            <a:off x="701570" y="5724255"/>
            <a:ext cx="7290810" cy="369332"/>
          </a:xfrm>
          <a:prstGeom prst="rect">
            <a:avLst/>
          </a:prstGeom>
          <a:ln>
            <a:solidFill>
              <a:srgbClr val="7030A0"/>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r>
              <a:rPr kumimoji="1" lang="en-US" altLang="ja-JP" dirty="0" smtClean="0">
                <a:latin typeface="Arial Unicode MS" pitchFamily="50" charset="-128"/>
                <a:ea typeface="Arial Unicode MS" pitchFamily="50" charset="-128"/>
                <a:cs typeface="Arial Unicode MS" pitchFamily="50" charset="-128"/>
              </a:rPr>
              <a:t>* Ambient-Temperature Pressure-Cycle Test specified in JARI S001</a:t>
            </a:r>
          </a:p>
        </p:txBody>
      </p:sp>
      <p:sp>
        <p:nvSpPr>
          <p:cNvPr id="9" name="スライド番号プレースホルダ 8"/>
          <p:cNvSpPr>
            <a:spLocks noGrp="1"/>
          </p:cNvSpPr>
          <p:nvPr>
            <p:ph type="sldNum" sz="quarter" idx="12"/>
          </p:nvPr>
        </p:nvSpPr>
        <p:spPr/>
        <p:txBody>
          <a:bodyPr/>
          <a:lstStyle/>
          <a:p>
            <a:fld id="{ECE83CAB-42E6-4E37-88AE-F990939BF0EE}" type="slidenum">
              <a:rPr lang="ja-JP" altLang="en-US" smtClean="0"/>
              <a:pPr/>
              <a:t>10</a:t>
            </a:fld>
            <a:endParaRPr lang="en-US" altLang="ja-JP" dirty="0"/>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r>
              <a:rPr lang="en-US" altLang="ja-JP" dirty="0" smtClean="0">
                <a:latin typeface="+mj-lt"/>
              </a:rPr>
              <a:t>3</a:t>
            </a:r>
            <a:r>
              <a:rPr lang="en-US" altLang="ja-JP" smtClean="0">
                <a:latin typeface="+mj-lt"/>
              </a:rPr>
              <a:t>. Results </a:t>
            </a:r>
            <a:r>
              <a:rPr lang="en-US" altLang="ja-JP" dirty="0" smtClean="0">
                <a:latin typeface="+mj-lt"/>
              </a:rPr>
              <a:t>of cycling tests</a:t>
            </a:r>
            <a:endParaRPr kumimoji="1" lang="ja-JP" altLang="en-US" dirty="0">
              <a:latin typeface="+mj-lt"/>
            </a:endParaRPr>
          </a:p>
        </p:txBody>
      </p:sp>
      <p:sp>
        <p:nvSpPr>
          <p:cNvPr id="5" name="テキスト プレースホルダ 4"/>
          <p:cNvSpPr>
            <a:spLocks noGrp="1"/>
          </p:cNvSpPr>
          <p:nvPr>
            <p:ph type="body" idx="1"/>
          </p:nvPr>
        </p:nvSpPr>
        <p:spPr/>
        <p:txBody>
          <a:bodyPr/>
          <a:lstStyle/>
          <a:p>
            <a:endParaRPr kumimoji="1" lang="ja-JP" altLang="en-US" dirty="0"/>
          </a:p>
        </p:txBody>
      </p:sp>
      <p:sp>
        <p:nvSpPr>
          <p:cNvPr id="7" name="スライド番号プレースホルダ 6"/>
          <p:cNvSpPr>
            <a:spLocks noGrp="1"/>
          </p:cNvSpPr>
          <p:nvPr>
            <p:ph type="sldNum" sz="quarter" idx="12"/>
          </p:nvPr>
        </p:nvSpPr>
        <p:spPr/>
        <p:txBody>
          <a:bodyPr/>
          <a:lstStyle/>
          <a:p>
            <a:fld id="{B4BDCDC7-9284-4AF5-B596-265803939FC1}" type="slidenum">
              <a:rPr lang="ja-JP" altLang="en-US" smtClean="0"/>
              <a:pPr/>
              <a:t>11</a:t>
            </a:fld>
            <a:endParaRPr lang="en-US" altLang="ja-JP" dirty="0"/>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7"/>
          <p:cNvSpPr>
            <a:spLocks noGrp="1" noChangeArrowheads="1"/>
          </p:cNvSpPr>
          <p:nvPr>
            <p:ph type="title"/>
          </p:nvPr>
        </p:nvSpPr>
        <p:spPr/>
        <p:txBody>
          <a:bodyPr/>
          <a:lstStyle/>
          <a:p>
            <a:r>
              <a:rPr kumimoji="0" lang="en-US" altLang="ja-JP" dirty="0" smtClean="0">
                <a:latin typeface="+mn-lt"/>
              </a:rPr>
              <a:t>Fatigue Life of Type-3 Tank</a:t>
            </a:r>
            <a:endParaRPr kumimoji="0" lang="ja-JP" altLang="en-US" dirty="0" smtClean="0">
              <a:solidFill>
                <a:schemeClr val="tx2"/>
              </a:solidFill>
              <a:latin typeface="+mn-lt"/>
              <a:ea typeface="ＭＳ Ｐゴシック" pitchFamily="50" charset="-128"/>
            </a:endParaRPr>
          </a:p>
        </p:txBody>
      </p:sp>
      <p:sp>
        <p:nvSpPr>
          <p:cNvPr id="30738" name="Text Box 18"/>
          <p:cNvSpPr txBox="1">
            <a:spLocks noChangeArrowheads="1"/>
          </p:cNvSpPr>
          <p:nvPr/>
        </p:nvSpPr>
        <p:spPr bwMode="auto">
          <a:xfrm>
            <a:off x="881590" y="5049180"/>
            <a:ext cx="7425825" cy="1661993"/>
          </a:xfrm>
          <a:prstGeom prst="rect">
            <a:avLst/>
          </a:prstGeom>
          <a:solidFill>
            <a:schemeClr val="bg1"/>
          </a:solidFill>
          <a:ln w="9525">
            <a:noFill/>
            <a:miter lim="800000"/>
            <a:headEnd/>
            <a:tailEnd/>
          </a:ln>
        </p:spPr>
        <p:txBody>
          <a:bodyPr wrap="square">
            <a:spAutoFit/>
          </a:bodyPr>
          <a:lstStyle/>
          <a:p>
            <a:pPr marL="176213" indent="-176213">
              <a:spcBef>
                <a:spcPct val="5000"/>
              </a:spcBef>
              <a:buFont typeface="Wingdings" pitchFamily="2" charset="2"/>
              <a:buChar char="u"/>
            </a:pPr>
            <a:r>
              <a:rPr lang="en-US" altLang="ja-JP" sz="2000" smtClean="0">
                <a:solidFill>
                  <a:srgbClr val="0070C0"/>
                </a:solidFill>
                <a:ea typeface="ＭＳ Ｐゴシック" charset="-128"/>
              </a:rPr>
              <a:t>Leakage occurred in all tanks</a:t>
            </a:r>
            <a:endParaRPr lang="en-US" altLang="ja-JP" sz="2000" smtClean="0">
              <a:solidFill>
                <a:srgbClr val="0070C0"/>
              </a:solidFill>
              <a:latin typeface="+mn-lt"/>
            </a:endParaRPr>
          </a:p>
          <a:p>
            <a:pPr marL="176213" indent="-176213">
              <a:spcBef>
                <a:spcPct val="5000"/>
              </a:spcBef>
              <a:buFont typeface="Wingdings" pitchFamily="2" charset="2"/>
              <a:buChar char="u"/>
            </a:pPr>
            <a:r>
              <a:rPr lang="en-US" altLang="ja-JP" sz="2000" smtClean="0">
                <a:solidFill>
                  <a:srgbClr val="0070C0"/>
                </a:solidFill>
                <a:latin typeface="+mn-lt"/>
              </a:rPr>
              <a:t>Lives under SOC </a:t>
            </a:r>
            <a:r>
              <a:rPr lang="en-US" altLang="ja-JP" sz="2000" dirty="0" smtClean="0">
                <a:solidFill>
                  <a:srgbClr val="0070C0"/>
                </a:solidFill>
                <a:latin typeface="+mn-lt"/>
              </a:rPr>
              <a:t>100% were </a:t>
            </a:r>
            <a:r>
              <a:rPr lang="en-US" altLang="ja-JP" sz="2000" smtClean="0">
                <a:solidFill>
                  <a:srgbClr val="0070C0"/>
                </a:solidFill>
                <a:latin typeface="+mn-lt"/>
              </a:rPr>
              <a:t>longer than the life under AT(SOC125%). </a:t>
            </a:r>
            <a:endParaRPr lang="en-US" altLang="ja-JP" sz="2000" dirty="0" smtClean="0">
              <a:solidFill>
                <a:srgbClr val="0070C0"/>
              </a:solidFill>
              <a:latin typeface="+mn-lt"/>
            </a:endParaRPr>
          </a:p>
          <a:p>
            <a:pPr marL="892175" indent="-892175">
              <a:spcBef>
                <a:spcPct val="5000"/>
              </a:spcBef>
            </a:pPr>
            <a:r>
              <a:rPr lang="en-US" altLang="ja-JP" sz="2000" smtClean="0">
                <a:solidFill>
                  <a:srgbClr val="0070C0"/>
                </a:solidFill>
                <a:latin typeface="+mn-lt"/>
              </a:rPr>
              <a:t>	</a:t>
            </a:r>
            <a:r>
              <a:rPr lang="ja-JP" altLang="en-US" sz="2000" smtClean="0">
                <a:solidFill>
                  <a:srgbClr val="0070C0"/>
                </a:solidFill>
                <a:latin typeface="+mn-lt"/>
              </a:rPr>
              <a:t>→</a:t>
            </a:r>
            <a:r>
              <a:rPr lang="en-US" altLang="ja-JP" sz="2000" dirty="0" smtClean="0">
                <a:solidFill>
                  <a:srgbClr val="0070C0"/>
                </a:solidFill>
                <a:latin typeface="+mn-lt"/>
              </a:rPr>
              <a:t>Pressure-cycle test </a:t>
            </a:r>
            <a:r>
              <a:rPr lang="en-US" altLang="ja-JP" sz="2000" smtClean="0">
                <a:solidFill>
                  <a:srgbClr val="0070C0"/>
                </a:solidFill>
                <a:latin typeface="+mn-lt"/>
              </a:rPr>
              <a:t>under AT(SOC125%) </a:t>
            </a:r>
            <a:r>
              <a:rPr lang="en-US" altLang="ja-JP" sz="2000" dirty="0" smtClean="0">
                <a:solidFill>
                  <a:srgbClr val="0070C0"/>
                </a:solidFill>
                <a:latin typeface="+mn-lt"/>
              </a:rPr>
              <a:t>can ensure the safety of a Type-3 tank against fatigue.</a:t>
            </a:r>
          </a:p>
        </p:txBody>
      </p:sp>
      <p:graphicFrame>
        <p:nvGraphicFramePr>
          <p:cNvPr id="5" name="グラフ 11"/>
          <p:cNvGraphicFramePr>
            <a:graphicFrameLocks/>
          </p:cNvGraphicFramePr>
          <p:nvPr/>
        </p:nvGraphicFramePr>
        <p:xfrm>
          <a:off x="797172" y="908720"/>
          <a:ext cx="7384806" cy="3600400"/>
        </p:xfrm>
        <a:graphic>
          <a:graphicData uri="http://schemas.openxmlformats.org/drawingml/2006/chart">
            <c:chart xmlns:c="http://schemas.openxmlformats.org/drawingml/2006/chart" xmlns:r="http://schemas.openxmlformats.org/officeDocument/2006/relationships" r:id="rId3"/>
          </a:graphicData>
        </a:graphic>
      </p:graphicFrame>
      <p:sp>
        <p:nvSpPr>
          <p:cNvPr id="15" name="Text Box 55"/>
          <p:cNvSpPr txBox="1">
            <a:spLocks noChangeArrowheads="1"/>
          </p:cNvSpPr>
          <p:nvPr/>
        </p:nvSpPr>
        <p:spPr bwMode="auto">
          <a:xfrm>
            <a:off x="949828" y="4554125"/>
            <a:ext cx="7245350" cy="369332"/>
          </a:xfrm>
          <a:prstGeom prst="rect">
            <a:avLst/>
          </a:prstGeom>
          <a:noFill/>
          <a:ln w="9525">
            <a:noFill/>
            <a:miter lim="800000"/>
            <a:headEnd/>
            <a:tailEnd/>
          </a:ln>
        </p:spPr>
        <p:txBody>
          <a:bodyPr>
            <a:spAutoFit/>
          </a:bodyPr>
          <a:lstStyle/>
          <a:p>
            <a:pPr algn="ctr">
              <a:spcBef>
                <a:spcPct val="50000"/>
              </a:spcBef>
            </a:pPr>
            <a:r>
              <a:rPr lang="en-US" altLang="ja-JP" dirty="0" smtClean="0"/>
              <a:t>Fatigue life determined by hydraulic pressure-cycle tests</a:t>
            </a:r>
            <a:endParaRPr lang="ja-JP" altLang="en-US" dirty="0"/>
          </a:p>
        </p:txBody>
      </p:sp>
      <p:sp>
        <p:nvSpPr>
          <p:cNvPr id="7" name="左中かっこ 6"/>
          <p:cNvSpPr/>
          <p:nvPr/>
        </p:nvSpPr>
        <p:spPr bwMode="auto">
          <a:xfrm rot="5400000">
            <a:off x="4481990" y="-306414"/>
            <a:ext cx="360041" cy="3870432"/>
          </a:xfrm>
          <a:prstGeom prst="leftBrace">
            <a:avLst>
              <a:gd name="adj1" fmla="val 13805"/>
              <a:gd name="adj2" fmla="val 50000"/>
            </a:avLst>
          </a:prstGeom>
          <a:noFill/>
          <a:ln w="28575"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none" strike="noStrike" cap="none" normalizeH="0" baseline="0" dirty="0" smtClean="0">
              <a:ln>
                <a:noFill/>
              </a:ln>
              <a:solidFill>
                <a:schemeClr val="tx1"/>
              </a:solidFill>
              <a:effectLst/>
              <a:latin typeface="Arial" pitchFamily="34" charset="0"/>
              <a:ea typeface="ＭＳ Ｐゴシック" pitchFamily="50" charset="-128"/>
            </a:endParaRPr>
          </a:p>
        </p:txBody>
      </p:sp>
      <p:sp>
        <p:nvSpPr>
          <p:cNvPr id="8" name="テキスト ボックス 7"/>
          <p:cNvSpPr txBox="1"/>
          <p:nvPr/>
        </p:nvSpPr>
        <p:spPr>
          <a:xfrm>
            <a:off x="4013468" y="1124453"/>
            <a:ext cx="1530170" cy="369332"/>
          </a:xfrm>
          <a:prstGeom prst="rect">
            <a:avLst/>
          </a:prstGeom>
          <a:noFill/>
        </p:spPr>
        <p:txBody>
          <a:bodyPr wrap="square" rtlCol="0" anchor="ctr">
            <a:spAutoFit/>
          </a:bodyPr>
          <a:lstStyle/>
          <a:p>
            <a:pPr algn="ctr"/>
            <a:r>
              <a:rPr kumimoji="1" lang="en-US" altLang="ja-JP" dirty="0" smtClean="0">
                <a:solidFill>
                  <a:schemeClr val="accent1"/>
                </a:solidFill>
                <a:latin typeface="+mn-lt"/>
              </a:rPr>
              <a:t>SOC100%</a:t>
            </a:r>
            <a:endParaRPr kumimoji="1" lang="ja-JP" altLang="en-US" dirty="0">
              <a:solidFill>
                <a:schemeClr val="accent1"/>
              </a:solidFill>
              <a:latin typeface="+mn-lt"/>
            </a:endParaRPr>
          </a:p>
        </p:txBody>
      </p:sp>
      <p:sp>
        <p:nvSpPr>
          <p:cNvPr id="9" name="テキスト ボックス 8"/>
          <p:cNvSpPr txBox="1"/>
          <p:nvPr/>
        </p:nvSpPr>
        <p:spPr>
          <a:xfrm>
            <a:off x="7002270" y="1043735"/>
            <a:ext cx="1755195" cy="584775"/>
          </a:xfrm>
          <a:prstGeom prst="rect">
            <a:avLst/>
          </a:prstGeom>
          <a:solidFill>
            <a:schemeClr val="bg1"/>
          </a:solidFill>
          <a:ln>
            <a:solidFill>
              <a:schemeClr val="tx1"/>
            </a:solidFill>
          </a:ln>
        </p:spPr>
        <p:txBody>
          <a:bodyPr wrap="square" rtlCol="0">
            <a:spAutoFit/>
          </a:bodyPr>
          <a:lstStyle/>
          <a:p>
            <a:r>
              <a:rPr lang="en-US" altLang="ja-JP" sz="1600" dirty="0" smtClean="0"/>
              <a:t>the mean </a:t>
            </a:r>
            <a:r>
              <a:rPr lang="en-US" altLang="ja-JP" sz="1600" dirty="0" smtClean="0">
                <a:ea typeface="Arial Unicode MS" pitchFamily="50" charset="-128"/>
                <a:cs typeface="Arial" pitchFamily="34" charset="0"/>
              </a:rPr>
              <a:t>± </a:t>
            </a:r>
            <a:r>
              <a:rPr lang="en-US" altLang="ja-JP" sz="1600" dirty="0" smtClean="0"/>
              <a:t>S.E., N=2</a:t>
            </a:r>
            <a:endParaRPr kumimoji="1" lang="ja-JP" altLang="en-US" sz="1600" dirty="0"/>
          </a:p>
        </p:txBody>
      </p:sp>
      <p:sp>
        <p:nvSpPr>
          <p:cNvPr id="10" name="テキスト ボックス 9"/>
          <p:cNvSpPr txBox="1"/>
          <p:nvPr/>
        </p:nvSpPr>
        <p:spPr>
          <a:xfrm>
            <a:off x="2816805" y="2339588"/>
            <a:ext cx="810090" cy="369332"/>
          </a:xfrm>
          <a:prstGeom prst="rect">
            <a:avLst/>
          </a:prstGeom>
          <a:noFill/>
        </p:spPr>
        <p:txBody>
          <a:bodyPr wrap="square" rtlCol="0">
            <a:spAutoFit/>
          </a:bodyPr>
          <a:lstStyle/>
          <a:p>
            <a:pPr algn="ctr"/>
            <a:r>
              <a:rPr kumimoji="1" lang="en-US" altLang="ja-JP" dirty="0" smtClean="0">
                <a:solidFill>
                  <a:schemeClr val="bg1"/>
                </a:solidFill>
              </a:rPr>
              <a:t>Leak</a:t>
            </a:r>
            <a:endParaRPr kumimoji="1" lang="ja-JP" altLang="en-US" dirty="0">
              <a:solidFill>
                <a:schemeClr val="bg1"/>
              </a:solidFill>
            </a:endParaRPr>
          </a:p>
        </p:txBody>
      </p:sp>
      <p:sp>
        <p:nvSpPr>
          <p:cNvPr id="11" name="テキスト ボックス 10"/>
          <p:cNvSpPr txBox="1"/>
          <p:nvPr/>
        </p:nvSpPr>
        <p:spPr>
          <a:xfrm>
            <a:off x="4211960" y="2393885"/>
            <a:ext cx="810090" cy="369332"/>
          </a:xfrm>
          <a:prstGeom prst="rect">
            <a:avLst/>
          </a:prstGeom>
          <a:noFill/>
        </p:spPr>
        <p:txBody>
          <a:bodyPr wrap="square" rtlCol="0">
            <a:spAutoFit/>
          </a:bodyPr>
          <a:lstStyle/>
          <a:p>
            <a:pPr algn="ctr"/>
            <a:r>
              <a:rPr kumimoji="1" lang="en-US" altLang="ja-JP" dirty="0" smtClean="0">
                <a:solidFill>
                  <a:schemeClr val="bg1"/>
                </a:solidFill>
              </a:rPr>
              <a:t>Leak</a:t>
            </a:r>
            <a:endParaRPr kumimoji="1" lang="ja-JP" altLang="en-US" dirty="0">
              <a:solidFill>
                <a:schemeClr val="bg1"/>
              </a:solidFill>
            </a:endParaRPr>
          </a:p>
        </p:txBody>
      </p:sp>
      <p:sp>
        <p:nvSpPr>
          <p:cNvPr id="12" name="テキスト ボックス 11"/>
          <p:cNvSpPr txBox="1"/>
          <p:nvPr/>
        </p:nvSpPr>
        <p:spPr>
          <a:xfrm>
            <a:off x="5562110" y="3169856"/>
            <a:ext cx="810090" cy="369332"/>
          </a:xfrm>
          <a:prstGeom prst="rect">
            <a:avLst/>
          </a:prstGeom>
          <a:noFill/>
        </p:spPr>
        <p:txBody>
          <a:bodyPr wrap="square" rtlCol="0">
            <a:spAutoFit/>
          </a:bodyPr>
          <a:lstStyle/>
          <a:p>
            <a:pPr algn="ctr"/>
            <a:r>
              <a:rPr kumimoji="1" lang="en-US" altLang="ja-JP" dirty="0" smtClean="0">
                <a:solidFill>
                  <a:schemeClr val="bg1"/>
                </a:solidFill>
              </a:rPr>
              <a:t>Leak</a:t>
            </a:r>
            <a:endParaRPr kumimoji="1" lang="ja-JP" altLang="en-US" dirty="0">
              <a:solidFill>
                <a:schemeClr val="bg1"/>
              </a:solidFill>
            </a:endParaRPr>
          </a:p>
        </p:txBody>
      </p:sp>
      <p:sp>
        <p:nvSpPr>
          <p:cNvPr id="13" name="テキスト ボックス 12"/>
          <p:cNvSpPr txBox="1"/>
          <p:nvPr/>
        </p:nvSpPr>
        <p:spPr>
          <a:xfrm>
            <a:off x="6957265" y="3158970"/>
            <a:ext cx="810090" cy="369332"/>
          </a:xfrm>
          <a:prstGeom prst="rect">
            <a:avLst/>
          </a:prstGeom>
          <a:noFill/>
        </p:spPr>
        <p:txBody>
          <a:bodyPr wrap="square" rtlCol="0">
            <a:spAutoFit/>
          </a:bodyPr>
          <a:lstStyle/>
          <a:p>
            <a:pPr algn="ctr"/>
            <a:r>
              <a:rPr kumimoji="1" lang="en-US" altLang="ja-JP" dirty="0" smtClean="0">
                <a:solidFill>
                  <a:schemeClr val="bg1"/>
                </a:solidFill>
              </a:rPr>
              <a:t>Leak</a:t>
            </a:r>
            <a:endParaRPr kumimoji="1" lang="ja-JP" altLang="en-US" dirty="0">
              <a:solidFill>
                <a:schemeClr val="bg1"/>
              </a:solidFill>
            </a:endParaRPr>
          </a:p>
        </p:txBody>
      </p:sp>
      <p:cxnSp>
        <p:nvCxnSpPr>
          <p:cNvPr id="17" name="直線コネクタ 16"/>
          <p:cNvCxnSpPr/>
          <p:nvPr/>
        </p:nvCxnSpPr>
        <p:spPr bwMode="auto">
          <a:xfrm>
            <a:off x="2186735" y="3068960"/>
            <a:ext cx="5805645" cy="0"/>
          </a:xfrm>
          <a:prstGeom prst="line">
            <a:avLst/>
          </a:prstGeom>
          <a:solidFill>
            <a:schemeClr val="accent1"/>
          </a:solidFill>
          <a:ln w="38100" cap="flat" cmpd="sng" algn="ctr">
            <a:solidFill>
              <a:srgbClr val="7030A0"/>
            </a:solidFill>
            <a:prstDash val="dash"/>
            <a:round/>
            <a:headEnd type="none" w="med" len="med"/>
            <a:tailEnd type="none" w="med" len="med"/>
          </a:ln>
          <a:effectLst/>
        </p:spPr>
      </p:cxnSp>
      <p:sp>
        <p:nvSpPr>
          <p:cNvPr id="18" name="テキスト ボックス 17"/>
          <p:cNvSpPr txBox="1"/>
          <p:nvPr/>
        </p:nvSpPr>
        <p:spPr>
          <a:xfrm>
            <a:off x="6777245" y="1988840"/>
            <a:ext cx="1241630" cy="369332"/>
          </a:xfrm>
          <a:prstGeom prst="rect">
            <a:avLst/>
          </a:prstGeom>
          <a:noFill/>
        </p:spPr>
        <p:txBody>
          <a:bodyPr wrap="square" rtlCol="0" anchor="ctr">
            <a:spAutoFit/>
          </a:bodyPr>
          <a:lstStyle/>
          <a:p>
            <a:pPr algn="ctr"/>
            <a:r>
              <a:rPr kumimoji="1" lang="en-US" altLang="ja-JP" smtClean="0">
                <a:solidFill>
                  <a:schemeClr val="accent1"/>
                </a:solidFill>
                <a:latin typeface="+mn-lt"/>
              </a:rPr>
              <a:t>SOC125%</a:t>
            </a:r>
            <a:endParaRPr kumimoji="1" lang="ja-JP" altLang="en-US" dirty="0">
              <a:solidFill>
                <a:schemeClr val="accent1"/>
              </a:solidFill>
              <a:latin typeface="+mn-lt"/>
            </a:endParaRPr>
          </a:p>
        </p:txBody>
      </p:sp>
      <p:sp>
        <p:nvSpPr>
          <p:cNvPr id="19" name="スライド番号プレースホルダ 18"/>
          <p:cNvSpPr>
            <a:spLocks noGrp="1"/>
          </p:cNvSpPr>
          <p:nvPr>
            <p:ph type="sldNum" sz="quarter" idx="12"/>
          </p:nvPr>
        </p:nvSpPr>
        <p:spPr/>
        <p:txBody>
          <a:bodyPr/>
          <a:lstStyle/>
          <a:p>
            <a:fld id="{6F52E83A-F81F-4E7B-956D-0CB285888986}" type="slidenum">
              <a:rPr lang="ja-JP" altLang="en-US" smtClean="0"/>
              <a:pPr/>
              <a:t>12</a:t>
            </a:fld>
            <a:endParaRPr lang="en-US" altLang="ja-JP"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30738"/>
                                        </p:tgtEl>
                                        <p:attrNameLst>
                                          <p:attrName>style.visibility</p:attrName>
                                        </p:attrNameLst>
                                      </p:cBhvr>
                                      <p:to>
                                        <p:strVal val="visible"/>
                                      </p:to>
                                    </p:set>
                                    <p:animEffect transition="in" filter="strips(downRight)">
                                      <p:cBhvr>
                                        <p:cTn id="7" dur="500"/>
                                        <p:tgtEl>
                                          <p:spTgt spid="307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3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r>
              <a:rPr lang="en-US" altLang="ja-JP" dirty="0" smtClean="0">
                <a:latin typeface="+mj-lt"/>
              </a:rPr>
              <a:t>4. discussion</a:t>
            </a:r>
            <a:endParaRPr kumimoji="1" lang="ja-JP" altLang="en-US" dirty="0">
              <a:latin typeface="+mj-lt"/>
            </a:endParaRPr>
          </a:p>
        </p:txBody>
      </p:sp>
      <p:sp>
        <p:nvSpPr>
          <p:cNvPr id="5" name="テキスト プレースホルダ 4"/>
          <p:cNvSpPr>
            <a:spLocks noGrp="1"/>
          </p:cNvSpPr>
          <p:nvPr>
            <p:ph type="body" idx="1"/>
          </p:nvPr>
        </p:nvSpPr>
        <p:spPr/>
        <p:txBody>
          <a:bodyPr/>
          <a:lstStyle/>
          <a:p>
            <a:endParaRPr kumimoji="1" lang="ja-JP" altLang="en-US" dirty="0"/>
          </a:p>
        </p:txBody>
      </p:sp>
      <p:sp>
        <p:nvSpPr>
          <p:cNvPr id="7" name="スライド番号プレースホルダ 6"/>
          <p:cNvSpPr>
            <a:spLocks noGrp="1"/>
          </p:cNvSpPr>
          <p:nvPr>
            <p:ph type="sldNum" sz="quarter" idx="12"/>
          </p:nvPr>
        </p:nvSpPr>
        <p:spPr/>
        <p:txBody>
          <a:bodyPr/>
          <a:lstStyle/>
          <a:p>
            <a:fld id="{B4BDCDC7-9284-4AF5-B596-265803939FC1}" type="slidenum">
              <a:rPr lang="ja-JP" altLang="en-US" smtClean="0"/>
              <a:pPr/>
              <a:t>13</a:t>
            </a:fld>
            <a:endParaRPr lang="en-US" altLang="ja-JP" dirty="0"/>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altLang="ja-JP" dirty="0" smtClean="0">
                <a:solidFill>
                  <a:schemeClr val="tx2"/>
                </a:solidFill>
                <a:latin typeface="+mj-lt"/>
                <a:ea typeface="Arial Unicode MS" pitchFamily="50" charset="-128"/>
                <a:cs typeface="Arial Unicode MS" pitchFamily="50" charset="-128"/>
              </a:rPr>
              <a:t>Liner Stress of Type-3 tank</a:t>
            </a:r>
          </a:p>
        </p:txBody>
      </p:sp>
      <p:sp>
        <p:nvSpPr>
          <p:cNvPr id="35" name="Text Box 55"/>
          <p:cNvSpPr txBox="1">
            <a:spLocks noChangeArrowheads="1"/>
          </p:cNvSpPr>
          <p:nvPr/>
        </p:nvSpPr>
        <p:spPr bwMode="auto">
          <a:xfrm>
            <a:off x="971600" y="4959170"/>
            <a:ext cx="7398074" cy="830997"/>
          </a:xfrm>
          <a:prstGeom prst="rect">
            <a:avLst/>
          </a:prstGeom>
          <a:noFill/>
          <a:ln w="9525">
            <a:noFill/>
            <a:miter lim="800000"/>
            <a:headEnd/>
            <a:tailEnd/>
          </a:ln>
        </p:spPr>
        <p:txBody>
          <a:bodyPr wrap="square">
            <a:spAutoFit/>
          </a:bodyPr>
          <a:lstStyle/>
          <a:p>
            <a:r>
              <a:rPr lang="en-US" altLang="ja-JP" sz="2400" dirty="0" smtClean="0">
                <a:latin typeface="+mn-lt"/>
              </a:rPr>
              <a:t>To determine the liner stress, we measured the strain on the inner surface of the liner.</a:t>
            </a:r>
            <a:endParaRPr lang="en-US" altLang="ja-JP" sz="2400" dirty="0" smtClean="0">
              <a:solidFill>
                <a:srgbClr val="FF0000"/>
              </a:solidFill>
              <a:latin typeface="+mn-lt"/>
              <a:ea typeface="+mn-ea"/>
              <a:sym typeface="Wingdings" pitchFamily="2" charset="2"/>
            </a:endParaRPr>
          </a:p>
        </p:txBody>
      </p:sp>
      <p:sp>
        <p:nvSpPr>
          <p:cNvPr id="50" name="Rectangle 3"/>
          <p:cNvSpPr>
            <a:spLocks noGrp="1" noChangeArrowheads="1"/>
          </p:cNvSpPr>
          <p:nvPr>
            <p:ph idx="1"/>
          </p:nvPr>
        </p:nvSpPr>
        <p:spPr>
          <a:xfrm>
            <a:off x="746574" y="1268762"/>
            <a:ext cx="8100901" cy="3600401"/>
          </a:xfrm>
        </p:spPr>
        <p:txBody>
          <a:bodyPr/>
          <a:lstStyle/>
          <a:p>
            <a:pPr lvl="0"/>
            <a:r>
              <a:rPr lang="ja-JP" altLang="en-US" sz="2400" dirty="0" smtClean="0">
                <a:latin typeface="+mn-lt"/>
                <a:ea typeface="Arial Unicode MS" pitchFamily="50" charset="-128"/>
                <a:cs typeface="Arial Unicode MS" pitchFamily="50" charset="-128"/>
              </a:rPr>
              <a:t>①</a:t>
            </a:r>
            <a:r>
              <a:rPr lang="en-US" altLang="ja-JP" sz="2400" dirty="0" smtClean="0">
                <a:latin typeface="+mn-lt"/>
                <a:ea typeface="Arial Unicode MS" pitchFamily="50" charset="-128"/>
                <a:cs typeface="Arial Unicode MS" pitchFamily="50" charset="-128"/>
              </a:rPr>
              <a:t>Stress due to internal pressure</a:t>
            </a:r>
          </a:p>
          <a:p>
            <a:pPr lvl="1"/>
            <a:r>
              <a:rPr lang="en-US" altLang="ja-JP" sz="2000" dirty="0" smtClean="0">
                <a:latin typeface="+mn-lt"/>
                <a:cs typeface="Arial Unicode MS" pitchFamily="50" charset="-128"/>
              </a:rPr>
              <a:t>(tensile </a:t>
            </a:r>
            <a:r>
              <a:rPr lang="en-US" altLang="ja-JP" sz="2000" smtClean="0">
                <a:latin typeface="+mn-lt"/>
                <a:cs typeface="Arial Unicode MS" pitchFamily="50" charset="-128"/>
              </a:rPr>
              <a:t>stress)</a:t>
            </a:r>
          </a:p>
          <a:p>
            <a:pPr lvl="1"/>
            <a:endParaRPr lang="en-US" altLang="ja-JP" sz="2000" dirty="0" smtClean="0">
              <a:latin typeface="+mn-lt"/>
              <a:ea typeface="Arial Unicode MS" pitchFamily="50" charset="-128"/>
              <a:cs typeface="Arial Unicode MS" pitchFamily="50" charset="-128"/>
            </a:endParaRPr>
          </a:p>
          <a:p>
            <a:pPr lvl="0"/>
            <a:r>
              <a:rPr lang="ja-JP" altLang="en-US" sz="2400" dirty="0" smtClean="0">
                <a:latin typeface="+mn-lt"/>
                <a:ea typeface="Arial Unicode MS" pitchFamily="50" charset="-128"/>
                <a:cs typeface="Arial Unicode MS" pitchFamily="50" charset="-128"/>
              </a:rPr>
              <a:t>②</a:t>
            </a:r>
            <a:r>
              <a:rPr lang="en-US" altLang="ja-JP" sz="2400" dirty="0" smtClean="0">
                <a:latin typeface="+mn-lt"/>
                <a:ea typeface="Arial Unicode MS" pitchFamily="50" charset="-128"/>
                <a:cs typeface="Arial Unicode MS" pitchFamily="50" charset="-128"/>
              </a:rPr>
              <a:t>Residual stress</a:t>
            </a:r>
          </a:p>
          <a:p>
            <a:pPr lvl="1"/>
            <a:r>
              <a:rPr lang="en-US" altLang="ja-JP" sz="2000" dirty="0" smtClean="0">
                <a:latin typeface="+mn-lt"/>
                <a:ea typeface="Arial Unicode MS" pitchFamily="50" charset="-128"/>
                <a:cs typeface="Arial Unicode MS" pitchFamily="50" charset="-128"/>
              </a:rPr>
              <a:t>Autofrettage processing </a:t>
            </a:r>
            <a:r>
              <a:rPr lang="en-US" altLang="ja-JP" sz="2000" smtClean="0">
                <a:latin typeface="+mn-lt"/>
                <a:ea typeface="Arial Unicode MS" pitchFamily="50" charset="-128"/>
                <a:cs typeface="Arial Unicode MS" pitchFamily="50" charset="-128"/>
              </a:rPr>
              <a:t>produces residual </a:t>
            </a:r>
            <a:r>
              <a:rPr lang="en-US" altLang="ja-JP" sz="2000" dirty="0" smtClean="0">
                <a:latin typeface="+mn-lt"/>
                <a:cs typeface="Arial Unicode MS" pitchFamily="50" charset="-128"/>
              </a:rPr>
              <a:t>s</a:t>
            </a:r>
            <a:r>
              <a:rPr lang="en-US" altLang="ja-JP" sz="2000" smtClean="0">
                <a:latin typeface="+mn-lt"/>
                <a:ea typeface="Arial Unicode MS" pitchFamily="50" charset="-128"/>
                <a:cs typeface="Arial Unicode MS" pitchFamily="50" charset="-128"/>
              </a:rPr>
              <a:t>tress</a:t>
            </a:r>
            <a:r>
              <a:rPr lang="en-US" altLang="ja-JP" sz="2000" dirty="0" smtClean="0">
                <a:latin typeface="+mn-lt"/>
                <a:ea typeface="Arial Unicode MS" pitchFamily="50" charset="-128"/>
                <a:cs typeface="Arial Unicode MS" pitchFamily="50" charset="-128"/>
              </a:rPr>
              <a:t/>
            </a:r>
            <a:br>
              <a:rPr lang="en-US" altLang="ja-JP" sz="2000" dirty="0" smtClean="0">
                <a:latin typeface="+mn-lt"/>
                <a:ea typeface="Arial Unicode MS" pitchFamily="50" charset="-128"/>
                <a:cs typeface="Arial Unicode MS" pitchFamily="50" charset="-128"/>
              </a:rPr>
            </a:br>
            <a:r>
              <a:rPr lang="en-US" altLang="ja-JP" sz="2000" dirty="0" smtClean="0">
                <a:latin typeface="+mn-lt"/>
                <a:ea typeface="Arial Unicode MS" pitchFamily="50" charset="-128"/>
                <a:cs typeface="Arial Unicode MS" pitchFamily="50" charset="-128"/>
              </a:rPr>
              <a:t> (CFRP: tensile stress, Liner: compressive stress)</a:t>
            </a:r>
          </a:p>
          <a:p>
            <a:pPr lvl="0"/>
            <a:r>
              <a:rPr lang="ja-JP" altLang="en-US" sz="2400" dirty="0" smtClean="0">
                <a:latin typeface="+mn-lt"/>
                <a:ea typeface="Arial Unicode MS" pitchFamily="50" charset="-128"/>
                <a:cs typeface="Arial Unicode MS" pitchFamily="50" charset="-128"/>
              </a:rPr>
              <a:t>③</a:t>
            </a:r>
            <a:r>
              <a:rPr lang="en-US" altLang="ja-JP" sz="2400" dirty="0" smtClean="0">
                <a:latin typeface="+mn-lt"/>
                <a:ea typeface="Arial Unicode MS" pitchFamily="50" charset="-128"/>
                <a:cs typeface="Arial Unicode MS" pitchFamily="50" charset="-128"/>
              </a:rPr>
              <a:t>Thermal stress</a:t>
            </a:r>
          </a:p>
          <a:p>
            <a:pPr lvl="1"/>
            <a:r>
              <a:rPr lang="en-US" altLang="ja-JP" sz="2000" dirty="0" smtClean="0">
                <a:latin typeface="+mn-lt"/>
                <a:ea typeface="Arial Unicode MS" pitchFamily="50" charset="-128"/>
                <a:cs typeface="Arial Unicode MS" pitchFamily="50" charset="-128"/>
              </a:rPr>
              <a:t>Because of differences in thermal </a:t>
            </a:r>
            <a:r>
              <a:rPr lang="en-US" altLang="ja-JP" sz="2000" smtClean="0">
                <a:latin typeface="+mn-lt"/>
                <a:ea typeface="Arial Unicode MS" pitchFamily="50" charset="-128"/>
                <a:cs typeface="Arial Unicode MS" pitchFamily="50" charset="-128"/>
              </a:rPr>
              <a:t>expansion rates in aluminum alloy and CFRP</a:t>
            </a:r>
            <a:endParaRPr lang="en-US" altLang="ja-JP" sz="2000" dirty="0" smtClean="0">
              <a:latin typeface="+mn-lt"/>
              <a:ea typeface="Arial Unicode MS" pitchFamily="50" charset="-128"/>
              <a:cs typeface="Arial Unicode MS" pitchFamily="50" charset="-128"/>
            </a:endParaRPr>
          </a:p>
        </p:txBody>
      </p:sp>
      <p:sp>
        <p:nvSpPr>
          <p:cNvPr id="6" name="スライド番号プレースホルダ 5"/>
          <p:cNvSpPr>
            <a:spLocks noGrp="1"/>
          </p:cNvSpPr>
          <p:nvPr>
            <p:ph type="sldNum" sz="quarter" idx="12"/>
          </p:nvPr>
        </p:nvSpPr>
        <p:spPr/>
        <p:txBody>
          <a:bodyPr/>
          <a:lstStyle/>
          <a:p>
            <a:fld id="{C5995E9C-B03A-44C3-A739-116DAF9888A2}" type="slidenum">
              <a:rPr lang="ja-JP" altLang="en-US" smtClean="0"/>
              <a:pPr/>
              <a:t>14</a:t>
            </a:fld>
            <a:endParaRPr lang="en-US" altLang="ja-JP"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strips(downRight)">
                                      <p:cBhvr>
                                        <p:cTn id="7"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latin typeface="+mj-lt"/>
              </a:rPr>
              <a:t>①</a:t>
            </a:r>
            <a:r>
              <a:rPr kumimoji="1" lang="en-US" altLang="ja-JP" dirty="0" smtClean="0">
                <a:latin typeface="+mj-lt"/>
              </a:rPr>
              <a:t>Stress due to Internal Pressure</a:t>
            </a:r>
            <a:endParaRPr kumimoji="1" lang="ja-JP" altLang="en-US" dirty="0">
              <a:latin typeface="+mj-lt"/>
            </a:endParaRPr>
          </a:p>
        </p:txBody>
      </p:sp>
      <p:pic>
        <p:nvPicPr>
          <p:cNvPr id="5" name="コンテンツ プレースホルダ 4" descr="CIMG0140.JPG"/>
          <p:cNvPicPr>
            <a:picLocks noGrp="1" noChangeAspect="1"/>
          </p:cNvPicPr>
          <p:nvPr>
            <p:ph idx="1"/>
          </p:nvPr>
        </p:nvPicPr>
        <p:blipFill>
          <a:blip r:embed="rId3" cstate="print"/>
          <a:srcRect l="26934" t="11334" r="16302" b="32114"/>
          <a:stretch>
            <a:fillRect/>
          </a:stretch>
        </p:blipFill>
        <p:spPr>
          <a:xfrm>
            <a:off x="1556667" y="3744036"/>
            <a:ext cx="2883015" cy="2155297"/>
          </a:xfrm>
          <a:prstGeom prst="rect">
            <a:avLst/>
          </a:prstGeom>
        </p:spPr>
      </p:pic>
      <p:grpSp>
        <p:nvGrpSpPr>
          <p:cNvPr id="3" name="グループ化 36"/>
          <p:cNvGrpSpPr/>
          <p:nvPr/>
        </p:nvGrpSpPr>
        <p:grpSpPr>
          <a:xfrm>
            <a:off x="1142097" y="1088740"/>
            <a:ext cx="6840760" cy="2250250"/>
            <a:chOff x="791581" y="1088740"/>
            <a:chExt cx="6840760" cy="2250250"/>
          </a:xfrm>
        </p:grpSpPr>
        <p:sp>
          <p:nvSpPr>
            <p:cNvPr id="35" name="Rectangle 5"/>
            <p:cNvSpPr>
              <a:spLocks noChangeAspect="1" noChangeArrowheads="1"/>
            </p:cNvSpPr>
            <p:nvPr/>
          </p:nvSpPr>
          <p:spPr bwMode="auto">
            <a:xfrm>
              <a:off x="791581" y="1088740"/>
              <a:ext cx="6840760" cy="2250250"/>
            </a:xfrm>
            <a:prstGeom prst="rect">
              <a:avLst/>
            </a:prstGeom>
            <a:solidFill>
              <a:schemeClr val="bg2">
                <a:lumMod val="40000"/>
                <a:lumOff val="60000"/>
              </a:schemeClr>
            </a:solidFill>
            <a:ln w="9525">
              <a:noFill/>
              <a:miter lim="800000"/>
              <a:headEnd/>
              <a:tailEnd/>
            </a:ln>
          </p:spPr>
          <p:txBody>
            <a:bodyPr wrap="none" anchor="ctr"/>
            <a:lstStyle/>
            <a:p>
              <a:endParaRPr lang="ja-JP" altLang="en-US" sz="1600" b="1" dirty="0">
                <a:latin typeface="+mn-lt"/>
                <a:ea typeface="Arial Unicode MS" pitchFamily="50" charset="-128"/>
                <a:cs typeface="Arial Unicode MS" pitchFamily="50" charset="-128"/>
              </a:endParaRPr>
            </a:p>
          </p:txBody>
        </p:sp>
        <p:sp>
          <p:nvSpPr>
            <p:cNvPr id="30" name="正方形/長方形 29"/>
            <p:cNvSpPr/>
            <p:nvPr/>
          </p:nvSpPr>
          <p:spPr bwMode="auto">
            <a:xfrm>
              <a:off x="1916705" y="2340665"/>
              <a:ext cx="1800200" cy="225025"/>
            </a:xfrm>
            <a:prstGeom prst="rect">
              <a:avLst/>
            </a:prstGeom>
            <a:solidFill>
              <a:srgbClr val="00FFFF"/>
            </a:solidFill>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none" strike="noStrike" cap="none" normalizeH="0" baseline="0" dirty="0" smtClean="0">
                <a:ln>
                  <a:noFill/>
                </a:ln>
                <a:solidFill>
                  <a:schemeClr val="tx1"/>
                </a:solidFill>
                <a:effectLst/>
                <a:ea typeface="Arial Unicode MS" pitchFamily="50" charset="-128"/>
                <a:cs typeface="Arial Unicode MS" pitchFamily="50" charset="-128"/>
              </a:endParaRPr>
            </a:p>
          </p:txBody>
        </p:sp>
        <p:grpSp>
          <p:nvGrpSpPr>
            <p:cNvPr id="6" name="グループ化 27"/>
            <p:cNvGrpSpPr/>
            <p:nvPr/>
          </p:nvGrpSpPr>
          <p:grpSpPr>
            <a:xfrm>
              <a:off x="3652503" y="1268760"/>
              <a:ext cx="3889827" cy="1832673"/>
              <a:chOff x="890768" y="1522360"/>
              <a:chExt cx="3889827" cy="1832673"/>
            </a:xfrm>
          </p:grpSpPr>
          <p:sp>
            <p:nvSpPr>
              <p:cNvPr id="7" name="AutoShape 10"/>
              <p:cNvSpPr>
                <a:spLocks noChangeArrowheads="1"/>
              </p:cNvSpPr>
              <p:nvPr/>
            </p:nvSpPr>
            <p:spPr bwMode="auto">
              <a:xfrm flipV="1">
                <a:off x="1061156" y="2123855"/>
                <a:ext cx="2590542" cy="1231178"/>
              </a:xfrm>
              <a:prstGeom prst="flowChartTerminator">
                <a:avLst/>
              </a:prstGeom>
              <a:gradFill rotWithShape="0">
                <a:gsLst>
                  <a:gs pos="0">
                    <a:srgbClr val="454545"/>
                  </a:gs>
                  <a:gs pos="50000">
                    <a:srgbClr val="969696"/>
                  </a:gs>
                  <a:gs pos="100000">
                    <a:srgbClr val="454545"/>
                  </a:gs>
                </a:gsLst>
                <a:lin ang="5400000" scaled="1"/>
              </a:gradFill>
              <a:ln w="9525">
                <a:solidFill>
                  <a:srgbClr val="000000"/>
                </a:solidFill>
                <a:miter lim="800000"/>
                <a:headEnd/>
                <a:tailEnd/>
              </a:ln>
            </p:spPr>
          </p:sp>
          <p:sp>
            <p:nvSpPr>
              <p:cNvPr id="8" name="Rectangle 11"/>
              <p:cNvSpPr>
                <a:spLocks noChangeArrowheads="1"/>
              </p:cNvSpPr>
              <p:nvPr/>
            </p:nvSpPr>
            <p:spPr bwMode="auto">
              <a:xfrm rot="5400000" flipV="1">
                <a:off x="3536957" y="2646565"/>
                <a:ext cx="379680" cy="187346"/>
              </a:xfrm>
              <a:prstGeom prst="rect">
                <a:avLst/>
              </a:prstGeom>
              <a:gradFill rotWithShape="0">
                <a:gsLst>
                  <a:gs pos="0">
                    <a:srgbClr val="454545"/>
                  </a:gs>
                  <a:gs pos="50000">
                    <a:srgbClr val="969696"/>
                  </a:gs>
                  <a:gs pos="100000">
                    <a:srgbClr val="454545"/>
                  </a:gs>
                </a:gsLst>
                <a:lin ang="5400000" scaled="1"/>
              </a:gradFill>
              <a:ln w="9525">
                <a:solidFill>
                  <a:srgbClr val="000000"/>
                </a:solidFill>
                <a:miter lim="800000"/>
                <a:headEnd/>
                <a:tailEnd/>
              </a:ln>
            </p:spPr>
          </p:sp>
          <p:sp>
            <p:nvSpPr>
              <p:cNvPr id="9" name="Rectangle 12"/>
              <p:cNvSpPr>
                <a:spLocks noChangeArrowheads="1"/>
              </p:cNvSpPr>
              <p:nvPr/>
            </p:nvSpPr>
            <p:spPr bwMode="auto">
              <a:xfrm rot="5400000" flipV="1">
                <a:off x="794601" y="2630679"/>
                <a:ext cx="379680" cy="187346"/>
              </a:xfrm>
              <a:prstGeom prst="rect">
                <a:avLst/>
              </a:prstGeom>
              <a:gradFill rotWithShape="0">
                <a:gsLst>
                  <a:gs pos="0">
                    <a:srgbClr val="454545"/>
                  </a:gs>
                  <a:gs pos="50000">
                    <a:srgbClr val="969696"/>
                  </a:gs>
                  <a:gs pos="100000">
                    <a:srgbClr val="454545"/>
                  </a:gs>
                </a:gsLst>
                <a:lin ang="5400000" scaled="1"/>
              </a:gradFill>
              <a:ln w="9525">
                <a:solidFill>
                  <a:srgbClr val="000000"/>
                </a:solidFill>
                <a:miter lim="800000"/>
                <a:headEnd/>
                <a:tailEnd/>
              </a:ln>
            </p:spPr>
          </p:sp>
          <p:grpSp>
            <p:nvGrpSpPr>
              <p:cNvPr id="10" name="グループ化 14"/>
              <p:cNvGrpSpPr/>
              <p:nvPr/>
            </p:nvGrpSpPr>
            <p:grpSpPr>
              <a:xfrm>
                <a:off x="2143420" y="2222352"/>
                <a:ext cx="428625" cy="1044000"/>
                <a:chOff x="3400425" y="685800"/>
                <a:chExt cx="779464" cy="1751028"/>
              </a:xfrm>
            </p:grpSpPr>
            <p:sp>
              <p:nvSpPr>
                <p:cNvPr id="16" name="Arc 12"/>
                <p:cNvSpPr>
                  <a:spLocks noChangeAspect="1"/>
                </p:cNvSpPr>
                <p:nvPr/>
              </p:nvSpPr>
              <p:spPr bwMode="auto">
                <a:xfrm>
                  <a:off x="3790951" y="687094"/>
                  <a:ext cx="388938" cy="1749734"/>
                </a:xfrm>
                <a:custGeom>
                  <a:avLst/>
                  <a:gdLst>
                    <a:gd name="T0" fmla="*/ 0 w 21600"/>
                    <a:gd name="T1" fmla="*/ 0 h 43180"/>
                    <a:gd name="T2" fmla="*/ 0 w 21600"/>
                    <a:gd name="T3" fmla="*/ 0 h 43180"/>
                    <a:gd name="T4" fmla="*/ 0 w 21600"/>
                    <a:gd name="T5" fmla="*/ 0 h 43180"/>
                    <a:gd name="T6" fmla="*/ 0 60000 65536"/>
                    <a:gd name="T7" fmla="*/ 0 60000 65536"/>
                    <a:gd name="T8" fmla="*/ 0 60000 65536"/>
                    <a:gd name="T9" fmla="*/ 0 w 21600"/>
                    <a:gd name="T10" fmla="*/ 0 h 43180"/>
                    <a:gd name="T11" fmla="*/ 21600 w 21600"/>
                    <a:gd name="T12" fmla="*/ 43180 h 43180"/>
                  </a:gdLst>
                  <a:ahLst/>
                  <a:cxnLst>
                    <a:cxn ang="T6">
                      <a:pos x="T0" y="T1"/>
                    </a:cxn>
                    <a:cxn ang="T7">
                      <a:pos x="T2" y="T3"/>
                    </a:cxn>
                    <a:cxn ang="T8">
                      <a:pos x="T4" y="T5"/>
                    </a:cxn>
                  </a:cxnLst>
                  <a:rect l="T9" t="T10" r="T11" b="T12"/>
                  <a:pathLst>
                    <a:path w="21600" h="43180" fill="none" extrusionOk="0">
                      <a:moveTo>
                        <a:pt x="-1" y="0"/>
                      </a:moveTo>
                      <a:cubicBezTo>
                        <a:pt x="11929" y="0"/>
                        <a:pt x="21600" y="9670"/>
                        <a:pt x="21600" y="21600"/>
                      </a:cubicBezTo>
                      <a:cubicBezTo>
                        <a:pt x="21600" y="33170"/>
                        <a:pt x="12482" y="42686"/>
                        <a:pt x="922" y="43180"/>
                      </a:cubicBezTo>
                    </a:path>
                    <a:path w="21600" h="43180" stroke="0" extrusionOk="0">
                      <a:moveTo>
                        <a:pt x="-1" y="0"/>
                      </a:moveTo>
                      <a:cubicBezTo>
                        <a:pt x="11929" y="0"/>
                        <a:pt x="21600" y="9670"/>
                        <a:pt x="21600" y="21600"/>
                      </a:cubicBezTo>
                      <a:cubicBezTo>
                        <a:pt x="21600" y="33170"/>
                        <a:pt x="12482" y="42686"/>
                        <a:pt x="922" y="43180"/>
                      </a:cubicBezTo>
                      <a:lnTo>
                        <a:pt x="0" y="21600"/>
                      </a:lnTo>
                      <a:close/>
                    </a:path>
                  </a:pathLst>
                </a:custGeom>
                <a:noFill/>
                <a:ln w="38100">
                  <a:solidFill>
                    <a:schemeClr val="accent1"/>
                  </a:solidFill>
                  <a:prstDash val="sysDot"/>
                  <a:round/>
                  <a:headEnd/>
                  <a:tailEnd/>
                </a:ln>
              </p:spPr>
              <p:txBody>
                <a:bodyPr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ja-JP" altLang="en-US" sz="1800" dirty="0">
                    <a:ea typeface="Arial Unicode MS" pitchFamily="50" charset="-128"/>
                    <a:cs typeface="Arial Unicode MS" pitchFamily="50" charset="-128"/>
                  </a:endParaRPr>
                </a:p>
              </p:txBody>
            </p:sp>
            <p:sp>
              <p:nvSpPr>
                <p:cNvPr id="17" name="Arc 13"/>
                <p:cNvSpPr>
                  <a:spLocks noChangeAspect="1"/>
                </p:cNvSpPr>
                <p:nvPr/>
              </p:nvSpPr>
              <p:spPr bwMode="auto">
                <a:xfrm flipH="1">
                  <a:off x="3400425" y="685800"/>
                  <a:ext cx="390525" cy="1746266"/>
                </a:xfrm>
                <a:custGeom>
                  <a:avLst/>
                  <a:gdLst>
                    <a:gd name="T0" fmla="*/ 0 w 21600"/>
                    <a:gd name="T1" fmla="*/ 0 h 43180"/>
                    <a:gd name="T2" fmla="*/ 0 w 21600"/>
                    <a:gd name="T3" fmla="*/ 0 h 43180"/>
                    <a:gd name="T4" fmla="*/ 0 w 21600"/>
                    <a:gd name="T5" fmla="*/ 0 h 43180"/>
                    <a:gd name="T6" fmla="*/ 0 60000 65536"/>
                    <a:gd name="T7" fmla="*/ 0 60000 65536"/>
                    <a:gd name="T8" fmla="*/ 0 60000 65536"/>
                    <a:gd name="T9" fmla="*/ 0 w 21600"/>
                    <a:gd name="T10" fmla="*/ 0 h 43180"/>
                    <a:gd name="T11" fmla="*/ 21600 w 21600"/>
                    <a:gd name="T12" fmla="*/ 43180 h 43180"/>
                  </a:gdLst>
                  <a:ahLst/>
                  <a:cxnLst>
                    <a:cxn ang="T6">
                      <a:pos x="T0" y="T1"/>
                    </a:cxn>
                    <a:cxn ang="T7">
                      <a:pos x="T2" y="T3"/>
                    </a:cxn>
                    <a:cxn ang="T8">
                      <a:pos x="T4" y="T5"/>
                    </a:cxn>
                  </a:cxnLst>
                  <a:rect l="T9" t="T10" r="T11" b="T12"/>
                  <a:pathLst>
                    <a:path w="21600" h="43180" fill="none" extrusionOk="0">
                      <a:moveTo>
                        <a:pt x="-1" y="0"/>
                      </a:moveTo>
                      <a:cubicBezTo>
                        <a:pt x="11929" y="0"/>
                        <a:pt x="21600" y="9670"/>
                        <a:pt x="21600" y="21600"/>
                      </a:cubicBezTo>
                      <a:cubicBezTo>
                        <a:pt x="21600" y="33170"/>
                        <a:pt x="12482" y="42686"/>
                        <a:pt x="922" y="43180"/>
                      </a:cubicBezTo>
                    </a:path>
                    <a:path w="21600" h="43180" stroke="0" extrusionOk="0">
                      <a:moveTo>
                        <a:pt x="-1" y="0"/>
                      </a:moveTo>
                      <a:cubicBezTo>
                        <a:pt x="11929" y="0"/>
                        <a:pt x="21600" y="9670"/>
                        <a:pt x="21600" y="21600"/>
                      </a:cubicBezTo>
                      <a:cubicBezTo>
                        <a:pt x="21600" y="33170"/>
                        <a:pt x="12482" y="42686"/>
                        <a:pt x="922" y="43180"/>
                      </a:cubicBezTo>
                      <a:lnTo>
                        <a:pt x="0" y="21600"/>
                      </a:lnTo>
                      <a:close/>
                    </a:path>
                  </a:pathLst>
                </a:custGeom>
                <a:noFill/>
                <a:ln w="38100">
                  <a:solidFill>
                    <a:schemeClr val="accent1"/>
                  </a:solidFill>
                  <a:prstDash val="sysDot"/>
                  <a:round/>
                  <a:headEnd/>
                  <a:tailEnd/>
                </a:ln>
              </p:spPr>
              <p:txBody>
                <a:bodyPr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ja-JP" altLang="en-US" sz="1800" dirty="0">
                    <a:ea typeface="Arial Unicode MS" pitchFamily="50" charset="-128"/>
                    <a:cs typeface="Arial Unicode MS" pitchFamily="50" charset="-128"/>
                  </a:endParaRPr>
                </a:p>
              </p:txBody>
            </p:sp>
          </p:grpSp>
          <p:sp>
            <p:nvSpPr>
              <p:cNvPr id="21" name="Rectangle 15"/>
              <p:cNvSpPr>
                <a:spLocks noChangeArrowheads="1"/>
              </p:cNvSpPr>
              <p:nvPr/>
            </p:nvSpPr>
            <p:spPr bwMode="auto">
              <a:xfrm>
                <a:off x="3832416" y="2609385"/>
                <a:ext cx="104743" cy="273242"/>
              </a:xfrm>
              <a:prstGeom prst="rect">
                <a:avLst/>
              </a:prstGeom>
              <a:gradFill rotWithShape="1">
                <a:gsLst>
                  <a:gs pos="0">
                    <a:srgbClr val="767676"/>
                  </a:gs>
                  <a:gs pos="50000">
                    <a:srgbClr val="FFFFFF"/>
                  </a:gs>
                  <a:gs pos="100000">
                    <a:srgbClr val="767676"/>
                  </a:gs>
                </a:gsLst>
                <a:lin ang="5400000" scaled="1"/>
              </a:gradFill>
              <a:ln w="9525">
                <a:solidFill>
                  <a:srgbClr val="000000"/>
                </a:solidFill>
                <a:miter lim="800000"/>
                <a:headEnd/>
                <a:tailEnd/>
              </a:ln>
            </p:spPr>
          </p:sp>
          <p:sp>
            <p:nvSpPr>
              <p:cNvPr id="22" name="Line 27"/>
              <p:cNvSpPr>
                <a:spLocks noChangeShapeType="1"/>
              </p:cNvSpPr>
              <p:nvPr/>
            </p:nvSpPr>
            <p:spPr bwMode="auto">
              <a:xfrm flipV="1">
                <a:off x="2591326" y="2753925"/>
                <a:ext cx="1366417" cy="0"/>
              </a:xfrm>
              <a:prstGeom prst="line">
                <a:avLst/>
              </a:prstGeom>
              <a:noFill/>
              <a:ln w="31750">
                <a:pattFill prst="pct70">
                  <a:fgClr>
                    <a:srgbClr val="0000FF"/>
                  </a:fgClr>
                  <a:bgClr>
                    <a:srgbClr val="FFFFFF"/>
                  </a:bgClr>
                </a:pattFill>
                <a:round/>
                <a:headEnd type="oval" w="lg" len="lg"/>
                <a:tailEnd/>
              </a:ln>
            </p:spPr>
          </p:sp>
          <p:sp>
            <p:nvSpPr>
              <p:cNvPr id="23" name="Freeform 28"/>
              <p:cNvSpPr>
                <a:spLocks/>
              </p:cNvSpPr>
              <p:nvPr/>
            </p:nvSpPr>
            <p:spPr bwMode="auto">
              <a:xfrm>
                <a:off x="3964091" y="2059699"/>
                <a:ext cx="192028" cy="695814"/>
              </a:xfrm>
              <a:custGeom>
                <a:avLst/>
                <a:gdLst>
                  <a:gd name="T0" fmla="*/ 0 w 121"/>
                  <a:gd name="T1" fmla="*/ 438 h 438"/>
                  <a:gd name="T2" fmla="*/ 102 w 121"/>
                  <a:gd name="T3" fmla="*/ 336 h 438"/>
                  <a:gd name="T4" fmla="*/ 114 w 121"/>
                  <a:gd name="T5" fmla="*/ 174 h 438"/>
                  <a:gd name="T6" fmla="*/ 114 w 121"/>
                  <a:gd name="T7" fmla="*/ 0 h 438"/>
                  <a:gd name="T8" fmla="*/ 0 60000 65536"/>
                  <a:gd name="T9" fmla="*/ 0 60000 65536"/>
                  <a:gd name="T10" fmla="*/ 0 60000 65536"/>
                  <a:gd name="T11" fmla="*/ 0 60000 65536"/>
                  <a:gd name="T12" fmla="*/ 0 w 121"/>
                  <a:gd name="T13" fmla="*/ 0 h 438"/>
                  <a:gd name="T14" fmla="*/ 121 w 121"/>
                  <a:gd name="T15" fmla="*/ 438 h 438"/>
                </a:gdLst>
                <a:ahLst/>
                <a:cxnLst>
                  <a:cxn ang="T8">
                    <a:pos x="T0" y="T1"/>
                  </a:cxn>
                  <a:cxn ang="T9">
                    <a:pos x="T2" y="T3"/>
                  </a:cxn>
                  <a:cxn ang="T10">
                    <a:pos x="T4" y="T5"/>
                  </a:cxn>
                  <a:cxn ang="T11">
                    <a:pos x="T6" y="T7"/>
                  </a:cxn>
                </a:cxnLst>
                <a:rect l="T12" t="T13" r="T14" b="T15"/>
                <a:pathLst>
                  <a:path w="121" h="438">
                    <a:moveTo>
                      <a:pt x="0" y="438"/>
                    </a:moveTo>
                    <a:cubicBezTo>
                      <a:pt x="41" y="409"/>
                      <a:pt x="83" y="380"/>
                      <a:pt x="102" y="336"/>
                    </a:cubicBezTo>
                    <a:cubicBezTo>
                      <a:pt x="121" y="292"/>
                      <a:pt x="112" y="230"/>
                      <a:pt x="114" y="174"/>
                    </a:cubicBezTo>
                    <a:cubicBezTo>
                      <a:pt x="116" y="118"/>
                      <a:pt x="115" y="59"/>
                      <a:pt x="114" y="0"/>
                    </a:cubicBezTo>
                  </a:path>
                </a:pathLst>
              </a:custGeom>
              <a:noFill/>
              <a:ln w="31750">
                <a:solidFill>
                  <a:srgbClr val="0000FF"/>
                </a:solidFill>
                <a:round/>
                <a:headEnd/>
                <a:tailEnd/>
              </a:ln>
            </p:spPr>
          </p:sp>
          <p:sp>
            <p:nvSpPr>
              <p:cNvPr id="24" name="Text Box 25"/>
              <p:cNvSpPr txBox="1">
                <a:spLocks noChangeArrowheads="1"/>
              </p:cNvSpPr>
              <p:nvPr/>
            </p:nvSpPr>
            <p:spPr bwMode="auto">
              <a:xfrm>
                <a:off x="3250425" y="1522360"/>
                <a:ext cx="1530170" cy="568635"/>
              </a:xfrm>
              <a:prstGeom prst="rect">
                <a:avLst/>
              </a:prstGeom>
              <a:noFill/>
              <a:ln w="9525">
                <a:noFill/>
                <a:miter lim="800000"/>
                <a:headEnd/>
                <a:tailEnd/>
              </a:ln>
            </p:spPr>
            <p:txBody>
              <a:bodyPr wrap="square" lIns="74295" tIns="8890" rIns="74295" bIns="889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altLang="ja-JP" sz="1800" b="0" smtClean="0">
                    <a:ea typeface="Arial Unicode MS" pitchFamily="50" charset="-128"/>
                    <a:cs typeface="Arial Unicode MS" pitchFamily="50" charset="-128"/>
                  </a:rPr>
                  <a:t>Strain gauge on the liner</a:t>
                </a:r>
                <a:endParaRPr lang="ja-JP" altLang="en-US" sz="1800" b="0" dirty="0">
                  <a:ea typeface="Arial Unicode MS" pitchFamily="50" charset="-128"/>
                  <a:cs typeface="Arial Unicode MS" pitchFamily="50" charset="-128"/>
                </a:endParaRPr>
              </a:p>
            </p:txBody>
          </p:sp>
        </p:grpSp>
        <p:sp>
          <p:nvSpPr>
            <p:cNvPr id="29" name="右矢印 28"/>
            <p:cNvSpPr/>
            <p:nvPr/>
          </p:nvSpPr>
          <p:spPr bwMode="auto">
            <a:xfrm>
              <a:off x="2771800" y="2374003"/>
              <a:ext cx="286460" cy="158349"/>
            </a:xfrm>
            <a:prstGeom prst="right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none" strike="noStrike" cap="none" normalizeH="0" baseline="0" dirty="0" smtClean="0">
                <a:ln>
                  <a:noFill/>
                </a:ln>
                <a:solidFill>
                  <a:schemeClr val="tx1"/>
                </a:solidFill>
                <a:effectLst/>
                <a:latin typeface="+mn-lt"/>
                <a:ea typeface="Arial Unicode MS" pitchFamily="50" charset="-128"/>
                <a:cs typeface="Arial Unicode MS" pitchFamily="50" charset="-128"/>
              </a:endParaRPr>
            </a:p>
          </p:txBody>
        </p:sp>
        <p:sp>
          <p:nvSpPr>
            <p:cNvPr id="32" name="角丸四角形 31"/>
            <p:cNvSpPr/>
            <p:nvPr/>
          </p:nvSpPr>
          <p:spPr bwMode="auto">
            <a:xfrm>
              <a:off x="981125" y="2062420"/>
              <a:ext cx="1234186" cy="781515"/>
            </a:xfrm>
            <a:prstGeom prst="roundRect">
              <a:avLst/>
            </a:prstGeom>
            <a:solidFill>
              <a:srgbClr val="00FF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ja-JP" sz="1800" b="0" i="0" u="none" strike="noStrike" cap="none" normalizeH="0" baseline="0" dirty="0" smtClean="0">
                  <a:ln>
                    <a:noFill/>
                  </a:ln>
                  <a:solidFill>
                    <a:schemeClr val="tx1"/>
                  </a:solidFill>
                  <a:effectLst/>
                  <a:latin typeface="+mn-lt"/>
                  <a:ea typeface="Arial Unicode MS" pitchFamily="50" charset="-128"/>
                  <a:cs typeface="Arial Unicode MS" pitchFamily="50" charset="-128"/>
                </a:rPr>
                <a:t>Hydraulic system</a:t>
              </a:r>
              <a:endParaRPr kumimoji="0" lang="ja-JP" altLang="en-US" sz="1800" b="0" i="0" u="none" strike="noStrike" cap="none" normalizeH="0" baseline="0" dirty="0" smtClean="0">
                <a:ln>
                  <a:noFill/>
                </a:ln>
                <a:solidFill>
                  <a:schemeClr val="tx1"/>
                </a:solidFill>
                <a:effectLst/>
                <a:latin typeface="+mn-lt"/>
                <a:ea typeface="Arial Unicode MS" pitchFamily="50" charset="-128"/>
                <a:cs typeface="Arial Unicode MS" pitchFamily="50" charset="-128"/>
              </a:endParaRPr>
            </a:p>
          </p:txBody>
        </p:sp>
        <p:sp>
          <p:nvSpPr>
            <p:cNvPr id="33" name="テキスト ボックス 32"/>
            <p:cNvSpPr txBox="1"/>
            <p:nvPr/>
          </p:nvSpPr>
          <p:spPr>
            <a:xfrm>
              <a:off x="1701204" y="1718810"/>
              <a:ext cx="2160240" cy="369332"/>
            </a:xfrm>
            <a:prstGeom prst="rect">
              <a:avLst/>
            </a:prstGeom>
            <a:noFill/>
          </p:spPr>
          <p:txBody>
            <a:bodyPr wrap="square" rtlCol="0">
              <a:spAutoFit/>
            </a:bodyPr>
            <a:lstStyle/>
            <a:p>
              <a:r>
                <a:rPr kumimoji="1" lang="en-US" altLang="ja-JP" dirty="0" smtClean="0">
                  <a:latin typeface="+mn-lt"/>
                  <a:ea typeface="Arial Unicode MS" pitchFamily="50" charset="-128"/>
                  <a:cs typeface="Arial Unicode MS" pitchFamily="50" charset="-128"/>
                </a:rPr>
                <a:t>Hydraulic pressure</a:t>
              </a:r>
              <a:endParaRPr kumimoji="1" lang="ja-JP" altLang="en-US" dirty="0">
                <a:latin typeface="+mn-lt"/>
                <a:ea typeface="Arial Unicode MS" pitchFamily="50" charset="-128"/>
                <a:cs typeface="Arial Unicode MS" pitchFamily="50" charset="-128"/>
              </a:endParaRPr>
            </a:p>
          </p:txBody>
        </p:sp>
      </p:grpSp>
      <p:sp>
        <p:nvSpPr>
          <p:cNvPr id="34" name="Text Box 55"/>
          <p:cNvSpPr txBox="1">
            <a:spLocks noChangeArrowheads="1"/>
          </p:cNvSpPr>
          <p:nvPr/>
        </p:nvSpPr>
        <p:spPr bwMode="auto">
          <a:xfrm>
            <a:off x="1376645" y="3338990"/>
            <a:ext cx="6383350" cy="369332"/>
          </a:xfrm>
          <a:prstGeom prst="rect">
            <a:avLst/>
          </a:prstGeom>
          <a:noFill/>
          <a:ln w="9525">
            <a:noFill/>
            <a:miter lim="800000"/>
            <a:headEnd/>
            <a:tailEnd/>
          </a:ln>
        </p:spPr>
        <p:txBody>
          <a:bodyPr wrap="square">
            <a:spAutoFit/>
          </a:bodyPr>
          <a:lstStyle/>
          <a:p>
            <a:pPr algn="ctr">
              <a:spcBef>
                <a:spcPct val="50000"/>
              </a:spcBef>
            </a:pPr>
            <a:r>
              <a:rPr lang="en-US" altLang="ja-JP" dirty="0" smtClean="0">
                <a:latin typeface="+mn-lt"/>
              </a:rPr>
              <a:t>Measuring method for strain due to internal pressure</a:t>
            </a:r>
            <a:endParaRPr lang="ja-JP" altLang="en-US" dirty="0">
              <a:latin typeface="+mn-lt"/>
            </a:endParaRPr>
          </a:p>
        </p:txBody>
      </p:sp>
      <p:sp>
        <p:nvSpPr>
          <p:cNvPr id="36" name="Text Box 55"/>
          <p:cNvSpPr txBox="1">
            <a:spLocks noChangeArrowheads="1"/>
          </p:cNvSpPr>
          <p:nvPr/>
        </p:nvSpPr>
        <p:spPr bwMode="auto">
          <a:xfrm>
            <a:off x="1220702" y="5904275"/>
            <a:ext cx="3554940" cy="369332"/>
          </a:xfrm>
          <a:prstGeom prst="rect">
            <a:avLst/>
          </a:prstGeom>
          <a:noFill/>
          <a:ln w="9525">
            <a:noFill/>
            <a:miter lim="800000"/>
            <a:headEnd/>
            <a:tailEnd/>
          </a:ln>
        </p:spPr>
        <p:txBody>
          <a:bodyPr wrap="square">
            <a:spAutoFit/>
          </a:bodyPr>
          <a:lstStyle/>
          <a:p>
            <a:pPr algn="ctr">
              <a:spcBef>
                <a:spcPct val="50000"/>
              </a:spcBef>
            </a:pPr>
            <a:r>
              <a:rPr lang="en-US" altLang="ja-JP" smtClean="0">
                <a:latin typeface="+mn-lt"/>
              </a:rPr>
              <a:t>The inner surface of the </a:t>
            </a:r>
            <a:r>
              <a:rPr lang="en-US" altLang="ja-JP" dirty="0" smtClean="0">
                <a:latin typeface="+mn-lt"/>
              </a:rPr>
              <a:t>liner</a:t>
            </a:r>
            <a:endParaRPr lang="ja-JP" altLang="en-US" dirty="0">
              <a:latin typeface="+mn-lt"/>
            </a:endParaRPr>
          </a:p>
        </p:txBody>
      </p:sp>
      <p:sp>
        <p:nvSpPr>
          <p:cNvPr id="38" name="Text Box 55"/>
          <p:cNvSpPr txBox="1">
            <a:spLocks noChangeArrowheads="1"/>
          </p:cNvSpPr>
          <p:nvPr/>
        </p:nvSpPr>
        <p:spPr bwMode="auto">
          <a:xfrm>
            <a:off x="4797025" y="3924055"/>
            <a:ext cx="4050450" cy="2246769"/>
          </a:xfrm>
          <a:prstGeom prst="rect">
            <a:avLst/>
          </a:prstGeom>
          <a:noFill/>
          <a:ln w="9525">
            <a:noFill/>
            <a:miter lim="800000"/>
            <a:headEnd/>
            <a:tailEnd/>
          </a:ln>
        </p:spPr>
        <p:txBody>
          <a:bodyPr wrap="square">
            <a:spAutoFit/>
          </a:bodyPr>
          <a:lstStyle/>
          <a:p>
            <a:pPr marL="263525" indent="-263525">
              <a:buFont typeface="Wingdings" pitchFamily="2" charset="2"/>
              <a:buChar char="n"/>
            </a:pPr>
            <a:r>
              <a:rPr lang="en-US" altLang="ja-JP" sz="2000" smtClean="0">
                <a:solidFill>
                  <a:schemeClr val="tx2"/>
                </a:solidFill>
                <a:latin typeface="+mn-lt"/>
                <a:ea typeface="+mn-ea"/>
                <a:sym typeface="Wingdings" pitchFamily="2" charset="2"/>
              </a:rPr>
              <a:t>Strain gauges were </a:t>
            </a:r>
            <a:r>
              <a:rPr lang="en-US" altLang="ja-JP" sz="2000" dirty="0" smtClean="0">
                <a:solidFill>
                  <a:schemeClr val="tx2"/>
                </a:solidFill>
                <a:latin typeface="+mn-lt"/>
                <a:ea typeface="+mn-ea"/>
                <a:sym typeface="Wingdings" pitchFamily="2" charset="2"/>
              </a:rPr>
              <a:t>attached </a:t>
            </a:r>
            <a:r>
              <a:rPr lang="en-US" altLang="ja-JP" sz="2000" smtClean="0">
                <a:solidFill>
                  <a:schemeClr val="tx2"/>
                </a:solidFill>
                <a:latin typeface="+mn-lt"/>
                <a:ea typeface="+mn-ea"/>
                <a:sym typeface="Wingdings" pitchFamily="2" charset="2"/>
              </a:rPr>
              <a:t>to the </a:t>
            </a:r>
            <a:r>
              <a:rPr lang="en-US" altLang="ja-JP" sz="2000" dirty="0" smtClean="0">
                <a:solidFill>
                  <a:schemeClr val="tx2"/>
                </a:solidFill>
                <a:latin typeface="+mn-lt"/>
                <a:ea typeface="+mn-ea"/>
                <a:sym typeface="Wingdings" pitchFamily="2" charset="2"/>
              </a:rPr>
              <a:t>inner surface </a:t>
            </a:r>
            <a:r>
              <a:rPr lang="en-US" altLang="ja-JP" sz="2000" smtClean="0">
                <a:solidFill>
                  <a:schemeClr val="tx2"/>
                </a:solidFill>
                <a:latin typeface="+mn-lt"/>
                <a:ea typeface="+mn-ea"/>
                <a:sym typeface="Wingdings" pitchFamily="2" charset="2"/>
              </a:rPr>
              <a:t>of the liner</a:t>
            </a:r>
            <a:endParaRPr lang="en-US" altLang="ja-JP" sz="2000" dirty="0" smtClean="0">
              <a:solidFill>
                <a:schemeClr val="tx2"/>
              </a:solidFill>
              <a:latin typeface="+mn-lt"/>
              <a:ea typeface="+mn-ea"/>
              <a:sym typeface="Wingdings" pitchFamily="2" charset="2"/>
            </a:endParaRPr>
          </a:p>
          <a:p>
            <a:pPr marL="263525" indent="-263525">
              <a:buFont typeface="Wingdings" pitchFamily="2" charset="2"/>
              <a:buChar char="n"/>
            </a:pPr>
            <a:r>
              <a:rPr lang="en-US" altLang="ja-JP" sz="2000" dirty="0" smtClean="0">
                <a:solidFill>
                  <a:schemeClr val="tx2"/>
                </a:solidFill>
                <a:latin typeface="+mn-lt"/>
                <a:ea typeface="+mn-ea"/>
                <a:sym typeface="Wingdings" pitchFamily="2" charset="2"/>
              </a:rPr>
              <a:t>Applying pressure </a:t>
            </a:r>
            <a:r>
              <a:rPr lang="en-US" altLang="ja-JP" sz="2000" smtClean="0">
                <a:solidFill>
                  <a:schemeClr val="tx2"/>
                </a:solidFill>
                <a:latin typeface="+mn-lt"/>
                <a:ea typeface="+mn-ea"/>
                <a:sym typeface="Wingdings" pitchFamily="2" charset="2"/>
              </a:rPr>
              <a:t>to the tank</a:t>
            </a:r>
            <a:endParaRPr lang="en-US" altLang="ja-JP" sz="2000" dirty="0" smtClean="0">
              <a:solidFill>
                <a:schemeClr val="tx2"/>
              </a:solidFill>
              <a:latin typeface="+mn-lt"/>
              <a:ea typeface="+mn-ea"/>
              <a:sym typeface="Wingdings" pitchFamily="2" charset="2"/>
            </a:endParaRPr>
          </a:p>
          <a:p>
            <a:pPr marL="263525" indent="-263525">
              <a:buFont typeface="Wingdings" pitchFamily="2" charset="2"/>
              <a:buChar char="n"/>
            </a:pPr>
            <a:r>
              <a:rPr lang="en-US" altLang="ja-JP" sz="2000" smtClean="0">
                <a:solidFill>
                  <a:schemeClr val="tx2"/>
                </a:solidFill>
                <a:latin typeface="+mn-lt"/>
                <a:ea typeface="+mn-ea"/>
                <a:sym typeface="Wingdings" pitchFamily="2" charset="2"/>
              </a:rPr>
              <a:t>Measuring the strain </a:t>
            </a:r>
            <a:r>
              <a:rPr lang="en-US" altLang="ja-JP" sz="2000" dirty="0" smtClean="0">
                <a:solidFill>
                  <a:schemeClr val="tx2"/>
                </a:solidFill>
                <a:latin typeface="+mn-lt"/>
                <a:ea typeface="+mn-ea"/>
                <a:sym typeface="Wingdings" pitchFamily="2" charset="2"/>
              </a:rPr>
              <a:t>due to </a:t>
            </a:r>
            <a:r>
              <a:rPr lang="en-US" altLang="ja-JP" sz="2000" smtClean="0">
                <a:solidFill>
                  <a:schemeClr val="tx2"/>
                </a:solidFill>
                <a:latin typeface="+mn-lt"/>
                <a:ea typeface="+mn-ea"/>
                <a:sym typeface="Wingdings" pitchFamily="2" charset="2"/>
              </a:rPr>
              <a:t>internal pressure</a:t>
            </a:r>
          </a:p>
          <a:p>
            <a:pPr marL="263525" indent="-263525">
              <a:buFont typeface="Wingdings" pitchFamily="2" charset="2"/>
              <a:buChar char="n"/>
            </a:pPr>
            <a:r>
              <a:rPr lang="en-US" altLang="ja-JP" sz="2000" smtClean="0">
                <a:solidFill>
                  <a:schemeClr val="tx2"/>
                </a:solidFill>
                <a:latin typeface="+mn-lt"/>
                <a:ea typeface="+mn-ea"/>
                <a:sym typeface="Wingdings" pitchFamily="2" charset="2"/>
              </a:rPr>
              <a:t>Caluculate the stress based on the measured strain. </a:t>
            </a:r>
            <a:endParaRPr lang="en-US" altLang="ja-JP" sz="2000" dirty="0" smtClean="0">
              <a:solidFill>
                <a:schemeClr val="tx2"/>
              </a:solidFill>
              <a:latin typeface="+mn-lt"/>
              <a:ea typeface="+mn-ea"/>
              <a:sym typeface="Wingdings" pitchFamily="2" charset="2"/>
            </a:endParaRPr>
          </a:p>
        </p:txBody>
      </p:sp>
      <p:sp>
        <p:nvSpPr>
          <p:cNvPr id="41" name="Rectangle 27"/>
          <p:cNvSpPr>
            <a:spLocks noChangeArrowheads="1"/>
          </p:cNvSpPr>
          <p:nvPr/>
        </p:nvSpPr>
        <p:spPr bwMode="auto">
          <a:xfrm>
            <a:off x="5643655" y="2412935"/>
            <a:ext cx="108000" cy="180000"/>
          </a:xfrm>
          <a:prstGeom prst="rect">
            <a:avLst/>
          </a:prstGeom>
          <a:pattFill prst="smCheck">
            <a:fgClr>
              <a:srgbClr val="FF0000"/>
            </a:fgClr>
          </a:pattFill>
          <a:ln w="12700">
            <a:solidFill>
              <a:srgbClr val="FF0000"/>
            </a:solidFill>
            <a:headEnd/>
            <a:tailEnd/>
          </a:ln>
        </p:spPr>
        <p:style>
          <a:lnRef idx="2">
            <a:schemeClr val="accent2">
              <a:shade val="50000"/>
            </a:schemeClr>
          </a:lnRef>
          <a:fillRef idx="1">
            <a:schemeClr val="accent2"/>
          </a:fillRef>
          <a:effectRef idx="0">
            <a:schemeClr val="accent2"/>
          </a:effectRef>
          <a:fontRef idx="minor">
            <a:schemeClr val="lt1"/>
          </a:fontRef>
        </p:style>
      </p:sp>
      <p:sp>
        <p:nvSpPr>
          <p:cNvPr id="31" name="スライド番号プレースホルダ 30"/>
          <p:cNvSpPr>
            <a:spLocks noGrp="1"/>
          </p:cNvSpPr>
          <p:nvPr>
            <p:ph type="sldNum" sz="quarter" idx="12"/>
          </p:nvPr>
        </p:nvSpPr>
        <p:spPr/>
        <p:txBody>
          <a:bodyPr/>
          <a:lstStyle/>
          <a:p>
            <a:fld id="{C5995E9C-B03A-44C3-A739-116DAF9888A2}" type="slidenum">
              <a:rPr lang="ja-JP" altLang="en-US" smtClean="0"/>
              <a:pPr/>
              <a:t>15</a:t>
            </a:fld>
            <a:endParaRPr lang="en-US" altLang="ja-JP" dirty="0"/>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latin typeface="+mj-lt"/>
              </a:rPr>
              <a:t>①</a:t>
            </a:r>
            <a:r>
              <a:rPr kumimoji="1" lang="en-US" altLang="ja-JP" dirty="0" smtClean="0">
                <a:latin typeface="+mj-lt"/>
              </a:rPr>
              <a:t>Stress due to Internal Pressure</a:t>
            </a:r>
            <a:endParaRPr kumimoji="1" lang="ja-JP" altLang="en-US" dirty="0">
              <a:latin typeface="+mj-lt"/>
            </a:endParaRPr>
          </a:p>
        </p:txBody>
      </p:sp>
      <p:sp>
        <p:nvSpPr>
          <p:cNvPr id="34" name="Text Box 55"/>
          <p:cNvSpPr txBox="1">
            <a:spLocks noChangeArrowheads="1"/>
          </p:cNvSpPr>
          <p:nvPr/>
        </p:nvSpPr>
        <p:spPr bwMode="auto">
          <a:xfrm>
            <a:off x="1376645" y="5229200"/>
            <a:ext cx="6383350" cy="369332"/>
          </a:xfrm>
          <a:prstGeom prst="rect">
            <a:avLst/>
          </a:prstGeom>
          <a:noFill/>
          <a:ln w="9525">
            <a:noFill/>
            <a:miter lim="800000"/>
            <a:headEnd/>
            <a:tailEnd/>
          </a:ln>
        </p:spPr>
        <p:txBody>
          <a:bodyPr wrap="square">
            <a:spAutoFit/>
          </a:bodyPr>
          <a:lstStyle/>
          <a:p>
            <a:pPr algn="ctr">
              <a:spcBef>
                <a:spcPct val="50000"/>
              </a:spcBef>
            </a:pPr>
            <a:r>
              <a:rPr lang="en-US" altLang="ja-JP" smtClean="0">
                <a:latin typeface="+mn-lt"/>
              </a:rPr>
              <a:t>Relationship between pressure and stress of the liner</a:t>
            </a:r>
            <a:endParaRPr lang="ja-JP" altLang="en-US" dirty="0">
              <a:latin typeface="+mn-lt"/>
            </a:endParaRPr>
          </a:p>
        </p:txBody>
      </p:sp>
      <p:sp>
        <p:nvSpPr>
          <p:cNvPr id="31" name="スライド番号プレースホルダ 30"/>
          <p:cNvSpPr>
            <a:spLocks noGrp="1"/>
          </p:cNvSpPr>
          <p:nvPr>
            <p:ph type="sldNum" sz="quarter" idx="12"/>
          </p:nvPr>
        </p:nvSpPr>
        <p:spPr/>
        <p:txBody>
          <a:bodyPr/>
          <a:lstStyle/>
          <a:p>
            <a:fld id="{C5995E9C-B03A-44C3-A739-116DAF9888A2}" type="slidenum">
              <a:rPr lang="ja-JP" altLang="en-US" smtClean="0"/>
              <a:pPr/>
              <a:t>16</a:t>
            </a:fld>
            <a:endParaRPr lang="en-US" altLang="ja-JP" dirty="0"/>
          </a:p>
        </p:txBody>
      </p:sp>
      <p:sp>
        <p:nvSpPr>
          <p:cNvPr id="43" name="Text Box 55"/>
          <p:cNvSpPr txBox="1">
            <a:spLocks noChangeArrowheads="1"/>
          </p:cNvSpPr>
          <p:nvPr/>
        </p:nvSpPr>
        <p:spPr bwMode="auto">
          <a:xfrm>
            <a:off x="1961710" y="5859270"/>
            <a:ext cx="6525725" cy="707886"/>
          </a:xfrm>
          <a:prstGeom prst="rect">
            <a:avLst/>
          </a:prstGeom>
          <a:noFill/>
          <a:ln w="9525">
            <a:noFill/>
            <a:miter lim="800000"/>
            <a:headEnd/>
            <a:tailEnd/>
          </a:ln>
        </p:spPr>
        <p:txBody>
          <a:bodyPr wrap="square">
            <a:spAutoFit/>
          </a:bodyPr>
          <a:lstStyle/>
          <a:p>
            <a:pPr marL="263525" indent="-263525">
              <a:buFont typeface="Wingdings" pitchFamily="2" charset="2"/>
              <a:buChar char="u"/>
            </a:pPr>
            <a:r>
              <a:rPr lang="en-US" altLang="ja-JP" sz="2000" smtClean="0">
                <a:solidFill>
                  <a:srgbClr val="0070C0"/>
                </a:solidFill>
                <a:latin typeface="+mn-lt"/>
                <a:ea typeface="Arial Unicode MS" pitchFamily="50" charset="-128"/>
                <a:cs typeface="Arial Unicode MS" pitchFamily="50" charset="-128"/>
                <a:sym typeface="Wingdings" pitchFamily="2" charset="2"/>
              </a:rPr>
              <a:t>Relationship between pressure and stress of the liner was linear-proportion.</a:t>
            </a:r>
            <a:endParaRPr lang="en-US" altLang="ja-JP" sz="2000" dirty="0" smtClean="0">
              <a:solidFill>
                <a:srgbClr val="0070C0"/>
              </a:solidFill>
              <a:latin typeface="+mn-lt"/>
              <a:ea typeface="Arial Unicode MS" pitchFamily="50" charset="-128"/>
              <a:cs typeface="Arial Unicode MS" pitchFamily="50" charset="-128"/>
              <a:sym typeface="Wingdings" pitchFamily="2" charset="2"/>
            </a:endParaRPr>
          </a:p>
        </p:txBody>
      </p:sp>
      <p:graphicFrame>
        <p:nvGraphicFramePr>
          <p:cNvPr id="44" name="グラフ 43"/>
          <p:cNvGraphicFramePr/>
          <p:nvPr/>
        </p:nvGraphicFramePr>
        <p:xfrm>
          <a:off x="971600" y="1043735"/>
          <a:ext cx="7920880" cy="40640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strips(downRight)">
                                      <p:cBhvr>
                                        <p:cTn id="7"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 name="Rectangle 5"/>
          <p:cNvSpPr>
            <a:spLocks noChangeAspect="1" noChangeArrowheads="1"/>
          </p:cNvSpPr>
          <p:nvPr/>
        </p:nvSpPr>
        <p:spPr bwMode="auto">
          <a:xfrm>
            <a:off x="881591" y="1178750"/>
            <a:ext cx="7785865" cy="2610290"/>
          </a:xfrm>
          <a:prstGeom prst="rect">
            <a:avLst/>
          </a:prstGeom>
          <a:solidFill>
            <a:schemeClr val="bg2">
              <a:lumMod val="40000"/>
              <a:lumOff val="60000"/>
            </a:schemeClr>
          </a:solidFill>
          <a:ln w="9525">
            <a:noFill/>
            <a:miter lim="800000"/>
            <a:headEnd/>
            <a:tailEnd/>
          </a:ln>
        </p:spPr>
        <p:txBody>
          <a:bodyPr wrap="none" anchor="ctr"/>
          <a:lstStyle/>
          <a:p>
            <a:endParaRPr lang="ja-JP" altLang="en-US" sz="1400" b="1" dirty="0">
              <a:latin typeface="+mn-lt"/>
              <a:ea typeface="Arial Unicode MS" pitchFamily="50" charset="-128"/>
              <a:cs typeface="Arial Unicode MS" pitchFamily="50" charset="-128"/>
            </a:endParaRPr>
          </a:p>
        </p:txBody>
      </p:sp>
      <p:sp>
        <p:nvSpPr>
          <p:cNvPr id="14338" name="Rectangle 2"/>
          <p:cNvSpPr>
            <a:spLocks noGrp="1" noChangeArrowheads="1"/>
          </p:cNvSpPr>
          <p:nvPr>
            <p:ph type="title"/>
          </p:nvPr>
        </p:nvSpPr>
        <p:spPr/>
        <p:txBody>
          <a:bodyPr/>
          <a:lstStyle/>
          <a:p>
            <a:r>
              <a:rPr lang="ja-JP" altLang="en-US" dirty="0" smtClean="0">
                <a:solidFill>
                  <a:schemeClr val="tx2"/>
                </a:solidFill>
              </a:rPr>
              <a:t>②</a:t>
            </a:r>
            <a:r>
              <a:rPr lang="en-US" altLang="ja-JP" dirty="0" smtClean="0">
                <a:solidFill>
                  <a:schemeClr val="tx2"/>
                </a:solidFill>
                <a:ea typeface="ＭＳ Ｐゴシック" charset="-128"/>
              </a:rPr>
              <a:t>Residual Stress</a:t>
            </a:r>
            <a:endParaRPr lang="en-US" altLang="ja-JP" sz="3200" dirty="0" smtClean="0">
              <a:solidFill>
                <a:schemeClr val="tx2"/>
              </a:solidFill>
              <a:ea typeface="ＭＳ Ｐゴシック" charset="-128"/>
            </a:endParaRPr>
          </a:p>
        </p:txBody>
      </p:sp>
      <p:sp>
        <p:nvSpPr>
          <p:cNvPr id="40" name="Text Box 55"/>
          <p:cNvSpPr txBox="1">
            <a:spLocks noChangeArrowheads="1"/>
          </p:cNvSpPr>
          <p:nvPr/>
        </p:nvSpPr>
        <p:spPr bwMode="auto">
          <a:xfrm>
            <a:off x="2006715" y="3789039"/>
            <a:ext cx="5175120" cy="369332"/>
          </a:xfrm>
          <a:prstGeom prst="rect">
            <a:avLst/>
          </a:prstGeom>
          <a:noFill/>
          <a:ln w="9525">
            <a:noFill/>
            <a:miter lim="800000"/>
            <a:headEnd/>
            <a:tailEnd/>
          </a:ln>
        </p:spPr>
        <p:txBody>
          <a:bodyPr wrap="square">
            <a:spAutoFit/>
          </a:bodyPr>
          <a:lstStyle/>
          <a:p>
            <a:pPr algn="ctr">
              <a:spcBef>
                <a:spcPct val="50000"/>
              </a:spcBef>
            </a:pPr>
            <a:r>
              <a:rPr lang="en-US" altLang="ja-JP" dirty="0" smtClean="0">
                <a:latin typeface="+mn-lt"/>
                <a:ea typeface="Arial Unicode MS" pitchFamily="50" charset="-128"/>
                <a:cs typeface="Arial Unicode MS" pitchFamily="50" charset="-128"/>
              </a:rPr>
              <a:t>Measuring method for residual strain</a:t>
            </a:r>
            <a:endParaRPr lang="ja-JP" altLang="en-US" dirty="0">
              <a:latin typeface="+mn-lt"/>
              <a:ea typeface="Arial Unicode MS" pitchFamily="50" charset="-128"/>
              <a:cs typeface="Arial Unicode MS" pitchFamily="50" charset="-128"/>
            </a:endParaRPr>
          </a:p>
        </p:txBody>
      </p:sp>
      <p:sp>
        <p:nvSpPr>
          <p:cNvPr id="54" name="Text Box 60"/>
          <p:cNvSpPr txBox="1">
            <a:spLocks noChangeArrowheads="1"/>
          </p:cNvSpPr>
          <p:nvPr/>
        </p:nvSpPr>
        <p:spPr bwMode="auto">
          <a:xfrm>
            <a:off x="3851920" y="3293985"/>
            <a:ext cx="2642269" cy="495055"/>
          </a:xfrm>
          <a:prstGeom prst="rect">
            <a:avLst/>
          </a:prstGeom>
          <a:noFill/>
          <a:ln w="9525">
            <a:noFill/>
            <a:miter lim="800000"/>
            <a:headEnd/>
            <a:tailEnd/>
          </a:ln>
          <a:effectLst/>
        </p:spPr>
        <p:txBody>
          <a:bodyPr wrap="square" lIns="68415" tIns="34208" rIns="68415" bIns="34208"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57263">
              <a:lnSpc>
                <a:spcPct val="70000"/>
              </a:lnSpc>
              <a:spcBef>
                <a:spcPct val="50000"/>
              </a:spcBef>
            </a:pPr>
            <a:r>
              <a:rPr lang="en-US" altLang="ja-JP" sz="1400" dirty="0" smtClean="0">
                <a:ea typeface="Arial Unicode MS" pitchFamily="50" charset="-128"/>
                <a:cs typeface="Arial Unicode MS" pitchFamily="50" charset="-128"/>
              </a:rPr>
              <a:t>A, B : Outer surface of CFRP</a:t>
            </a:r>
            <a:endParaRPr lang="en-US" altLang="ja-JP" sz="1400" dirty="0">
              <a:ea typeface="Arial Unicode MS" pitchFamily="50" charset="-128"/>
              <a:cs typeface="Arial Unicode MS" pitchFamily="50" charset="-128"/>
            </a:endParaRPr>
          </a:p>
          <a:p>
            <a:pPr defTabSz="957263">
              <a:lnSpc>
                <a:spcPct val="70000"/>
              </a:lnSpc>
              <a:spcBef>
                <a:spcPct val="50000"/>
              </a:spcBef>
            </a:pPr>
            <a:r>
              <a:rPr lang="en-US" altLang="ja-JP" sz="1400" dirty="0" smtClean="0">
                <a:ea typeface="Arial Unicode MS" pitchFamily="50" charset="-128"/>
                <a:cs typeface="Arial Unicode MS" pitchFamily="50" charset="-128"/>
              </a:rPr>
              <a:t>a, b : Inner surface of liner</a:t>
            </a:r>
            <a:endParaRPr lang="en-US" altLang="ja-JP" sz="1400" dirty="0">
              <a:ea typeface="Arial Unicode MS" pitchFamily="50" charset="-128"/>
              <a:cs typeface="Arial Unicode MS" pitchFamily="50" charset="-128"/>
            </a:endParaRPr>
          </a:p>
        </p:txBody>
      </p:sp>
      <p:grpSp>
        <p:nvGrpSpPr>
          <p:cNvPr id="2" name="グループ化 210"/>
          <p:cNvGrpSpPr/>
          <p:nvPr/>
        </p:nvGrpSpPr>
        <p:grpSpPr>
          <a:xfrm>
            <a:off x="1099314" y="1403779"/>
            <a:ext cx="3157653" cy="1967365"/>
            <a:chOff x="1099312" y="1313765"/>
            <a:chExt cx="3157653" cy="1967365"/>
          </a:xfrm>
        </p:grpSpPr>
        <p:sp>
          <p:nvSpPr>
            <p:cNvPr id="125" name="AutoShape 10"/>
            <p:cNvSpPr>
              <a:spLocks noChangeArrowheads="1"/>
            </p:cNvSpPr>
            <p:nvPr/>
          </p:nvSpPr>
          <p:spPr bwMode="auto">
            <a:xfrm flipV="1">
              <a:off x="1269700" y="1631690"/>
              <a:ext cx="2590542" cy="1231178"/>
            </a:xfrm>
            <a:prstGeom prst="flowChartTerminator">
              <a:avLst/>
            </a:prstGeom>
            <a:gradFill rotWithShape="0">
              <a:gsLst>
                <a:gs pos="0">
                  <a:srgbClr val="454545"/>
                </a:gs>
                <a:gs pos="50000">
                  <a:srgbClr val="969696"/>
                </a:gs>
                <a:gs pos="100000">
                  <a:srgbClr val="454545"/>
                </a:gs>
              </a:gsLst>
              <a:lin ang="5400000" scaled="1"/>
            </a:gradFill>
            <a:ln w="9525">
              <a:solidFill>
                <a:srgbClr val="000000"/>
              </a:solidFill>
              <a:miter lim="800000"/>
              <a:headEnd/>
              <a:tailEnd/>
            </a:ln>
          </p:spPr>
        </p:sp>
        <p:sp>
          <p:nvSpPr>
            <p:cNvPr id="126" name="Rectangle 11"/>
            <p:cNvSpPr>
              <a:spLocks noChangeArrowheads="1"/>
            </p:cNvSpPr>
            <p:nvPr/>
          </p:nvSpPr>
          <p:spPr bwMode="auto">
            <a:xfrm rot="5400000" flipV="1">
              <a:off x="3745501" y="2154400"/>
              <a:ext cx="379680" cy="187346"/>
            </a:xfrm>
            <a:prstGeom prst="rect">
              <a:avLst/>
            </a:prstGeom>
            <a:gradFill rotWithShape="0">
              <a:gsLst>
                <a:gs pos="0">
                  <a:srgbClr val="454545"/>
                </a:gs>
                <a:gs pos="50000">
                  <a:srgbClr val="969696"/>
                </a:gs>
                <a:gs pos="100000">
                  <a:srgbClr val="454545"/>
                </a:gs>
              </a:gsLst>
              <a:lin ang="5400000" scaled="1"/>
            </a:gradFill>
            <a:ln w="9525">
              <a:solidFill>
                <a:srgbClr val="000000"/>
              </a:solidFill>
              <a:miter lim="800000"/>
              <a:headEnd/>
              <a:tailEnd/>
            </a:ln>
          </p:spPr>
        </p:sp>
        <p:sp>
          <p:nvSpPr>
            <p:cNvPr id="127" name="Rectangle 12"/>
            <p:cNvSpPr>
              <a:spLocks noChangeArrowheads="1"/>
            </p:cNvSpPr>
            <p:nvPr/>
          </p:nvSpPr>
          <p:spPr bwMode="auto">
            <a:xfrm rot="5400000" flipV="1">
              <a:off x="1003145" y="2138514"/>
              <a:ext cx="379680" cy="187346"/>
            </a:xfrm>
            <a:prstGeom prst="rect">
              <a:avLst/>
            </a:prstGeom>
            <a:gradFill rotWithShape="0">
              <a:gsLst>
                <a:gs pos="0">
                  <a:srgbClr val="454545"/>
                </a:gs>
                <a:gs pos="50000">
                  <a:srgbClr val="969696"/>
                </a:gs>
                <a:gs pos="100000">
                  <a:srgbClr val="454545"/>
                </a:gs>
              </a:gsLst>
              <a:lin ang="5400000" scaled="1"/>
            </a:gradFill>
            <a:ln w="9525">
              <a:solidFill>
                <a:srgbClr val="000000"/>
              </a:solidFill>
              <a:miter lim="800000"/>
              <a:headEnd/>
              <a:tailEnd/>
            </a:ln>
          </p:spPr>
        </p:sp>
        <p:sp>
          <p:nvSpPr>
            <p:cNvPr id="134" name="Arc 68"/>
            <p:cNvSpPr>
              <a:spLocks/>
            </p:cNvSpPr>
            <p:nvPr/>
          </p:nvSpPr>
          <p:spPr bwMode="auto">
            <a:xfrm>
              <a:off x="2496051" y="1628090"/>
              <a:ext cx="261719" cy="1228725"/>
            </a:xfrm>
            <a:custGeom>
              <a:avLst/>
              <a:gdLst>
                <a:gd name="T0" fmla="*/ 0 w 21600"/>
                <a:gd name="T1" fmla="*/ 0 h 43180"/>
                <a:gd name="T2" fmla="*/ 1556230 w 21600"/>
                <a:gd name="T3" fmla="*/ 736656738 h 43180"/>
                <a:gd name="T4" fmla="*/ 0 w 21600"/>
                <a:gd name="T5" fmla="*/ 368498876 h 43180"/>
                <a:gd name="T6" fmla="*/ 0 60000 65536"/>
                <a:gd name="T7" fmla="*/ 0 60000 65536"/>
                <a:gd name="T8" fmla="*/ 0 60000 65536"/>
                <a:gd name="T9" fmla="*/ 0 w 21600"/>
                <a:gd name="T10" fmla="*/ 0 h 43180"/>
                <a:gd name="T11" fmla="*/ 21600 w 21600"/>
                <a:gd name="T12" fmla="*/ 43180 h 43180"/>
              </a:gdLst>
              <a:ahLst/>
              <a:cxnLst>
                <a:cxn ang="T6">
                  <a:pos x="T0" y="T1"/>
                </a:cxn>
                <a:cxn ang="T7">
                  <a:pos x="T2" y="T3"/>
                </a:cxn>
                <a:cxn ang="T8">
                  <a:pos x="T4" y="T5"/>
                </a:cxn>
              </a:cxnLst>
              <a:rect l="T9" t="T10" r="T11" b="T12"/>
              <a:pathLst>
                <a:path w="21600" h="43180" fill="none" extrusionOk="0">
                  <a:moveTo>
                    <a:pt x="-1" y="0"/>
                  </a:moveTo>
                  <a:cubicBezTo>
                    <a:pt x="11929" y="0"/>
                    <a:pt x="21600" y="9670"/>
                    <a:pt x="21600" y="21600"/>
                  </a:cubicBezTo>
                  <a:cubicBezTo>
                    <a:pt x="21600" y="33170"/>
                    <a:pt x="12482" y="42686"/>
                    <a:pt x="922" y="43180"/>
                  </a:cubicBezTo>
                </a:path>
                <a:path w="21600" h="43180" stroke="0" extrusionOk="0">
                  <a:moveTo>
                    <a:pt x="-1" y="0"/>
                  </a:moveTo>
                  <a:cubicBezTo>
                    <a:pt x="11929" y="0"/>
                    <a:pt x="21600" y="9670"/>
                    <a:pt x="21600" y="21600"/>
                  </a:cubicBezTo>
                  <a:cubicBezTo>
                    <a:pt x="21600" y="33170"/>
                    <a:pt x="12482" y="42686"/>
                    <a:pt x="922" y="43180"/>
                  </a:cubicBezTo>
                  <a:lnTo>
                    <a:pt x="0" y="21600"/>
                  </a:lnTo>
                  <a:close/>
                </a:path>
              </a:pathLst>
            </a:custGeom>
            <a:noFill/>
            <a:ln w="38100">
              <a:solidFill>
                <a:schemeClr val="accent1"/>
              </a:solidFill>
              <a:round/>
              <a:headEnd/>
              <a:tailEnd/>
            </a:ln>
          </p:spPr>
        </p:sp>
        <p:sp>
          <p:nvSpPr>
            <p:cNvPr id="137" name="Text Box 71"/>
            <p:cNvSpPr txBox="1">
              <a:spLocks noChangeArrowheads="1"/>
            </p:cNvSpPr>
            <p:nvPr/>
          </p:nvSpPr>
          <p:spPr bwMode="auto">
            <a:xfrm>
              <a:off x="1953089" y="2258870"/>
              <a:ext cx="266700" cy="266700"/>
            </a:xfrm>
            <a:prstGeom prst="rect">
              <a:avLst/>
            </a:prstGeom>
            <a:noFill/>
            <a:ln w="9525">
              <a:noFill/>
              <a:miter lim="800000"/>
              <a:headEnd/>
              <a:tailEnd/>
            </a:ln>
            <a:effectLst/>
          </p:spPr>
          <p:txBody>
            <a:bodyPr wrap="square" lIns="68415" tIns="34208" rIns="68415" bIns="34208">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684213"/>
              <a:r>
                <a:rPr lang="ja-JP" altLang="en-US" sz="1400" b="1" dirty="0">
                  <a:solidFill>
                    <a:srgbClr val="FF0000"/>
                  </a:solidFill>
                  <a:ea typeface="Arial Unicode MS" pitchFamily="50" charset="-128"/>
                  <a:cs typeface="Arial Unicode MS" pitchFamily="50" charset="-128"/>
                </a:rPr>
                <a:t>Ｂ</a:t>
              </a:r>
            </a:p>
          </p:txBody>
        </p:sp>
        <p:sp>
          <p:nvSpPr>
            <p:cNvPr id="139" name="Text Box 73"/>
            <p:cNvSpPr txBox="1">
              <a:spLocks noChangeArrowheads="1"/>
            </p:cNvSpPr>
            <p:nvPr/>
          </p:nvSpPr>
          <p:spPr bwMode="auto">
            <a:xfrm>
              <a:off x="2763179" y="2037175"/>
              <a:ext cx="257175" cy="266700"/>
            </a:xfrm>
            <a:prstGeom prst="rect">
              <a:avLst/>
            </a:prstGeom>
            <a:noFill/>
            <a:ln w="9525">
              <a:noFill/>
              <a:miter lim="800000"/>
              <a:headEnd/>
              <a:tailEnd/>
            </a:ln>
            <a:effectLst/>
          </p:spPr>
          <p:txBody>
            <a:bodyPr wrap="square" lIns="68415" tIns="34208" rIns="68415" bIns="34208">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684213"/>
              <a:r>
                <a:rPr lang="ja-JP" altLang="en-US" sz="1400" b="1" dirty="0">
                  <a:solidFill>
                    <a:srgbClr val="FF0000"/>
                  </a:solidFill>
                  <a:ea typeface="Arial Unicode MS" pitchFamily="50" charset="-128"/>
                  <a:cs typeface="Arial Unicode MS" pitchFamily="50" charset="-128"/>
                </a:rPr>
                <a:t>Ａ</a:t>
              </a:r>
            </a:p>
          </p:txBody>
        </p:sp>
        <p:sp>
          <p:nvSpPr>
            <p:cNvPr id="140" name="Text Box 73"/>
            <p:cNvSpPr txBox="1">
              <a:spLocks noChangeArrowheads="1"/>
            </p:cNvSpPr>
            <p:nvPr/>
          </p:nvSpPr>
          <p:spPr bwMode="auto">
            <a:xfrm>
              <a:off x="2366753" y="3023951"/>
              <a:ext cx="1313764" cy="257179"/>
            </a:xfrm>
            <a:prstGeom prst="rect">
              <a:avLst/>
            </a:prstGeom>
            <a:noFill/>
            <a:ln w="9525">
              <a:noFill/>
              <a:miter lim="800000"/>
              <a:headEnd/>
              <a:tailEnd/>
            </a:ln>
            <a:effectLst/>
          </p:spPr>
          <p:txBody>
            <a:bodyPr wrap="square" lIns="68415" tIns="34208" rIns="68415" bIns="34208">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684213"/>
              <a:r>
                <a:rPr lang="en-US" altLang="ja-JP" sz="1400" smtClean="0">
                  <a:ea typeface="Arial Unicode MS" pitchFamily="50" charset="-128"/>
                  <a:cs typeface="Arial Unicode MS" pitchFamily="50" charset="-128"/>
                </a:rPr>
                <a:t>Strain gauges</a:t>
              </a:r>
              <a:endParaRPr lang="ja-JP" altLang="en-US" sz="1400" dirty="0">
                <a:ea typeface="Arial Unicode MS" pitchFamily="50" charset="-128"/>
                <a:cs typeface="Arial Unicode MS" pitchFamily="50" charset="-128"/>
              </a:endParaRPr>
            </a:p>
          </p:txBody>
        </p:sp>
        <p:sp>
          <p:nvSpPr>
            <p:cNvPr id="141" name="Line 103"/>
            <p:cNvSpPr>
              <a:spLocks noChangeShapeType="1"/>
            </p:cNvSpPr>
            <p:nvPr/>
          </p:nvSpPr>
          <p:spPr bwMode="auto">
            <a:xfrm>
              <a:off x="2837739" y="2325808"/>
              <a:ext cx="240475" cy="698148"/>
            </a:xfrm>
            <a:prstGeom prst="line">
              <a:avLst/>
            </a:prstGeom>
            <a:noFill/>
            <a:ln w="38100">
              <a:solidFill>
                <a:srgbClr val="FF0000"/>
              </a:solidFill>
              <a:round/>
              <a:headEnd type="triangle" w="med" len="med"/>
              <a:tailEnd/>
            </a:ln>
          </p:spPr>
        </p:sp>
        <p:grpSp>
          <p:nvGrpSpPr>
            <p:cNvPr id="3" name="グループ化 141"/>
            <p:cNvGrpSpPr/>
            <p:nvPr/>
          </p:nvGrpSpPr>
          <p:grpSpPr>
            <a:xfrm rot="5400000">
              <a:off x="1056586" y="2256761"/>
              <a:ext cx="1390650" cy="57150"/>
              <a:chOff x="228617" y="942991"/>
              <a:chExt cx="1390650" cy="57150"/>
            </a:xfrm>
          </p:grpSpPr>
          <p:sp>
            <p:nvSpPr>
              <p:cNvPr id="162" name="Rectangle 75"/>
              <p:cNvSpPr>
                <a:spLocks noChangeArrowheads="1"/>
              </p:cNvSpPr>
              <p:nvPr/>
            </p:nvSpPr>
            <p:spPr bwMode="auto">
              <a:xfrm>
                <a:off x="228617" y="942991"/>
                <a:ext cx="57150" cy="57150"/>
              </a:xfrm>
              <a:prstGeom prst="rect">
                <a:avLst/>
              </a:prstGeom>
              <a:solidFill>
                <a:srgbClr val="00FFFF"/>
              </a:solidFill>
              <a:ln w="38100">
                <a:solidFill>
                  <a:srgbClr val="00FFFF"/>
                </a:solidFill>
                <a:miter lim="800000"/>
                <a:headEnd/>
                <a:tailEnd/>
              </a:ln>
            </p:spPr>
          </p:sp>
          <p:sp>
            <p:nvSpPr>
              <p:cNvPr id="163" name="Rectangle 76"/>
              <p:cNvSpPr>
                <a:spLocks noChangeArrowheads="1"/>
              </p:cNvSpPr>
              <p:nvPr/>
            </p:nvSpPr>
            <p:spPr bwMode="auto">
              <a:xfrm>
                <a:off x="333392" y="942991"/>
                <a:ext cx="57150" cy="57150"/>
              </a:xfrm>
              <a:prstGeom prst="rect">
                <a:avLst/>
              </a:prstGeom>
              <a:solidFill>
                <a:srgbClr val="00FFFF"/>
              </a:solidFill>
              <a:ln w="38100">
                <a:solidFill>
                  <a:srgbClr val="00FFFF"/>
                </a:solidFill>
                <a:miter lim="800000"/>
                <a:headEnd/>
                <a:tailEnd/>
              </a:ln>
            </p:spPr>
          </p:sp>
          <p:sp>
            <p:nvSpPr>
              <p:cNvPr id="164" name="Rectangle 77"/>
              <p:cNvSpPr>
                <a:spLocks noChangeArrowheads="1"/>
              </p:cNvSpPr>
              <p:nvPr/>
            </p:nvSpPr>
            <p:spPr bwMode="auto">
              <a:xfrm>
                <a:off x="438167" y="942991"/>
                <a:ext cx="47625" cy="57150"/>
              </a:xfrm>
              <a:prstGeom prst="rect">
                <a:avLst/>
              </a:prstGeom>
              <a:solidFill>
                <a:srgbClr val="00FFFF"/>
              </a:solidFill>
              <a:ln w="38100">
                <a:solidFill>
                  <a:srgbClr val="00FFFF"/>
                </a:solidFill>
                <a:miter lim="800000"/>
                <a:headEnd/>
                <a:tailEnd/>
              </a:ln>
            </p:spPr>
          </p:sp>
          <p:sp>
            <p:nvSpPr>
              <p:cNvPr id="165" name="Rectangle 78"/>
              <p:cNvSpPr>
                <a:spLocks noChangeArrowheads="1"/>
              </p:cNvSpPr>
              <p:nvPr/>
            </p:nvSpPr>
            <p:spPr bwMode="auto">
              <a:xfrm>
                <a:off x="542942" y="942991"/>
                <a:ext cx="47625" cy="57150"/>
              </a:xfrm>
              <a:prstGeom prst="rect">
                <a:avLst/>
              </a:prstGeom>
              <a:solidFill>
                <a:srgbClr val="00FFFF"/>
              </a:solidFill>
              <a:ln w="38100">
                <a:solidFill>
                  <a:srgbClr val="00FFFF"/>
                </a:solidFill>
                <a:miter lim="800000"/>
                <a:headEnd/>
                <a:tailEnd/>
              </a:ln>
            </p:spPr>
          </p:sp>
          <p:sp>
            <p:nvSpPr>
              <p:cNvPr id="166" name="Rectangle 79"/>
              <p:cNvSpPr>
                <a:spLocks noChangeArrowheads="1"/>
              </p:cNvSpPr>
              <p:nvPr/>
            </p:nvSpPr>
            <p:spPr bwMode="auto">
              <a:xfrm>
                <a:off x="647717" y="942991"/>
                <a:ext cx="47625" cy="57150"/>
              </a:xfrm>
              <a:prstGeom prst="rect">
                <a:avLst/>
              </a:prstGeom>
              <a:solidFill>
                <a:srgbClr val="00FFFF"/>
              </a:solidFill>
              <a:ln w="38100">
                <a:solidFill>
                  <a:srgbClr val="00FFFF"/>
                </a:solidFill>
                <a:miter lim="800000"/>
                <a:headEnd/>
                <a:tailEnd/>
              </a:ln>
            </p:spPr>
          </p:sp>
          <p:sp>
            <p:nvSpPr>
              <p:cNvPr id="167" name="Rectangle 80"/>
              <p:cNvSpPr>
                <a:spLocks noChangeArrowheads="1"/>
              </p:cNvSpPr>
              <p:nvPr/>
            </p:nvSpPr>
            <p:spPr bwMode="auto">
              <a:xfrm>
                <a:off x="742967" y="942991"/>
                <a:ext cx="57150" cy="57150"/>
              </a:xfrm>
              <a:prstGeom prst="rect">
                <a:avLst/>
              </a:prstGeom>
              <a:solidFill>
                <a:srgbClr val="00FFFF"/>
              </a:solidFill>
              <a:ln w="38100">
                <a:solidFill>
                  <a:srgbClr val="00FFFF"/>
                </a:solidFill>
                <a:miter lim="800000"/>
                <a:headEnd/>
                <a:tailEnd/>
              </a:ln>
            </p:spPr>
          </p:sp>
          <p:sp>
            <p:nvSpPr>
              <p:cNvPr id="168" name="Rectangle 81"/>
              <p:cNvSpPr>
                <a:spLocks noChangeArrowheads="1"/>
              </p:cNvSpPr>
              <p:nvPr/>
            </p:nvSpPr>
            <p:spPr bwMode="auto">
              <a:xfrm>
                <a:off x="847742" y="942991"/>
                <a:ext cx="57150" cy="57150"/>
              </a:xfrm>
              <a:prstGeom prst="rect">
                <a:avLst/>
              </a:prstGeom>
              <a:solidFill>
                <a:srgbClr val="00FFFF"/>
              </a:solidFill>
              <a:ln w="38100">
                <a:solidFill>
                  <a:srgbClr val="00FFFF"/>
                </a:solidFill>
                <a:miter lim="800000"/>
                <a:headEnd/>
                <a:tailEnd/>
              </a:ln>
            </p:spPr>
          </p:sp>
          <p:sp>
            <p:nvSpPr>
              <p:cNvPr id="169" name="Rectangle 82"/>
              <p:cNvSpPr>
                <a:spLocks noChangeArrowheads="1"/>
              </p:cNvSpPr>
              <p:nvPr/>
            </p:nvSpPr>
            <p:spPr bwMode="auto">
              <a:xfrm>
                <a:off x="952517" y="942991"/>
                <a:ext cx="57150" cy="57150"/>
              </a:xfrm>
              <a:prstGeom prst="rect">
                <a:avLst/>
              </a:prstGeom>
              <a:solidFill>
                <a:srgbClr val="00FFFF"/>
              </a:solidFill>
              <a:ln w="38100">
                <a:solidFill>
                  <a:srgbClr val="00FFFF"/>
                </a:solidFill>
                <a:miter lim="800000"/>
                <a:headEnd/>
                <a:tailEnd/>
              </a:ln>
            </p:spPr>
          </p:sp>
          <p:sp>
            <p:nvSpPr>
              <p:cNvPr id="170" name="Rectangle 83"/>
              <p:cNvSpPr>
                <a:spLocks noChangeArrowheads="1"/>
              </p:cNvSpPr>
              <p:nvPr/>
            </p:nvSpPr>
            <p:spPr bwMode="auto">
              <a:xfrm>
                <a:off x="1057292" y="942991"/>
                <a:ext cx="47625" cy="57150"/>
              </a:xfrm>
              <a:prstGeom prst="rect">
                <a:avLst/>
              </a:prstGeom>
              <a:solidFill>
                <a:srgbClr val="00FFFF"/>
              </a:solidFill>
              <a:ln w="38100">
                <a:solidFill>
                  <a:srgbClr val="00FFFF"/>
                </a:solidFill>
                <a:miter lim="800000"/>
                <a:headEnd/>
                <a:tailEnd/>
              </a:ln>
            </p:spPr>
          </p:sp>
          <p:sp>
            <p:nvSpPr>
              <p:cNvPr id="171" name="Rectangle 84"/>
              <p:cNvSpPr>
                <a:spLocks noChangeArrowheads="1"/>
              </p:cNvSpPr>
              <p:nvPr/>
            </p:nvSpPr>
            <p:spPr bwMode="auto">
              <a:xfrm>
                <a:off x="1162067" y="942991"/>
                <a:ext cx="47625" cy="57150"/>
              </a:xfrm>
              <a:prstGeom prst="rect">
                <a:avLst/>
              </a:prstGeom>
              <a:solidFill>
                <a:srgbClr val="00FFFF"/>
              </a:solidFill>
              <a:ln w="38100">
                <a:solidFill>
                  <a:srgbClr val="00FFFF"/>
                </a:solidFill>
                <a:miter lim="800000"/>
                <a:headEnd/>
                <a:tailEnd/>
              </a:ln>
            </p:spPr>
          </p:sp>
          <p:sp>
            <p:nvSpPr>
              <p:cNvPr id="172" name="Rectangle 85"/>
              <p:cNvSpPr>
                <a:spLocks noChangeArrowheads="1"/>
              </p:cNvSpPr>
              <p:nvPr/>
            </p:nvSpPr>
            <p:spPr bwMode="auto">
              <a:xfrm>
                <a:off x="1257317" y="942991"/>
                <a:ext cx="57150" cy="57150"/>
              </a:xfrm>
              <a:prstGeom prst="rect">
                <a:avLst/>
              </a:prstGeom>
              <a:solidFill>
                <a:srgbClr val="00FFFF"/>
              </a:solidFill>
              <a:ln w="38100">
                <a:solidFill>
                  <a:srgbClr val="00FFFF"/>
                </a:solidFill>
                <a:miter lim="800000"/>
                <a:headEnd/>
                <a:tailEnd/>
              </a:ln>
            </p:spPr>
          </p:sp>
          <p:sp>
            <p:nvSpPr>
              <p:cNvPr id="173" name="Rectangle 86"/>
              <p:cNvSpPr>
                <a:spLocks noChangeArrowheads="1"/>
              </p:cNvSpPr>
              <p:nvPr/>
            </p:nvSpPr>
            <p:spPr bwMode="auto">
              <a:xfrm>
                <a:off x="1362092" y="942991"/>
                <a:ext cx="57150" cy="57150"/>
              </a:xfrm>
              <a:prstGeom prst="rect">
                <a:avLst/>
              </a:prstGeom>
              <a:solidFill>
                <a:srgbClr val="00FFFF"/>
              </a:solidFill>
              <a:ln w="38100">
                <a:solidFill>
                  <a:srgbClr val="00FFFF"/>
                </a:solidFill>
                <a:miter lim="800000"/>
                <a:headEnd/>
                <a:tailEnd/>
              </a:ln>
            </p:spPr>
          </p:sp>
          <p:sp>
            <p:nvSpPr>
              <p:cNvPr id="174" name="Rectangle 87"/>
              <p:cNvSpPr>
                <a:spLocks noChangeArrowheads="1"/>
              </p:cNvSpPr>
              <p:nvPr/>
            </p:nvSpPr>
            <p:spPr bwMode="auto">
              <a:xfrm>
                <a:off x="1466867" y="942991"/>
                <a:ext cx="57150" cy="57150"/>
              </a:xfrm>
              <a:prstGeom prst="rect">
                <a:avLst/>
              </a:prstGeom>
              <a:solidFill>
                <a:srgbClr val="00FFFF"/>
              </a:solidFill>
              <a:ln w="38100">
                <a:solidFill>
                  <a:srgbClr val="00FFFF"/>
                </a:solidFill>
                <a:miter lim="800000"/>
                <a:headEnd/>
                <a:tailEnd/>
              </a:ln>
            </p:spPr>
          </p:sp>
          <p:sp>
            <p:nvSpPr>
              <p:cNvPr id="175" name="Rectangle 88"/>
              <p:cNvSpPr>
                <a:spLocks noChangeArrowheads="1"/>
              </p:cNvSpPr>
              <p:nvPr/>
            </p:nvSpPr>
            <p:spPr bwMode="auto">
              <a:xfrm>
                <a:off x="1571642" y="942991"/>
                <a:ext cx="47625" cy="57150"/>
              </a:xfrm>
              <a:prstGeom prst="rect">
                <a:avLst/>
              </a:prstGeom>
              <a:solidFill>
                <a:srgbClr val="00FFFF"/>
              </a:solidFill>
              <a:ln w="38100">
                <a:solidFill>
                  <a:srgbClr val="00FFFF"/>
                </a:solidFill>
                <a:miter lim="800000"/>
                <a:headEnd/>
                <a:tailEnd/>
              </a:ln>
            </p:spPr>
          </p:sp>
        </p:grpSp>
        <p:grpSp>
          <p:nvGrpSpPr>
            <p:cNvPr id="4" name="グループ化 142"/>
            <p:cNvGrpSpPr/>
            <p:nvPr/>
          </p:nvGrpSpPr>
          <p:grpSpPr>
            <a:xfrm rot="5400000">
              <a:off x="2666311" y="2256761"/>
              <a:ext cx="1390650" cy="57150"/>
              <a:chOff x="1838342" y="942991"/>
              <a:chExt cx="1390650" cy="57150"/>
            </a:xfrm>
          </p:grpSpPr>
          <p:sp>
            <p:nvSpPr>
              <p:cNvPr id="148" name="Rectangle 75"/>
              <p:cNvSpPr>
                <a:spLocks noChangeArrowheads="1"/>
              </p:cNvSpPr>
              <p:nvPr/>
            </p:nvSpPr>
            <p:spPr bwMode="auto">
              <a:xfrm>
                <a:off x="1838342" y="942991"/>
                <a:ext cx="57150" cy="57150"/>
              </a:xfrm>
              <a:prstGeom prst="rect">
                <a:avLst/>
              </a:prstGeom>
              <a:solidFill>
                <a:srgbClr val="00FFFF"/>
              </a:solidFill>
              <a:ln w="38100">
                <a:solidFill>
                  <a:srgbClr val="00FFFF"/>
                </a:solidFill>
                <a:miter lim="800000"/>
                <a:headEnd/>
                <a:tailEnd/>
              </a:ln>
            </p:spPr>
          </p:sp>
          <p:sp>
            <p:nvSpPr>
              <p:cNvPr id="149" name="Rectangle 76"/>
              <p:cNvSpPr>
                <a:spLocks noChangeArrowheads="1"/>
              </p:cNvSpPr>
              <p:nvPr/>
            </p:nvSpPr>
            <p:spPr bwMode="auto">
              <a:xfrm>
                <a:off x="1943117" y="942991"/>
                <a:ext cx="57150" cy="57150"/>
              </a:xfrm>
              <a:prstGeom prst="rect">
                <a:avLst/>
              </a:prstGeom>
              <a:solidFill>
                <a:srgbClr val="00FFFF"/>
              </a:solidFill>
              <a:ln w="38100">
                <a:solidFill>
                  <a:srgbClr val="00FFFF"/>
                </a:solidFill>
                <a:miter lim="800000"/>
                <a:headEnd/>
                <a:tailEnd/>
              </a:ln>
            </p:spPr>
          </p:sp>
          <p:sp>
            <p:nvSpPr>
              <p:cNvPr id="150" name="Rectangle 77"/>
              <p:cNvSpPr>
                <a:spLocks noChangeArrowheads="1"/>
              </p:cNvSpPr>
              <p:nvPr/>
            </p:nvSpPr>
            <p:spPr bwMode="auto">
              <a:xfrm>
                <a:off x="2047892" y="942991"/>
                <a:ext cx="47625" cy="57150"/>
              </a:xfrm>
              <a:prstGeom prst="rect">
                <a:avLst/>
              </a:prstGeom>
              <a:solidFill>
                <a:srgbClr val="00FFFF"/>
              </a:solidFill>
              <a:ln w="38100">
                <a:solidFill>
                  <a:srgbClr val="00FFFF"/>
                </a:solidFill>
                <a:miter lim="800000"/>
                <a:headEnd/>
                <a:tailEnd/>
              </a:ln>
            </p:spPr>
          </p:sp>
          <p:sp>
            <p:nvSpPr>
              <p:cNvPr id="151" name="Rectangle 78"/>
              <p:cNvSpPr>
                <a:spLocks noChangeArrowheads="1"/>
              </p:cNvSpPr>
              <p:nvPr/>
            </p:nvSpPr>
            <p:spPr bwMode="auto">
              <a:xfrm>
                <a:off x="2152667" y="942991"/>
                <a:ext cx="47625" cy="57150"/>
              </a:xfrm>
              <a:prstGeom prst="rect">
                <a:avLst/>
              </a:prstGeom>
              <a:solidFill>
                <a:srgbClr val="00FFFF"/>
              </a:solidFill>
              <a:ln w="38100">
                <a:solidFill>
                  <a:srgbClr val="00FFFF"/>
                </a:solidFill>
                <a:miter lim="800000"/>
                <a:headEnd/>
                <a:tailEnd/>
              </a:ln>
            </p:spPr>
          </p:sp>
          <p:sp>
            <p:nvSpPr>
              <p:cNvPr id="152" name="Rectangle 79"/>
              <p:cNvSpPr>
                <a:spLocks noChangeArrowheads="1"/>
              </p:cNvSpPr>
              <p:nvPr/>
            </p:nvSpPr>
            <p:spPr bwMode="auto">
              <a:xfrm>
                <a:off x="2257442" y="942991"/>
                <a:ext cx="47625" cy="57150"/>
              </a:xfrm>
              <a:prstGeom prst="rect">
                <a:avLst/>
              </a:prstGeom>
              <a:solidFill>
                <a:srgbClr val="00FFFF"/>
              </a:solidFill>
              <a:ln w="38100">
                <a:solidFill>
                  <a:srgbClr val="00FFFF"/>
                </a:solidFill>
                <a:miter lim="800000"/>
                <a:headEnd/>
                <a:tailEnd/>
              </a:ln>
            </p:spPr>
          </p:sp>
          <p:sp>
            <p:nvSpPr>
              <p:cNvPr id="153" name="Rectangle 80"/>
              <p:cNvSpPr>
                <a:spLocks noChangeArrowheads="1"/>
              </p:cNvSpPr>
              <p:nvPr/>
            </p:nvSpPr>
            <p:spPr bwMode="auto">
              <a:xfrm>
                <a:off x="2352692" y="942991"/>
                <a:ext cx="57150" cy="57150"/>
              </a:xfrm>
              <a:prstGeom prst="rect">
                <a:avLst/>
              </a:prstGeom>
              <a:solidFill>
                <a:srgbClr val="00FFFF"/>
              </a:solidFill>
              <a:ln w="38100">
                <a:solidFill>
                  <a:srgbClr val="00FFFF"/>
                </a:solidFill>
                <a:miter lim="800000"/>
                <a:headEnd/>
                <a:tailEnd/>
              </a:ln>
            </p:spPr>
          </p:sp>
          <p:sp>
            <p:nvSpPr>
              <p:cNvPr id="154" name="Rectangle 81"/>
              <p:cNvSpPr>
                <a:spLocks noChangeArrowheads="1"/>
              </p:cNvSpPr>
              <p:nvPr/>
            </p:nvSpPr>
            <p:spPr bwMode="auto">
              <a:xfrm>
                <a:off x="2457467" y="942991"/>
                <a:ext cx="57150" cy="57150"/>
              </a:xfrm>
              <a:prstGeom prst="rect">
                <a:avLst/>
              </a:prstGeom>
              <a:solidFill>
                <a:srgbClr val="00FFFF"/>
              </a:solidFill>
              <a:ln w="38100">
                <a:solidFill>
                  <a:srgbClr val="00FFFF"/>
                </a:solidFill>
                <a:miter lim="800000"/>
                <a:headEnd/>
                <a:tailEnd/>
              </a:ln>
            </p:spPr>
          </p:sp>
          <p:sp>
            <p:nvSpPr>
              <p:cNvPr id="155" name="Rectangle 82"/>
              <p:cNvSpPr>
                <a:spLocks noChangeArrowheads="1"/>
              </p:cNvSpPr>
              <p:nvPr/>
            </p:nvSpPr>
            <p:spPr bwMode="auto">
              <a:xfrm>
                <a:off x="2562242" y="942991"/>
                <a:ext cx="57150" cy="57150"/>
              </a:xfrm>
              <a:prstGeom prst="rect">
                <a:avLst/>
              </a:prstGeom>
              <a:solidFill>
                <a:srgbClr val="00FFFF"/>
              </a:solidFill>
              <a:ln w="38100">
                <a:solidFill>
                  <a:srgbClr val="00FFFF"/>
                </a:solidFill>
                <a:miter lim="800000"/>
                <a:headEnd/>
                <a:tailEnd/>
              </a:ln>
            </p:spPr>
          </p:sp>
          <p:sp>
            <p:nvSpPr>
              <p:cNvPr id="156" name="Rectangle 83"/>
              <p:cNvSpPr>
                <a:spLocks noChangeArrowheads="1"/>
              </p:cNvSpPr>
              <p:nvPr/>
            </p:nvSpPr>
            <p:spPr bwMode="auto">
              <a:xfrm>
                <a:off x="2667017" y="942991"/>
                <a:ext cx="47625" cy="57150"/>
              </a:xfrm>
              <a:prstGeom prst="rect">
                <a:avLst/>
              </a:prstGeom>
              <a:solidFill>
                <a:srgbClr val="00FFFF"/>
              </a:solidFill>
              <a:ln w="38100">
                <a:solidFill>
                  <a:srgbClr val="00FFFF"/>
                </a:solidFill>
                <a:miter lim="800000"/>
                <a:headEnd/>
                <a:tailEnd/>
              </a:ln>
            </p:spPr>
          </p:sp>
          <p:sp>
            <p:nvSpPr>
              <p:cNvPr id="157" name="Rectangle 84"/>
              <p:cNvSpPr>
                <a:spLocks noChangeArrowheads="1"/>
              </p:cNvSpPr>
              <p:nvPr/>
            </p:nvSpPr>
            <p:spPr bwMode="auto">
              <a:xfrm>
                <a:off x="2771792" y="942991"/>
                <a:ext cx="47625" cy="57150"/>
              </a:xfrm>
              <a:prstGeom prst="rect">
                <a:avLst/>
              </a:prstGeom>
              <a:solidFill>
                <a:srgbClr val="00FFFF"/>
              </a:solidFill>
              <a:ln w="38100">
                <a:solidFill>
                  <a:srgbClr val="00FFFF"/>
                </a:solidFill>
                <a:miter lim="800000"/>
                <a:headEnd/>
                <a:tailEnd/>
              </a:ln>
            </p:spPr>
          </p:sp>
          <p:sp>
            <p:nvSpPr>
              <p:cNvPr id="158" name="Rectangle 85"/>
              <p:cNvSpPr>
                <a:spLocks noChangeArrowheads="1"/>
              </p:cNvSpPr>
              <p:nvPr/>
            </p:nvSpPr>
            <p:spPr bwMode="auto">
              <a:xfrm>
                <a:off x="2867042" y="942991"/>
                <a:ext cx="57150" cy="57150"/>
              </a:xfrm>
              <a:prstGeom prst="rect">
                <a:avLst/>
              </a:prstGeom>
              <a:solidFill>
                <a:srgbClr val="00FFFF"/>
              </a:solidFill>
              <a:ln w="38100">
                <a:solidFill>
                  <a:srgbClr val="00FFFF"/>
                </a:solidFill>
                <a:miter lim="800000"/>
                <a:headEnd/>
                <a:tailEnd/>
              </a:ln>
            </p:spPr>
          </p:sp>
          <p:sp>
            <p:nvSpPr>
              <p:cNvPr id="159" name="Rectangle 86"/>
              <p:cNvSpPr>
                <a:spLocks noChangeArrowheads="1"/>
              </p:cNvSpPr>
              <p:nvPr/>
            </p:nvSpPr>
            <p:spPr bwMode="auto">
              <a:xfrm>
                <a:off x="2971817" y="942991"/>
                <a:ext cx="57150" cy="57150"/>
              </a:xfrm>
              <a:prstGeom prst="rect">
                <a:avLst/>
              </a:prstGeom>
              <a:solidFill>
                <a:srgbClr val="00FFFF"/>
              </a:solidFill>
              <a:ln w="38100">
                <a:solidFill>
                  <a:srgbClr val="00FFFF"/>
                </a:solidFill>
                <a:miter lim="800000"/>
                <a:headEnd/>
                <a:tailEnd/>
              </a:ln>
            </p:spPr>
          </p:sp>
          <p:sp>
            <p:nvSpPr>
              <p:cNvPr id="160" name="Rectangle 87"/>
              <p:cNvSpPr>
                <a:spLocks noChangeArrowheads="1"/>
              </p:cNvSpPr>
              <p:nvPr/>
            </p:nvSpPr>
            <p:spPr bwMode="auto">
              <a:xfrm>
                <a:off x="3076592" y="942991"/>
                <a:ext cx="57150" cy="57150"/>
              </a:xfrm>
              <a:prstGeom prst="rect">
                <a:avLst/>
              </a:prstGeom>
              <a:solidFill>
                <a:srgbClr val="00FFFF"/>
              </a:solidFill>
              <a:ln w="38100">
                <a:solidFill>
                  <a:srgbClr val="00FFFF"/>
                </a:solidFill>
                <a:miter lim="800000"/>
                <a:headEnd/>
                <a:tailEnd/>
              </a:ln>
            </p:spPr>
          </p:sp>
          <p:sp>
            <p:nvSpPr>
              <p:cNvPr id="161" name="Rectangle 88"/>
              <p:cNvSpPr>
                <a:spLocks noChangeArrowheads="1"/>
              </p:cNvSpPr>
              <p:nvPr/>
            </p:nvSpPr>
            <p:spPr bwMode="auto">
              <a:xfrm>
                <a:off x="3181367" y="942991"/>
                <a:ext cx="47625" cy="57150"/>
              </a:xfrm>
              <a:prstGeom prst="rect">
                <a:avLst/>
              </a:prstGeom>
              <a:solidFill>
                <a:srgbClr val="00FFFF"/>
              </a:solidFill>
              <a:ln w="38100">
                <a:solidFill>
                  <a:srgbClr val="00FFFF"/>
                </a:solidFill>
                <a:miter lim="800000"/>
                <a:headEnd/>
                <a:tailEnd/>
              </a:ln>
            </p:spPr>
          </p:sp>
        </p:grpSp>
        <p:sp>
          <p:nvSpPr>
            <p:cNvPr id="144" name="Text Box 106"/>
            <p:cNvSpPr txBox="1">
              <a:spLocks noChangeArrowheads="1"/>
            </p:cNvSpPr>
            <p:nvPr/>
          </p:nvSpPr>
          <p:spPr bwMode="auto">
            <a:xfrm>
              <a:off x="1847140" y="1313765"/>
              <a:ext cx="800100" cy="266700"/>
            </a:xfrm>
            <a:prstGeom prst="rect">
              <a:avLst/>
            </a:prstGeom>
            <a:noFill/>
            <a:ln w="9525">
              <a:noFill/>
              <a:miter lim="800000"/>
              <a:headEnd/>
              <a:tailEnd/>
            </a:ln>
            <a:effectLst/>
          </p:spPr>
          <p:txBody>
            <a:bodyPr wrap="square" lIns="68415" tIns="34208" rIns="68415" bIns="34208">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defTabSz="957263">
                <a:spcBef>
                  <a:spcPct val="50000"/>
                </a:spcBef>
              </a:pPr>
              <a:r>
                <a:rPr lang="en-US" altLang="ja-JP" sz="1400" b="1" i="0" dirty="0">
                  <a:ea typeface="Arial Unicode MS" pitchFamily="50" charset="-128"/>
                  <a:cs typeface="Arial Unicode MS" pitchFamily="50" charset="-128"/>
                </a:rPr>
                <a:t>Cut</a:t>
              </a:r>
              <a:r>
                <a:rPr lang="ja-JP" altLang="en-US" sz="1400" b="1" i="0" dirty="0">
                  <a:ea typeface="Arial Unicode MS" pitchFamily="50" charset="-128"/>
                  <a:cs typeface="Arial Unicode MS" pitchFamily="50" charset="-128"/>
                </a:rPr>
                <a:t> </a:t>
              </a:r>
              <a:r>
                <a:rPr lang="en-US" altLang="ja-JP" sz="1400" b="1" i="0" dirty="0">
                  <a:ea typeface="Arial Unicode MS" pitchFamily="50" charset="-128"/>
                  <a:cs typeface="Arial Unicode MS" pitchFamily="50" charset="-128"/>
                </a:rPr>
                <a:t>1</a:t>
              </a:r>
            </a:p>
          </p:txBody>
        </p:sp>
        <p:sp>
          <p:nvSpPr>
            <p:cNvPr id="145" name="Text Box 106"/>
            <p:cNvSpPr txBox="1">
              <a:spLocks noChangeArrowheads="1"/>
            </p:cNvSpPr>
            <p:nvPr/>
          </p:nvSpPr>
          <p:spPr bwMode="auto">
            <a:xfrm>
              <a:off x="3456865" y="1323290"/>
              <a:ext cx="800100" cy="266700"/>
            </a:xfrm>
            <a:prstGeom prst="rect">
              <a:avLst/>
            </a:prstGeom>
            <a:noFill/>
            <a:ln w="9525">
              <a:noFill/>
              <a:miter lim="800000"/>
              <a:headEnd/>
              <a:tailEnd/>
            </a:ln>
            <a:effectLst/>
          </p:spPr>
          <p:txBody>
            <a:bodyPr wrap="square" lIns="68415" tIns="34208" rIns="68415" bIns="34208">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defTabSz="957263">
                <a:spcBef>
                  <a:spcPct val="50000"/>
                </a:spcBef>
              </a:pPr>
              <a:r>
                <a:rPr lang="en-US" altLang="ja-JP" sz="1400" b="1" i="0" dirty="0">
                  <a:ea typeface="Arial Unicode MS" pitchFamily="50" charset="-128"/>
                  <a:cs typeface="Arial Unicode MS" pitchFamily="50" charset="-128"/>
                </a:rPr>
                <a:t>Cut</a:t>
              </a:r>
              <a:r>
                <a:rPr lang="ja-JP" altLang="en-US" sz="1400" b="1" i="0" dirty="0">
                  <a:ea typeface="Arial Unicode MS" pitchFamily="50" charset="-128"/>
                  <a:cs typeface="Arial Unicode MS" pitchFamily="50" charset="-128"/>
                </a:rPr>
                <a:t> </a:t>
              </a:r>
              <a:r>
                <a:rPr lang="en-US" altLang="ja-JP" sz="1400" b="1" i="0" dirty="0">
                  <a:ea typeface="Arial Unicode MS" pitchFamily="50" charset="-128"/>
                  <a:cs typeface="Arial Unicode MS" pitchFamily="50" charset="-128"/>
                </a:rPr>
                <a:t>2</a:t>
              </a:r>
            </a:p>
          </p:txBody>
        </p:sp>
        <p:sp>
          <p:nvSpPr>
            <p:cNvPr id="146" name="Line 90"/>
            <p:cNvSpPr>
              <a:spLocks noChangeShapeType="1"/>
            </p:cNvSpPr>
            <p:nvPr/>
          </p:nvSpPr>
          <p:spPr bwMode="auto">
            <a:xfrm>
              <a:off x="1751889" y="1342339"/>
              <a:ext cx="0" cy="228600"/>
            </a:xfrm>
            <a:prstGeom prst="line">
              <a:avLst/>
            </a:prstGeom>
            <a:noFill/>
            <a:ln w="38100">
              <a:solidFill>
                <a:srgbClr val="000000"/>
              </a:solidFill>
              <a:round/>
              <a:headEnd/>
              <a:tailEnd type="triangle" w="med" len="med"/>
            </a:ln>
          </p:spPr>
        </p:sp>
        <p:sp>
          <p:nvSpPr>
            <p:cNvPr id="147" name="Line 90"/>
            <p:cNvSpPr>
              <a:spLocks noChangeShapeType="1"/>
            </p:cNvSpPr>
            <p:nvPr/>
          </p:nvSpPr>
          <p:spPr bwMode="auto">
            <a:xfrm>
              <a:off x="3371139" y="1332814"/>
              <a:ext cx="0" cy="228600"/>
            </a:xfrm>
            <a:prstGeom prst="line">
              <a:avLst/>
            </a:prstGeom>
            <a:noFill/>
            <a:ln w="38100">
              <a:solidFill>
                <a:srgbClr val="000000"/>
              </a:solidFill>
              <a:round/>
              <a:headEnd/>
              <a:tailEnd type="triangle" w="med" len="med"/>
            </a:ln>
          </p:spPr>
        </p:sp>
        <p:sp>
          <p:nvSpPr>
            <p:cNvPr id="193" name="Arc 69"/>
            <p:cNvSpPr>
              <a:spLocks/>
            </p:cNvSpPr>
            <p:nvPr/>
          </p:nvSpPr>
          <p:spPr bwMode="auto">
            <a:xfrm flipH="1">
              <a:off x="2313129" y="1718930"/>
              <a:ext cx="180000" cy="1044000"/>
            </a:xfrm>
            <a:custGeom>
              <a:avLst/>
              <a:gdLst>
                <a:gd name="T0" fmla="*/ 0 w 21600"/>
                <a:gd name="T1" fmla="*/ 0 h 43180"/>
                <a:gd name="T2" fmla="*/ 1556230 w 21600"/>
                <a:gd name="T3" fmla="*/ 735550373 h 43180"/>
                <a:gd name="T4" fmla="*/ 0 w 21600"/>
                <a:gd name="T5" fmla="*/ 367945467 h 43180"/>
                <a:gd name="T6" fmla="*/ 0 60000 65536"/>
                <a:gd name="T7" fmla="*/ 0 60000 65536"/>
                <a:gd name="T8" fmla="*/ 0 60000 65536"/>
                <a:gd name="T9" fmla="*/ 0 w 21600"/>
                <a:gd name="T10" fmla="*/ 0 h 43180"/>
                <a:gd name="T11" fmla="*/ 21600 w 21600"/>
                <a:gd name="T12" fmla="*/ 43180 h 43180"/>
              </a:gdLst>
              <a:ahLst/>
              <a:cxnLst>
                <a:cxn ang="T6">
                  <a:pos x="T0" y="T1"/>
                </a:cxn>
                <a:cxn ang="T7">
                  <a:pos x="T2" y="T3"/>
                </a:cxn>
                <a:cxn ang="T8">
                  <a:pos x="T4" y="T5"/>
                </a:cxn>
              </a:cxnLst>
              <a:rect l="T9" t="T10" r="T11" b="T12"/>
              <a:pathLst>
                <a:path w="21600" h="43180" fill="none" extrusionOk="0">
                  <a:moveTo>
                    <a:pt x="-1" y="0"/>
                  </a:moveTo>
                  <a:cubicBezTo>
                    <a:pt x="11929" y="0"/>
                    <a:pt x="21600" y="9670"/>
                    <a:pt x="21600" y="21600"/>
                  </a:cubicBezTo>
                  <a:cubicBezTo>
                    <a:pt x="21600" y="33170"/>
                    <a:pt x="12482" y="42686"/>
                    <a:pt x="922" y="43180"/>
                  </a:cubicBezTo>
                </a:path>
                <a:path w="21600" h="43180" stroke="0" extrusionOk="0">
                  <a:moveTo>
                    <a:pt x="-1" y="0"/>
                  </a:moveTo>
                  <a:cubicBezTo>
                    <a:pt x="11929" y="0"/>
                    <a:pt x="21600" y="9670"/>
                    <a:pt x="21600" y="21600"/>
                  </a:cubicBezTo>
                  <a:cubicBezTo>
                    <a:pt x="21600" y="33170"/>
                    <a:pt x="12482" y="42686"/>
                    <a:pt x="922" y="43180"/>
                  </a:cubicBezTo>
                  <a:lnTo>
                    <a:pt x="0" y="21600"/>
                  </a:lnTo>
                  <a:close/>
                </a:path>
              </a:pathLst>
            </a:custGeom>
            <a:noFill/>
            <a:ln w="38100">
              <a:solidFill>
                <a:schemeClr val="accent1"/>
              </a:solidFill>
              <a:prstDash val="sysDot"/>
              <a:round/>
              <a:headEnd/>
              <a:tailEnd/>
            </a:ln>
          </p:spPr>
        </p:sp>
        <p:sp>
          <p:nvSpPr>
            <p:cNvPr id="198" name="Rectangle 27"/>
            <p:cNvSpPr>
              <a:spLocks noChangeArrowheads="1"/>
            </p:cNvSpPr>
            <p:nvPr/>
          </p:nvSpPr>
          <p:spPr bwMode="auto">
            <a:xfrm>
              <a:off x="2178114" y="2168860"/>
              <a:ext cx="72000" cy="144000"/>
            </a:xfrm>
            <a:prstGeom prst="rect">
              <a:avLst/>
            </a:prstGeom>
            <a:pattFill prst="smCheck">
              <a:fgClr>
                <a:srgbClr val="FF0000"/>
              </a:fgClr>
            </a:pattFill>
            <a:ln w="12700">
              <a:solidFill>
                <a:srgbClr val="FF0000"/>
              </a:solidFill>
              <a:headEnd/>
              <a:tailEnd/>
            </a:ln>
          </p:spPr>
          <p:style>
            <a:lnRef idx="2">
              <a:schemeClr val="accent2">
                <a:shade val="50000"/>
              </a:schemeClr>
            </a:lnRef>
            <a:fillRef idx="1">
              <a:schemeClr val="accent2"/>
            </a:fillRef>
            <a:effectRef idx="0">
              <a:schemeClr val="accent2"/>
            </a:effectRef>
            <a:fontRef idx="minor">
              <a:schemeClr val="lt1"/>
            </a:fontRef>
          </p:style>
        </p:sp>
        <p:sp>
          <p:nvSpPr>
            <p:cNvPr id="200" name="Rectangle 27"/>
            <p:cNvSpPr>
              <a:spLocks noChangeArrowheads="1"/>
            </p:cNvSpPr>
            <p:nvPr/>
          </p:nvSpPr>
          <p:spPr bwMode="auto">
            <a:xfrm>
              <a:off x="2284554" y="2175765"/>
              <a:ext cx="72000" cy="144000"/>
            </a:xfrm>
            <a:prstGeom prst="rect">
              <a:avLst/>
            </a:prstGeom>
            <a:pattFill prst="smCheck">
              <a:fgClr>
                <a:srgbClr val="FF0000"/>
              </a:fgClr>
            </a:pattFill>
            <a:ln w="12700">
              <a:solidFill>
                <a:srgbClr val="FF0000"/>
              </a:solidFill>
              <a:headEnd/>
              <a:tailEnd/>
            </a:ln>
          </p:spPr>
          <p:style>
            <a:lnRef idx="2">
              <a:schemeClr val="accent2">
                <a:shade val="50000"/>
              </a:schemeClr>
            </a:lnRef>
            <a:fillRef idx="1">
              <a:schemeClr val="accent2"/>
            </a:fillRef>
            <a:effectRef idx="0">
              <a:schemeClr val="accent2"/>
            </a:effectRef>
            <a:fontRef idx="minor">
              <a:schemeClr val="lt1"/>
            </a:fontRef>
          </p:style>
        </p:sp>
        <p:sp>
          <p:nvSpPr>
            <p:cNvPr id="201" name="Rectangle 27"/>
            <p:cNvSpPr>
              <a:spLocks noChangeArrowheads="1"/>
            </p:cNvSpPr>
            <p:nvPr/>
          </p:nvSpPr>
          <p:spPr bwMode="auto">
            <a:xfrm>
              <a:off x="2611734" y="2185290"/>
              <a:ext cx="72000" cy="144000"/>
            </a:xfrm>
            <a:prstGeom prst="rect">
              <a:avLst/>
            </a:prstGeom>
            <a:pattFill prst="smCheck">
              <a:fgClr>
                <a:srgbClr val="FF0000"/>
              </a:fgClr>
            </a:pattFill>
            <a:ln w="12700">
              <a:solidFill>
                <a:srgbClr val="FF0000"/>
              </a:solidFill>
              <a:headEnd/>
              <a:tailEnd/>
            </a:ln>
          </p:spPr>
          <p:style>
            <a:lnRef idx="2">
              <a:schemeClr val="accent2">
                <a:shade val="50000"/>
              </a:schemeClr>
            </a:lnRef>
            <a:fillRef idx="1">
              <a:schemeClr val="accent2"/>
            </a:fillRef>
            <a:effectRef idx="0">
              <a:schemeClr val="accent2"/>
            </a:effectRef>
            <a:fontRef idx="minor">
              <a:schemeClr val="lt1"/>
            </a:fontRef>
          </p:style>
        </p:sp>
        <p:sp>
          <p:nvSpPr>
            <p:cNvPr id="135" name="Arc 69"/>
            <p:cNvSpPr>
              <a:spLocks/>
            </p:cNvSpPr>
            <p:nvPr/>
          </p:nvSpPr>
          <p:spPr bwMode="auto">
            <a:xfrm flipH="1">
              <a:off x="2234331" y="1628090"/>
              <a:ext cx="261719" cy="1228725"/>
            </a:xfrm>
            <a:custGeom>
              <a:avLst/>
              <a:gdLst>
                <a:gd name="T0" fmla="*/ 0 w 21600"/>
                <a:gd name="T1" fmla="*/ 0 h 43180"/>
                <a:gd name="T2" fmla="*/ 1556230 w 21600"/>
                <a:gd name="T3" fmla="*/ 735550373 h 43180"/>
                <a:gd name="T4" fmla="*/ 0 w 21600"/>
                <a:gd name="T5" fmla="*/ 367945467 h 43180"/>
                <a:gd name="T6" fmla="*/ 0 60000 65536"/>
                <a:gd name="T7" fmla="*/ 0 60000 65536"/>
                <a:gd name="T8" fmla="*/ 0 60000 65536"/>
                <a:gd name="T9" fmla="*/ 0 w 21600"/>
                <a:gd name="T10" fmla="*/ 0 h 43180"/>
                <a:gd name="T11" fmla="*/ 21600 w 21600"/>
                <a:gd name="T12" fmla="*/ 43180 h 43180"/>
              </a:gdLst>
              <a:ahLst/>
              <a:cxnLst>
                <a:cxn ang="T6">
                  <a:pos x="T0" y="T1"/>
                </a:cxn>
                <a:cxn ang="T7">
                  <a:pos x="T2" y="T3"/>
                </a:cxn>
                <a:cxn ang="T8">
                  <a:pos x="T4" y="T5"/>
                </a:cxn>
              </a:cxnLst>
              <a:rect l="T9" t="T10" r="T11" b="T12"/>
              <a:pathLst>
                <a:path w="21600" h="43180" fill="none" extrusionOk="0">
                  <a:moveTo>
                    <a:pt x="-1" y="0"/>
                  </a:moveTo>
                  <a:cubicBezTo>
                    <a:pt x="11929" y="0"/>
                    <a:pt x="21600" y="9670"/>
                    <a:pt x="21600" y="21600"/>
                  </a:cubicBezTo>
                  <a:cubicBezTo>
                    <a:pt x="21600" y="33170"/>
                    <a:pt x="12482" y="42686"/>
                    <a:pt x="922" y="43180"/>
                  </a:cubicBezTo>
                </a:path>
                <a:path w="21600" h="43180" stroke="0" extrusionOk="0">
                  <a:moveTo>
                    <a:pt x="-1" y="0"/>
                  </a:moveTo>
                  <a:cubicBezTo>
                    <a:pt x="11929" y="0"/>
                    <a:pt x="21600" y="9670"/>
                    <a:pt x="21600" y="21600"/>
                  </a:cubicBezTo>
                  <a:cubicBezTo>
                    <a:pt x="21600" y="33170"/>
                    <a:pt x="12482" y="42686"/>
                    <a:pt x="922" y="43180"/>
                  </a:cubicBezTo>
                  <a:lnTo>
                    <a:pt x="0" y="21600"/>
                  </a:lnTo>
                  <a:close/>
                </a:path>
              </a:pathLst>
            </a:custGeom>
            <a:noFill/>
            <a:ln w="38100">
              <a:solidFill>
                <a:schemeClr val="accent1"/>
              </a:solidFill>
              <a:prstDash val="sysDot"/>
              <a:round/>
              <a:headEnd/>
              <a:tailEnd/>
            </a:ln>
          </p:spPr>
        </p:sp>
        <p:sp>
          <p:nvSpPr>
            <p:cNvPr id="192" name="Arc 68"/>
            <p:cNvSpPr>
              <a:spLocks/>
            </p:cNvSpPr>
            <p:nvPr/>
          </p:nvSpPr>
          <p:spPr bwMode="auto">
            <a:xfrm>
              <a:off x="2493129" y="1718930"/>
              <a:ext cx="180000" cy="1044000"/>
            </a:xfrm>
            <a:custGeom>
              <a:avLst/>
              <a:gdLst>
                <a:gd name="T0" fmla="*/ 0 w 21600"/>
                <a:gd name="T1" fmla="*/ 0 h 43180"/>
                <a:gd name="T2" fmla="*/ 1556230 w 21600"/>
                <a:gd name="T3" fmla="*/ 736656738 h 43180"/>
                <a:gd name="T4" fmla="*/ 0 w 21600"/>
                <a:gd name="T5" fmla="*/ 368498876 h 43180"/>
                <a:gd name="T6" fmla="*/ 0 60000 65536"/>
                <a:gd name="T7" fmla="*/ 0 60000 65536"/>
                <a:gd name="T8" fmla="*/ 0 60000 65536"/>
                <a:gd name="T9" fmla="*/ 0 w 21600"/>
                <a:gd name="T10" fmla="*/ 0 h 43180"/>
                <a:gd name="T11" fmla="*/ 21600 w 21600"/>
                <a:gd name="T12" fmla="*/ 43180 h 43180"/>
              </a:gdLst>
              <a:ahLst/>
              <a:cxnLst>
                <a:cxn ang="T6">
                  <a:pos x="T0" y="T1"/>
                </a:cxn>
                <a:cxn ang="T7">
                  <a:pos x="T2" y="T3"/>
                </a:cxn>
                <a:cxn ang="T8">
                  <a:pos x="T4" y="T5"/>
                </a:cxn>
              </a:cxnLst>
              <a:rect l="T9" t="T10" r="T11" b="T12"/>
              <a:pathLst>
                <a:path w="21600" h="43180" fill="none" extrusionOk="0">
                  <a:moveTo>
                    <a:pt x="-1" y="0"/>
                  </a:moveTo>
                  <a:cubicBezTo>
                    <a:pt x="11929" y="0"/>
                    <a:pt x="21600" y="9670"/>
                    <a:pt x="21600" y="21600"/>
                  </a:cubicBezTo>
                  <a:cubicBezTo>
                    <a:pt x="21600" y="33170"/>
                    <a:pt x="12482" y="42686"/>
                    <a:pt x="922" y="43180"/>
                  </a:cubicBezTo>
                </a:path>
                <a:path w="21600" h="43180" stroke="0" extrusionOk="0">
                  <a:moveTo>
                    <a:pt x="-1" y="0"/>
                  </a:moveTo>
                  <a:cubicBezTo>
                    <a:pt x="11929" y="0"/>
                    <a:pt x="21600" y="9670"/>
                    <a:pt x="21600" y="21600"/>
                  </a:cubicBezTo>
                  <a:cubicBezTo>
                    <a:pt x="21600" y="33170"/>
                    <a:pt x="12482" y="42686"/>
                    <a:pt x="922" y="43180"/>
                  </a:cubicBezTo>
                  <a:lnTo>
                    <a:pt x="0" y="21600"/>
                  </a:lnTo>
                  <a:close/>
                </a:path>
              </a:pathLst>
            </a:custGeom>
            <a:noFill/>
            <a:ln w="38100">
              <a:solidFill>
                <a:schemeClr val="accent1"/>
              </a:solidFill>
              <a:prstDash val="sysDot"/>
              <a:round/>
              <a:headEnd/>
              <a:tailEnd/>
            </a:ln>
          </p:spPr>
        </p:sp>
        <p:sp>
          <p:nvSpPr>
            <p:cNvPr id="202" name="Text Box 99"/>
            <p:cNvSpPr txBox="1">
              <a:spLocks noChangeArrowheads="1"/>
            </p:cNvSpPr>
            <p:nvPr/>
          </p:nvSpPr>
          <p:spPr bwMode="auto">
            <a:xfrm>
              <a:off x="2448144" y="1988840"/>
              <a:ext cx="228578" cy="254752"/>
            </a:xfrm>
            <a:prstGeom prst="rect">
              <a:avLst/>
            </a:prstGeom>
            <a:noFill/>
            <a:ln w="9525">
              <a:noFill/>
              <a:miter lim="800000"/>
              <a:headEnd/>
              <a:tailEnd/>
            </a:ln>
            <a:effectLst/>
          </p:spPr>
          <p:txBody>
            <a:bodyPr wrap="square" lIns="68415" tIns="34208" rIns="68415" bIns="34208">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684213"/>
              <a:r>
                <a:rPr lang="en-US" altLang="ja-JP" sz="1400" b="1" dirty="0">
                  <a:solidFill>
                    <a:srgbClr val="FF0000"/>
                  </a:solidFill>
                  <a:ea typeface="Arial Unicode MS" pitchFamily="50" charset="-128"/>
                  <a:cs typeface="Arial Unicode MS" pitchFamily="50" charset="-128"/>
                </a:rPr>
                <a:t>a</a:t>
              </a:r>
            </a:p>
          </p:txBody>
        </p:sp>
        <p:sp>
          <p:nvSpPr>
            <p:cNvPr id="203" name="Text Box 100"/>
            <p:cNvSpPr txBox="1">
              <a:spLocks noChangeArrowheads="1"/>
            </p:cNvSpPr>
            <p:nvPr/>
          </p:nvSpPr>
          <p:spPr bwMode="auto">
            <a:xfrm>
              <a:off x="2319624" y="2274148"/>
              <a:ext cx="218530" cy="254752"/>
            </a:xfrm>
            <a:prstGeom prst="rect">
              <a:avLst/>
            </a:prstGeom>
            <a:noFill/>
            <a:ln w="9525">
              <a:noFill/>
              <a:miter lim="800000"/>
              <a:headEnd/>
              <a:tailEnd/>
            </a:ln>
            <a:effectLst/>
          </p:spPr>
          <p:txBody>
            <a:bodyPr wrap="square" lIns="68415" tIns="34208" rIns="68415" bIns="34208">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684213"/>
              <a:r>
                <a:rPr lang="en-US" altLang="ja-JP" sz="1400" b="1" dirty="0">
                  <a:solidFill>
                    <a:srgbClr val="FF0000"/>
                  </a:solidFill>
                  <a:ea typeface="Arial Unicode MS" pitchFamily="50" charset="-128"/>
                  <a:cs typeface="Arial Unicode MS" pitchFamily="50" charset="-128"/>
                </a:rPr>
                <a:t>b</a:t>
              </a:r>
            </a:p>
          </p:txBody>
        </p:sp>
        <p:sp>
          <p:nvSpPr>
            <p:cNvPr id="204" name="Rectangle 27"/>
            <p:cNvSpPr>
              <a:spLocks noChangeArrowheads="1"/>
            </p:cNvSpPr>
            <p:nvPr/>
          </p:nvSpPr>
          <p:spPr bwMode="auto">
            <a:xfrm>
              <a:off x="2718174" y="2187910"/>
              <a:ext cx="72000" cy="144000"/>
            </a:xfrm>
            <a:prstGeom prst="rect">
              <a:avLst/>
            </a:prstGeom>
            <a:pattFill prst="smCheck">
              <a:fgClr>
                <a:srgbClr val="FF0000"/>
              </a:fgClr>
            </a:pattFill>
            <a:ln w="12700">
              <a:solidFill>
                <a:srgbClr val="FF0000"/>
              </a:solidFill>
              <a:headEnd/>
              <a:tailEnd/>
            </a:ln>
          </p:spPr>
          <p:style>
            <a:lnRef idx="2">
              <a:schemeClr val="accent2">
                <a:shade val="50000"/>
              </a:schemeClr>
            </a:lnRef>
            <a:fillRef idx="1">
              <a:schemeClr val="accent2"/>
            </a:fillRef>
            <a:effectRef idx="0">
              <a:schemeClr val="accent2"/>
            </a:effectRef>
            <a:fontRef idx="minor">
              <a:schemeClr val="lt1"/>
            </a:fontRef>
          </p:style>
        </p:sp>
      </p:grpSp>
      <p:grpSp>
        <p:nvGrpSpPr>
          <p:cNvPr id="5" name="グループ化 211"/>
          <p:cNvGrpSpPr/>
          <p:nvPr/>
        </p:nvGrpSpPr>
        <p:grpSpPr>
          <a:xfrm>
            <a:off x="4617007" y="1403775"/>
            <a:ext cx="4152389" cy="1922360"/>
            <a:chOff x="4617005" y="1313765"/>
            <a:chExt cx="4152389" cy="1922360"/>
          </a:xfrm>
        </p:grpSpPr>
        <p:sp>
          <p:nvSpPr>
            <p:cNvPr id="57" name="正方形/長方形 56"/>
            <p:cNvSpPr/>
            <p:nvPr/>
          </p:nvSpPr>
          <p:spPr bwMode="auto">
            <a:xfrm>
              <a:off x="4864655" y="1770965"/>
              <a:ext cx="1512000" cy="1058400"/>
            </a:xfrm>
            <a:prstGeom prst="rect">
              <a:avLst/>
            </a:prstGeom>
            <a:gradFill rotWithShape="1">
              <a:gsLst>
                <a:gs pos="0">
                  <a:srgbClr val="3B3B3B"/>
                </a:gs>
                <a:gs pos="50000">
                  <a:srgbClr val="808080"/>
                </a:gs>
                <a:gs pos="100000">
                  <a:srgbClr val="3B3B3B"/>
                </a:gs>
              </a:gsLst>
              <a:lin ang="5400000" scaled="1"/>
            </a:gradFill>
            <a:ln w="9525">
              <a:noFill/>
              <a:round/>
              <a:headEnd/>
              <a:tailEnd/>
            </a:ln>
          </p:spPr>
          <p:txBody>
            <a:bodyPr vert="horz" wrap="square" lIns="91440" tIns="45720" rIns="91440" bIns="45720" numCol="1" rtlCol="0"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400" b="0" i="0" u="none" strike="noStrike" cap="none" normalizeH="0" baseline="0" dirty="0">
                <a:ln>
                  <a:noFill/>
                </a:ln>
                <a:solidFill>
                  <a:schemeClr val="tx1"/>
                </a:solidFill>
                <a:effectLst/>
                <a:ea typeface="Arial Unicode MS" pitchFamily="50" charset="-128"/>
                <a:cs typeface="Arial Unicode MS" pitchFamily="50" charset="-128"/>
              </a:endParaRPr>
            </a:p>
          </p:txBody>
        </p:sp>
        <p:sp>
          <p:nvSpPr>
            <p:cNvPr id="60" name="Oval 63"/>
            <p:cNvSpPr>
              <a:spLocks noChangeArrowheads="1"/>
            </p:cNvSpPr>
            <p:nvPr/>
          </p:nvSpPr>
          <p:spPr bwMode="auto">
            <a:xfrm>
              <a:off x="4617005" y="1770965"/>
              <a:ext cx="514350" cy="1057274"/>
            </a:xfrm>
            <a:prstGeom prst="ellipse">
              <a:avLst/>
            </a:prstGeom>
            <a:solidFill>
              <a:srgbClr val="000000"/>
            </a:solidFill>
            <a:ln w="3175">
              <a:solidFill>
                <a:srgbClr val="000000"/>
              </a:solidFill>
              <a:round/>
              <a:headEnd/>
              <a:tailEnd/>
            </a:ln>
          </p:spPr>
        </p:sp>
        <p:sp>
          <p:nvSpPr>
            <p:cNvPr id="61" name="Oval 64"/>
            <p:cNvSpPr>
              <a:spLocks noChangeArrowheads="1"/>
            </p:cNvSpPr>
            <p:nvPr/>
          </p:nvSpPr>
          <p:spPr bwMode="auto">
            <a:xfrm>
              <a:off x="4664630" y="1828115"/>
              <a:ext cx="409575" cy="942975"/>
            </a:xfrm>
            <a:prstGeom prst="ellipse">
              <a:avLst/>
            </a:prstGeom>
            <a:solidFill>
              <a:schemeClr val="bg1">
                <a:lumMod val="85000"/>
              </a:schemeClr>
            </a:solidFill>
            <a:ln w="3175">
              <a:solidFill>
                <a:srgbClr val="B2B2B2"/>
              </a:solidFill>
              <a:round/>
              <a:headEnd/>
              <a:tailEnd/>
            </a:ln>
          </p:spPr>
        </p:sp>
        <p:sp>
          <p:nvSpPr>
            <p:cNvPr id="62" name="Oval 65"/>
            <p:cNvSpPr>
              <a:spLocks noChangeArrowheads="1"/>
            </p:cNvSpPr>
            <p:nvPr/>
          </p:nvSpPr>
          <p:spPr bwMode="auto">
            <a:xfrm>
              <a:off x="4721780" y="1885265"/>
              <a:ext cx="304800" cy="828675"/>
            </a:xfrm>
            <a:prstGeom prst="ellipse">
              <a:avLst/>
            </a:prstGeom>
            <a:solidFill>
              <a:schemeClr val="bg1">
                <a:lumMod val="65000"/>
              </a:schemeClr>
            </a:solidFill>
            <a:ln w="3175">
              <a:solidFill>
                <a:srgbClr val="000000"/>
              </a:solidFill>
              <a:round/>
              <a:headEnd/>
              <a:tailEnd/>
            </a:ln>
          </p:spPr>
        </p:sp>
        <p:sp>
          <p:nvSpPr>
            <p:cNvPr id="63" name="Arc 67"/>
            <p:cNvSpPr>
              <a:spLocks/>
            </p:cNvSpPr>
            <p:nvPr/>
          </p:nvSpPr>
          <p:spPr bwMode="auto">
            <a:xfrm>
              <a:off x="6312455" y="1770965"/>
              <a:ext cx="304800" cy="1057274"/>
            </a:xfrm>
            <a:custGeom>
              <a:avLst/>
              <a:gdLst>
                <a:gd name="T0" fmla="*/ 0 w 21600"/>
                <a:gd name="T1" fmla="*/ 0 h 43180"/>
                <a:gd name="T2" fmla="*/ 2147483647 w 21600"/>
                <a:gd name="T3" fmla="*/ 2147483647 h 43180"/>
                <a:gd name="T4" fmla="*/ 0 w 21600"/>
                <a:gd name="T5" fmla="*/ 2147483647 h 43180"/>
                <a:gd name="T6" fmla="*/ 0 60000 65536"/>
                <a:gd name="T7" fmla="*/ 0 60000 65536"/>
                <a:gd name="T8" fmla="*/ 0 60000 65536"/>
                <a:gd name="T9" fmla="*/ 0 w 21600"/>
                <a:gd name="T10" fmla="*/ 0 h 43180"/>
                <a:gd name="T11" fmla="*/ 21600 w 21600"/>
                <a:gd name="T12" fmla="*/ 43180 h 43180"/>
              </a:gdLst>
              <a:ahLst/>
              <a:cxnLst>
                <a:cxn ang="T6">
                  <a:pos x="T0" y="T1"/>
                </a:cxn>
                <a:cxn ang="T7">
                  <a:pos x="T2" y="T3"/>
                </a:cxn>
                <a:cxn ang="T8">
                  <a:pos x="T4" y="T5"/>
                </a:cxn>
              </a:cxnLst>
              <a:rect l="T9" t="T10" r="T11" b="T12"/>
              <a:pathLst>
                <a:path w="21600" h="43180" fill="none" extrusionOk="0">
                  <a:moveTo>
                    <a:pt x="-1" y="0"/>
                  </a:moveTo>
                  <a:cubicBezTo>
                    <a:pt x="11929" y="0"/>
                    <a:pt x="21600" y="9670"/>
                    <a:pt x="21600" y="21600"/>
                  </a:cubicBezTo>
                  <a:cubicBezTo>
                    <a:pt x="21600" y="33170"/>
                    <a:pt x="12482" y="42686"/>
                    <a:pt x="922" y="43180"/>
                  </a:cubicBezTo>
                </a:path>
                <a:path w="21600" h="43180" stroke="0" extrusionOk="0">
                  <a:moveTo>
                    <a:pt x="-1" y="0"/>
                  </a:moveTo>
                  <a:cubicBezTo>
                    <a:pt x="11929" y="0"/>
                    <a:pt x="21600" y="9670"/>
                    <a:pt x="21600" y="21600"/>
                  </a:cubicBezTo>
                  <a:cubicBezTo>
                    <a:pt x="21600" y="33170"/>
                    <a:pt x="12482" y="42686"/>
                    <a:pt x="922" y="43180"/>
                  </a:cubicBezTo>
                  <a:lnTo>
                    <a:pt x="0" y="21600"/>
                  </a:lnTo>
                  <a:close/>
                </a:path>
              </a:pathLst>
            </a:custGeom>
            <a:gradFill rotWithShape="1">
              <a:gsLst>
                <a:gs pos="0">
                  <a:srgbClr val="3B3B3B"/>
                </a:gs>
                <a:gs pos="50000">
                  <a:srgbClr val="808080"/>
                </a:gs>
                <a:gs pos="100000">
                  <a:srgbClr val="3B3B3B"/>
                </a:gs>
              </a:gsLst>
              <a:lin ang="5400000" scaled="1"/>
            </a:gradFill>
            <a:ln w="38100">
              <a:noFill/>
              <a:round/>
              <a:headEnd/>
              <a:tailEnd/>
            </a:ln>
          </p:spPr>
        </p:sp>
        <p:sp>
          <p:nvSpPr>
            <p:cNvPr id="67" name="Text Box 73"/>
            <p:cNvSpPr txBox="1">
              <a:spLocks noChangeArrowheads="1"/>
            </p:cNvSpPr>
            <p:nvPr/>
          </p:nvSpPr>
          <p:spPr bwMode="auto">
            <a:xfrm>
              <a:off x="6417203" y="2933945"/>
              <a:ext cx="1432323" cy="302180"/>
            </a:xfrm>
            <a:prstGeom prst="rect">
              <a:avLst/>
            </a:prstGeom>
            <a:noFill/>
            <a:ln w="9525">
              <a:noFill/>
              <a:miter lim="800000"/>
              <a:headEnd/>
              <a:tailEnd/>
            </a:ln>
            <a:effectLst/>
          </p:spPr>
          <p:txBody>
            <a:bodyPr wrap="square" lIns="68415" tIns="34208" rIns="68415" bIns="34208">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684213"/>
              <a:r>
                <a:rPr lang="en-US" altLang="ja-JP" sz="1400" smtClean="0">
                  <a:ea typeface="Arial Unicode MS" pitchFamily="50" charset="-128"/>
                  <a:cs typeface="Arial Unicode MS" pitchFamily="50" charset="-128"/>
                </a:rPr>
                <a:t>S</a:t>
              </a:r>
              <a:r>
                <a:rPr lang="en-US" altLang="ja-JP" sz="1400" b="0" smtClean="0">
                  <a:ea typeface="Arial Unicode MS" pitchFamily="50" charset="-128"/>
                  <a:cs typeface="Arial Unicode MS" pitchFamily="50" charset="-128"/>
                </a:rPr>
                <a:t>train gauges</a:t>
              </a:r>
              <a:endParaRPr lang="ja-JP" altLang="en-US" sz="1400" b="0" dirty="0">
                <a:ea typeface="Arial Unicode MS" pitchFamily="50" charset="-128"/>
                <a:cs typeface="Arial Unicode MS" pitchFamily="50" charset="-128"/>
              </a:endParaRPr>
            </a:p>
          </p:txBody>
        </p:sp>
        <p:sp>
          <p:nvSpPr>
            <p:cNvPr id="68" name="Rectangle 74"/>
            <p:cNvSpPr>
              <a:spLocks noChangeArrowheads="1"/>
            </p:cNvSpPr>
            <p:nvPr/>
          </p:nvSpPr>
          <p:spPr bwMode="auto">
            <a:xfrm>
              <a:off x="4874180" y="1770965"/>
              <a:ext cx="47625" cy="57150"/>
            </a:xfrm>
            <a:prstGeom prst="rect">
              <a:avLst/>
            </a:prstGeom>
            <a:solidFill>
              <a:srgbClr val="00FFFF"/>
            </a:solidFill>
            <a:ln w="38100">
              <a:solidFill>
                <a:srgbClr val="00FFFF"/>
              </a:solidFill>
              <a:miter lim="800000"/>
              <a:headEnd/>
              <a:tailEnd/>
            </a:ln>
          </p:spPr>
        </p:sp>
        <p:sp>
          <p:nvSpPr>
            <p:cNvPr id="69" name="Rectangle 75"/>
            <p:cNvSpPr>
              <a:spLocks noChangeArrowheads="1"/>
            </p:cNvSpPr>
            <p:nvPr/>
          </p:nvSpPr>
          <p:spPr bwMode="auto">
            <a:xfrm>
              <a:off x="4969430" y="1770965"/>
              <a:ext cx="57150" cy="57150"/>
            </a:xfrm>
            <a:prstGeom prst="rect">
              <a:avLst/>
            </a:prstGeom>
            <a:solidFill>
              <a:srgbClr val="00FFFF"/>
            </a:solidFill>
            <a:ln w="38100">
              <a:solidFill>
                <a:srgbClr val="00FFFF"/>
              </a:solidFill>
              <a:miter lim="800000"/>
              <a:headEnd/>
              <a:tailEnd/>
            </a:ln>
          </p:spPr>
        </p:sp>
        <p:sp>
          <p:nvSpPr>
            <p:cNvPr id="70" name="Rectangle 76"/>
            <p:cNvSpPr>
              <a:spLocks noChangeArrowheads="1"/>
            </p:cNvSpPr>
            <p:nvPr/>
          </p:nvSpPr>
          <p:spPr bwMode="auto">
            <a:xfrm>
              <a:off x="5074205" y="1770965"/>
              <a:ext cx="57150" cy="57150"/>
            </a:xfrm>
            <a:prstGeom prst="rect">
              <a:avLst/>
            </a:prstGeom>
            <a:solidFill>
              <a:srgbClr val="00FFFF"/>
            </a:solidFill>
            <a:ln w="38100">
              <a:solidFill>
                <a:srgbClr val="00FFFF"/>
              </a:solidFill>
              <a:miter lim="800000"/>
              <a:headEnd/>
              <a:tailEnd/>
            </a:ln>
          </p:spPr>
        </p:sp>
        <p:sp>
          <p:nvSpPr>
            <p:cNvPr id="71" name="Rectangle 77"/>
            <p:cNvSpPr>
              <a:spLocks noChangeArrowheads="1"/>
            </p:cNvSpPr>
            <p:nvPr/>
          </p:nvSpPr>
          <p:spPr bwMode="auto">
            <a:xfrm>
              <a:off x="5178980" y="1770965"/>
              <a:ext cx="47625" cy="57150"/>
            </a:xfrm>
            <a:prstGeom prst="rect">
              <a:avLst/>
            </a:prstGeom>
            <a:solidFill>
              <a:srgbClr val="00FFFF"/>
            </a:solidFill>
            <a:ln w="38100">
              <a:solidFill>
                <a:srgbClr val="00FFFF"/>
              </a:solidFill>
              <a:miter lim="800000"/>
              <a:headEnd/>
              <a:tailEnd/>
            </a:ln>
          </p:spPr>
        </p:sp>
        <p:sp>
          <p:nvSpPr>
            <p:cNvPr id="72" name="Rectangle 78"/>
            <p:cNvSpPr>
              <a:spLocks noChangeArrowheads="1"/>
            </p:cNvSpPr>
            <p:nvPr/>
          </p:nvSpPr>
          <p:spPr bwMode="auto">
            <a:xfrm>
              <a:off x="5283755" y="1770965"/>
              <a:ext cx="47625" cy="57150"/>
            </a:xfrm>
            <a:prstGeom prst="rect">
              <a:avLst/>
            </a:prstGeom>
            <a:solidFill>
              <a:srgbClr val="00FFFF"/>
            </a:solidFill>
            <a:ln w="38100">
              <a:solidFill>
                <a:srgbClr val="00FFFF"/>
              </a:solidFill>
              <a:miter lim="800000"/>
              <a:headEnd/>
              <a:tailEnd/>
            </a:ln>
          </p:spPr>
        </p:sp>
        <p:sp>
          <p:nvSpPr>
            <p:cNvPr id="73" name="Rectangle 79"/>
            <p:cNvSpPr>
              <a:spLocks noChangeArrowheads="1"/>
            </p:cNvSpPr>
            <p:nvPr/>
          </p:nvSpPr>
          <p:spPr bwMode="auto">
            <a:xfrm>
              <a:off x="5388530" y="1770965"/>
              <a:ext cx="47625" cy="57150"/>
            </a:xfrm>
            <a:prstGeom prst="rect">
              <a:avLst/>
            </a:prstGeom>
            <a:solidFill>
              <a:srgbClr val="00FFFF"/>
            </a:solidFill>
            <a:ln w="38100">
              <a:solidFill>
                <a:srgbClr val="00FFFF"/>
              </a:solidFill>
              <a:miter lim="800000"/>
              <a:headEnd/>
              <a:tailEnd/>
            </a:ln>
          </p:spPr>
        </p:sp>
        <p:sp>
          <p:nvSpPr>
            <p:cNvPr id="74" name="Rectangle 80"/>
            <p:cNvSpPr>
              <a:spLocks noChangeArrowheads="1"/>
            </p:cNvSpPr>
            <p:nvPr/>
          </p:nvSpPr>
          <p:spPr bwMode="auto">
            <a:xfrm>
              <a:off x="5483780" y="1770965"/>
              <a:ext cx="57150" cy="57150"/>
            </a:xfrm>
            <a:prstGeom prst="rect">
              <a:avLst/>
            </a:prstGeom>
            <a:solidFill>
              <a:srgbClr val="00FFFF"/>
            </a:solidFill>
            <a:ln w="38100">
              <a:solidFill>
                <a:srgbClr val="00FFFF"/>
              </a:solidFill>
              <a:miter lim="800000"/>
              <a:headEnd/>
              <a:tailEnd/>
            </a:ln>
          </p:spPr>
        </p:sp>
        <p:sp>
          <p:nvSpPr>
            <p:cNvPr id="75" name="Rectangle 81"/>
            <p:cNvSpPr>
              <a:spLocks noChangeArrowheads="1"/>
            </p:cNvSpPr>
            <p:nvPr/>
          </p:nvSpPr>
          <p:spPr bwMode="auto">
            <a:xfrm>
              <a:off x="5588555" y="1770965"/>
              <a:ext cx="57150" cy="57150"/>
            </a:xfrm>
            <a:prstGeom prst="rect">
              <a:avLst/>
            </a:prstGeom>
            <a:solidFill>
              <a:srgbClr val="00FFFF"/>
            </a:solidFill>
            <a:ln w="38100">
              <a:solidFill>
                <a:srgbClr val="00FFFF"/>
              </a:solidFill>
              <a:miter lim="800000"/>
              <a:headEnd/>
              <a:tailEnd/>
            </a:ln>
          </p:spPr>
        </p:sp>
        <p:sp>
          <p:nvSpPr>
            <p:cNvPr id="76" name="Rectangle 82"/>
            <p:cNvSpPr>
              <a:spLocks noChangeArrowheads="1"/>
            </p:cNvSpPr>
            <p:nvPr/>
          </p:nvSpPr>
          <p:spPr bwMode="auto">
            <a:xfrm>
              <a:off x="5693330" y="1770965"/>
              <a:ext cx="57150" cy="57150"/>
            </a:xfrm>
            <a:prstGeom prst="rect">
              <a:avLst/>
            </a:prstGeom>
            <a:solidFill>
              <a:srgbClr val="00FFFF"/>
            </a:solidFill>
            <a:ln w="38100">
              <a:solidFill>
                <a:srgbClr val="00FFFF"/>
              </a:solidFill>
              <a:miter lim="800000"/>
              <a:headEnd/>
              <a:tailEnd/>
            </a:ln>
          </p:spPr>
        </p:sp>
        <p:sp>
          <p:nvSpPr>
            <p:cNvPr id="77" name="Rectangle 83"/>
            <p:cNvSpPr>
              <a:spLocks noChangeArrowheads="1"/>
            </p:cNvSpPr>
            <p:nvPr/>
          </p:nvSpPr>
          <p:spPr bwMode="auto">
            <a:xfrm>
              <a:off x="5798105" y="1770965"/>
              <a:ext cx="47625" cy="57150"/>
            </a:xfrm>
            <a:prstGeom prst="rect">
              <a:avLst/>
            </a:prstGeom>
            <a:solidFill>
              <a:srgbClr val="00FFFF"/>
            </a:solidFill>
            <a:ln w="38100">
              <a:solidFill>
                <a:srgbClr val="00FFFF"/>
              </a:solidFill>
              <a:miter lim="800000"/>
              <a:headEnd/>
              <a:tailEnd/>
            </a:ln>
          </p:spPr>
        </p:sp>
        <p:sp>
          <p:nvSpPr>
            <p:cNvPr id="78" name="Rectangle 84"/>
            <p:cNvSpPr>
              <a:spLocks noChangeArrowheads="1"/>
            </p:cNvSpPr>
            <p:nvPr/>
          </p:nvSpPr>
          <p:spPr bwMode="auto">
            <a:xfrm>
              <a:off x="5902880" y="1770965"/>
              <a:ext cx="47625" cy="57150"/>
            </a:xfrm>
            <a:prstGeom prst="rect">
              <a:avLst/>
            </a:prstGeom>
            <a:solidFill>
              <a:srgbClr val="00FFFF"/>
            </a:solidFill>
            <a:ln w="38100">
              <a:solidFill>
                <a:srgbClr val="00FFFF"/>
              </a:solidFill>
              <a:miter lim="800000"/>
              <a:headEnd/>
              <a:tailEnd/>
            </a:ln>
          </p:spPr>
        </p:sp>
        <p:sp>
          <p:nvSpPr>
            <p:cNvPr id="79" name="Rectangle 85"/>
            <p:cNvSpPr>
              <a:spLocks noChangeArrowheads="1"/>
            </p:cNvSpPr>
            <p:nvPr/>
          </p:nvSpPr>
          <p:spPr bwMode="auto">
            <a:xfrm>
              <a:off x="5998130" y="1770965"/>
              <a:ext cx="57150" cy="57150"/>
            </a:xfrm>
            <a:prstGeom prst="rect">
              <a:avLst/>
            </a:prstGeom>
            <a:solidFill>
              <a:srgbClr val="00FFFF"/>
            </a:solidFill>
            <a:ln w="38100">
              <a:solidFill>
                <a:srgbClr val="00FFFF"/>
              </a:solidFill>
              <a:miter lim="800000"/>
              <a:headEnd/>
              <a:tailEnd/>
            </a:ln>
          </p:spPr>
        </p:sp>
        <p:sp>
          <p:nvSpPr>
            <p:cNvPr id="80" name="Rectangle 86"/>
            <p:cNvSpPr>
              <a:spLocks noChangeArrowheads="1"/>
            </p:cNvSpPr>
            <p:nvPr/>
          </p:nvSpPr>
          <p:spPr bwMode="auto">
            <a:xfrm>
              <a:off x="6102905" y="1770965"/>
              <a:ext cx="57150" cy="57150"/>
            </a:xfrm>
            <a:prstGeom prst="rect">
              <a:avLst/>
            </a:prstGeom>
            <a:solidFill>
              <a:srgbClr val="00FFFF"/>
            </a:solidFill>
            <a:ln w="38100">
              <a:solidFill>
                <a:srgbClr val="00FFFF"/>
              </a:solidFill>
              <a:miter lim="800000"/>
              <a:headEnd/>
              <a:tailEnd/>
            </a:ln>
          </p:spPr>
        </p:sp>
        <p:sp>
          <p:nvSpPr>
            <p:cNvPr id="81" name="Rectangle 87"/>
            <p:cNvSpPr>
              <a:spLocks noChangeArrowheads="1"/>
            </p:cNvSpPr>
            <p:nvPr/>
          </p:nvSpPr>
          <p:spPr bwMode="auto">
            <a:xfrm>
              <a:off x="6207680" y="1770965"/>
              <a:ext cx="57150" cy="57150"/>
            </a:xfrm>
            <a:prstGeom prst="rect">
              <a:avLst/>
            </a:prstGeom>
            <a:solidFill>
              <a:srgbClr val="00FFFF"/>
            </a:solidFill>
            <a:ln w="38100">
              <a:solidFill>
                <a:srgbClr val="00FFFF"/>
              </a:solidFill>
              <a:miter lim="800000"/>
              <a:headEnd/>
              <a:tailEnd/>
            </a:ln>
          </p:spPr>
        </p:sp>
        <p:sp>
          <p:nvSpPr>
            <p:cNvPr id="82" name="Rectangle 88"/>
            <p:cNvSpPr>
              <a:spLocks noChangeArrowheads="1"/>
            </p:cNvSpPr>
            <p:nvPr/>
          </p:nvSpPr>
          <p:spPr bwMode="auto">
            <a:xfrm>
              <a:off x="6312455" y="1770965"/>
              <a:ext cx="47625" cy="57150"/>
            </a:xfrm>
            <a:prstGeom prst="rect">
              <a:avLst/>
            </a:prstGeom>
            <a:solidFill>
              <a:srgbClr val="00FFFF"/>
            </a:solidFill>
            <a:ln w="38100">
              <a:solidFill>
                <a:srgbClr val="00FFFF"/>
              </a:solidFill>
              <a:miter lim="800000"/>
              <a:headEnd/>
              <a:tailEnd/>
            </a:ln>
          </p:spPr>
        </p:sp>
        <p:sp>
          <p:nvSpPr>
            <p:cNvPr id="83" name="Text Box 89"/>
            <p:cNvSpPr txBox="1">
              <a:spLocks noChangeArrowheads="1"/>
            </p:cNvSpPr>
            <p:nvPr/>
          </p:nvSpPr>
          <p:spPr bwMode="auto">
            <a:xfrm>
              <a:off x="4845605" y="1313765"/>
              <a:ext cx="3552825" cy="266700"/>
            </a:xfrm>
            <a:prstGeom prst="rect">
              <a:avLst/>
            </a:prstGeom>
            <a:noFill/>
            <a:ln w="9525">
              <a:noFill/>
              <a:miter lim="800000"/>
              <a:headEnd/>
              <a:tailEnd/>
            </a:ln>
            <a:effectLst/>
          </p:spPr>
          <p:txBody>
            <a:bodyPr wrap="square" lIns="68415" tIns="34208" rIns="68415" bIns="34208">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684213"/>
              <a:r>
                <a:rPr lang="en-US" altLang="ja-JP" sz="1400" b="1" dirty="0">
                  <a:ea typeface="Arial Unicode MS" pitchFamily="50" charset="-128"/>
                  <a:cs typeface="Arial Unicode MS" pitchFamily="50" charset="-128"/>
                </a:rPr>
                <a:t>Cut 3 </a:t>
              </a:r>
              <a:r>
                <a:rPr lang="en-US" altLang="ja-JP" sz="1400" dirty="0" smtClean="0">
                  <a:ea typeface="Arial Unicode MS" pitchFamily="50" charset="-128"/>
                  <a:cs typeface="Arial Unicode MS" pitchFamily="50" charset="-128"/>
                </a:rPr>
                <a:t>: Separate CFRP and Liner</a:t>
              </a:r>
              <a:endParaRPr lang="en-US" altLang="ja-JP" sz="1400" b="0" dirty="0">
                <a:ea typeface="Arial Unicode MS" pitchFamily="50" charset="-128"/>
                <a:cs typeface="Arial Unicode MS" pitchFamily="50" charset="-128"/>
              </a:endParaRPr>
            </a:p>
          </p:txBody>
        </p:sp>
        <p:sp>
          <p:nvSpPr>
            <p:cNvPr id="84" name="Line 90"/>
            <p:cNvSpPr>
              <a:spLocks noChangeShapeType="1"/>
            </p:cNvSpPr>
            <p:nvPr/>
          </p:nvSpPr>
          <p:spPr bwMode="auto">
            <a:xfrm>
              <a:off x="5588555" y="1551890"/>
              <a:ext cx="0" cy="228600"/>
            </a:xfrm>
            <a:prstGeom prst="line">
              <a:avLst/>
            </a:prstGeom>
            <a:noFill/>
            <a:ln w="38100">
              <a:solidFill>
                <a:srgbClr val="000000"/>
              </a:solidFill>
              <a:round/>
              <a:headEnd/>
              <a:tailEnd type="triangle" w="med" len="med"/>
            </a:ln>
          </p:spPr>
        </p:sp>
        <p:grpSp>
          <p:nvGrpSpPr>
            <p:cNvPr id="6" name="Group 93"/>
            <p:cNvGrpSpPr>
              <a:grpSpLocks/>
            </p:cNvGrpSpPr>
            <p:nvPr/>
          </p:nvGrpSpPr>
          <p:grpSpPr bwMode="auto">
            <a:xfrm>
              <a:off x="6934260" y="1551026"/>
              <a:ext cx="1835134" cy="1532186"/>
              <a:chOff x="3098305" y="2172224"/>
              <a:chExt cx="1487" cy="1251"/>
            </a:xfrm>
          </p:grpSpPr>
          <p:sp>
            <p:nvSpPr>
              <p:cNvPr id="116" name="Oval 94"/>
              <p:cNvSpPr>
                <a:spLocks noChangeArrowheads="1"/>
              </p:cNvSpPr>
              <p:nvPr/>
            </p:nvSpPr>
            <p:spPr bwMode="auto">
              <a:xfrm>
                <a:off x="3098305" y="2172418"/>
                <a:ext cx="862" cy="862"/>
              </a:xfrm>
              <a:prstGeom prst="ellipse">
                <a:avLst/>
              </a:prstGeom>
              <a:solidFill>
                <a:srgbClr val="000000"/>
              </a:solidFill>
              <a:ln w="3175">
                <a:solidFill>
                  <a:srgbClr val="000000"/>
                </a:solidFill>
                <a:round/>
                <a:headEnd/>
                <a:tailEnd/>
              </a:ln>
            </p:spPr>
          </p:sp>
          <p:sp>
            <p:nvSpPr>
              <p:cNvPr id="117" name="Oval 95"/>
              <p:cNvSpPr>
                <a:spLocks noChangeArrowheads="1"/>
              </p:cNvSpPr>
              <p:nvPr/>
            </p:nvSpPr>
            <p:spPr bwMode="auto">
              <a:xfrm>
                <a:off x="3098351" y="2172464"/>
                <a:ext cx="771" cy="771"/>
              </a:xfrm>
              <a:prstGeom prst="ellipse">
                <a:avLst/>
              </a:prstGeom>
              <a:solidFill>
                <a:schemeClr val="bg1">
                  <a:lumMod val="85000"/>
                </a:schemeClr>
              </a:solidFill>
              <a:ln w="3175">
                <a:solidFill>
                  <a:srgbClr val="B2B2B2"/>
                </a:solidFill>
                <a:round/>
                <a:headEnd/>
                <a:tailEnd/>
              </a:ln>
            </p:spPr>
          </p:sp>
          <p:sp>
            <p:nvSpPr>
              <p:cNvPr id="118" name="Oval 96"/>
              <p:cNvSpPr>
                <a:spLocks noChangeArrowheads="1"/>
              </p:cNvSpPr>
              <p:nvPr/>
            </p:nvSpPr>
            <p:spPr bwMode="auto">
              <a:xfrm>
                <a:off x="3098396" y="2172509"/>
                <a:ext cx="681" cy="680"/>
              </a:xfrm>
              <a:prstGeom prst="ellipse">
                <a:avLst/>
              </a:prstGeom>
              <a:solidFill>
                <a:schemeClr val="bg2">
                  <a:lumMod val="40000"/>
                  <a:lumOff val="60000"/>
                </a:schemeClr>
              </a:solidFill>
              <a:ln w="3175">
                <a:solidFill>
                  <a:srgbClr val="000000"/>
                </a:solidFill>
                <a:round/>
                <a:headEnd/>
                <a:tailEnd/>
              </a:ln>
            </p:spPr>
          </p:sp>
          <p:sp>
            <p:nvSpPr>
              <p:cNvPr id="119" name="Rectangle 97"/>
              <p:cNvSpPr>
                <a:spLocks noChangeArrowheads="1"/>
              </p:cNvSpPr>
              <p:nvPr/>
            </p:nvSpPr>
            <p:spPr bwMode="auto">
              <a:xfrm>
                <a:off x="3098706" y="2172419"/>
                <a:ext cx="46" cy="45"/>
              </a:xfrm>
              <a:prstGeom prst="rect">
                <a:avLst/>
              </a:prstGeom>
              <a:solidFill>
                <a:srgbClr val="00FFFF"/>
              </a:solidFill>
              <a:ln w="38100">
                <a:solidFill>
                  <a:srgbClr val="00FFFF"/>
                </a:solidFill>
                <a:miter lim="800000"/>
                <a:headEnd/>
                <a:tailEnd/>
              </a:ln>
            </p:spPr>
          </p:sp>
          <p:sp>
            <p:nvSpPr>
              <p:cNvPr id="120" name="Line 103"/>
              <p:cNvSpPr>
                <a:spLocks noChangeShapeType="1"/>
              </p:cNvSpPr>
              <p:nvPr/>
            </p:nvSpPr>
            <p:spPr bwMode="auto">
              <a:xfrm flipH="1">
                <a:off x="3098403" y="2172892"/>
                <a:ext cx="610" cy="459"/>
              </a:xfrm>
              <a:prstGeom prst="line">
                <a:avLst/>
              </a:prstGeom>
              <a:noFill/>
              <a:ln w="38100">
                <a:solidFill>
                  <a:srgbClr val="FF0000"/>
                </a:solidFill>
                <a:round/>
                <a:headEnd type="triangle" w="med" len="med"/>
                <a:tailEnd/>
              </a:ln>
            </p:spPr>
          </p:sp>
          <p:sp>
            <p:nvSpPr>
              <p:cNvPr id="121" name="Text Box 106"/>
              <p:cNvSpPr txBox="1">
                <a:spLocks noChangeArrowheads="1"/>
              </p:cNvSpPr>
              <p:nvPr/>
            </p:nvSpPr>
            <p:spPr bwMode="auto">
              <a:xfrm>
                <a:off x="3099113" y="2172224"/>
                <a:ext cx="679" cy="232"/>
              </a:xfrm>
              <a:prstGeom prst="rect">
                <a:avLst/>
              </a:prstGeom>
              <a:noFill/>
              <a:ln w="9525">
                <a:noFill/>
                <a:miter lim="800000"/>
                <a:headEnd/>
                <a:tailEnd/>
              </a:ln>
              <a:effectLst/>
            </p:spPr>
            <p:txBody>
              <a:bodyPr wrap="square" lIns="68415" tIns="34208" rIns="68415" bIns="34208">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957263">
                  <a:spcBef>
                    <a:spcPct val="50000"/>
                  </a:spcBef>
                </a:pPr>
                <a:r>
                  <a:rPr lang="en-US" altLang="ja-JP" sz="1400" b="0" dirty="0" smtClean="0">
                    <a:ea typeface="Arial Unicode MS" pitchFamily="50" charset="-128"/>
                    <a:cs typeface="Arial Unicode MS" pitchFamily="50" charset="-128"/>
                  </a:rPr>
                  <a:t>CFRP</a:t>
                </a:r>
                <a:endParaRPr lang="en-US" altLang="ja-JP" sz="1400" b="0" dirty="0">
                  <a:ea typeface="Arial Unicode MS" pitchFamily="50" charset="-128"/>
                  <a:cs typeface="Arial Unicode MS" pitchFamily="50" charset="-128"/>
                </a:endParaRPr>
              </a:p>
            </p:txBody>
          </p:sp>
          <p:sp>
            <p:nvSpPr>
              <p:cNvPr id="122" name="Line 107"/>
              <p:cNvSpPr>
                <a:spLocks noChangeShapeType="1"/>
              </p:cNvSpPr>
              <p:nvPr/>
            </p:nvSpPr>
            <p:spPr bwMode="auto">
              <a:xfrm flipH="1">
                <a:off x="3099113" y="2172433"/>
                <a:ext cx="139" cy="194"/>
              </a:xfrm>
              <a:prstGeom prst="line">
                <a:avLst/>
              </a:prstGeom>
              <a:noFill/>
              <a:ln w="38100">
                <a:solidFill>
                  <a:schemeClr val="tx2"/>
                </a:solidFill>
                <a:round/>
                <a:headEnd/>
                <a:tailEnd type="oval" w="sm" len="sm"/>
              </a:ln>
            </p:spPr>
          </p:sp>
          <p:sp>
            <p:nvSpPr>
              <p:cNvPr id="123" name="Text Box 108"/>
              <p:cNvSpPr txBox="1">
                <a:spLocks noChangeArrowheads="1"/>
              </p:cNvSpPr>
              <p:nvPr/>
            </p:nvSpPr>
            <p:spPr bwMode="auto">
              <a:xfrm>
                <a:off x="3099053" y="2173243"/>
                <a:ext cx="633" cy="232"/>
              </a:xfrm>
              <a:prstGeom prst="rect">
                <a:avLst/>
              </a:prstGeom>
              <a:noFill/>
              <a:ln w="9525">
                <a:noFill/>
                <a:miter lim="800000"/>
                <a:headEnd/>
                <a:tailEnd/>
              </a:ln>
              <a:effectLst/>
            </p:spPr>
            <p:txBody>
              <a:bodyPr wrap="square" lIns="68415" tIns="34208" rIns="68415" bIns="34208">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957263">
                  <a:spcBef>
                    <a:spcPct val="50000"/>
                  </a:spcBef>
                </a:pPr>
                <a:r>
                  <a:rPr lang="en-US" altLang="ja-JP" sz="1400" dirty="0" smtClean="0">
                    <a:ea typeface="Arial Unicode MS" pitchFamily="50" charset="-128"/>
                    <a:cs typeface="Arial Unicode MS" pitchFamily="50" charset="-128"/>
                  </a:rPr>
                  <a:t>Liner</a:t>
                </a:r>
                <a:endParaRPr lang="en-US" altLang="ja-JP" sz="1400" b="0" dirty="0">
                  <a:ea typeface="Arial Unicode MS" pitchFamily="50" charset="-128"/>
                  <a:cs typeface="Arial Unicode MS" pitchFamily="50" charset="-128"/>
                </a:endParaRPr>
              </a:p>
            </p:txBody>
          </p:sp>
          <p:sp>
            <p:nvSpPr>
              <p:cNvPr id="124" name="Line 109"/>
              <p:cNvSpPr>
                <a:spLocks noChangeShapeType="1"/>
              </p:cNvSpPr>
              <p:nvPr/>
            </p:nvSpPr>
            <p:spPr bwMode="auto">
              <a:xfrm flipH="1" flipV="1">
                <a:off x="3099011" y="2173076"/>
                <a:ext cx="175" cy="150"/>
              </a:xfrm>
              <a:prstGeom prst="line">
                <a:avLst/>
              </a:prstGeom>
              <a:noFill/>
              <a:ln w="38100">
                <a:solidFill>
                  <a:schemeClr val="tx2"/>
                </a:solidFill>
                <a:round/>
                <a:headEnd/>
                <a:tailEnd type="oval" w="sm" len="sm"/>
              </a:ln>
            </p:spPr>
          </p:sp>
        </p:grpSp>
        <p:sp>
          <p:nvSpPr>
            <p:cNvPr id="88" name="Line 110"/>
            <p:cNvSpPr>
              <a:spLocks noChangeShapeType="1"/>
            </p:cNvSpPr>
            <p:nvPr/>
          </p:nvSpPr>
          <p:spPr bwMode="auto">
            <a:xfrm>
              <a:off x="7445930" y="1551890"/>
              <a:ext cx="0" cy="228600"/>
            </a:xfrm>
            <a:prstGeom prst="line">
              <a:avLst/>
            </a:prstGeom>
            <a:noFill/>
            <a:ln w="38100">
              <a:solidFill>
                <a:srgbClr val="000000"/>
              </a:solidFill>
              <a:round/>
              <a:headEnd/>
              <a:tailEnd type="triangle" w="med" len="med"/>
            </a:ln>
          </p:spPr>
        </p:sp>
        <p:sp>
          <p:nvSpPr>
            <p:cNvPr id="90" name="Line 103"/>
            <p:cNvSpPr>
              <a:spLocks noChangeShapeType="1"/>
            </p:cNvSpPr>
            <p:nvPr/>
          </p:nvSpPr>
          <p:spPr bwMode="auto">
            <a:xfrm>
              <a:off x="5893355" y="2342463"/>
              <a:ext cx="1171576" cy="571501"/>
            </a:xfrm>
            <a:prstGeom prst="line">
              <a:avLst/>
            </a:prstGeom>
            <a:noFill/>
            <a:ln w="38100">
              <a:solidFill>
                <a:srgbClr val="FF0000"/>
              </a:solidFill>
              <a:round/>
              <a:headEnd type="triangle" w="med" len="med"/>
              <a:tailEnd/>
            </a:ln>
          </p:spPr>
        </p:sp>
        <p:grpSp>
          <p:nvGrpSpPr>
            <p:cNvPr id="7" name="グループ化 90"/>
            <p:cNvGrpSpPr/>
            <p:nvPr/>
          </p:nvGrpSpPr>
          <p:grpSpPr>
            <a:xfrm>
              <a:off x="4912280" y="2799665"/>
              <a:ext cx="1485900" cy="57150"/>
              <a:chOff x="1076325" y="3419474"/>
              <a:chExt cx="1485900" cy="57150"/>
            </a:xfrm>
          </p:grpSpPr>
          <p:sp>
            <p:nvSpPr>
              <p:cNvPr id="101" name="Rectangle 74"/>
              <p:cNvSpPr>
                <a:spLocks noChangeArrowheads="1"/>
              </p:cNvSpPr>
              <p:nvPr/>
            </p:nvSpPr>
            <p:spPr bwMode="auto">
              <a:xfrm>
                <a:off x="1076325" y="3419474"/>
                <a:ext cx="47625" cy="57150"/>
              </a:xfrm>
              <a:prstGeom prst="rect">
                <a:avLst/>
              </a:prstGeom>
              <a:solidFill>
                <a:srgbClr val="00FFFF"/>
              </a:solidFill>
              <a:ln w="38100">
                <a:solidFill>
                  <a:srgbClr val="00FFFF"/>
                </a:solidFill>
                <a:miter lim="800000"/>
                <a:headEnd/>
                <a:tailEnd/>
              </a:ln>
            </p:spPr>
          </p:sp>
          <p:sp>
            <p:nvSpPr>
              <p:cNvPr id="102" name="Rectangle 75"/>
              <p:cNvSpPr>
                <a:spLocks noChangeArrowheads="1"/>
              </p:cNvSpPr>
              <p:nvPr/>
            </p:nvSpPr>
            <p:spPr bwMode="auto">
              <a:xfrm>
                <a:off x="1171575" y="3419474"/>
                <a:ext cx="57150" cy="57150"/>
              </a:xfrm>
              <a:prstGeom prst="rect">
                <a:avLst/>
              </a:prstGeom>
              <a:solidFill>
                <a:srgbClr val="00FFFF"/>
              </a:solidFill>
              <a:ln w="38100">
                <a:solidFill>
                  <a:srgbClr val="00FFFF"/>
                </a:solidFill>
                <a:miter lim="800000"/>
                <a:headEnd/>
                <a:tailEnd/>
              </a:ln>
            </p:spPr>
          </p:sp>
          <p:sp>
            <p:nvSpPr>
              <p:cNvPr id="103" name="Rectangle 76"/>
              <p:cNvSpPr>
                <a:spLocks noChangeArrowheads="1"/>
              </p:cNvSpPr>
              <p:nvPr/>
            </p:nvSpPr>
            <p:spPr bwMode="auto">
              <a:xfrm>
                <a:off x="1276350" y="3419474"/>
                <a:ext cx="57150" cy="57150"/>
              </a:xfrm>
              <a:prstGeom prst="rect">
                <a:avLst/>
              </a:prstGeom>
              <a:solidFill>
                <a:srgbClr val="00FFFF"/>
              </a:solidFill>
              <a:ln w="38100">
                <a:solidFill>
                  <a:srgbClr val="00FFFF"/>
                </a:solidFill>
                <a:miter lim="800000"/>
                <a:headEnd/>
                <a:tailEnd/>
              </a:ln>
            </p:spPr>
          </p:sp>
          <p:sp>
            <p:nvSpPr>
              <p:cNvPr id="104" name="Rectangle 77"/>
              <p:cNvSpPr>
                <a:spLocks noChangeArrowheads="1"/>
              </p:cNvSpPr>
              <p:nvPr/>
            </p:nvSpPr>
            <p:spPr bwMode="auto">
              <a:xfrm>
                <a:off x="1381125" y="3419474"/>
                <a:ext cx="47625" cy="57150"/>
              </a:xfrm>
              <a:prstGeom prst="rect">
                <a:avLst/>
              </a:prstGeom>
              <a:solidFill>
                <a:srgbClr val="00FFFF"/>
              </a:solidFill>
              <a:ln w="38100">
                <a:solidFill>
                  <a:srgbClr val="00FFFF"/>
                </a:solidFill>
                <a:miter lim="800000"/>
                <a:headEnd/>
                <a:tailEnd/>
              </a:ln>
            </p:spPr>
          </p:sp>
          <p:sp>
            <p:nvSpPr>
              <p:cNvPr id="105" name="Rectangle 78"/>
              <p:cNvSpPr>
                <a:spLocks noChangeArrowheads="1"/>
              </p:cNvSpPr>
              <p:nvPr/>
            </p:nvSpPr>
            <p:spPr bwMode="auto">
              <a:xfrm>
                <a:off x="1485900" y="3419474"/>
                <a:ext cx="47625" cy="57150"/>
              </a:xfrm>
              <a:prstGeom prst="rect">
                <a:avLst/>
              </a:prstGeom>
              <a:solidFill>
                <a:srgbClr val="00FFFF"/>
              </a:solidFill>
              <a:ln w="38100">
                <a:solidFill>
                  <a:srgbClr val="00FFFF"/>
                </a:solidFill>
                <a:miter lim="800000"/>
                <a:headEnd/>
                <a:tailEnd/>
              </a:ln>
            </p:spPr>
          </p:sp>
          <p:sp>
            <p:nvSpPr>
              <p:cNvPr id="106" name="Rectangle 79"/>
              <p:cNvSpPr>
                <a:spLocks noChangeArrowheads="1"/>
              </p:cNvSpPr>
              <p:nvPr/>
            </p:nvSpPr>
            <p:spPr bwMode="auto">
              <a:xfrm>
                <a:off x="1590675" y="3419474"/>
                <a:ext cx="47625" cy="57150"/>
              </a:xfrm>
              <a:prstGeom prst="rect">
                <a:avLst/>
              </a:prstGeom>
              <a:solidFill>
                <a:srgbClr val="00FFFF"/>
              </a:solidFill>
              <a:ln w="38100">
                <a:solidFill>
                  <a:srgbClr val="00FFFF"/>
                </a:solidFill>
                <a:miter lim="800000"/>
                <a:headEnd/>
                <a:tailEnd/>
              </a:ln>
            </p:spPr>
          </p:sp>
          <p:sp>
            <p:nvSpPr>
              <p:cNvPr id="107" name="Rectangle 80"/>
              <p:cNvSpPr>
                <a:spLocks noChangeArrowheads="1"/>
              </p:cNvSpPr>
              <p:nvPr/>
            </p:nvSpPr>
            <p:spPr bwMode="auto">
              <a:xfrm>
                <a:off x="1685925" y="3419474"/>
                <a:ext cx="57150" cy="57150"/>
              </a:xfrm>
              <a:prstGeom prst="rect">
                <a:avLst/>
              </a:prstGeom>
              <a:solidFill>
                <a:srgbClr val="00FFFF"/>
              </a:solidFill>
              <a:ln w="38100">
                <a:solidFill>
                  <a:srgbClr val="00FFFF"/>
                </a:solidFill>
                <a:miter lim="800000"/>
                <a:headEnd/>
                <a:tailEnd/>
              </a:ln>
            </p:spPr>
          </p:sp>
          <p:sp>
            <p:nvSpPr>
              <p:cNvPr id="108" name="Rectangle 81"/>
              <p:cNvSpPr>
                <a:spLocks noChangeArrowheads="1"/>
              </p:cNvSpPr>
              <p:nvPr/>
            </p:nvSpPr>
            <p:spPr bwMode="auto">
              <a:xfrm>
                <a:off x="1790700" y="3419474"/>
                <a:ext cx="57150" cy="57150"/>
              </a:xfrm>
              <a:prstGeom prst="rect">
                <a:avLst/>
              </a:prstGeom>
              <a:solidFill>
                <a:srgbClr val="00FFFF"/>
              </a:solidFill>
              <a:ln w="38100">
                <a:solidFill>
                  <a:srgbClr val="00FFFF"/>
                </a:solidFill>
                <a:miter lim="800000"/>
                <a:headEnd/>
                <a:tailEnd/>
              </a:ln>
            </p:spPr>
          </p:sp>
          <p:sp>
            <p:nvSpPr>
              <p:cNvPr id="109" name="Rectangle 82"/>
              <p:cNvSpPr>
                <a:spLocks noChangeArrowheads="1"/>
              </p:cNvSpPr>
              <p:nvPr/>
            </p:nvSpPr>
            <p:spPr bwMode="auto">
              <a:xfrm>
                <a:off x="1895475" y="3419474"/>
                <a:ext cx="57150" cy="57150"/>
              </a:xfrm>
              <a:prstGeom prst="rect">
                <a:avLst/>
              </a:prstGeom>
              <a:solidFill>
                <a:srgbClr val="00FFFF"/>
              </a:solidFill>
              <a:ln w="38100">
                <a:solidFill>
                  <a:srgbClr val="00FFFF"/>
                </a:solidFill>
                <a:miter lim="800000"/>
                <a:headEnd/>
                <a:tailEnd/>
              </a:ln>
            </p:spPr>
          </p:sp>
          <p:sp>
            <p:nvSpPr>
              <p:cNvPr id="110" name="Rectangle 83"/>
              <p:cNvSpPr>
                <a:spLocks noChangeArrowheads="1"/>
              </p:cNvSpPr>
              <p:nvPr/>
            </p:nvSpPr>
            <p:spPr bwMode="auto">
              <a:xfrm>
                <a:off x="2000250" y="3419474"/>
                <a:ext cx="47625" cy="57150"/>
              </a:xfrm>
              <a:prstGeom prst="rect">
                <a:avLst/>
              </a:prstGeom>
              <a:solidFill>
                <a:srgbClr val="00FFFF"/>
              </a:solidFill>
              <a:ln w="38100">
                <a:solidFill>
                  <a:srgbClr val="00FFFF"/>
                </a:solidFill>
                <a:miter lim="800000"/>
                <a:headEnd/>
                <a:tailEnd/>
              </a:ln>
            </p:spPr>
          </p:sp>
          <p:sp>
            <p:nvSpPr>
              <p:cNvPr id="111" name="Rectangle 84"/>
              <p:cNvSpPr>
                <a:spLocks noChangeArrowheads="1"/>
              </p:cNvSpPr>
              <p:nvPr/>
            </p:nvSpPr>
            <p:spPr bwMode="auto">
              <a:xfrm>
                <a:off x="2105025" y="3419474"/>
                <a:ext cx="47625" cy="57150"/>
              </a:xfrm>
              <a:prstGeom prst="rect">
                <a:avLst/>
              </a:prstGeom>
              <a:solidFill>
                <a:srgbClr val="00FFFF"/>
              </a:solidFill>
              <a:ln w="38100">
                <a:solidFill>
                  <a:srgbClr val="00FFFF"/>
                </a:solidFill>
                <a:miter lim="800000"/>
                <a:headEnd/>
                <a:tailEnd/>
              </a:ln>
            </p:spPr>
          </p:sp>
          <p:sp>
            <p:nvSpPr>
              <p:cNvPr id="112" name="Rectangle 85"/>
              <p:cNvSpPr>
                <a:spLocks noChangeArrowheads="1"/>
              </p:cNvSpPr>
              <p:nvPr/>
            </p:nvSpPr>
            <p:spPr bwMode="auto">
              <a:xfrm>
                <a:off x="2200275" y="3419474"/>
                <a:ext cx="57150" cy="57150"/>
              </a:xfrm>
              <a:prstGeom prst="rect">
                <a:avLst/>
              </a:prstGeom>
              <a:solidFill>
                <a:srgbClr val="00FFFF"/>
              </a:solidFill>
              <a:ln w="38100">
                <a:solidFill>
                  <a:srgbClr val="00FFFF"/>
                </a:solidFill>
                <a:miter lim="800000"/>
                <a:headEnd/>
                <a:tailEnd/>
              </a:ln>
            </p:spPr>
          </p:sp>
          <p:sp>
            <p:nvSpPr>
              <p:cNvPr id="113" name="Rectangle 86"/>
              <p:cNvSpPr>
                <a:spLocks noChangeArrowheads="1"/>
              </p:cNvSpPr>
              <p:nvPr/>
            </p:nvSpPr>
            <p:spPr bwMode="auto">
              <a:xfrm>
                <a:off x="2305050" y="3419474"/>
                <a:ext cx="57150" cy="57150"/>
              </a:xfrm>
              <a:prstGeom prst="rect">
                <a:avLst/>
              </a:prstGeom>
              <a:solidFill>
                <a:srgbClr val="00FFFF"/>
              </a:solidFill>
              <a:ln w="38100">
                <a:solidFill>
                  <a:srgbClr val="00FFFF"/>
                </a:solidFill>
                <a:miter lim="800000"/>
                <a:headEnd/>
                <a:tailEnd/>
              </a:ln>
            </p:spPr>
          </p:sp>
          <p:sp>
            <p:nvSpPr>
              <p:cNvPr id="114" name="Rectangle 87"/>
              <p:cNvSpPr>
                <a:spLocks noChangeArrowheads="1"/>
              </p:cNvSpPr>
              <p:nvPr/>
            </p:nvSpPr>
            <p:spPr bwMode="auto">
              <a:xfrm>
                <a:off x="2409825" y="3419474"/>
                <a:ext cx="57150" cy="57150"/>
              </a:xfrm>
              <a:prstGeom prst="rect">
                <a:avLst/>
              </a:prstGeom>
              <a:solidFill>
                <a:srgbClr val="00FFFF"/>
              </a:solidFill>
              <a:ln w="38100">
                <a:solidFill>
                  <a:srgbClr val="00FFFF"/>
                </a:solidFill>
                <a:miter lim="800000"/>
                <a:headEnd/>
                <a:tailEnd/>
              </a:ln>
            </p:spPr>
          </p:sp>
          <p:sp>
            <p:nvSpPr>
              <p:cNvPr id="115" name="Rectangle 88"/>
              <p:cNvSpPr>
                <a:spLocks noChangeArrowheads="1"/>
              </p:cNvSpPr>
              <p:nvPr/>
            </p:nvSpPr>
            <p:spPr bwMode="auto">
              <a:xfrm>
                <a:off x="2514600" y="3419474"/>
                <a:ext cx="47625" cy="57150"/>
              </a:xfrm>
              <a:prstGeom prst="rect">
                <a:avLst/>
              </a:prstGeom>
              <a:solidFill>
                <a:srgbClr val="00FFFF"/>
              </a:solidFill>
              <a:ln w="38100">
                <a:solidFill>
                  <a:srgbClr val="00FFFF"/>
                </a:solidFill>
                <a:miter lim="800000"/>
                <a:headEnd/>
                <a:tailEnd/>
              </a:ln>
            </p:spPr>
          </p:sp>
        </p:grpSp>
        <p:sp>
          <p:nvSpPr>
            <p:cNvPr id="92" name="Rectangle 97"/>
            <p:cNvSpPr>
              <a:spLocks noChangeArrowheads="1"/>
            </p:cNvSpPr>
            <p:nvPr/>
          </p:nvSpPr>
          <p:spPr bwMode="auto">
            <a:xfrm>
              <a:off x="7477185" y="2819238"/>
              <a:ext cx="56769" cy="55115"/>
            </a:xfrm>
            <a:prstGeom prst="rect">
              <a:avLst/>
            </a:prstGeom>
            <a:solidFill>
              <a:srgbClr val="00FFFF"/>
            </a:solidFill>
            <a:ln w="38100">
              <a:solidFill>
                <a:srgbClr val="00FFFF"/>
              </a:solidFill>
              <a:miter lim="800000"/>
              <a:headEnd/>
              <a:tailEnd/>
            </a:ln>
          </p:spPr>
        </p:sp>
        <p:sp>
          <p:nvSpPr>
            <p:cNvPr id="93" name="Text Box 98"/>
            <p:cNvSpPr txBox="1">
              <a:spLocks noChangeArrowheads="1"/>
            </p:cNvSpPr>
            <p:nvPr/>
          </p:nvSpPr>
          <p:spPr bwMode="auto">
            <a:xfrm>
              <a:off x="8088539" y="2124436"/>
              <a:ext cx="266256" cy="269449"/>
            </a:xfrm>
            <a:prstGeom prst="rect">
              <a:avLst/>
            </a:prstGeom>
            <a:noFill/>
            <a:ln w="9525">
              <a:noFill/>
              <a:miter lim="800000"/>
              <a:headEnd/>
              <a:tailEnd/>
            </a:ln>
            <a:effectLst/>
          </p:spPr>
          <p:txBody>
            <a:bodyPr wrap="square" lIns="68415" tIns="34208" rIns="68415" bIns="34208">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684213"/>
              <a:r>
                <a:rPr lang="ja-JP" altLang="en-US" sz="1400" b="1" dirty="0">
                  <a:solidFill>
                    <a:srgbClr val="FF0000"/>
                  </a:solidFill>
                  <a:ea typeface="Arial Unicode MS" pitchFamily="50" charset="-128"/>
                  <a:cs typeface="Arial Unicode MS" pitchFamily="50" charset="-128"/>
                </a:rPr>
                <a:t>Ａ</a:t>
              </a:r>
            </a:p>
          </p:txBody>
        </p:sp>
        <p:sp>
          <p:nvSpPr>
            <p:cNvPr id="94" name="Text Box 99"/>
            <p:cNvSpPr txBox="1">
              <a:spLocks noChangeArrowheads="1"/>
            </p:cNvSpPr>
            <p:nvPr/>
          </p:nvSpPr>
          <p:spPr bwMode="auto">
            <a:xfrm>
              <a:off x="7586157" y="2123390"/>
              <a:ext cx="228578" cy="254752"/>
            </a:xfrm>
            <a:prstGeom prst="rect">
              <a:avLst/>
            </a:prstGeom>
            <a:noFill/>
            <a:ln w="9525">
              <a:noFill/>
              <a:miter lim="800000"/>
              <a:headEnd/>
              <a:tailEnd/>
            </a:ln>
            <a:effectLst/>
          </p:spPr>
          <p:txBody>
            <a:bodyPr wrap="square" lIns="68415" tIns="34208" rIns="68415" bIns="34208">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684213"/>
              <a:r>
                <a:rPr lang="en-US" altLang="ja-JP" sz="1400" b="1" dirty="0">
                  <a:solidFill>
                    <a:srgbClr val="FF0000"/>
                  </a:solidFill>
                  <a:ea typeface="Arial Unicode MS" pitchFamily="50" charset="-128"/>
                  <a:cs typeface="Arial Unicode MS" pitchFamily="50" charset="-128"/>
                </a:rPr>
                <a:t>a</a:t>
              </a:r>
            </a:p>
          </p:txBody>
        </p:sp>
        <p:sp>
          <p:nvSpPr>
            <p:cNvPr id="95" name="Text Box 100"/>
            <p:cNvSpPr txBox="1">
              <a:spLocks noChangeArrowheads="1"/>
            </p:cNvSpPr>
            <p:nvPr/>
          </p:nvSpPr>
          <p:spPr bwMode="auto">
            <a:xfrm>
              <a:off x="7094655" y="2319153"/>
              <a:ext cx="218530" cy="254752"/>
            </a:xfrm>
            <a:prstGeom prst="rect">
              <a:avLst/>
            </a:prstGeom>
            <a:noFill/>
            <a:ln w="9525">
              <a:noFill/>
              <a:miter lim="800000"/>
              <a:headEnd/>
              <a:tailEnd/>
            </a:ln>
            <a:effectLst/>
          </p:spPr>
          <p:txBody>
            <a:bodyPr wrap="square" lIns="68415" tIns="34208" rIns="68415" bIns="34208">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684213"/>
              <a:r>
                <a:rPr lang="en-US" altLang="ja-JP" sz="1400" b="1" dirty="0">
                  <a:solidFill>
                    <a:srgbClr val="FF0000"/>
                  </a:solidFill>
                  <a:ea typeface="Arial Unicode MS" pitchFamily="50" charset="-128"/>
                  <a:cs typeface="Arial Unicode MS" pitchFamily="50" charset="-128"/>
                </a:rPr>
                <a:t>b</a:t>
              </a:r>
            </a:p>
          </p:txBody>
        </p:sp>
        <p:sp>
          <p:nvSpPr>
            <p:cNvPr id="96" name="Text Box 101"/>
            <p:cNvSpPr txBox="1">
              <a:spLocks noChangeArrowheads="1"/>
            </p:cNvSpPr>
            <p:nvPr/>
          </p:nvSpPr>
          <p:spPr bwMode="auto">
            <a:xfrm>
              <a:off x="6674405" y="2319153"/>
              <a:ext cx="247417" cy="254752"/>
            </a:xfrm>
            <a:prstGeom prst="rect">
              <a:avLst/>
            </a:prstGeom>
            <a:noFill/>
            <a:ln w="9525">
              <a:noFill/>
              <a:miter lim="800000"/>
              <a:headEnd/>
              <a:tailEnd/>
            </a:ln>
            <a:effectLst/>
          </p:spPr>
          <p:txBody>
            <a:bodyPr wrap="square" lIns="68415" tIns="34208" rIns="68415" bIns="34208">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684213"/>
              <a:r>
                <a:rPr lang="en-US" altLang="ja-JP" sz="1400" b="1" dirty="0">
                  <a:solidFill>
                    <a:srgbClr val="FF0000"/>
                  </a:solidFill>
                  <a:ea typeface="Arial Unicode MS" pitchFamily="50" charset="-128"/>
                  <a:cs typeface="Arial Unicode MS" pitchFamily="50" charset="-128"/>
                </a:rPr>
                <a:t>B</a:t>
              </a:r>
            </a:p>
          </p:txBody>
        </p:sp>
        <p:sp>
          <p:nvSpPr>
            <p:cNvPr id="205" name="Rectangle 27"/>
            <p:cNvSpPr>
              <a:spLocks noChangeArrowheads="1"/>
            </p:cNvSpPr>
            <p:nvPr/>
          </p:nvSpPr>
          <p:spPr bwMode="auto">
            <a:xfrm>
              <a:off x="5789510" y="2213865"/>
              <a:ext cx="108000" cy="180000"/>
            </a:xfrm>
            <a:prstGeom prst="rect">
              <a:avLst/>
            </a:prstGeom>
            <a:pattFill prst="smCheck">
              <a:fgClr>
                <a:srgbClr val="FF0000"/>
              </a:fgClr>
            </a:pattFill>
            <a:ln w="12700">
              <a:solidFill>
                <a:srgbClr val="FF0000"/>
              </a:solidFill>
              <a:headEnd/>
              <a:tailEnd/>
            </a:ln>
          </p:spPr>
          <p:style>
            <a:lnRef idx="2">
              <a:schemeClr val="accent2">
                <a:shade val="50000"/>
              </a:schemeClr>
            </a:lnRef>
            <a:fillRef idx="1">
              <a:schemeClr val="accent2"/>
            </a:fillRef>
            <a:effectRef idx="0">
              <a:schemeClr val="accent2"/>
            </a:effectRef>
            <a:fontRef idx="minor">
              <a:schemeClr val="lt1"/>
            </a:fontRef>
          </p:style>
        </p:sp>
        <p:sp>
          <p:nvSpPr>
            <p:cNvPr id="207" name="Rectangle 27"/>
            <p:cNvSpPr>
              <a:spLocks noChangeArrowheads="1"/>
            </p:cNvSpPr>
            <p:nvPr/>
          </p:nvSpPr>
          <p:spPr bwMode="auto">
            <a:xfrm>
              <a:off x="6869630" y="2258870"/>
              <a:ext cx="72000" cy="144000"/>
            </a:xfrm>
            <a:prstGeom prst="rect">
              <a:avLst/>
            </a:prstGeom>
            <a:pattFill prst="smCheck">
              <a:fgClr>
                <a:srgbClr val="FF0000"/>
              </a:fgClr>
            </a:pattFill>
            <a:ln w="12700">
              <a:solidFill>
                <a:srgbClr val="FF0000"/>
              </a:solidFill>
              <a:headEnd/>
              <a:tailEnd/>
            </a:ln>
          </p:spPr>
          <p:style>
            <a:lnRef idx="2">
              <a:schemeClr val="accent2">
                <a:shade val="50000"/>
              </a:schemeClr>
            </a:lnRef>
            <a:fillRef idx="1">
              <a:schemeClr val="accent2"/>
            </a:fillRef>
            <a:effectRef idx="0">
              <a:schemeClr val="accent2"/>
            </a:effectRef>
            <a:fontRef idx="minor">
              <a:schemeClr val="lt1"/>
            </a:fontRef>
          </p:style>
        </p:sp>
        <p:sp>
          <p:nvSpPr>
            <p:cNvPr id="208" name="Rectangle 27"/>
            <p:cNvSpPr>
              <a:spLocks noChangeArrowheads="1"/>
            </p:cNvSpPr>
            <p:nvPr/>
          </p:nvSpPr>
          <p:spPr bwMode="auto">
            <a:xfrm>
              <a:off x="7049650" y="2258870"/>
              <a:ext cx="72000" cy="144000"/>
            </a:xfrm>
            <a:prstGeom prst="rect">
              <a:avLst/>
            </a:prstGeom>
            <a:pattFill prst="smCheck">
              <a:fgClr>
                <a:srgbClr val="FF0000"/>
              </a:fgClr>
            </a:pattFill>
            <a:ln w="12700">
              <a:solidFill>
                <a:srgbClr val="FF0000"/>
              </a:solidFill>
              <a:headEnd/>
              <a:tailEnd/>
            </a:ln>
          </p:spPr>
          <p:style>
            <a:lnRef idx="2">
              <a:schemeClr val="accent2">
                <a:shade val="50000"/>
              </a:schemeClr>
            </a:lnRef>
            <a:fillRef idx="1">
              <a:schemeClr val="accent2"/>
            </a:fillRef>
            <a:effectRef idx="0">
              <a:schemeClr val="accent2"/>
            </a:effectRef>
            <a:fontRef idx="minor">
              <a:schemeClr val="lt1"/>
            </a:fontRef>
          </p:style>
        </p:sp>
        <p:sp>
          <p:nvSpPr>
            <p:cNvPr id="209" name="Rectangle 27"/>
            <p:cNvSpPr>
              <a:spLocks noChangeArrowheads="1"/>
            </p:cNvSpPr>
            <p:nvPr/>
          </p:nvSpPr>
          <p:spPr bwMode="auto">
            <a:xfrm>
              <a:off x="7814735" y="2258870"/>
              <a:ext cx="72000" cy="144000"/>
            </a:xfrm>
            <a:prstGeom prst="rect">
              <a:avLst/>
            </a:prstGeom>
            <a:pattFill prst="smCheck">
              <a:fgClr>
                <a:srgbClr val="FF0000"/>
              </a:fgClr>
            </a:pattFill>
            <a:ln w="12700">
              <a:solidFill>
                <a:srgbClr val="FF0000"/>
              </a:solidFill>
              <a:headEnd/>
              <a:tailEnd/>
            </a:ln>
          </p:spPr>
          <p:style>
            <a:lnRef idx="2">
              <a:schemeClr val="accent2">
                <a:shade val="50000"/>
              </a:schemeClr>
            </a:lnRef>
            <a:fillRef idx="1">
              <a:schemeClr val="accent2"/>
            </a:fillRef>
            <a:effectRef idx="0">
              <a:schemeClr val="accent2"/>
            </a:effectRef>
            <a:fontRef idx="minor">
              <a:schemeClr val="lt1"/>
            </a:fontRef>
          </p:style>
        </p:sp>
        <p:sp>
          <p:nvSpPr>
            <p:cNvPr id="210" name="Rectangle 27"/>
            <p:cNvSpPr>
              <a:spLocks noChangeArrowheads="1"/>
            </p:cNvSpPr>
            <p:nvPr/>
          </p:nvSpPr>
          <p:spPr bwMode="auto">
            <a:xfrm>
              <a:off x="7994755" y="2258870"/>
              <a:ext cx="72000" cy="144000"/>
            </a:xfrm>
            <a:prstGeom prst="rect">
              <a:avLst/>
            </a:prstGeom>
            <a:pattFill prst="smCheck">
              <a:fgClr>
                <a:srgbClr val="FF0000"/>
              </a:fgClr>
            </a:pattFill>
            <a:ln w="12700">
              <a:solidFill>
                <a:srgbClr val="FF0000"/>
              </a:solidFill>
              <a:headEnd/>
              <a:tailEnd/>
            </a:ln>
          </p:spPr>
          <p:style>
            <a:lnRef idx="2">
              <a:schemeClr val="accent2">
                <a:shade val="50000"/>
              </a:schemeClr>
            </a:lnRef>
            <a:fillRef idx="1">
              <a:schemeClr val="accent2"/>
            </a:fillRef>
            <a:effectRef idx="0">
              <a:schemeClr val="accent2"/>
            </a:effectRef>
            <a:fontRef idx="minor">
              <a:schemeClr val="lt1"/>
            </a:fontRef>
          </p:style>
        </p:sp>
      </p:grpSp>
      <p:sp>
        <p:nvSpPr>
          <p:cNvPr id="129" name="Text Box 55"/>
          <p:cNvSpPr txBox="1">
            <a:spLocks noChangeArrowheads="1"/>
          </p:cNvSpPr>
          <p:nvPr/>
        </p:nvSpPr>
        <p:spPr bwMode="auto">
          <a:xfrm>
            <a:off x="1421650" y="4329100"/>
            <a:ext cx="6705745" cy="2246769"/>
          </a:xfrm>
          <a:prstGeom prst="rect">
            <a:avLst/>
          </a:prstGeom>
          <a:solidFill>
            <a:schemeClr val="bg1"/>
          </a:solidFill>
          <a:ln w="9525">
            <a:noFill/>
            <a:miter lim="800000"/>
            <a:headEnd/>
            <a:tailEnd/>
          </a:ln>
        </p:spPr>
        <p:txBody>
          <a:bodyPr wrap="square">
            <a:spAutoFit/>
          </a:bodyPr>
          <a:lstStyle/>
          <a:p>
            <a:pPr marL="263525" indent="-263525">
              <a:buFont typeface="Wingdings" pitchFamily="2" charset="2"/>
              <a:buChar char="n"/>
            </a:pPr>
            <a:r>
              <a:rPr lang="en-US" altLang="ja-JP" sz="2000" smtClean="0">
                <a:solidFill>
                  <a:schemeClr val="tx2"/>
                </a:solidFill>
                <a:latin typeface="+mn-lt"/>
                <a:ea typeface="Arial Unicode MS" pitchFamily="50" charset="-128"/>
                <a:cs typeface="Arial Unicode MS" pitchFamily="50" charset="-128"/>
                <a:sym typeface="Wingdings" pitchFamily="2" charset="2"/>
              </a:rPr>
              <a:t>In all tanks after </a:t>
            </a:r>
            <a:r>
              <a:rPr lang="en-US" altLang="ja-JP" sz="2000" dirty="0" smtClean="0">
                <a:solidFill>
                  <a:schemeClr val="tx2"/>
                </a:solidFill>
                <a:latin typeface="+mn-lt"/>
                <a:ea typeface="Arial Unicode MS" pitchFamily="50" charset="-128"/>
                <a:cs typeface="Arial Unicode MS" pitchFamily="50" charset="-128"/>
                <a:sym typeface="Wingdings" pitchFamily="2" charset="2"/>
              </a:rPr>
              <a:t>the </a:t>
            </a:r>
            <a:r>
              <a:rPr lang="en-US" altLang="ja-JP" sz="2000" smtClean="0">
                <a:solidFill>
                  <a:schemeClr val="tx2"/>
                </a:solidFill>
                <a:latin typeface="+mn-lt"/>
                <a:ea typeface="Arial Unicode MS" pitchFamily="50" charset="-128"/>
                <a:cs typeface="Arial Unicode MS" pitchFamily="50" charset="-128"/>
                <a:sym typeface="Wingdings" pitchFamily="2" charset="2"/>
              </a:rPr>
              <a:t>pressure-cycle test, strain gauges </a:t>
            </a:r>
            <a:r>
              <a:rPr lang="en-US" altLang="ja-JP" sz="2000" dirty="0" smtClean="0">
                <a:solidFill>
                  <a:schemeClr val="tx2"/>
                </a:solidFill>
                <a:latin typeface="+mn-lt"/>
                <a:ea typeface="Arial Unicode MS" pitchFamily="50" charset="-128"/>
                <a:cs typeface="Arial Unicode MS" pitchFamily="50" charset="-128"/>
                <a:sym typeface="Wingdings" pitchFamily="2" charset="2"/>
              </a:rPr>
              <a:t>attached </a:t>
            </a:r>
            <a:r>
              <a:rPr lang="en-US" altLang="ja-JP" sz="2000" smtClean="0">
                <a:solidFill>
                  <a:schemeClr val="tx2"/>
                </a:solidFill>
                <a:latin typeface="+mn-lt"/>
                <a:ea typeface="Arial Unicode MS" pitchFamily="50" charset="-128"/>
                <a:cs typeface="Arial Unicode MS" pitchFamily="50" charset="-128"/>
                <a:sym typeface="Wingdings" pitchFamily="2" charset="2"/>
              </a:rPr>
              <a:t>to the outer surface of the  </a:t>
            </a:r>
            <a:r>
              <a:rPr lang="en-US" altLang="ja-JP" sz="2000" dirty="0" smtClean="0">
                <a:solidFill>
                  <a:schemeClr val="tx2"/>
                </a:solidFill>
                <a:latin typeface="+mn-lt"/>
                <a:ea typeface="Arial Unicode MS" pitchFamily="50" charset="-128"/>
                <a:cs typeface="Arial Unicode MS" pitchFamily="50" charset="-128"/>
                <a:sym typeface="Wingdings" pitchFamily="2" charset="2"/>
              </a:rPr>
              <a:t>CFRP </a:t>
            </a:r>
            <a:r>
              <a:rPr lang="en-US" altLang="ja-JP" sz="2000" smtClean="0">
                <a:solidFill>
                  <a:schemeClr val="tx2"/>
                </a:solidFill>
                <a:latin typeface="+mn-lt"/>
                <a:ea typeface="Arial Unicode MS" pitchFamily="50" charset="-128"/>
                <a:cs typeface="Arial Unicode MS" pitchFamily="50" charset="-128"/>
                <a:sym typeface="Wingdings" pitchFamily="2" charset="2"/>
              </a:rPr>
              <a:t>and the inner </a:t>
            </a:r>
            <a:r>
              <a:rPr lang="en-US" altLang="ja-JP" sz="2000" dirty="0" smtClean="0">
                <a:solidFill>
                  <a:schemeClr val="tx2"/>
                </a:solidFill>
                <a:latin typeface="+mn-lt"/>
                <a:ea typeface="Arial Unicode MS" pitchFamily="50" charset="-128"/>
                <a:cs typeface="Arial Unicode MS" pitchFamily="50" charset="-128"/>
                <a:sym typeface="Wingdings" pitchFamily="2" charset="2"/>
              </a:rPr>
              <a:t>surface </a:t>
            </a:r>
            <a:r>
              <a:rPr lang="en-US" altLang="ja-JP" sz="2000" smtClean="0">
                <a:solidFill>
                  <a:schemeClr val="tx2"/>
                </a:solidFill>
                <a:latin typeface="+mn-lt"/>
                <a:ea typeface="Arial Unicode MS" pitchFamily="50" charset="-128"/>
                <a:cs typeface="Arial Unicode MS" pitchFamily="50" charset="-128"/>
                <a:sym typeface="Wingdings" pitchFamily="2" charset="2"/>
              </a:rPr>
              <a:t>of the liner</a:t>
            </a:r>
            <a:endParaRPr lang="en-US" altLang="ja-JP" sz="2000" dirty="0" smtClean="0">
              <a:solidFill>
                <a:schemeClr val="tx2"/>
              </a:solidFill>
              <a:latin typeface="+mn-lt"/>
              <a:ea typeface="Arial Unicode MS" pitchFamily="50" charset="-128"/>
              <a:cs typeface="Arial Unicode MS" pitchFamily="50" charset="-128"/>
              <a:sym typeface="Wingdings" pitchFamily="2" charset="2"/>
            </a:endParaRPr>
          </a:p>
          <a:p>
            <a:pPr marL="263525" indent="-263525">
              <a:buFont typeface="Wingdings" pitchFamily="2" charset="2"/>
              <a:buChar char="n"/>
            </a:pPr>
            <a:r>
              <a:rPr lang="en-US" altLang="ja-JP" sz="2000" dirty="0" smtClean="0">
                <a:solidFill>
                  <a:schemeClr val="tx2"/>
                </a:solidFill>
                <a:latin typeface="+mn-lt"/>
                <a:ea typeface="Arial Unicode MS" pitchFamily="50" charset="-128"/>
                <a:cs typeface="Arial Unicode MS" pitchFamily="50" charset="-128"/>
                <a:sym typeface="Wingdings" pitchFamily="2" charset="2"/>
              </a:rPr>
              <a:t>Cutting the tank at room temperature (15°C) to release the residual strain</a:t>
            </a:r>
          </a:p>
          <a:p>
            <a:pPr marL="263525" indent="-263525">
              <a:buFont typeface="Wingdings" pitchFamily="2" charset="2"/>
              <a:buChar char="n"/>
            </a:pPr>
            <a:r>
              <a:rPr lang="en-US" altLang="ja-JP" sz="2000" smtClean="0">
                <a:solidFill>
                  <a:schemeClr val="tx2"/>
                </a:solidFill>
                <a:latin typeface="+mn-lt"/>
                <a:ea typeface="Arial Unicode MS" pitchFamily="50" charset="-128"/>
                <a:cs typeface="Arial Unicode MS" pitchFamily="50" charset="-128"/>
                <a:sym typeface="Wingdings" pitchFamily="2" charset="2"/>
              </a:rPr>
              <a:t>Measuring the residual strain</a:t>
            </a:r>
          </a:p>
          <a:p>
            <a:pPr marL="263525" indent="-263525">
              <a:buFont typeface="Wingdings" pitchFamily="2" charset="2"/>
              <a:buChar char="n"/>
            </a:pPr>
            <a:r>
              <a:rPr lang="en-US" altLang="ja-JP" sz="2000" smtClean="0">
                <a:solidFill>
                  <a:schemeClr val="tx2"/>
                </a:solidFill>
                <a:sym typeface="Wingdings" pitchFamily="2" charset="2"/>
              </a:rPr>
              <a:t>Caluculate the stress based on the measured strain. </a:t>
            </a:r>
          </a:p>
        </p:txBody>
      </p:sp>
      <p:sp>
        <p:nvSpPr>
          <p:cNvPr id="128" name="スライド番号プレースホルダ 127"/>
          <p:cNvSpPr>
            <a:spLocks noGrp="1"/>
          </p:cNvSpPr>
          <p:nvPr>
            <p:ph type="sldNum" sz="quarter" idx="12"/>
          </p:nvPr>
        </p:nvSpPr>
        <p:spPr/>
        <p:txBody>
          <a:bodyPr/>
          <a:lstStyle/>
          <a:p>
            <a:fld id="{C5995E9C-B03A-44C3-A739-116DAF9888A2}" type="slidenum">
              <a:rPr lang="ja-JP" altLang="en-US" smtClean="0"/>
              <a:pPr/>
              <a:t>17</a:t>
            </a:fld>
            <a:endParaRPr lang="en-US" altLang="ja-JP" dirty="0"/>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ja-JP" altLang="en-US" dirty="0" smtClean="0">
                <a:solidFill>
                  <a:schemeClr val="tx2"/>
                </a:solidFill>
                <a:latin typeface="+mn-lt"/>
              </a:rPr>
              <a:t>②</a:t>
            </a:r>
            <a:r>
              <a:rPr lang="en-US" altLang="ja-JP" dirty="0" smtClean="0">
                <a:solidFill>
                  <a:schemeClr val="tx2"/>
                </a:solidFill>
                <a:latin typeface="+mn-lt"/>
              </a:rPr>
              <a:t>Residual Stress </a:t>
            </a:r>
            <a:r>
              <a:rPr lang="en-US" altLang="ja-JP" sz="3200" dirty="0" smtClean="0">
                <a:solidFill>
                  <a:schemeClr val="tx2"/>
                </a:solidFill>
                <a:latin typeface="+mn-lt"/>
              </a:rPr>
              <a:t>(Measured results)</a:t>
            </a:r>
            <a:endParaRPr lang="en-US" altLang="ja-JP" sz="2800" dirty="0" smtClean="0">
              <a:solidFill>
                <a:schemeClr val="tx2"/>
              </a:solidFill>
              <a:latin typeface="+mn-lt"/>
            </a:endParaRPr>
          </a:p>
        </p:txBody>
      </p:sp>
      <p:sp>
        <p:nvSpPr>
          <p:cNvPr id="35" name="Text Box 55"/>
          <p:cNvSpPr txBox="1">
            <a:spLocks noChangeArrowheads="1"/>
          </p:cNvSpPr>
          <p:nvPr/>
        </p:nvSpPr>
        <p:spPr bwMode="auto">
          <a:xfrm>
            <a:off x="4436985" y="5004175"/>
            <a:ext cx="4275474" cy="1015663"/>
          </a:xfrm>
          <a:prstGeom prst="rect">
            <a:avLst/>
          </a:prstGeom>
          <a:noFill/>
          <a:ln w="9525">
            <a:noFill/>
            <a:miter lim="800000"/>
            <a:headEnd/>
            <a:tailEnd/>
          </a:ln>
        </p:spPr>
        <p:txBody>
          <a:bodyPr wrap="square">
            <a:spAutoFit/>
          </a:bodyPr>
          <a:lstStyle/>
          <a:p>
            <a:pPr marL="263525" indent="-263525">
              <a:buFont typeface="Wingdings" pitchFamily="2" charset="2"/>
              <a:buChar char="u"/>
            </a:pPr>
            <a:r>
              <a:rPr lang="en-US" altLang="ja-JP" sz="2000" dirty="0" smtClean="0">
                <a:solidFill>
                  <a:srgbClr val="0070C0"/>
                </a:solidFill>
                <a:latin typeface="+mn-lt"/>
                <a:ea typeface="Arial Unicode MS" pitchFamily="50" charset="-128"/>
                <a:cs typeface="Arial Unicode MS" pitchFamily="50" charset="-128"/>
                <a:sym typeface="Wingdings" pitchFamily="2" charset="2"/>
              </a:rPr>
              <a:t>Residual </a:t>
            </a:r>
            <a:r>
              <a:rPr lang="en-US" altLang="ja-JP" sz="2000" smtClean="0">
                <a:solidFill>
                  <a:srgbClr val="0070C0"/>
                </a:solidFill>
                <a:latin typeface="+mn-lt"/>
                <a:ea typeface="Arial Unicode MS" pitchFamily="50" charset="-128"/>
                <a:cs typeface="Arial Unicode MS" pitchFamily="50" charset="-128"/>
                <a:sym typeface="Wingdings" pitchFamily="2" charset="2"/>
              </a:rPr>
              <a:t>stress of the liner after </a:t>
            </a:r>
            <a:r>
              <a:rPr lang="en-US" altLang="ja-JP" sz="2000" dirty="0" smtClean="0">
                <a:solidFill>
                  <a:srgbClr val="0070C0"/>
                </a:solidFill>
                <a:latin typeface="+mn-lt"/>
                <a:ea typeface="Arial Unicode MS" pitchFamily="50" charset="-128"/>
                <a:cs typeface="Arial Unicode MS" pitchFamily="50" charset="-128"/>
                <a:sym typeface="Wingdings" pitchFamily="2" charset="2"/>
              </a:rPr>
              <a:t>pressure-cycle test at HT was smaller</a:t>
            </a:r>
            <a:r>
              <a:rPr lang="ja-JP" altLang="en-US" sz="2000" dirty="0" smtClean="0">
                <a:solidFill>
                  <a:srgbClr val="0070C0"/>
                </a:solidFill>
                <a:latin typeface="+mn-lt"/>
                <a:ea typeface="Arial Unicode MS" pitchFamily="50" charset="-128"/>
                <a:cs typeface="Arial Unicode MS" pitchFamily="50" charset="-128"/>
                <a:sym typeface="Wingdings" pitchFamily="2" charset="2"/>
              </a:rPr>
              <a:t> </a:t>
            </a:r>
            <a:r>
              <a:rPr lang="en-US" altLang="ja-JP" sz="2000" dirty="0" smtClean="0">
                <a:solidFill>
                  <a:srgbClr val="0070C0"/>
                </a:solidFill>
                <a:latin typeface="+mn-lt"/>
                <a:ea typeface="Arial Unicode MS" pitchFamily="50" charset="-128"/>
                <a:cs typeface="Arial Unicode MS" pitchFamily="50" charset="-128"/>
                <a:sym typeface="Wingdings" pitchFamily="2" charset="2"/>
              </a:rPr>
              <a:t>than </a:t>
            </a:r>
            <a:r>
              <a:rPr lang="en-US" altLang="ja-JP" sz="2000" smtClean="0">
                <a:solidFill>
                  <a:srgbClr val="0070C0"/>
                </a:solidFill>
                <a:latin typeface="+mn-lt"/>
                <a:ea typeface="Arial Unicode MS" pitchFamily="50" charset="-128"/>
                <a:cs typeface="Arial Unicode MS" pitchFamily="50" charset="-128"/>
                <a:sym typeface="Wingdings" pitchFamily="2" charset="2"/>
              </a:rPr>
              <a:t>the others.</a:t>
            </a:r>
            <a:endParaRPr lang="en-US" altLang="ja-JP" sz="2000" dirty="0" smtClean="0">
              <a:solidFill>
                <a:srgbClr val="0070C0"/>
              </a:solidFill>
              <a:latin typeface="+mn-lt"/>
              <a:ea typeface="Arial Unicode MS" pitchFamily="50" charset="-128"/>
              <a:cs typeface="Arial Unicode MS" pitchFamily="50" charset="-128"/>
              <a:sym typeface="Wingdings" pitchFamily="2" charset="2"/>
            </a:endParaRPr>
          </a:p>
        </p:txBody>
      </p:sp>
      <p:graphicFrame>
        <p:nvGraphicFramePr>
          <p:cNvPr id="58" name="表 57"/>
          <p:cNvGraphicFramePr>
            <a:graphicFrameLocks noGrp="1"/>
          </p:cNvGraphicFramePr>
          <p:nvPr/>
        </p:nvGraphicFramePr>
        <p:xfrm>
          <a:off x="566557" y="3969060"/>
          <a:ext cx="3732848" cy="2026920"/>
        </p:xfrm>
        <a:graphic>
          <a:graphicData uri="http://schemas.openxmlformats.org/drawingml/2006/table">
            <a:tbl>
              <a:tblPr firstRow="1" bandRow="1">
                <a:tableStyleId>{B301B821-A1FF-4177-AEE7-76D212191A09}</a:tableStyleId>
              </a:tblPr>
              <a:tblGrid>
                <a:gridCol w="1713230"/>
                <a:gridCol w="2019618"/>
              </a:tblGrid>
              <a:tr h="370840">
                <a:tc>
                  <a:txBody>
                    <a:bodyPr/>
                    <a:lstStyle/>
                    <a:p>
                      <a:pPr algn="ctr"/>
                      <a:r>
                        <a:rPr kumimoji="1" lang="en-US" altLang="ja-JP" b="0" smtClean="0">
                          <a:latin typeface="+mn-lt"/>
                          <a:ea typeface="Arial Unicode MS" pitchFamily="50" charset="-128"/>
                          <a:cs typeface="Arial Unicode MS" pitchFamily="50" charset="-128"/>
                        </a:rPr>
                        <a:t>Usage</a:t>
                      </a:r>
                      <a:endParaRPr kumimoji="1" lang="en-US" altLang="ja-JP" b="0" dirty="0" smtClean="0">
                        <a:latin typeface="+mn-lt"/>
                        <a:ea typeface="Arial Unicode MS" pitchFamily="50" charset="-128"/>
                        <a:cs typeface="Arial Unicode MS" pitchFamily="50" charset="-128"/>
                      </a:endParaRPr>
                    </a:p>
                    <a:p>
                      <a:pPr algn="ctr"/>
                      <a:r>
                        <a:rPr kumimoji="1" lang="en-US" altLang="ja-JP" b="0" dirty="0" smtClean="0">
                          <a:latin typeface="+mn-lt"/>
                          <a:ea typeface="Arial Unicode MS" pitchFamily="50" charset="-128"/>
                          <a:cs typeface="Arial Unicode MS" pitchFamily="50" charset="-128"/>
                        </a:rPr>
                        <a:t>environment</a:t>
                      </a:r>
                      <a:endParaRPr kumimoji="1" lang="ja-JP" altLang="en-US" b="0" dirty="0">
                        <a:latin typeface="+mn-lt"/>
                        <a:ea typeface="Arial Unicode MS" pitchFamily="50" charset="-128"/>
                        <a:cs typeface="Arial Unicode MS" pitchFamily="50" charset="-128"/>
                      </a:endParaRPr>
                    </a:p>
                  </a:txBody>
                  <a:tcPr anchor="ctr"/>
                </a:tc>
                <a:tc>
                  <a:txBody>
                    <a:bodyPr/>
                    <a:lstStyle/>
                    <a:p>
                      <a:pPr algn="ctr"/>
                      <a:r>
                        <a:rPr kumimoji="1" lang="en-US" altLang="ja-JP" b="0" dirty="0" smtClean="0">
                          <a:latin typeface="+mn-lt"/>
                          <a:ea typeface="Arial Unicode MS" pitchFamily="50" charset="-128"/>
                          <a:cs typeface="Arial Unicode MS" pitchFamily="50" charset="-128"/>
                        </a:rPr>
                        <a:t>Liner </a:t>
                      </a:r>
                    </a:p>
                    <a:p>
                      <a:pPr algn="ctr"/>
                      <a:r>
                        <a:rPr kumimoji="1" lang="en-US" altLang="ja-JP" b="0" dirty="0" smtClean="0">
                          <a:latin typeface="+mn-lt"/>
                          <a:ea typeface="Arial Unicode MS" pitchFamily="50" charset="-128"/>
                          <a:cs typeface="Arial Unicode MS" pitchFamily="50" charset="-128"/>
                        </a:rPr>
                        <a:t>circumferential</a:t>
                      </a:r>
                    </a:p>
                    <a:p>
                      <a:pPr algn="ctr"/>
                      <a:r>
                        <a:rPr kumimoji="1" lang="en-US" altLang="ja-JP" b="0" dirty="0" smtClean="0">
                          <a:latin typeface="+mn-lt"/>
                          <a:ea typeface="Arial Unicode MS" pitchFamily="50" charset="-128"/>
                          <a:cs typeface="Arial Unicode MS" pitchFamily="50" charset="-128"/>
                        </a:rPr>
                        <a:t>stress</a:t>
                      </a:r>
                      <a:endParaRPr kumimoji="1" lang="ja-JP" altLang="en-US" b="0" dirty="0">
                        <a:latin typeface="+mn-lt"/>
                        <a:ea typeface="Arial Unicode MS" pitchFamily="50" charset="-128"/>
                        <a:cs typeface="Arial Unicode MS" pitchFamily="50" charset="-128"/>
                      </a:endParaRPr>
                    </a:p>
                  </a:txBody>
                  <a:tcPr anchor="ctr"/>
                </a:tc>
              </a:tr>
              <a:tr h="370840">
                <a:tc>
                  <a:txBody>
                    <a:bodyPr/>
                    <a:lstStyle/>
                    <a:p>
                      <a:pPr algn="ctr"/>
                      <a:r>
                        <a:rPr kumimoji="1" lang="en-US" altLang="ja-JP" b="0" dirty="0" smtClean="0">
                          <a:latin typeface="+mn-lt"/>
                          <a:ea typeface="Arial Unicode MS" pitchFamily="50" charset="-128"/>
                          <a:cs typeface="Arial Unicode MS" pitchFamily="50" charset="-128"/>
                        </a:rPr>
                        <a:t>LT : -40°C</a:t>
                      </a:r>
                      <a:endParaRPr kumimoji="1" lang="ja-JP" altLang="en-US" b="0" dirty="0">
                        <a:latin typeface="+mn-lt"/>
                        <a:ea typeface="Arial Unicode MS" pitchFamily="50" charset="-128"/>
                        <a:cs typeface="Arial Unicode MS" pitchFamily="50" charset="-128"/>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b="0" dirty="0" smtClean="0">
                          <a:latin typeface="+mn-lt"/>
                          <a:ea typeface="Arial Unicode MS" pitchFamily="50" charset="-128"/>
                          <a:cs typeface="Arial Unicode MS" pitchFamily="50" charset="-128"/>
                        </a:rPr>
                        <a:t>-256MPa</a:t>
                      </a:r>
                    </a:p>
                  </a:txBody>
                  <a:tcPr anchor="ctr"/>
                </a:tc>
              </a:tr>
              <a:tr h="370840">
                <a:tc>
                  <a:txBody>
                    <a:bodyPr/>
                    <a:lstStyle/>
                    <a:p>
                      <a:pPr algn="ctr"/>
                      <a:r>
                        <a:rPr kumimoji="1" lang="en-US" altLang="ja-JP" b="0" baseline="0" dirty="0" smtClean="0">
                          <a:latin typeface="+mn-lt"/>
                          <a:ea typeface="Arial Unicode MS" pitchFamily="50" charset="-128"/>
                          <a:cs typeface="Arial Unicode MS" pitchFamily="50" charset="-128"/>
                        </a:rPr>
                        <a:t>RT : </a:t>
                      </a:r>
                      <a:r>
                        <a:rPr kumimoji="1" lang="en-US" altLang="ja-JP" b="0" dirty="0" smtClean="0">
                          <a:latin typeface="+mn-lt"/>
                          <a:ea typeface="Arial Unicode MS" pitchFamily="50" charset="-128"/>
                          <a:cs typeface="Arial Unicode MS" pitchFamily="50" charset="-128"/>
                        </a:rPr>
                        <a:t>15°C</a:t>
                      </a:r>
                      <a:endParaRPr kumimoji="1" lang="ja-JP" altLang="en-US" b="0" dirty="0">
                        <a:latin typeface="+mn-lt"/>
                        <a:ea typeface="Arial Unicode MS" pitchFamily="50" charset="-128"/>
                        <a:cs typeface="Arial Unicode MS" pitchFamily="50" charset="-128"/>
                      </a:endParaRPr>
                    </a:p>
                  </a:txBody>
                  <a:tcPr anchor="ctr"/>
                </a:tc>
                <a:tc>
                  <a:txBody>
                    <a:bodyPr/>
                    <a:lstStyle/>
                    <a:p>
                      <a:pPr algn="ctr"/>
                      <a:r>
                        <a:rPr kumimoji="1" lang="en-US" altLang="ja-JP" b="0" dirty="0" smtClean="0">
                          <a:latin typeface="+mn-lt"/>
                          <a:ea typeface="Arial Unicode MS" pitchFamily="50" charset="-128"/>
                          <a:cs typeface="Arial Unicode MS" pitchFamily="50" charset="-128"/>
                        </a:rPr>
                        <a:t>-239MPa</a:t>
                      </a:r>
                      <a:endParaRPr kumimoji="1" lang="ja-JP" altLang="en-US" b="0" dirty="0">
                        <a:latin typeface="+mn-lt"/>
                        <a:ea typeface="Arial Unicode MS" pitchFamily="50" charset="-128"/>
                        <a:cs typeface="Arial Unicode MS" pitchFamily="50" charset="-128"/>
                      </a:endParaRPr>
                    </a:p>
                  </a:txBody>
                  <a:tcPr anchor="ctr"/>
                </a:tc>
              </a:tr>
              <a:tr h="370840">
                <a:tc>
                  <a:txBody>
                    <a:bodyPr/>
                    <a:lstStyle/>
                    <a:p>
                      <a:pPr algn="ctr"/>
                      <a:r>
                        <a:rPr kumimoji="1" lang="en-US" altLang="ja-JP" b="0" dirty="0" smtClean="0">
                          <a:latin typeface="+mn-lt"/>
                          <a:ea typeface="Arial Unicode MS" pitchFamily="50" charset="-128"/>
                          <a:cs typeface="Arial Unicode MS" pitchFamily="50" charset="-128"/>
                        </a:rPr>
                        <a:t>HT : 85°C</a:t>
                      </a:r>
                      <a:endParaRPr kumimoji="1" lang="ja-JP" altLang="en-US" b="0" dirty="0">
                        <a:latin typeface="+mn-lt"/>
                        <a:ea typeface="Arial Unicode MS" pitchFamily="50" charset="-128"/>
                        <a:cs typeface="Arial Unicode MS" pitchFamily="50" charset="-128"/>
                      </a:endParaRPr>
                    </a:p>
                  </a:txBody>
                  <a:tcPr anchor="ctr"/>
                </a:tc>
                <a:tc>
                  <a:txBody>
                    <a:bodyPr/>
                    <a:lstStyle/>
                    <a:p>
                      <a:pPr algn="ctr"/>
                      <a:r>
                        <a:rPr kumimoji="1" lang="en-US" altLang="ja-JP" b="0" dirty="0" smtClean="0">
                          <a:latin typeface="+mn-lt"/>
                          <a:ea typeface="Arial Unicode MS" pitchFamily="50" charset="-128"/>
                          <a:cs typeface="Arial Unicode MS" pitchFamily="50" charset="-128"/>
                        </a:rPr>
                        <a:t>-126MPa</a:t>
                      </a:r>
                      <a:endParaRPr kumimoji="1" lang="ja-JP" altLang="en-US" b="0" dirty="0">
                        <a:latin typeface="+mn-lt"/>
                        <a:ea typeface="Arial Unicode MS" pitchFamily="50" charset="-128"/>
                        <a:cs typeface="Arial Unicode MS" pitchFamily="50" charset="-128"/>
                      </a:endParaRPr>
                    </a:p>
                  </a:txBody>
                  <a:tcPr anchor="ctr"/>
                </a:tc>
              </a:tr>
            </a:tbl>
          </a:graphicData>
        </a:graphic>
      </p:graphicFrame>
      <p:sp>
        <p:nvSpPr>
          <p:cNvPr id="41" name="Text Box 55"/>
          <p:cNvSpPr txBox="1">
            <a:spLocks noChangeArrowheads="1"/>
          </p:cNvSpPr>
          <p:nvPr/>
        </p:nvSpPr>
        <p:spPr bwMode="auto">
          <a:xfrm>
            <a:off x="566555" y="3609020"/>
            <a:ext cx="3735415" cy="369332"/>
          </a:xfrm>
          <a:prstGeom prst="rect">
            <a:avLst/>
          </a:prstGeom>
          <a:noFill/>
          <a:ln w="9525">
            <a:noFill/>
            <a:miter lim="800000"/>
            <a:headEnd/>
            <a:tailEnd/>
          </a:ln>
        </p:spPr>
        <p:txBody>
          <a:bodyPr wrap="square">
            <a:spAutoFit/>
          </a:bodyPr>
          <a:lstStyle/>
          <a:p>
            <a:pPr algn="ctr">
              <a:spcBef>
                <a:spcPct val="50000"/>
              </a:spcBef>
            </a:pPr>
            <a:r>
              <a:rPr lang="en-US" altLang="ja-JP" dirty="0" smtClean="0">
                <a:latin typeface="+mn-lt"/>
                <a:ea typeface="Arial Unicode MS" pitchFamily="50" charset="-128"/>
                <a:cs typeface="Arial Unicode MS" pitchFamily="50" charset="-128"/>
              </a:rPr>
              <a:t>Residual stress of Liner</a:t>
            </a:r>
            <a:endParaRPr lang="ja-JP" altLang="en-US" dirty="0">
              <a:latin typeface="+mn-lt"/>
              <a:ea typeface="Arial Unicode MS" pitchFamily="50" charset="-128"/>
              <a:cs typeface="Arial Unicode MS" pitchFamily="50" charset="-128"/>
            </a:endParaRPr>
          </a:p>
        </p:txBody>
      </p:sp>
      <p:graphicFrame>
        <p:nvGraphicFramePr>
          <p:cNvPr id="7" name="表 6"/>
          <p:cNvGraphicFramePr>
            <a:graphicFrameLocks noGrp="1"/>
          </p:cNvGraphicFramePr>
          <p:nvPr/>
        </p:nvGraphicFramePr>
        <p:xfrm>
          <a:off x="611561" y="1718810"/>
          <a:ext cx="4052293" cy="1381760"/>
        </p:xfrm>
        <a:graphic>
          <a:graphicData uri="http://schemas.openxmlformats.org/drawingml/2006/table">
            <a:tbl>
              <a:tblPr firstRow="1" bandRow="1">
                <a:tableStyleId>{B301B821-A1FF-4177-AEE7-76D212191A09}</a:tableStyleId>
              </a:tblPr>
              <a:tblGrid>
                <a:gridCol w="829033"/>
                <a:gridCol w="1203642"/>
                <a:gridCol w="2019618"/>
              </a:tblGrid>
              <a:tr h="370840">
                <a:tc>
                  <a:txBody>
                    <a:bodyPr/>
                    <a:lstStyle/>
                    <a:p>
                      <a:pPr algn="ctr"/>
                      <a:endParaRPr kumimoji="1" lang="ja-JP" altLang="en-US" b="0" dirty="0">
                        <a:latin typeface="+mn-lt"/>
                        <a:ea typeface="Arial Unicode MS" pitchFamily="50" charset="-128"/>
                        <a:cs typeface="Arial Unicode MS" pitchFamily="50" charset="-128"/>
                      </a:endParaRPr>
                    </a:p>
                  </a:txBody>
                  <a:tcPr anchor="ctr"/>
                </a:tc>
                <a:tc>
                  <a:txBody>
                    <a:bodyPr/>
                    <a:lstStyle/>
                    <a:p>
                      <a:pPr algn="ctr"/>
                      <a:r>
                        <a:rPr kumimoji="1" lang="en-US" altLang="ja-JP" b="0" dirty="0" smtClean="0">
                          <a:latin typeface="+mn-lt"/>
                          <a:ea typeface="Arial Unicode MS" pitchFamily="50" charset="-128"/>
                          <a:cs typeface="Arial Unicode MS" pitchFamily="50" charset="-128"/>
                        </a:rPr>
                        <a:t>A</a:t>
                      </a:r>
                      <a:r>
                        <a:rPr kumimoji="1" lang="en-US" altLang="ja-JP" b="0" smtClean="0">
                          <a:latin typeface="+mn-lt"/>
                          <a:ea typeface="Arial Unicode MS" pitchFamily="50" charset="-128"/>
                          <a:cs typeface="Arial Unicode MS" pitchFamily="50" charset="-128"/>
                        </a:rPr>
                        <a:t>xial</a:t>
                      </a:r>
                      <a:endParaRPr kumimoji="1" lang="en-US" altLang="ja-JP" b="0" dirty="0" smtClean="0">
                        <a:latin typeface="+mn-lt"/>
                        <a:ea typeface="Arial Unicode MS" pitchFamily="50" charset="-128"/>
                        <a:cs typeface="Arial Unicode MS" pitchFamily="50" charset="-128"/>
                      </a:endParaRPr>
                    </a:p>
                    <a:p>
                      <a:pPr algn="ctr"/>
                      <a:r>
                        <a:rPr kumimoji="1" lang="en-US" altLang="ja-JP" b="0" dirty="0" smtClean="0">
                          <a:latin typeface="+mn-lt"/>
                          <a:ea typeface="Arial Unicode MS" pitchFamily="50" charset="-128"/>
                          <a:cs typeface="Arial Unicode MS" pitchFamily="50" charset="-128"/>
                        </a:rPr>
                        <a:t>strain</a:t>
                      </a:r>
                      <a:endParaRPr kumimoji="1" lang="ja-JP" altLang="en-US" b="0" dirty="0">
                        <a:latin typeface="+mn-lt"/>
                        <a:ea typeface="Arial Unicode MS" pitchFamily="50" charset="-128"/>
                        <a:cs typeface="Arial Unicode MS" pitchFamily="50" charset="-128"/>
                      </a:endParaRPr>
                    </a:p>
                  </a:txBody>
                  <a:tcPr anchor="ctr"/>
                </a:tc>
                <a:tc>
                  <a:txBody>
                    <a:bodyPr/>
                    <a:lstStyle/>
                    <a:p>
                      <a:pPr algn="ctr"/>
                      <a:r>
                        <a:rPr kumimoji="1" lang="en-US" altLang="ja-JP" b="0" smtClean="0">
                          <a:latin typeface="+mn-lt"/>
                          <a:ea typeface="Arial Unicode MS" pitchFamily="50" charset="-128"/>
                          <a:cs typeface="Arial Unicode MS" pitchFamily="50" charset="-128"/>
                        </a:rPr>
                        <a:t>Circumferential</a:t>
                      </a:r>
                      <a:endParaRPr kumimoji="1" lang="en-US" altLang="ja-JP" b="0" dirty="0" smtClean="0">
                        <a:latin typeface="+mn-lt"/>
                        <a:ea typeface="Arial Unicode MS" pitchFamily="50" charset="-128"/>
                        <a:cs typeface="Arial Unicode MS" pitchFamily="50" charset="-128"/>
                      </a:endParaRPr>
                    </a:p>
                    <a:p>
                      <a:pPr algn="ctr"/>
                      <a:r>
                        <a:rPr kumimoji="1" lang="en-US" altLang="ja-JP" b="0" dirty="0" smtClean="0">
                          <a:latin typeface="+mn-lt"/>
                          <a:ea typeface="Arial Unicode MS" pitchFamily="50" charset="-128"/>
                          <a:cs typeface="Arial Unicode MS" pitchFamily="50" charset="-128"/>
                        </a:rPr>
                        <a:t>strain</a:t>
                      </a:r>
                      <a:endParaRPr kumimoji="1" lang="ja-JP" altLang="en-US" b="0" dirty="0">
                        <a:latin typeface="+mn-lt"/>
                        <a:ea typeface="Arial Unicode MS" pitchFamily="50" charset="-128"/>
                        <a:cs typeface="Arial Unicode MS" pitchFamily="50" charset="-128"/>
                      </a:endParaRPr>
                    </a:p>
                  </a:txBody>
                  <a:tcPr anchor="ctr"/>
                </a:tc>
              </a:tr>
              <a:tr h="370840">
                <a:tc>
                  <a:txBody>
                    <a:bodyPr/>
                    <a:lstStyle/>
                    <a:p>
                      <a:pPr algn="ctr"/>
                      <a:r>
                        <a:rPr kumimoji="1" lang="en-US" altLang="ja-JP" b="0" dirty="0" smtClean="0">
                          <a:latin typeface="+mn-lt"/>
                          <a:ea typeface="Arial Unicode MS" pitchFamily="50" charset="-128"/>
                          <a:cs typeface="Arial Unicode MS" pitchFamily="50" charset="-128"/>
                        </a:rPr>
                        <a:t>CFRP</a:t>
                      </a:r>
                      <a:endParaRPr kumimoji="1" lang="ja-JP" altLang="en-US" b="0" dirty="0">
                        <a:latin typeface="+mn-lt"/>
                        <a:ea typeface="Arial Unicode MS" pitchFamily="50" charset="-128"/>
                        <a:cs typeface="Arial Unicode MS" pitchFamily="50" charset="-128"/>
                      </a:endParaRPr>
                    </a:p>
                  </a:txBody>
                  <a:tcPr anchor="ctr"/>
                </a:tc>
                <a:tc>
                  <a:txBody>
                    <a:bodyPr/>
                    <a:lstStyle/>
                    <a:p>
                      <a:pPr algn="ctr"/>
                      <a:r>
                        <a:rPr kumimoji="1" lang="en-US" altLang="ja-JP" b="0" smtClean="0">
                          <a:latin typeface="+mn-lt"/>
                          <a:ea typeface="Arial Unicode MS" pitchFamily="50" charset="-128"/>
                          <a:cs typeface="Arial Unicode MS" pitchFamily="50" charset="-128"/>
                        </a:rPr>
                        <a:t> 0.097%</a:t>
                      </a:r>
                      <a:endParaRPr kumimoji="1" lang="en-US" altLang="ja-JP" b="0" dirty="0" smtClean="0">
                        <a:latin typeface="+mn-lt"/>
                        <a:ea typeface="Arial Unicode MS" pitchFamily="50" charset="-128"/>
                        <a:cs typeface="Arial Unicode MS" pitchFamily="50" charset="-128"/>
                      </a:endParaRPr>
                    </a:p>
                  </a:txBody>
                  <a:tcPr anchor="ctr"/>
                </a:tc>
                <a:tc>
                  <a:txBody>
                    <a:bodyPr/>
                    <a:lstStyle/>
                    <a:p>
                      <a:pPr algn="ctr"/>
                      <a:r>
                        <a:rPr kumimoji="1" lang="en-US" altLang="ja-JP" b="0" dirty="0" smtClean="0">
                          <a:latin typeface="+mn-lt"/>
                          <a:ea typeface="Arial Unicode MS" pitchFamily="50" charset="-128"/>
                          <a:cs typeface="Arial Unicode MS" pitchFamily="50" charset="-128"/>
                        </a:rPr>
                        <a:t> 0.034%</a:t>
                      </a:r>
                    </a:p>
                  </a:txBody>
                  <a:tcPr anchor="ctr"/>
                </a:tc>
              </a:tr>
              <a:tr h="370840">
                <a:tc>
                  <a:txBody>
                    <a:bodyPr/>
                    <a:lstStyle/>
                    <a:p>
                      <a:pPr algn="ctr"/>
                      <a:r>
                        <a:rPr kumimoji="1" lang="en-US" altLang="ja-JP" b="0" dirty="0" smtClean="0">
                          <a:latin typeface="+mn-lt"/>
                          <a:ea typeface="Arial Unicode MS" pitchFamily="50" charset="-128"/>
                          <a:cs typeface="Arial Unicode MS" pitchFamily="50" charset="-128"/>
                        </a:rPr>
                        <a:t>Liner</a:t>
                      </a:r>
                      <a:endParaRPr kumimoji="1" lang="ja-JP" altLang="en-US" b="0" dirty="0">
                        <a:latin typeface="+mn-lt"/>
                        <a:ea typeface="Arial Unicode MS" pitchFamily="50" charset="-128"/>
                        <a:cs typeface="Arial Unicode MS" pitchFamily="50" charset="-128"/>
                      </a:endParaRPr>
                    </a:p>
                  </a:txBody>
                  <a:tcPr anchor="ctr"/>
                </a:tc>
                <a:tc>
                  <a:txBody>
                    <a:bodyPr/>
                    <a:lstStyle/>
                    <a:p>
                      <a:pPr algn="ctr"/>
                      <a:r>
                        <a:rPr kumimoji="1" lang="en-US" altLang="ja-JP" b="0" dirty="0" smtClean="0">
                          <a:latin typeface="+mn-lt"/>
                          <a:ea typeface="Arial Unicode MS" pitchFamily="50" charset="-128"/>
                          <a:cs typeface="Arial Unicode MS" pitchFamily="50" charset="-128"/>
                        </a:rPr>
                        <a:t>-0.134%</a:t>
                      </a:r>
                      <a:endParaRPr kumimoji="1" lang="ja-JP" altLang="en-US" b="0" dirty="0">
                        <a:latin typeface="+mn-lt"/>
                        <a:ea typeface="Arial Unicode MS" pitchFamily="50" charset="-128"/>
                        <a:cs typeface="Arial Unicode MS" pitchFamily="50" charset="-128"/>
                      </a:endParaRPr>
                    </a:p>
                  </a:txBody>
                  <a:tcPr anchor="ctr"/>
                </a:tc>
                <a:tc>
                  <a:txBody>
                    <a:bodyPr/>
                    <a:lstStyle/>
                    <a:p>
                      <a:pPr algn="ctr"/>
                      <a:r>
                        <a:rPr kumimoji="1" lang="en-US" altLang="ja-JP" b="0" dirty="0" smtClean="0">
                          <a:latin typeface="+mn-lt"/>
                          <a:ea typeface="Arial Unicode MS" pitchFamily="50" charset="-128"/>
                          <a:cs typeface="Arial Unicode MS" pitchFamily="50" charset="-128"/>
                        </a:rPr>
                        <a:t>-0.265%</a:t>
                      </a:r>
                      <a:endParaRPr kumimoji="1" lang="ja-JP" altLang="en-US" b="0" dirty="0">
                        <a:latin typeface="+mn-lt"/>
                        <a:ea typeface="Arial Unicode MS" pitchFamily="50" charset="-128"/>
                        <a:cs typeface="Arial Unicode MS" pitchFamily="50" charset="-128"/>
                      </a:endParaRPr>
                    </a:p>
                  </a:txBody>
                  <a:tcPr anchor="ctr"/>
                </a:tc>
              </a:tr>
            </a:tbl>
          </a:graphicData>
        </a:graphic>
      </p:graphicFrame>
      <p:sp>
        <p:nvSpPr>
          <p:cNvPr id="8" name="Text Box 55"/>
          <p:cNvSpPr txBox="1">
            <a:spLocks noChangeArrowheads="1"/>
          </p:cNvSpPr>
          <p:nvPr/>
        </p:nvSpPr>
        <p:spPr bwMode="auto">
          <a:xfrm>
            <a:off x="746575" y="1088740"/>
            <a:ext cx="3645404" cy="646331"/>
          </a:xfrm>
          <a:prstGeom prst="rect">
            <a:avLst/>
          </a:prstGeom>
          <a:noFill/>
          <a:ln w="9525">
            <a:noFill/>
            <a:miter lim="800000"/>
            <a:headEnd/>
            <a:tailEnd/>
          </a:ln>
        </p:spPr>
        <p:txBody>
          <a:bodyPr wrap="square">
            <a:spAutoFit/>
          </a:bodyPr>
          <a:lstStyle/>
          <a:p>
            <a:pPr algn="ctr">
              <a:spcBef>
                <a:spcPct val="50000"/>
              </a:spcBef>
            </a:pPr>
            <a:r>
              <a:rPr lang="en-US" altLang="ja-JP" smtClean="0">
                <a:latin typeface="+mn-lt"/>
                <a:ea typeface="Arial Unicode MS" pitchFamily="50" charset="-128"/>
                <a:cs typeface="Arial Unicode MS" pitchFamily="50" charset="-128"/>
              </a:rPr>
              <a:t>Residual strain of the tank after </a:t>
            </a:r>
            <a:r>
              <a:rPr lang="en-US" altLang="ja-JP" dirty="0" smtClean="0">
                <a:latin typeface="+mn-lt"/>
                <a:ea typeface="Arial Unicode MS" pitchFamily="50" charset="-128"/>
                <a:cs typeface="Arial Unicode MS" pitchFamily="50" charset="-128"/>
              </a:rPr>
              <a:t>the pressure-cycle test </a:t>
            </a:r>
            <a:r>
              <a:rPr lang="en-US" altLang="ja-JP" smtClean="0">
                <a:latin typeface="+mn-lt"/>
                <a:ea typeface="Arial Unicode MS" pitchFamily="50" charset="-128"/>
                <a:cs typeface="Arial Unicode MS" pitchFamily="50" charset="-128"/>
              </a:rPr>
              <a:t>at RT</a:t>
            </a:r>
            <a:endParaRPr lang="en-US" altLang="ja-JP" dirty="0" smtClean="0">
              <a:latin typeface="+mn-lt"/>
              <a:ea typeface="Arial Unicode MS" pitchFamily="50" charset="-128"/>
              <a:cs typeface="Arial Unicode MS" pitchFamily="50" charset="-128"/>
            </a:endParaRPr>
          </a:p>
        </p:txBody>
      </p:sp>
      <p:sp>
        <p:nvSpPr>
          <p:cNvPr id="9" name="Text Box 55"/>
          <p:cNvSpPr txBox="1">
            <a:spLocks noChangeArrowheads="1"/>
          </p:cNvSpPr>
          <p:nvPr/>
        </p:nvSpPr>
        <p:spPr bwMode="auto">
          <a:xfrm>
            <a:off x="4842030" y="2123855"/>
            <a:ext cx="4005443" cy="1015663"/>
          </a:xfrm>
          <a:prstGeom prst="rect">
            <a:avLst/>
          </a:prstGeom>
          <a:noFill/>
          <a:ln w="9525">
            <a:noFill/>
            <a:miter lim="800000"/>
            <a:headEnd/>
            <a:tailEnd/>
          </a:ln>
        </p:spPr>
        <p:txBody>
          <a:bodyPr wrap="square">
            <a:spAutoFit/>
          </a:bodyPr>
          <a:lstStyle/>
          <a:p>
            <a:pPr marL="263525" indent="-263525">
              <a:buFont typeface="Wingdings" pitchFamily="2" charset="2"/>
              <a:buChar char="u"/>
            </a:pPr>
            <a:r>
              <a:rPr lang="en-US" altLang="ja-JP" sz="2000" smtClean="0">
                <a:solidFill>
                  <a:srgbClr val="0070C0"/>
                </a:solidFill>
                <a:latin typeface="+mn-lt"/>
                <a:ea typeface="Arial Unicode MS" pitchFamily="50" charset="-128"/>
                <a:cs typeface="Arial Unicode MS" pitchFamily="50" charset="-128"/>
                <a:sym typeface="Wingdings" pitchFamily="2" charset="2"/>
              </a:rPr>
              <a:t>Tensile strain resided in the CFRP </a:t>
            </a:r>
            <a:r>
              <a:rPr lang="en-US" altLang="ja-JP" sz="2000" dirty="0" smtClean="0">
                <a:solidFill>
                  <a:srgbClr val="0070C0"/>
                </a:solidFill>
                <a:latin typeface="+mn-lt"/>
                <a:ea typeface="Arial Unicode MS" pitchFamily="50" charset="-128"/>
                <a:cs typeface="Arial Unicode MS" pitchFamily="50" charset="-128"/>
                <a:sym typeface="Wingdings" pitchFamily="2" charset="2"/>
              </a:rPr>
              <a:t>and compressive </a:t>
            </a:r>
            <a:r>
              <a:rPr lang="en-US" altLang="ja-JP" sz="2000" smtClean="0">
                <a:solidFill>
                  <a:srgbClr val="0070C0"/>
                </a:solidFill>
                <a:latin typeface="+mn-lt"/>
                <a:ea typeface="Arial Unicode MS" pitchFamily="50" charset="-128"/>
                <a:cs typeface="Arial Unicode MS" pitchFamily="50" charset="-128"/>
                <a:sym typeface="Wingdings" pitchFamily="2" charset="2"/>
              </a:rPr>
              <a:t>stress resided in the liner.</a:t>
            </a:r>
            <a:endParaRPr lang="en-US" altLang="ja-JP" sz="2000" dirty="0" smtClean="0">
              <a:solidFill>
                <a:srgbClr val="0070C0"/>
              </a:solidFill>
              <a:latin typeface="+mn-lt"/>
              <a:ea typeface="Arial Unicode MS" pitchFamily="50" charset="-128"/>
              <a:cs typeface="Arial Unicode MS" pitchFamily="50" charset="-128"/>
              <a:sym typeface="Wingdings" pitchFamily="2" charset="2"/>
            </a:endParaRPr>
          </a:p>
        </p:txBody>
      </p:sp>
      <p:sp>
        <p:nvSpPr>
          <p:cNvPr id="10" name="スライド番号プレースホルダ 9"/>
          <p:cNvSpPr>
            <a:spLocks noGrp="1"/>
          </p:cNvSpPr>
          <p:nvPr>
            <p:ph type="sldNum" sz="quarter" idx="12"/>
          </p:nvPr>
        </p:nvSpPr>
        <p:spPr/>
        <p:txBody>
          <a:bodyPr/>
          <a:lstStyle/>
          <a:p>
            <a:fld id="{C5995E9C-B03A-44C3-A739-116DAF9888A2}" type="slidenum">
              <a:rPr lang="ja-JP" altLang="en-US" smtClean="0"/>
              <a:pPr/>
              <a:t>18</a:t>
            </a:fld>
            <a:endParaRPr lang="en-US" altLang="ja-JP"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strips(downRigh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strips(downRight)">
                                      <p:cBhvr>
                                        <p:cTn id="12"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角丸四角形 64"/>
          <p:cNvSpPr/>
          <p:nvPr/>
        </p:nvSpPr>
        <p:spPr bwMode="auto">
          <a:xfrm>
            <a:off x="1916705" y="1313765"/>
            <a:ext cx="5580620" cy="1829326"/>
          </a:xfrm>
          <a:prstGeom prst="roundRect">
            <a:avLst/>
          </a:prstGeom>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sz="1800" b="0" dirty="0">
              <a:ln>
                <a:solidFill>
                  <a:sysClr val="windowText" lastClr="000000"/>
                </a:solidFill>
              </a:ln>
              <a:solidFill>
                <a:schemeClr val="tx1"/>
              </a:solidFill>
              <a:ea typeface="Arial Unicode MS" pitchFamily="50" charset="-128"/>
              <a:cs typeface="Arial Unicode MS" pitchFamily="50" charset="-128"/>
            </a:endParaRPr>
          </a:p>
        </p:txBody>
      </p:sp>
      <p:grpSp>
        <p:nvGrpSpPr>
          <p:cNvPr id="3" name="グループ化 119"/>
          <p:cNvGrpSpPr/>
          <p:nvPr/>
        </p:nvGrpSpPr>
        <p:grpSpPr>
          <a:xfrm>
            <a:off x="5648725" y="1782998"/>
            <a:ext cx="1476000" cy="1152000"/>
            <a:chOff x="3446876" y="5409219"/>
            <a:chExt cx="1476000" cy="1152000"/>
          </a:xfrm>
        </p:grpSpPr>
        <p:sp>
          <p:nvSpPr>
            <p:cNvPr id="116" name="円柱 115"/>
            <p:cNvSpPr/>
            <p:nvPr/>
          </p:nvSpPr>
          <p:spPr bwMode="auto">
            <a:xfrm rot="16200000">
              <a:off x="3608876" y="5247219"/>
              <a:ext cx="1152000" cy="1476000"/>
            </a:xfrm>
            <a:prstGeom prst="can">
              <a:avLst>
                <a:gd name="adj" fmla="val 42845"/>
              </a:avLst>
            </a:prstGeom>
            <a:gradFill>
              <a:gsLst>
                <a:gs pos="0">
                  <a:schemeClr val="bg1">
                    <a:lumMod val="65000"/>
                  </a:schemeClr>
                </a:gs>
                <a:gs pos="50000">
                  <a:schemeClr val="bg1">
                    <a:lumMod val="85000"/>
                  </a:schemeClr>
                </a:gs>
                <a:gs pos="100000">
                  <a:schemeClr val="bg1">
                    <a:lumMod val="75000"/>
                  </a:schemeClr>
                </a:gs>
              </a:gsLst>
              <a:lin ang="0" scaled="0"/>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none" strike="noStrike" cap="none" normalizeH="0" baseline="0" dirty="0" smtClean="0">
                <a:ln>
                  <a:noFill/>
                </a:ln>
                <a:effectLst/>
                <a:latin typeface="+mn-lt"/>
                <a:ea typeface="Arial Unicode MS" pitchFamily="50" charset="-128"/>
                <a:cs typeface="Arial Unicode MS" pitchFamily="50" charset="-128"/>
              </a:endParaRPr>
            </a:p>
          </p:txBody>
        </p:sp>
        <p:sp>
          <p:nvSpPr>
            <p:cNvPr id="118" name="円/楕円 117"/>
            <p:cNvSpPr/>
            <p:nvPr/>
          </p:nvSpPr>
          <p:spPr bwMode="auto">
            <a:xfrm>
              <a:off x="3509411" y="5506017"/>
              <a:ext cx="360000" cy="972000"/>
            </a:xfrm>
            <a:prstGeom prst="ellipse">
              <a:avLst/>
            </a:prstGeom>
            <a:solidFill>
              <a:schemeClr val="bg1">
                <a:lumMod val="6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none" strike="noStrike" cap="none" normalizeH="0" baseline="0" dirty="0" smtClean="0">
                <a:ln>
                  <a:noFill/>
                </a:ln>
                <a:effectLst/>
                <a:latin typeface="+mn-lt"/>
                <a:ea typeface="Arial Unicode MS" pitchFamily="50" charset="-128"/>
                <a:cs typeface="Arial Unicode MS" pitchFamily="50" charset="-128"/>
              </a:endParaRPr>
            </a:p>
          </p:txBody>
        </p:sp>
      </p:grpSp>
      <p:sp>
        <p:nvSpPr>
          <p:cNvPr id="2" name="タイトル 1"/>
          <p:cNvSpPr>
            <a:spLocks noGrp="1"/>
          </p:cNvSpPr>
          <p:nvPr>
            <p:ph type="title"/>
          </p:nvPr>
        </p:nvSpPr>
        <p:spPr/>
        <p:txBody>
          <a:bodyPr/>
          <a:lstStyle/>
          <a:p>
            <a:r>
              <a:rPr kumimoji="1" lang="ja-JP" altLang="en-US" dirty="0" smtClean="0"/>
              <a:t>③</a:t>
            </a:r>
            <a:r>
              <a:rPr kumimoji="1" lang="en-US" altLang="ja-JP" dirty="0" smtClean="0"/>
              <a:t>Thermal Stress</a:t>
            </a:r>
            <a:endParaRPr kumimoji="1" lang="ja-JP" altLang="en-US" dirty="0"/>
          </a:p>
        </p:txBody>
      </p:sp>
      <p:grpSp>
        <p:nvGrpSpPr>
          <p:cNvPr id="5" name="グループ化 66"/>
          <p:cNvGrpSpPr>
            <a:grpSpLocks noChangeAspect="1"/>
          </p:cNvGrpSpPr>
          <p:nvPr/>
        </p:nvGrpSpPr>
        <p:grpSpPr bwMode="auto">
          <a:xfrm>
            <a:off x="476545" y="1809873"/>
            <a:ext cx="1224000" cy="1224000"/>
            <a:chOff x="0" y="503318"/>
            <a:chExt cx="1440000" cy="1437674"/>
          </a:xfrm>
        </p:grpSpPr>
        <p:sp>
          <p:nvSpPr>
            <p:cNvPr id="109" name="円/楕円 108"/>
            <p:cNvSpPr>
              <a:spLocks noChangeAspect="1"/>
            </p:cNvSpPr>
            <p:nvPr/>
          </p:nvSpPr>
          <p:spPr>
            <a:xfrm>
              <a:off x="0" y="503318"/>
              <a:ext cx="1440000" cy="1437674"/>
            </a:xfrm>
            <a:prstGeom prst="ellipse">
              <a:avLst/>
            </a:prstGeom>
            <a:solidFill>
              <a:srgbClr val="292929"/>
            </a:solidFill>
            <a:ln>
              <a:noFill/>
            </a:ln>
            <a:scene3d>
              <a:camera prst="orthographicFront">
                <a:rot lat="0" lon="0" rev="0"/>
              </a:camera>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wrap="squar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sz="1800" b="0" dirty="0">
                <a:solidFill>
                  <a:schemeClr val="tx1"/>
                </a:solidFill>
                <a:ea typeface="Arial Unicode MS" pitchFamily="50" charset="-128"/>
                <a:cs typeface="Arial Unicode MS" pitchFamily="50" charset="-128"/>
              </a:endParaRPr>
            </a:p>
          </p:txBody>
        </p:sp>
        <p:sp>
          <p:nvSpPr>
            <p:cNvPr id="110" name="円/楕円 109"/>
            <p:cNvSpPr>
              <a:spLocks noChangeAspect="1"/>
            </p:cNvSpPr>
            <p:nvPr/>
          </p:nvSpPr>
          <p:spPr>
            <a:xfrm>
              <a:off x="76291" y="579486"/>
              <a:ext cx="1287417" cy="1285338"/>
            </a:xfrm>
            <a:prstGeom prst="ellipse">
              <a:avLst/>
            </a:prstGeom>
            <a:solidFill>
              <a:schemeClr val="bg1">
                <a:lumMod val="65000"/>
              </a:schemeClr>
            </a:solidFill>
            <a:ln>
              <a:noFill/>
            </a:ln>
            <a:scene3d>
              <a:camera prst="orthographicFront">
                <a:rot lat="0" lon="0" rev="0"/>
              </a:camera>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wrap="squar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sz="1800" b="0" dirty="0">
                <a:solidFill>
                  <a:schemeClr val="tx1"/>
                </a:solidFill>
                <a:ea typeface="Arial Unicode MS" pitchFamily="50" charset="-128"/>
                <a:cs typeface="Arial Unicode MS" pitchFamily="50" charset="-128"/>
              </a:endParaRPr>
            </a:p>
          </p:txBody>
        </p:sp>
        <p:sp>
          <p:nvSpPr>
            <p:cNvPr id="111" name="円/楕円 110"/>
            <p:cNvSpPr>
              <a:spLocks noChangeAspect="1"/>
            </p:cNvSpPr>
            <p:nvPr/>
          </p:nvSpPr>
          <p:spPr>
            <a:xfrm>
              <a:off x="143046" y="646133"/>
              <a:ext cx="1153907" cy="1152043"/>
            </a:xfrm>
            <a:prstGeom prst="ellipse">
              <a:avLst/>
            </a:prstGeom>
            <a:solidFill>
              <a:srgbClr val="FFFFFF"/>
            </a:solidFill>
            <a:ln>
              <a:solidFill>
                <a:schemeClr val="tx1">
                  <a:lumMod val="65000"/>
                  <a:lumOff val="35000"/>
                </a:schemeClr>
              </a:solidFill>
            </a:ln>
            <a:scene3d>
              <a:camera prst="orthographicFront">
                <a:rot lat="0" lon="0" rev="0"/>
              </a:camera>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wrap="squar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sz="1800" b="0" dirty="0">
                <a:solidFill>
                  <a:schemeClr val="tx1"/>
                </a:solidFill>
                <a:ea typeface="Arial Unicode MS" pitchFamily="50" charset="-128"/>
                <a:cs typeface="Arial Unicode MS" pitchFamily="50" charset="-128"/>
              </a:endParaRPr>
            </a:p>
          </p:txBody>
        </p:sp>
      </p:grpSp>
      <p:grpSp>
        <p:nvGrpSpPr>
          <p:cNvPr id="6" name="グループ化 67"/>
          <p:cNvGrpSpPr>
            <a:grpSpLocks noChangeAspect="1"/>
          </p:cNvGrpSpPr>
          <p:nvPr/>
        </p:nvGrpSpPr>
        <p:grpSpPr bwMode="auto">
          <a:xfrm>
            <a:off x="7723535" y="1806643"/>
            <a:ext cx="1152000" cy="1152000"/>
            <a:chOff x="7410450" y="608093"/>
            <a:chExt cx="1296000" cy="1293906"/>
          </a:xfrm>
        </p:grpSpPr>
        <p:sp>
          <p:nvSpPr>
            <p:cNvPr id="107" name="円/楕円 106"/>
            <p:cNvSpPr>
              <a:spLocks noChangeAspect="1"/>
            </p:cNvSpPr>
            <p:nvPr/>
          </p:nvSpPr>
          <p:spPr>
            <a:xfrm>
              <a:off x="7410450" y="608093"/>
              <a:ext cx="1296000" cy="1293906"/>
            </a:xfrm>
            <a:prstGeom prst="ellipse">
              <a:avLst/>
            </a:prstGeom>
            <a:solidFill>
              <a:schemeClr val="bg1">
                <a:lumMod val="50000"/>
              </a:schemeClr>
            </a:solidFill>
            <a:ln w="9525">
              <a:solidFill>
                <a:schemeClr val="tx1"/>
              </a:solidFill>
            </a:ln>
            <a:scene3d>
              <a:camera prst="orthographicFront">
                <a:rot lat="0" lon="0" rev="0"/>
              </a:camera>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wrap="squar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sz="1800" b="0" dirty="0">
                <a:solidFill>
                  <a:schemeClr val="tx1"/>
                </a:solidFill>
                <a:ea typeface="Arial Unicode MS" pitchFamily="50" charset="-128"/>
                <a:cs typeface="Arial Unicode MS" pitchFamily="50" charset="-128"/>
              </a:endParaRPr>
            </a:p>
          </p:txBody>
        </p:sp>
        <p:sp>
          <p:nvSpPr>
            <p:cNvPr id="108" name="円/楕円 107"/>
            <p:cNvSpPr>
              <a:spLocks noChangeAspect="1"/>
            </p:cNvSpPr>
            <p:nvPr/>
          </p:nvSpPr>
          <p:spPr>
            <a:xfrm>
              <a:off x="7486685" y="684205"/>
              <a:ext cx="1143529" cy="1141682"/>
            </a:xfrm>
            <a:prstGeom prst="ellipse">
              <a:avLst/>
            </a:prstGeom>
            <a:solidFill>
              <a:srgbClr val="FFFFFF"/>
            </a:solidFill>
            <a:ln w="9525">
              <a:solidFill>
                <a:schemeClr val="tx1"/>
              </a:solidFill>
            </a:ln>
            <a:scene3d>
              <a:camera prst="orthographicFront">
                <a:rot lat="0" lon="0" rev="0"/>
              </a:camera>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wrap="squar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sz="1800" b="0" dirty="0">
                <a:solidFill>
                  <a:schemeClr val="tx1"/>
                </a:solidFill>
                <a:ea typeface="Arial Unicode MS" pitchFamily="50" charset="-128"/>
                <a:cs typeface="Arial Unicode MS" pitchFamily="50" charset="-128"/>
              </a:endParaRPr>
            </a:p>
          </p:txBody>
        </p:sp>
      </p:grpSp>
      <p:sp>
        <p:nvSpPr>
          <p:cNvPr id="69" name="AutoShape 5"/>
          <p:cNvSpPr>
            <a:spLocks noChangeArrowheads="1"/>
          </p:cNvSpPr>
          <p:nvPr/>
        </p:nvSpPr>
        <p:spPr bwMode="auto">
          <a:xfrm>
            <a:off x="2096725" y="1088740"/>
            <a:ext cx="2970330" cy="444661"/>
          </a:xfrm>
          <a:prstGeom prst="roundRect">
            <a:avLst>
              <a:gd name="adj" fmla="val 16667"/>
            </a:avLst>
          </a:prstGeom>
          <a:solidFill>
            <a:schemeClr val="bg2">
              <a:lumMod val="40000"/>
              <a:lumOff val="60000"/>
            </a:schemeClr>
          </a:solidFill>
          <a:ln>
            <a:headEnd/>
            <a:tailEnd/>
          </a:ln>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altLang="ja-JP" sz="2000" dirty="0" smtClean="0">
                <a:solidFill>
                  <a:schemeClr val="tx1"/>
                </a:solidFill>
                <a:ea typeface="Arial Unicode MS" pitchFamily="50" charset="-128"/>
                <a:cs typeface="Arial Unicode MS" pitchFamily="50" charset="-128"/>
              </a:rPr>
              <a:t>Thermostatic Chamber</a:t>
            </a:r>
            <a:endParaRPr lang="ja-JP" altLang="en-US" sz="2000" dirty="0">
              <a:solidFill>
                <a:schemeClr val="tx1"/>
              </a:solidFill>
              <a:ea typeface="Arial Unicode MS" pitchFamily="50" charset="-128"/>
              <a:cs typeface="Arial Unicode MS" pitchFamily="50" charset="-128"/>
            </a:endParaRPr>
          </a:p>
        </p:txBody>
      </p:sp>
      <p:cxnSp>
        <p:nvCxnSpPr>
          <p:cNvPr id="73" name="AutoShape 26"/>
          <p:cNvCxnSpPr>
            <a:cxnSpLocks noChangeShapeType="1"/>
            <a:stCxn id="83" idx="0"/>
          </p:cNvCxnSpPr>
          <p:nvPr/>
        </p:nvCxnSpPr>
        <p:spPr bwMode="auto">
          <a:xfrm rot="5400000" flipH="1" flipV="1">
            <a:off x="863330" y="2721417"/>
            <a:ext cx="771909" cy="285335"/>
          </a:xfrm>
          <a:prstGeom prst="straightConnector1">
            <a:avLst/>
          </a:prstGeom>
          <a:noFill/>
          <a:ln w="38100">
            <a:solidFill>
              <a:schemeClr val="tx1"/>
            </a:solidFill>
            <a:round/>
            <a:headEnd/>
            <a:tailEnd type="triangle" w="med" len="med"/>
          </a:ln>
        </p:spPr>
      </p:cxnSp>
      <p:cxnSp>
        <p:nvCxnSpPr>
          <p:cNvPr id="77" name="AutoShape 26"/>
          <p:cNvCxnSpPr>
            <a:cxnSpLocks noChangeShapeType="1"/>
          </p:cNvCxnSpPr>
          <p:nvPr/>
        </p:nvCxnSpPr>
        <p:spPr bwMode="auto">
          <a:xfrm rot="5400000" flipH="1" flipV="1">
            <a:off x="8093645" y="2563102"/>
            <a:ext cx="675068" cy="472552"/>
          </a:xfrm>
          <a:prstGeom prst="straightConnector1">
            <a:avLst/>
          </a:prstGeom>
          <a:noFill/>
          <a:ln w="38100">
            <a:solidFill>
              <a:schemeClr val="tx1"/>
            </a:solidFill>
            <a:round/>
            <a:headEnd/>
            <a:tailEnd type="triangle" w="med" len="med"/>
          </a:ln>
        </p:spPr>
      </p:cxnSp>
      <p:sp>
        <p:nvSpPr>
          <p:cNvPr id="78" name="Text Box 25"/>
          <p:cNvSpPr txBox="1">
            <a:spLocks noChangeArrowheads="1"/>
          </p:cNvSpPr>
          <p:nvPr/>
        </p:nvSpPr>
        <p:spPr bwMode="auto">
          <a:xfrm>
            <a:off x="5787135" y="3188095"/>
            <a:ext cx="1975740" cy="315035"/>
          </a:xfrm>
          <a:prstGeom prst="rect">
            <a:avLst/>
          </a:prstGeom>
          <a:noFill/>
          <a:ln w="9525">
            <a:noFill/>
            <a:miter lim="800000"/>
            <a:headEnd/>
            <a:tailEnd/>
          </a:ln>
        </p:spPr>
        <p:txBody>
          <a:bodyPr wrap="square" lIns="74295" tIns="8890" rIns="74295" bIns="889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defRPr/>
            </a:pPr>
            <a:r>
              <a:rPr lang="en-US" altLang="ja-JP" sz="1800" dirty="0" smtClean="0">
                <a:ea typeface="Arial Unicode MS" pitchFamily="50" charset="-128"/>
                <a:cs typeface="Arial Unicode MS" pitchFamily="50" charset="-128"/>
              </a:rPr>
              <a:t>Aluminum tube</a:t>
            </a:r>
            <a:endParaRPr lang="ja-JP" altLang="en-US" sz="1800" dirty="0">
              <a:ea typeface="Arial Unicode MS" pitchFamily="50" charset="-128"/>
              <a:cs typeface="Arial Unicode MS" pitchFamily="50" charset="-128"/>
            </a:endParaRPr>
          </a:p>
        </p:txBody>
      </p:sp>
      <p:sp>
        <p:nvSpPr>
          <p:cNvPr id="79" name="ストライプ矢印 78"/>
          <p:cNvSpPr/>
          <p:nvPr/>
        </p:nvSpPr>
        <p:spPr bwMode="auto">
          <a:xfrm>
            <a:off x="1782425" y="2094813"/>
            <a:ext cx="495300" cy="495300"/>
          </a:xfrm>
          <a:prstGeom prst="stripedRightArrow">
            <a:avLst/>
          </a:prstGeom>
          <a:solidFill>
            <a:srgbClr val="BBE0E3"/>
          </a:solidFill>
          <a:ln>
            <a:solidFill>
              <a:srgbClr val="89A4A7"/>
            </a:solidFill>
          </a:ln>
        </p:spPr>
        <p:style>
          <a:lnRef idx="2">
            <a:schemeClr val="accent1">
              <a:shade val="50000"/>
            </a:schemeClr>
          </a:lnRef>
          <a:fillRef idx="1">
            <a:schemeClr val="accent1"/>
          </a:fillRef>
          <a:effectRef idx="0">
            <a:schemeClr val="accent1"/>
          </a:effectRef>
          <a:fontRef idx="minor">
            <a:schemeClr val="lt1"/>
          </a:fontRef>
        </p:style>
        <p:txBody>
          <a:bodyPr wrap="squar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sz="1800" b="0" dirty="0">
              <a:solidFill>
                <a:schemeClr val="tx1"/>
              </a:solidFill>
              <a:ea typeface="Arial Unicode MS" pitchFamily="50" charset="-128"/>
              <a:cs typeface="Arial Unicode MS" pitchFamily="50" charset="-128"/>
            </a:endParaRPr>
          </a:p>
        </p:txBody>
      </p:sp>
      <p:sp>
        <p:nvSpPr>
          <p:cNvPr id="80" name="ストライプ矢印 79"/>
          <p:cNvSpPr/>
          <p:nvPr/>
        </p:nvSpPr>
        <p:spPr bwMode="auto">
          <a:xfrm flipH="1">
            <a:off x="7175140" y="2105514"/>
            <a:ext cx="457200" cy="495300"/>
          </a:xfrm>
          <a:prstGeom prst="stripedRightArrow">
            <a:avLst/>
          </a:prstGeom>
          <a:solidFill>
            <a:srgbClr val="BBE0E3"/>
          </a:solidFill>
          <a:ln>
            <a:solidFill>
              <a:srgbClr val="89A4A7"/>
            </a:solidFill>
          </a:ln>
        </p:spPr>
        <p:style>
          <a:lnRef idx="2">
            <a:schemeClr val="accent1">
              <a:shade val="50000"/>
            </a:schemeClr>
          </a:lnRef>
          <a:fillRef idx="1">
            <a:schemeClr val="accent1"/>
          </a:fillRef>
          <a:effectRef idx="0">
            <a:schemeClr val="accent1"/>
          </a:effectRef>
          <a:fontRef idx="minor">
            <a:schemeClr val="lt1"/>
          </a:fontRef>
        </p:style>
        <p:txBody>
          <a:bodyPr wrap="squar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sz="1800" b="0" dirty="0">
              <a:solidFill>
                <a:schemeClr val="tx1"/>
              </a:solidFill>
              <a:ea typeface="Arial Unicode MS" pitchFamily="50" charset="-128"/>
              <a:cs typeface="Arial Unicode MS" pitchFamily="50" charset="-128"/>
            </a:endParaRPr>
          </a:p>
        </p:txBody>
      </p:sp>
      <p:sp>
        <p:nvSpPr>
          <p:cNvPr id="81" name="Text Box 25"/>
          <p:cNvSpPr txBox="1">
            <a:spLocks noChangeArrowheads="1"/>
          </p:cNvSpPr>
          <p:nvPr/>
        </p:nvSpPr>
        <p:spPr bwMode="auto">
          <a:xfrm>
            <a:off x="5112060" y="1178750"/>
            <a:ext cx="1857765" cy="315035"/>
          </a:xfrm>
          <a:prstGeom prst="rect">
            <a:avLst/>
          </a:prstGeom>
          <a:solidFill>
            <a:schemeClr val="bg2">
              <a:lumMod val="40000"/>
              <a:lumOff val="60000"/>
            </a:schemeClr>
          </a:solidFill>
          <a:ln>
            <a:headEnd/>
            <a:tailEnd/>
          </a:ln>
        </p:spPr>
        <p:style>
          <a:lnRef idx="2">
            <a:schemeClr val="accent1">
              <a:shade val="50000"/>
            </a:schemeClr>
          </a:lnRef>
          <a:fillRef idx="1">
            <a:schemeClr val="accent1"/>
          </a:fillRef>
          <a:effectRef idx="0">
            <a:schemeClr val="accent1"/>
          </a:effectRef>
          <a:fontRef idx="minor">
            <a:schemeClr val="lt1"/>
          </a:fontRef>
        </p:style>
        <p:txBody>
          <a:bodyPr wrap="square" lIns="144000" tIns="18000" rIns="144000" bIns="1800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defRPr/>
            </a:pPr>
            <a:r>
              <a:rPr lang="en-US" altLang="ja-JP" sz="1800" smtClean="0">
                <a:solidFill>
                  <a:schemeClr val="tx1"/>
                </a:solidFill>
                <a:ea typeface="Arial Unicode MS" pitchFamily="50" charset="-128"/>
                <a:cs typeface="Arial Unicode MS" pitchFamily="50" charset="-128"/>
              </a:rPr>
              <a:t>-40°C</a:t>
            </a:r>
            <a:r>
              <a:rPr lang="ja-JP" altLang="en-US" sz="1800" smtClean="0">
                <a:solidFill>
                  <a:schemeClr val="tx1"/>
                </a:solidFill>
                <a:ea typeface="Arial Unicode MS" pitchFamily="50" charset="-128"/>
                <a:cs typeface="Arial Unicode MS" pitchFamily="50" charset="-128"/>
              </a:rPr>
              <a:t>～</a:t>
            </a:r>
            <a:r>
              <a:rPr lang="en-US" altLang="ja-JP" sz="1800" smtClean="0">
                <a:solidFill>
                  <a:schemeClr val="tx1"/>
                </a:solidFill>
                <a:ea typeface="Arial Unicode MS" pitchFamily="50" charset="-128"/>
                <a:cs typeface="Arial Unicode MS" pitchFamily="50" charset="-128"/>
              </a:rPr>
              <a:t>85°C</a:t>
            </a:r>
            <a:endParaRPr lang="ja-JP" altLang="en-US" sz="1800" dirty="0">
              <a:solidFill>
                <a:schemeClr val="tx1"/>
              </a:solidFill>
              <a:ea typeface="Arial Unicode MS" pitchFamily="50" charset="-128"/>
              <a:cs typeface="Arial Unicode MS" pitchFamily="50" charset="-128"/>
            </a:endParaRPr>
          </a:p>
        </p:txBody>
      </p:sp>
      <p:sp>
        <p:nvSpPr>
          <p:cNvPr id="82" name="Text Box 15"/>
          <p:cNvSpPr txBox="1">
            <a:spLocks noChangeArrowheads="1"/>
          </p:cNvSpPr>
          <p:nvPr/>
        </p:nvSpPr>
        <p:spPr bwMode="auto">
          <a:xfrm>
            <a:off x="206515" y="1297885"/>
            <a:ext cx="1665185" cy="360040"/>
          </a:xfrm>
          <a:prstGeom prst="rect">
            <a:avLst/>
          </a:prstGeom>
          <a:noFill/>
          <a:ln w="9525">
            <a:noFill/>
            <a:miter lim="800000"/>
            <a:headEnd/>
            <a:tailEnd/>
          </a:ln>
        </p:spPr>
        <p:txBody>
          <a:bodyPr wrap="square" lIns="39600" tIns="8890" rIns="39600" bIns="889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altLang="ja-JP" sz="1800" dirty="0" smtClean="0">
                <a:ea typeface="Arial Unicode MS" pitchFamily="50" charset="-128"/>
                <a:cs typeface="Arial Unicode MS" pitchFamily="50" charset="-128"/>
              </a:rPr>
              <a:t>Thermocouple</a:t>
            </a:r>
            <a:endParaRPr lang="ja-JP" altLang="en-US" sz="1600" dirty="0">
              <a:ea typeface="Arial Unicode MS" pitchFamily="50" charset="-128"/>
              <a:cs typeface="Arial Unicode MS" pitchFamily="50" charset="-128"/>
            </a:endParaRPr>
          </a:p>
        </p:txBody>
      </p:sp>
      <p:sp>
        <p:nvSpPr>
          <p:cNvPr id="83" name="Text Box 25"/>
          <p:cNvSpPr txBox="1">
            <a:spLocks noChangeArrowheads="1"/>
          </p:cNvSpPr>
          <p:nvPr/>
        </p:nvSpPr>
        <p:spPr bwMode="auto">
          <a:xfrm>
            <a:off x="341530" y="3250034"/>
            <a:ext cx="1530170" cy="360040"/>
          </a:xfrm>
          <a:prstGeom prst="rect">
            <a:avLst/>
          </a:prstGeom>
          <a:noFill/>
          <a:ln w="9525">
            <a:noFill/>
            <a:miter lim="800000"/>
            <a:headEnd/>
            <a:tailEnd/>
          </a:ln>
        </p:spPr>
        <p:txBody>
          <a:bodyPr wrap="square" lIns="74295" tIns="8890" rIns="74295" bIns="889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altLang="ja-JP" sz="1800" smtClean="0">
                <a:ea typeface="Arial Unicode MS" pitchFamily="50" charset="-128"/>
                <a:cs typeface="Arial Unicode MS" pitchFamily="50" charset="-128"/>
              </a:rPr>
              <a:t>Strain gauge</a:t>
            </a:r>
            <a:endParaRPr lang="ja-JP" altLang="en-US" sz="1800" dirty="0">
              <a:ea typeface="Arial Unicode MS" pitchFamily="50" charset="-128"/>
              <a:cs typeface="Arial Unicode MS" pitchFamily="50" charset="-128"/>
            </a:endParaRPr>
          </a:p>
        </p:txBody>
      </p:sp>
      <p:sp>
        <p:nvSpPr>
          <p:cNvPr id="84" name="AutoShape 10"/>
          <p:cNvSpPr>
            <a:spLocks noChangeArrowheads="1"/>
          </p:cNvSpPr>
          <p:nvPr/>
        </p:nvSpPr>
        <p:spPr bwMode="auto">
          <a:xfrm flipV="1">
            <a:off x="2614686" y="1728446"/>
            <a:ext cx="2590542" cy="1231178"/>
          </a:xfrm>
          <a:prstGeom prst="flowChartTerminator">
            <a:avLst/>
          </a:prstGeom>
          <a:gradFill rotWithShape="0">
            <a:gsLst>
              <a:gs pos="0">
                <a:srgbClr val="454545"/>
              </a:gs>
              <a:gs pos="50000">
                <a:srgbClr val="969696"/>
              </a:gs>
              <a:gs pos="100000">
                <a:srgbClr val="454545"/>
              </a:gs>
            </a:gsLst>
            <a:lin ang="5400000" scaled="1"/>
          </a:gradFill>
          <a:ln w="9525">
            <a:solidFill>
              <a:srgbClr val="000000"/>
            </a:solidFill>
            <a:miter lim="800000"/>
            <a:headEnd/>
            <a:tailEnd/>
          </a:ln>
        </p:spPr>
      </p:sp>
      <p:sp>
        <p:nvSpPr>
          <p:cNvPr id="85" name="Rectangle 11"/>
          <p:cNvSpPr>
            <a:spLocks noChangeArrowheads="1"/>
          </p:cNvSpPr>
          <p:nvPr/>
        </p:nvSpPr>
        <p:spPr bwMode="auto">
          <a:xfrm rot="5400000" flipV="1">
            <a:off x="5090487" y="2251156"/>
            <a:ext cx="379680" cy="187346"/>
          </a:xfrm>
          <a:prstGeom prst="rect">
            <a:avLst/>
          </a:prstGeom>
          <a:gradFill rotWithShape="0">
            <a:gsLst>
              <a:gs pos="0">
                <a:srgbClr val="454545"/>
              </a:gs>
              <a:gs pos="50000">
                <a:srgbClr val="969696"/>
              </a:gs>
              <a:gs pos="100000">
                <a:srgbClr val="454545"/>
              </a:gs>
            </a:gsLst>
            <a:lin ang="5400000" scaled="1"/>
          </a:gradFill>
          <a:ln w="9525">
            <a:solidFill>
              <a:srgbClr val="000000"/>
            </a:solidFill>
            <a:miter lim="800000"/>
            <a:headEnd/>
            <a:tailEnd/>
          </a:ln>
        </p:spPr>
      </p:sp>
      <p:sp>
        <p:nvSpPr>
          <p:cNvPr id="86" name="Rectangle 12"/>
          <p:cNvSpPr>
            <a:spLocks noChangeArrowheads="1"/>
          </p:cNvSpPr>
          <p:nvPr/>
        </p:nvSpPr>
        <p:spPr bwMode="auto">
          <a:xfrm rot="5400000" flipV="1">
            <a:off x="2348131" y="2235270"/>
            <a:ext cx="379680" cy="187346"/>
          </a:xfrm>
          <a:prstGeom prst="rect">
            <a:avLst/>
          </a:prstGeom>
          <a:gradFill rotWithShape="0">
            <a:gsLst>
              <a:gs pos="0">
                <a:srgbClr val="454545"/>
              </a:gs>
              <a:gs pos="50000">
                <a:srgbClr val="969696"/>
              </a:gs>
              <a:gs pos="100000">
                <a:srgbClr val="454545"/>
              </a:gs>
            </a:gsLst>
            <a:lin ang="5400000" scaled="1"/>
          </a:gradFill>
          <a:ln w="9525">
            <a:solidFill>
              <a:srgbClr val="000000"/>
            </a:solidFill>
            <a:miter lim="800000"/>
            <a:headEnd/>
            <a:tailEnd/>
          </a:ln>
        </p:spPr>
      </p:sp>
      <p:grpSp>
        <p:nvGrpSpPr>
          <p:cNvPr id="7" name="グループ化 91"/>
          <p:cNvGrpSpPr/>
          <p:nvPr/>
        </p:nvGrpSpPr>
        <p:grpSpPr>
          <a:xfrm>
            <a:off x="3662596" y="1845993"/>
            <a:ext cx="428625" cy="1044000"/>
            <a:chOff x="3400425" y="685800"/>
            <a:chExt cx="779464" cy="1751028"/>
          </a:xfrm>
        </p:grpSpPr>
        <p:sp>
          <p:nvSpPr>
            <p:cNvPr id="105" name="Arc 12"/>
            <p:cNvSpPr>
              <a:spLocks noChangeAspect="1"/>
            </p:cNvSpPr>
            <p:nvPr/>
          </p:nvSpPr>
          <p:spPr bwMode="auto">
            <a:xfrm>
              <a:off x="3790951" y="687094"/>
              <a:ext cx="388938" cy="1749734"/>
            </a:xfrm>
            <a:custGeom>
              <a:avLst/>
              <a:gdLst>
                <a:gd name="T0" fmla="*/ 0 w 21600"/>
                <a:gd name="T1" fmla="*/ 0 h 43180"/>
                <a:gd name="T2" fmla="*/ 0 w 21600"/>
                <a:gd name="T3" fmla="*/ 0 h 43180"/>
                <a:gd name="T4" fmla="*/ 0 w 21600"/>
                <a:gd name="T5" fmla="*/ 0 h 43180"/>
                <a:gd name="T6" fmla="*/ 0 60000 65536"/>
                <a:gd name="T7" fmla="*/ 0 60000 65536"/>
                <a:gd name="T8" fmla="*/ 0 60000 65536"/>
                <a:gd name="T9" fmla="*/ 0 w 21600"/>
                <a:gd name="T10" fmla="*/ 0 h 43180"/>
                <a:gd name="T11" fmla="*/ 21600 w 21600"/>
                <a:gd name="T12" fmla="*/ 43180 h 43180"/>
              </a:gdLst>
              <a:ahLst/>
              <a:cxnLst>
                <a:cxn ang="T6">
                  <a:pos x="T0" y="T1"/>
                </a:cxn>
                <a:cxn ang="T7">
                  <a:pos x="T2" y="T3"/>
                </a:cxn>
                <a:cxn ang="T8">
                  <a:pos x="T4" y="T5"/>
                </a:cxn>
              </a:cxnLst>
              <a:rect l="T9" t="T10" r="T11" b="T12"/>
              <a:pathLst>
                <a:path w="21600" h="43180" fill="none" extrusionOk="0">
                  <a:moveTo>
                    <a:pt x="-1" y="0"/>
                  </a:moveTo>
                  <a:cubicBezTo>
                    <a:pt x="11929" y="0"/>
                    <a:pt x="21600" y="9670"/>
                    <a:pt x="21600" y="21600"/>
                  </a:cubicBezTo>
                  <a:cubicBezTo>
                    <a:pt x="21600" y="33170"/>
                    <a:pt x="12482" y="42686"/>
                    <a:pt x="922" y="43180"/>
                  </a:cubicBezTo>
                </a:path>
                <a:path w="21600" h="43180" stroke="0" extrusionOk="0">
                  <a:moveTo>
                    <a:pt x="-1" y="0"/>
                  </a:moveTo>
                  <a:cubicBezTo>
                    <a:pt x="11929" y="0"/>
                    <a:pt x="21600" y="9670"/>
                    <a:pt x="21600" y="21600"/>
                  </a:cubicBezTo>
                  <a:cubicBezTo>
                    <a:pt x="21600" y="33170"/>
                    <a:pt x="12482" y="42686"/>
                    <a:pt x="922" y="43180"/>
                  </a:cubicBezTo>
                  <a:lnTo>
                    <a:pt x="0" y="21600"/>
                  </a:lnTo>
                  <a:close/>
                </a:path>
              </a:pathLst>
            </a:custGeom>
            <a:noFill/>
            <a:ln w="38100">
              <a:solidFill>
                <a:schemeClr val="accent1"/>
              </a:solidFill>
              <a:prstDash val="sysDot"/>
              <a:round/>
              <a:headEnd/>
              <a:tailEnd/>
            </a:ln>
          </p:spPr>
          <p:txBody>
            <a:bodyPr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ja-JP" altLang="en-US" sz="1800" dirty="0">
                <a:ea typeface="Arial Unicode MS" pitchFamily="50" charset="-128"/>
                <a:cs typeface="Arial Unicode MS" pitchFamily="50" charset="-128"/>
              </a:endParaRPr>
            </a:p>
          </p:txBody>
        </p:sp>
        <p:sp>
          <p:nvSpPr>
            <p:cNvPr id="106" name="Arc 13"/>
            <p:cNvSpPr>
              <a:spLocks noChangeAspect="1"/>
            </p:cNvSpPr>
            <p:nvPr/>
          </p:nvSpPr>
          <p:spPr bwMode="auto">
            <a:xfrm flipH="1">
              <a:off x="3400425" y="685800"/>
              <a:ext cx="390525" cy="1746266"/>
            </a:xfrm>
            <a:custGeom>
              <a:avLst/>
              <a:gdLst>
                <a:gd name="T0" fmla="*/ 0 w 21600"/>
                <a:gd name="T1" fmla="*/ 0 h 43180"/>
                <a:gd name="T2" fmla="*/ 0 w 21600"/>
                <a:gd name="T3" fmla="*/ 0 h 43180"/>
                <a:gd name="T4" fmla="*/ 0 w 21600"/>
                <a:gd name="T5" fmla="*/ 0 h 43180"/>
                <a:gd name="T6" fmla="*/ 0 60000 65536"/>
                <a:gd name="T7" fmla="*/ 0 60000 65536"/>
                <a:gd name="T8" fmla="*/ 0 60000 65536"/>
                <a:gd name="T9" fmla="*/ 0 w 21600"/>
                <a:gd name="T10" fmla="*/ 0 h 43180"/>
                <a:gd name="T11" fmla="*/ 21600 w 21600"/>
                <a:gd name="T12" fmla="*/ 43180 h 43180"/>
              </a:gdLst>
              <a:ahLst/>
              <a:cxnLst>
                <a:cxn ang="T6">
                  <a:pos x="T0" y="T1"/>
                </a:cxn>
                <a:cxn ang="T7">
                  <a:pos x="T2" y="T3"/>
                </a:cxn>
                <a:cxn ang="T8">
                  <a:pos x="T4" y="T5"/>
                </a:cxn>
              </a:cxnLst>
              <a:rect l="T9" t="T10" r="T11" b="T12"/>
              <a:pathLst>
                <a:path w="21600" h="43180" fill="none" extrusionOk="0">
                  <a:moveTo>
                    <a:pt x="-1" y="0"/>
                  </a:moveTo>
                  <a:cubicBezTo>
                    <a:pt x="11929" y="0"/>
                    <a:pt x="21600" y="9670"/>
                    <a:pt x="21600" y="21600"/>
                  </a:cubicBezTo>
                  <a:cubicBezTo>
                    <a:pt x="21600" y="33170"/>
                    <a:pt x="12482" y="42686"/>
                    <a:pt x="922" y="43180"/>
                  </a:cubicBezTo>
                </a:path>
                <a:path w="21600" h="43180" stroke="0" extrusionOk="0">
                  <a:moveTo>
                    <a:pt x="-1" y="0"/>
                  </a:moveTo>
                  <a:cubicBezTo>
                    <a:pt x="11929" y="0"/>
                    <a:pt x="21600" y="9670"/>
                    <a:pt x="21600" y="21600"/>
                  </a:cubicBezTo>
                  <a:cubicBezTo>
                    <a:pt x="21600" y="33170"/>
                    <a:pt x="12482" y="42686"/>
                    <a:pt x="922" y="43180"/>
                  </a:cubicBezTo>
                  <a:lnTo>
                    <a:pt x="0" y="21600"/>
                  </a:lnTo>
                  <a:close/>
                </a:path>
              </a:pathLst>
            </a:custGeom>
            <a:noFill/>
            <a:ln w="38100">
              <a:solidFill>
                <a:schemeClr val="accent1"/>
              </a:solidFill>
              <a:prstDash val="sysDot"/>
              <a:round/>
              <a:headEnd/>
              <a:tailEnd/>
            </a:ln>
          </p:spPr>
          <p:txBody>
            <a:bodyPr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ja-JP" altLang="en-US" sz="1800" dirty="0">
                <a:ea typeface="Arial Unicode MS" pitchFamily="50" charset="-128"/>
                <a:cs typeface="Arial Unicode MS" pitchFamily="50" charset="-128"/>
              </a:endParaRPr>
            </a:p>
          </p:txBody>
        </p:sp>
      </p:grpSp>
      <p:cxnSp>
        <p:nvCxnSpPr>
          <p:cNvPr id="94" name="直線矢印コネクタ 93"/>
          <p:cNvCxnSpPr/>
          <p:nvPr/>
        </p:nvCxnSpPr>
        <p:spPr bwMode="auto">
          <a:xfrm rot="16200000" flipV="1">
            <a:off x="3987665" y="2419786"/>
            <a:ext cx="540000" cy="1588"/>
          </a:xfrm>
          <a:prstGeom prst="straightConnector1">
            <a:avLst/>
          </a:prstGeom>
          <a:solidFill>
            <a:schemeClr val="accent1"/>
          </a:solidFill>
          <a:ln w="28575" cap="flat" cmpd="sng" algn="ctr">
            <a:solidFill>
              <a:srgbClr val="FFFFFF"/>
            </a:solidFill>
            <a:prstDash val="solid"/>
            <a:round/>
            <a:headEnd type="arrow"/>
            <a:tailEnd type="arrow"/>
          </a:ln>
          <a:effectLst/>
        </p:spPr>
      </p:cxnSp>
      <p:grpSp>
        <p:nvGrpSpPr>
          <p:cNvPr id="8" name="グループ化 95"/>
          <p:cNvGrpSpPr/>
          <p:nvPr/>
        </p:nvGrpSpPr>
        <p:grpSpPr>
          <a:xfrm>
            <a:off x="6021027" y="1900124"/>
            <a:ext cx="428625" cy="972000"/>
            <a:chOff x="5734050" y="857250"/>
            <a:chExt cx="779464" cy="1751028"/>
          </a:xfrm>
        </p:grpSpPr>
        <p:sp>
          <p:nvSpPr>
            <p:cNvPr id="103" name="Arc 12"/>
            <p:cNvSpPr>
              <a:spLocks noChangeAspect="1"/>
            </p:cNvSpPr>
            <p:nvPr/>
          </p:nvSpPr>
          <p:spPr bwMode="auto">
            <a:xfrm>
              <a:off x="6124576" y="858544"/>
              <a:ext cx="388938" cy="1749734"/>
            </a:xfrm>
            <a:custGeom>
              <a:avLst/>
              <a:gdLst>
                <a:gd name="T0" fmla="*/ 0 w 21600"/>
                <a:gd name="T1" fmla="*/ 0 h 43180"/>
                <a:gd name="T2" fmla="*/ 0 w 21600"/>
                <a:gd name="T3" fmla="*/ 0 h 43180"/>
                <a:gd name="T4" fmla="*/ 0 w 21600"/>
                <a:gd name="T5" fmla="*/ 0 h 43180"/>
                <a:gd name="T6" fmla="*/ 0 60000 65536"/>
                <a:gd name="T7" fmla="*/ 0 60000 65536"/>
                <a:gd name="T8" fmla="*/ 0 60000 65536"/>
                <a:gd name="T9" fmla="*/ 0 w 21600"/>
                <a:gd name="T10" fmla="*/ 0 h 43180"/>
                <a:gd name="T11" fmla="*/ 21600 w 21600"/>
                <a:gd name="T12" fmla="*/ 43180 h 43180"/>
              </a:gdLst>
              <a:ahLst/>
              <a:cxnLst>
                <a:cxn ang="T6">
                  <a:pos x="T0" y="T1"/>
                </a:cxn>
                <a:cxn ang="T7">
                  <a:pos x="T2" y="T3"/>
                </a:cxn>
                <a:cxn ang="T8">
                  <a:pos x="T4" y="T5"/>
                </a:cxn>
              </a:cxnLst>
              <a:rect l="T9" t="T10" r="T11" b="T12"/>
              <a:pathLst>
                <a:path w="21600" h="43180" fill="none" extrusionOk="0">
                  <a:moveTo>
                    <a:pt x="-1" y="0"/>
                  </a:moveTo>
                  <a:cubicBezTo>
                    <a:pt x="11929" y="0"/>
                    <a:pt x="21600" y="9670"/>
                    <a:pt x="21600" y="21600"/>
                  </a:cubicBezTo>
                  <a:cubicBezTo>
                    <a:pt x="21600" y="33170"/>
                    <a:pt x="12482" y="42686"/>
                    <a:pt x="922" y="43180"/>
                  </a:cubicBezTo>
                </a:path>
                <a:path w="21600" h="43180" stroke="0" extrusionOk="0">
                  <a:moveTo>
                    <a:pt x="-1" y="0"/>
                  </a:moveTo>
                  <a:cubicBezTo>
                    <a:pt x="11929" y="0"/>
                    <a:pt x="21600" y="9670"/>
                    <a:pt x="21600" y="21600"/>
                  </a:cubicBezTo>
                  <a:cubicBezTo>
                    <a:pt x="21600" y="33170"/>
                    <a:pt x="12482" y="42686"/>
                    <a:pt x="922" y="43180"/>
                  </a:cubicBezTo>
                  <a:lnTo>
                    <a:pt x="0" y="21600"/>
                  </a:lnTo>
                  <a:close/>
                </a:path>
              </a:pathLst>
            </a:custGeom>
            <a:noFill/>
            <a:ln w="38100">
              <a:solidFill>
                <a:schemeClr val="accent1"/>
              </a:solidFill>
              <a:prstDash val="sysDot"/>
              <a:round/>
              <a:headEnd/>
              <a:tailEnd/>
            </a:ln>
          </p:spPr>
          <p:txBody>
            <a:bodyPr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ja-JP" altLang="en-US" sz="1800" dirty="0">
                <a:ea typeface="Arial Unicode MS" pitchFamily="50" charset="-128"/>
                <a:cs typeface="Arial Unicode MS" pitchFamily="50" charset="-128"/>
              </a:endParaRPr>
            </a:p>
          </p:txBody>
        </p:sp>
        <p:sp>
          <p:nvSpPr>
            <p:cNvPr id="104" name="Arc 13"/>
            <p:cNvSpPr>
              <a:spLocks noChangeAspect="1"/>
            </p:cNvSpPr>
            <p:nvPr/>
          </p:nvSpPr>
          <p:spPr bwMode="auto">
            <a:xfrm flipH="1">
              <a:off x="5734050" y="857250"/>
              <a:ext cx="390525" cy="1746266"/>
            </a:xfrm>
            <a:custGeom>
              <a:avLst/>
              <a:gdLst>
                <a:gd name="T0" fmla="*/ 0 w 21600"/>
                <a:gd name="T1" fmla="*/ 0 h 43180"/>
                <a:gd name="T2" fmla="*/ 0 w 21600"/>
                <a:gd name="T3" fmla="*/ 0 h 43180"/>
                <a:gd name="T4" fmla="*/ 0 w 21600"/>
                <a:gd name="T5" fmla="*/ 0 h 43180"/>
                <a:gd name="T6" fmla="*/ 0 60000 65536"/>
                <a:gd name="T7" fmla="*/ 0 60000 65536"/>
                <a:gd name="T8" fmla="*/ 0 60000 65536"/>
                <a:gd name="T9" fmla="*/ 0 w 21600"/>
                <a:gd name="T10" fmla="*/ 0 h 43180"/>
                <a:gd name="T11" fmla="*/ 21600 w 21600"/>
                <a:gd name="T12" fmla="*/ 43180 h 43180"/>
              </a:gdLst>
              <a:ahLst/>
              <a:cxnLst>
                <a:cxn ang="T6">
                  <a:pos x="T0" y="T1"/>
                </a:cxn>
                <a:cxn ang="T7">
                  <a:pos x="T2" y="T3"/>
                </a:cxn>
                <a:cxn ang="T8">
                  <a:pos x="T4" y="T5"/>
                </a:cxn>
              </a:cxnLst>
              <a:rect l="T9" t="T10" r="T11" b="T12"/>
              <a:pathLst>
                <a:path w="21600" h="43180" fill="none" extrusionOk="0">
                  <a:moveTo>
                    <a:pt x="-1" y="0"/>
                  </a:moveTo>
                  <a:cubicBezTo>
                    <a:pt x="11929" y="0"/>
                    <a:pt x="21600" y="9670"/>
                    <a:pt x="21600" y="21600"/>
                  </a:cubicBezTo>
                  <a:cubicBezTo>
                    <a:pt x="21600" y="33170"/>
                    <a:pt x="12482" y="42686"/>
                    <a:pt x="922" y="43180"/>
                  </a:cubicBezTo>
                </a:path>
                <a:path w="21600" h="43180" stroke="0" extrusionOk="0">
                  <a:moveTo>
                    <a:pt x="-1" y="0"/>
                  </a:moveTo>
                  <a:cubicBezTo>
                    <a:pt x="11929" y="0"/>
                    <a:pt x="21600" y="9670"/>
                    <a:pt x="21600" y="21600"/>
                  </a:cubicBezTo>
                  <a:cubicBezTo>
                    <a:pt x="21600" y="33170"/>
                    <a:pt x="12482" y="42686"/>
                    <a:pt x="922" y="43180"/>
                  </a:cubicBezTo>
                  <a:lnTo>
                    <a:pt x="0" y="21600"/>
                  </a:lnTo>
                  <a:close/>
                </a:path>
              </a:pathLst>
            </a:custGeom>
            <a:noFill/>
            <a:ln w="38100">
              <a:solidFill>
                <a:schemeClr val="accent1"/>
              </a:solidFill>
              <a:prstDash val="sysDot"/>
              <a:round/>
              <a:headEnd/>
              <a:tailEnd/>
            </a:ln>
          </p:spPr>
          <p:txBody>
            <a:bodyPr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ja-JP" altLang="en-US" sz="1800" dirty="0">
                <a:ea typeface="Arial Unicode MS" pitchFamily="50" charset="-128"/>
                <a:cs typeface="Arial Unicode MS" pitchFamily="50" charset="-128"/>
              </a:endParaRPr>
            </a:p>
          </p:txBody>
        </p:sp>
      </p:grpSp>
      <p:cxnSp>
        <p:nvCxnSpPr>
          <p:cNvPr id="98" name="直線矢印コネクタ 97"/>
          <p:cNvCxnSpPr/>
          <p:nvPr/>
        </p:nvCxnSpPr>
        <p:spPr bwMode="auto">
          <a:xfrm rot="16200000" flipV="1">
            <a:off x="6328019" y="2394115"/>
            <a:ext cx="540000" cy="1588"/>
          </a:xfrm>
          <a:prstGeom prst="straightConnector1">
            <a:avLst/>
          </a:prstGeom>
          <a:solidFill>
            <a:schemeClr val="accent1"/>
          </a:solidFill>
          <a:ln w="28575" cap="flat" cmpd="sng" algn="ctr">
            <a:solidFill>
              <a:schemeClr val="tx1"/>
            </a:solidFill>
            <a:prstDash val="solid"/>
            <a:round/>
            <a:headEnd type="arrow"/>
            <a:tailEnd type="arrow"/>
          </a:ln>
          <a:effectLst/>
        </p:spPr>
      </p:cxnSp>
      <p:sp>
        <p:nvSpPr>
          <p:cNvPr id="100" name="角丸四角形 99"/>
          <p:cNvSpPr/>
          <p:nvPr/>
        </p:nvSpPr>
        <p:spPr bwMode="auto">
          <a:xfrm>
            <a:off x="1355758" y="3611510"/>
            <a:ext cx="2660196" cy="746715"/>
          </a:xfrm>
          <a:prstGeom prst="roundRect">
            <a:avLst/>
          </a:prstGeom>
          <a:solidFill>
            <a:sysClr val="window" lastClr="FFFFFF"/>
          </a:solidFill>
          <a:ln>
            <a:solidFill>
              <a:srgbClr val="00B050"/>
            </a:solidFill>
            <a:headEnd type="none" w="med" len="med"/>
            <a:tailEnd type="none" w="med" len="med"/>
          </a:ln>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rtlCol="0" anchor="t" anchorCtr="0" compatLnSpc="1">
            <a:prstTxWarp prst="textNoShape">
              <a:avLst/>
            </a:prstTxWarp>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none" strike="noStrike" cap="none" normalizeH="0" baseline="0" dirty="0">
              <a:ln>
                <a:noFill/>
              </a:ln>
              <a:solidFill>
                <a:schemeClr val="tx1"/>
              </a:solidFill>
              <a:effectLst/>
              <a:ea typeface="Arial Unicode MS" pitchFamily="50" charset="-128"/>
              <a:cs typeface="Arial Unicode MS" pitchFamily="50" charset="-128"/>
            </a:endParaRPr>
          </a:p>
        </p:txBody>
      </p:sp>
      <p:sp>
        <p:nvSpPr>
          <p:cNvPr id="101" name="テキスト ボックス 98"/>
          <p:cNvSpPr txBox="1">
            <a:spLocks noChangeAspect="1"/>
          </p:cNvSpPr>
          <p:nvPr/>
        </p:nvSpPr>
        <p:spPr>
          <a:xfrm>
            <a:off x="1421651" y="3593140"/>
            <a:ext cx="2565284" cy="765085"/>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kumimoji="1" lang="el-GR" altLang="ja-JP" sz="3600" i="1">
                <a:solidFill>
                  <a:schemeClr val="dk1"/>
                </a:solidFill>
                <a:ea typeface="Arial Unicode MS" pitchFamily="50" charset="-128"/>
                <a:cs typeface="Arial Unicode MS" pitchFamily="50" charset="-128"/>
              </a:rPr>
              <a:t>ε</a:t>
            </a:r>
            <a:r>
              <a:rPr kumimoji="1" lang="en-US" altLang="ja-JP" sz="3600" i="1" baseline="-25000" dirty="0">
                <a:solidFill>
                  <a:schemeClr val="dk1"/>
                </a:solidFill>
                <a:ea typeface="Arial Unicode MS" pitchFamily="50" charset="-128"/>
                <a:cs typeface="Arial Unicode MS" pitchFamily="50" charset="-128"/>
              </a:rPr>
              <a:t>ts</a:t>
            </a:r>
            <a:r>
              <a:rPr kumimoji="1" lang="en-US" altLang="ja-JP" sz="3600" dirty="0">
                <a:solidFill>
                  <a:schemeClr val="dk1"/>
                </a:solidFill>
                <a:ea typeface="Arial Unicode MS" pitchFamily="50" charset="-128"/>
                <a:cs typeface="Arial Unicode MS" pitchFamily="50" charset="-128"/>
              </a:rPr>
              <a:t> = </a:t>
            </a:r>
            <a:r>
              <a:rPr kumimoji="1" lang="el-GR" altLang="ja-JP" sz="3600" i="1">
                <a:solidFill>
                  <a:schemeClr val="dk1"/>
                </a:solidFill>
                <a:ea typeface="Arial Unicode MS" pitchFamily="50" charset="-128"/>
                <a:cs typeface="Arial Unicode MS" pitchFamily="50" charset="-128"/>
              </a:rPr>
              <a:t>ε</a:t>
            </a:r>
            <a:r>
              <a:rPr kumimoji="1" lang="en-US" altLang="ja-JP" sz="3600" i="1" baseline="-25000" dirty="0">
                <a:solidFill>
                  <a:schemeClr val="dk1"/>
                </a:solidFill>
                <a:ea typeface="Arial Unicode MS" pitchFamily="50" charset="-128"/>
                <a:cs typeface="Arial Unicode MS" pitchFamily="50" charset="-128"/>
              </a:rPr>
              <a:t>1</a:t>
            </a:r>
            <a:r>
              <a:rPr kumimoji="1" lang="en-US" altLang="ja-JP" sz="3600" baseline="0" dirty="0">
                <a:solidFill>
                  <a:schemeClr val="dk1"/>
                </a:solidFill>
                <a:ea typeface="Arial Unicode MS" pitchFamily="50" charset="-128"/>
                <a:cs typeface="Arial Unicode MS" pitchFamily="50" charset="-128"/>
              </a:rPr>
              <a:t> - </a:t>
            </a:r>
            <a:r>
              <a:rPr kumimoji="1" lang="el-GR" altLang="ja-JP" sz="3600" i="1">
                <a:solidFill>
                  <a:schemeClr val="dk1"/>
                </a:solidFill>
                <a:ea typeface="Arial Unicode MS" pitchFamily="50" charset="-128"/>
                <a:cs typeface="Arial Unicode MS" pitchFamily="50" charset="-128"/>
              </a:rPr>
              <a:t>ε</a:t>
            </a:r>
            <a:r>
              <a:rPr kumimoji="1" lang="en-US" altLang="ja-JP" sz="3600" i="1" baseline="-25000" dirty="0">
                <a:solidFill>
                  <a:schemeClr val="dk1"/>
                </a:solidFill>
                <a:ea typeface="Arial Unicode MS" pitchFamily="50" charset="-128"/>
                <a:cs typeface="Arial Unicode MS" pitchFamily="50" charset="-128"/>
              </a:rPr>
              <a:t>2</a:t>
            </a:r>
            <a:r>
              <a:rPr kumimoji="1" lang="en-US" altLang="ja-JP" sz="3600" baseline="0" dirty="0">
                <a:solidFill>
                  <a:schemeClr val="dk1"/>
                </a:solidFill>
                <a:ea typeface="Arial Unicode MS" pitchFamily="50" charset="-128"/>
                <a:cs typeface="Arial Unicode MS" pitchFamily="50" charset="-128"/>
              </a:rPr>
              <a:t> </a:t>
            </a:r>
            <a:endParaRPr kumimoji="1" lang="ja-JP" altLang="en-US" sz="3600" dirty="0">
              <a:ea typeface="Arial Unicode MS" pitchFamily="50" charset="-128"/>
              <a:cs typeface="Arial Unicode MS" pitchFamily="50" charset="-128"/>
            </a:endParaRPr>
          </a:p>
        </p:txBody>
      </p:sp>
      <p:sp>
        <p:nvSpPr>
          <p:cNvPr id="102" name="テキスト ボックス 95"/>
          <p:cNvSpPr txBox="1">
            <a:spLocks noChangeAspect="1"/>
          </p:cNvSpPr>
          <p:nvPr/>
        </p:nvSpPr>
        <p:spPr>
          <a:xfrm>
            <a:off x="4121950" y="3458125"/>
            <a:ext cx="4050450" cy="1035115"/>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kumimoji="1" lang="el-GR" altLang="ja-JP" sz="2000" i="1">
                <a:ea typeface="Arial Unicode MS" pitchFamily="50" charset="-128"/>
                <a:cs typeface="Arial Unicode MS" pitchFamily="50" charset="-128"/>
              </a:rPr>
              <a:t>ε</a:t>
            </a:r>
            <a:r>
              <a:rPr kumimoji="1" lang="en-US" altLang="ja-JP" sz="2000" i="1" baseline="-25000" smtClean="0">
                <a:ea typeface="Arial Unicode MS" pitchFamily="50" charset="-128"/>
                <a:cs typeface="Arial Unicode MS" pitchFamily="50" charset="-128"/>
              </a:rPr>
              <a:t>ts</a:t>
            </a:r>
            <a:r>
              <a:rPr kumimoji="1" lang="en-US" altLang="ja-JP" sz="2000" smtClean="0">
                <a:ea typeface="Arial Unicode MS" pitchFamily="50" charset="-128"/>
                <a:cs typeface="Arial Unicode MS" pitchFamily="50" charset="-128"/>
              </a:rPr>
              <a:t>: </a:t>
            </a:r>
            <a:r>
              <a:rPr kumimoji="1" lang="en-US" altLang="ja-JP" sz="1800" smtClean="0">
                <a:ea typeface="Arial Unicode MS" pitchFamily="50" charset="-128"/>
                <a:cs typeface="Arial Unicode MS" pitchFamily="50" charset="-128"/>
              </a:rPr>
              <a:t>Strain </a:t>
            </a:r>
            <a:r>
              <a:rPr kumimoji="1" lang="en-US" altLang="ja-JP" sz="1800" dirty="0" smtClean="0">
                <a:ea typeface="Arial Unicode MS" pitchFamily="50" charset="-128"/>
                <a:cs typeface="Arial Unicode MS" pitchFamily="50" charset="-128"/>
              </a:rPr>
              <a:t>due </a:t>
            </a:r>
            <a:r>
              <a:rPr kumimoji="1" lang="en-US" altLang="ja-JP" sz="1800" smtClean="0">
                <a:ea typeface="Arial Unicode MS" pitchFamily="50" charset="-128"/>
                <a:cs typeface="Arial Unicode MS" pitchFamily="50" charset="-128"/>
              </a:rPr>
              <a:t>to the thermal </a:t>
            </a:r>
            <a:r>
              <a:rPr kumimoji="1" lang="en-US" altLang="ja-JP" sz="1800" dirty="0" smtClean="0">
                <a:ea typeface="Arial Unicode MS" pitchFamily="50" charset="-128"/>
                <a:cs typeface="Arial Unicode MS" pitchFamily="50" charset="-128"/>
              </a:rPr>
              <a:t>stress</a:t>
            </a:r>
            <a:endParaRPr kumimoji="1" lang="en-US" altLang="ja-JP" sz="1800" baseline="0" dirty="0">
              <a:ea typeface="Arial Unicode MS" pitchFamily="50" charset="-128"/>
              <a:cs typeface="Arial Unicode MS" pitchFamily="50" charset="-128"/>
            </a:endParaRPr>
          </a:p>
          <a:p>
            <a:r>
              <a:rPr kumimoji="1" lang="el-GR" altLang="ja-JP" sz="2000" i="1">
                <a:solidFill>
                  <a:schemeClr val="dk1"/>
                </a:solidFill>
                <a:ea typeface="Arial Unicode MS" pitchFamily="50" charset="-128"/>
                <a:cs typeface="Arial Unicode MS" pitchFamily="50" charset="-128"/>
              </a:rPr>
              <a:t>ε</a:t>
            </a:r>
            <a:r>
              <a:rPr kumimoji="1" lang="en-US" altLang="ja-JP" sz="2000" i="1" baseline="-25000" dirty="0">
                <a:ea typeface="Arial Unicode MS" pitchFamily="50" charset="-128"/>
                <a:cs typeface="Arial Unicode MS" pitchFamily="50" charset="-128"/>
              </a:rPr>
              <a:t>1</a:t>
            </a:r>
            <a:r>
              <a:rPr kumimoji="1" lang="en-US" altLang="ja-JP" sz="2000" baseline="0" dirty="0">
                <a:ea typeface="Arial Unicode MS" pitchFamily="50" charset="-128"/>
                <a:cs typeface="Arial Unicode MS" pitchFamily="50" charset="-128"/>
              </a:rPr>
              <a:t> </a:t>
            </a:r>
            <a:r>
              <a:rPr kumimoji="1" lang="en-US" altLang="ja-JP" sz="2000" baseline="0">
                <a:ea typeface="Arial Unicode MS" pitchFamily="50" charset="-128"/>
                <a:cs typeface="Arial Unicode MS" pitchFamily="50" charset="-128"/>
              </a:rPr>
              <a:t>: </a:t>
            </a:r>
            <a:r>
              <a:rPr kumimoji="1" lang="en-US" altLang="ja-JP" sz="1800" smtClean="0">
                <a:ea typeface="Arial Unicode MS" pitchFamily="50" charset="-128"/>
                <a:cs typeface="Arial Unicode MS" pitchFamily="50" charset="-128"/>
              </a:rPr>
              <a:t>Strain of the liner</a:t>
            </a:r>
            <a:endParaRPr kumimoji="1" lang="en-US" altLang="ja-JP" sz="1800" baseline="0" dirty="0">
              <a:ea typeface="Arial Unicode MS" pitchFamily="50" charset="-128"/>
              <a:cs typeface="Arial Unicode MS" pitchFamily="50" charset="-128"/>
            </a:endParaRPr>
          </a:p>
          <a:p>
            <a:r>
              <a:rPr kumimoji="1" lang="el-GR" altLang="ja-JP" sz="2000" i="1">
                <a:solidFill>
                  <a:schemeClr val="dk1"/>
                </a:solidFill>
                <a:ea typeface="Arial Unicode MS" pitchFamily="50" charset="-128"/>
                <a:cs typeface="Arial Unicode MS" pitchFamily="50" charset="-128"/>
              </a:rPr>
              <a:t>ε</a:t>
            </a:r>
            <a:r>
              <a:rPr kumimoji="1" lang="en-US" altLang="ja-JP" sz="2000" i="1" baseline="-25000" dirty="0">
                <a:ea typeface="Arial Unicode MS" pitchFamily="50" charset="-128"/>
                <a:cs typeface="Arial Unicode MS" pitchFamily="50" charset="-128"/>
              </a:rPr>
              <a:t>2</a:t>
            </a:r>
            <a:r>
              <a:rPr kumimoji="1" lang="en-US" altLang="ja-JP" sz="2000" baseline="0" dirty="0">
                <a:ea typeface="Arial Unicode MS" pitchFamily="50" charset="-128"/>
                <a:cs typeface="Arial Unicode MS" pitchFamily="50" charset="-128"/>
              </a:rPr>
              <a:t> </a:t>
            </a:r>
            <a:r>
              <a:rPr kumimoji="1" lang="en-US" altLang="ja-JP" sz="2000" baseline="0">
                <a:ea typeface="Arial Unicode MS" pitchFamily="50" charset="-128"/>
                <a:cs typeface="Arial Unicode MS" pitchFamily="50" charset="-128"/>
              </a:rPr>
              <a:t>: </a:t>
            </a:r>
            <a:r>
              <a:rPr kumimoji="1" lang="en-US" altLang="ja-JP" sz="1800" smtClean="0">
                <a:ea typeface="Arial Unicode MS" pitchFamily="50" charset="-128"/>
                <a:cs typeface="Arial Unicode MS" pitchFamily="50" charset="-128"/>
              </a:rPr>
              <a:t>Strain of the aluminum tube</a:t>
            </a:r>
            <a:endParaRPr kumimoji="1" lang="ja-JP" altLang="en-US" sz="1800" dirty="0">
              <a:ea typeface="Arial Unicode MS" pitchFamily="50" charset="-128"/>
              <a:cs typeface="Arial Unicode MS" pitchFamily="50" charset="-128"/>
            </a:endParaRPr>
          </a:p>
        </p:txBody>
      </p:sp>
      <p:sp>
        <p:nvSpPr>
          <p:cNvPr id="63" name="テキスト ボックス 154"/>
          <p:cNvSpPr txBox="1">
            <a:spLocks noChangeAspect="1"/>
          </p:cNvSpPr>
          <p:nvPr/>
        </p:nvSpPr>
        <p:spPr>
          <a:xfrm>
            <a:off x="4272195" y="1989893"/>
            <a:ext cx="704850" cy="8001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kumimoji="1" lang="el-GR" altLang="ja-JP" sz="4000" i="1">
                <a:solidFill>
                  <a:schemeClr val="tx1"/>
                </a:solidFill>
                <a:ea typeface="Arial Unicode MS" pitchFamily="50" charset="-128"/>
                <a:cs typeface="Arial Unicode MS" pitchFamily="50" charset="-128"/>
              </a:rPr>
              <a:t>ε</a:t>
            </a:r>
            <a:r>
              <a:rPr kumimoji="1" lang="en-US" altLang="ja-JP" sz="4000" i="1" baseline="-25000" dirty="0">
                <a:solidFill>
                  <a:schemeClr val="tx1"/>
                </a:solidFill>
                <a:ea typeface="Arial Unicode MS" pitchFamily="50" charset="-128"/>
                <a:cs typeface="Arial Unicode MS" pitchFamily="50" charset="-128"/>
              </a:rPr>
              <a:t>1</a:t>
            </a:r>
            <a:endParaRPr kumimoji="1" lang="ja-JP" altLang="en-US" sz="4000" dirty="0">
              <a:solidFill>
                <a:schemeClr val="tx1"/>
              </a:solidFill>
              <a:ea typeface="Arial Unicode MS" pitchFamily="50" charset="-128"/>
              <a:cs typeface="Arial Unicode MS" pitchFamily="50" charset="-128"/>
            </a:endParaRPr>
          </a:p>
        </p:txBody>
      </p:sp>
      <p:sp>
        <p:nvSpPr>
          <p:cNvPr id="64" name="テキスト ボックス 155"/>
          <p:cNvSpPr txBox="1">
            <a:spLocks noChangeAspect="1"/>
          </p:cNvSpPr>
          <p:nvPr/>
        </p:nvSpPr>
        <p:spPr>
          <a:xfrm>
            <a:off x="6583026" y="1989893"/>
            <a:ext cx="685800" cy="8001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kumimoji="1" lang="el-GR" altLang="ja-JP" sz="4000" i="1">
                <a:solidFill>
                  <a:schemeClr val="tx1"/>
                </a:solidFill>
                <a:ea typeface="Arial Unicode MS" pitchFamily="50" charset="-128"/>
                <a:cs typeface="Arial Unicode MS" pitchFamily="50" charset="-128"/>
              </a:rPr>
              <a:t>ε</a:t>
            </a:r>
            <a:r>
              <a:rPr kumimoji="1" lang="en-US" altLang="ja-JP" sz="4000" i="1" baseline="-25000" dirty="0">
                <a:solidFill>
                  <a:schemeClr val="tx1"/>
                </a:solidFill>
                <a:ea typeface="Arial Unicode MS" pitchFamily="50" charset="-128"/>
                <a:cs typeface="Arial Unicode MS" pitchFamily="50" charset="-128"/>
              </a:rPr>
              <a:t>2</a:t>
            </a:r>
            <a:r>
              <a:rPr kumimoji="1" lang="en-US" altLang="ja-JP" sz="4000" baseline="0" dirty="0">
                <a:solidFill>
                  <a:schemeClr val="tx1"/>
                </a:solidFill>
                <a:ea typeface="Arial Unicode MS" pitchFamily="50" charset="-128"/>
                <a:cs typeface="Arial Unicode MS" pitchFamily="50" charset="-128"/>
              </a:rPr>
              <a:t> </a:t>
            </a:r>
            <a:endParaRPr kumimoji="1" lang="ja-JP" altLang="en-US" sz="4000" dirty="0">
              <a:solidFill>
                <a:schemeClr val="tx1"/>
              </a:solidFill>
              <a:ea typeface="Arial Unicode MS" pitchFamily="50" charset="-128"/>
              <a:cs typeface="Arial Unicode MS" pitchFamily="50" charset="-128"/>
            </a:endParaRPr>
          </a:p>
        </p:txBody>
      </p:sp>
      <p:cxnSp>
        <p:nvCxnSpPr>
          <p:cNvPr id="133" name="AutoShape 26"/>
          <p:cNvCxnSpPr>
            <a:cxnSpLocks noChangeShapeType="1"/>
          </p:cNvCxnSpPr>
          <p:nvPr/>
        </p:nvCxnSpPr>
        <p:spPr bwMode="auto">
          <a:xfrm rot="16200000" flipH="1">
            <a:off x="8059890" y="1629243"/>
            <a:ext cx="675075" cy="540060"/>
          </a:xfrm>
          <a:prstGeom prst="straightConnector1">
            <a:avLst/>
          </a:prstGeom>
          <a:noFill/>
          <a:ln w="38100">
            <a:solidFill>
              <a:schemeClr val="tx1"/>
            </a:solidFill>
            <a:round/>
            <a:headEnd/>
            <a:tailEnd type="triangle" w="med" len="med"/>
          </a:ln>
        </p:spPr>
      </p:cxnSp>
      <p:sp>
        <p:nvSpPr>
          <p:cNvPr id="135" name="円/楕円 134"/>
          <p:cNvSpPr>
            <a:spLocks noChangeAspect="1"/>
          </p:cNvSpPr>
          <p:nvPr/>
        </p:nvSpPr>
        <p:spPr bwMode="auto">
          <a:xfrm>
            <a:off x="8705555" y="2210854"/>
            <a:ext cx="108000" cy="108000"/>
          </a:xfrm>
          <a:prstGeom prst="ellipse">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none" strike="noStrike" cap="none" normalizeH="0" baseline="0" dirty="0" smtClean="0">
              <a:ln>
                <a:noFill/>
              </a:ln>
              <a:effectLst/>
              <a:latin typeface="+mn-lt"/>
              <a:ea typeface="Arial Unicode MS" pitchFamily="50" charset="-128"/>
              <a:cs typeface="Arial Unicode MS" pitchFamily="50" charset="-128"/>
            </a:endParaRPr>
          </a:p>
        </p:txBody>
      </p:sp>
      <p:cxnSp>
        <p:nvCxnSpPr>
          <p:cNvPr id="137" name="AutoShape 26"/>
          <p:cNvCxnSpPr>
            <a:cxnSpLocks noChangeShapeType="1"/>
          </p:cNvCxnSpPr>
          <p:nvPr/>
        </p:nvCxnSpPr>
        <p:spPr bwMode="auto">
          <a:xfrm rot="16200000" flipH="1">
            <a:off x="859089" y="1652357"/>
            <a:ext cx="675075" cy="540060"/>
          </a:xfrm>
          <a:prstGeom prst="straightConnector1">
            <a:avLst/>
          </a:prstGeom>
          <a:noFill/>
          <a:ln w="38100">
            <a:solidFill>
              <a:schemeClr val="tx1"/>
            </a:solidFill>
            <a:round/>
            <a:headEnd/>
            <a:tailEnd type="triangle" w="med" len="med"/>
          </a:ln>
        </p:spPr>
      </p:cxnSp>
      <p:sp>
        <p:nvSpPr>
          <p:cNvPr id="138" name="円/楕円 137"/>
          <p:cNvSpPr>
            <a:spLocks noChangeAspect="1"/>
          </p:cNvSpPr>
          <p:nvPr/>
        </p:nvSpPr>
        <p:spPr bwMode="auto">
          <a:xfrm>
            <a:off x="1466655" y="2231348"/>
            <a:ext cx="108000" cy="108000"/>
          </a:xfrm>
          <a:prstGeom prst="ellipse">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none" strike="noStrike" cap="none" normalizeH="0" baseline="0" dirty="0" smtClean="0">
              <a:ln>
                <a:noFill/>
              </a:ln>
              <a:effectLst/>
              <a:latin typeface="+mn-lt"/>
              <a:ea typeface="Arial Unicode MS" pitchFamily="50" charset="-128"/>
              <a:cs typeface="Arial Unicode MS" pitchFamily="50" charset="-128"/>
            </a:endParaRPr>
          </a:p>
        </p:txBody>
      </p:sp>
      <p:sp>
        <p:nvSpPr>
          <p:cNvPr id="54" name="Rectangle 27"/>
          <p:cNvSpPr>
            <a:spLocks noChangeArrowheads="1"/>
          </p:cNvSpPr>
          <p:nvPr/>
        </p:nvSpPr>
        <p:spPr bwMode="auto">
          <a:xfrm>
            <a:off x="4031940" y="2304928"/>
            <a:ext cx="108000" cy="180000"/>
          </a:xfrm>
          <a:prstGeom prst="rect">
            <a:avLst/>
          </a:prstGeom>
          <a:pattFill prst="smCheck">
            <a:fgClr>
              <a:srgbClr val="FF0000"/>
            </a:fgClr>
          </a:pattFill>
          <a:ln w="12700">
            <a:solidFill>
              <a:srgbClr val="FF0000"/>
            </a:solidFill>
            <a:headEnd/>
            <a:tailEnd/>
          </a:ln>
        </p:spPr>
        <p:style>
          <a:lnRef idx="2">
            <a:schemeClr val="accent2">
              <a:shade val="50000"/>
            </a:schemeClr>
          </a:lnRef>
          <a:fillRef idx="1">
            <a:schemeClr val="accent2"/>
          </a:fillRef>
          <a:effectRef idx="0">
            <a:schemeClr val="accent2"/>
          </a:effectRef>
          <a:fontRef idx="minor">
            <a:schemeClr val="lt1"/>
          </a:fontRef>
        </p:style>
      </p:sp>
      <p:sp>
        <p:nvSpPr>
          <p:cNvPr id="55" name="Rectangle 27"/>
          <p:cNvSpPr>
            <a:spLocks noChangeArrowheads="1"/>
          </p:cNvSpPr>
          <p:nvPr/>
        </p:nvSpPr>
        <p:spPr bwMode="auto">
          <a:xfrm>
            <a:off x="1485705" y="2375888"/>
            <a:ext cx="72000" cy="180000"/>
          </a:xfrm>
          <a:prstGeom prst="rect">
            <a:avLst/>
          </a:prstGeom>
          <a:pattFill prst="smCheck">
            <a:fgClr>
              <a:srgbClr val="FF0000"/>
            </a:fgClr>
          </a:pattFill>
          <a:ln w="12700">
            <a:solidFill>
              <a:srgbClr val="FF0000"/>
            </a:solidFill>
            <a:headEnd/>
            <a:tailEnd/>
          </a:ln>
        </p:spPr>
        <p:style>
          <a:lnRef idx="2">
            <a:schemeClr val="accent2">
              <a:shade val="50000"/>
            </a:schemeClr>
          </a:lnRef>
          <a:fillRef idx="1">
            <a:schemeClr val="accent2"/>
          </a:fillRef>
          <a:effectRef idx="0">
            <a:schemeClr val="accent2"/>
          </a:effectRef>
          <a:fontRef idx="minor">
            <a:schemeClr val="lt1"/>
          </a:fontRef>
        </p:style>
      </p:sp>
      <p:sp>
        <p:nvSpPr>
          <p:cNvPr id="56" name="Rectangle 27"/>
          <p:cNvSpPr>
            <a:spLocks noChangeArrowheads="1"/>
          </p:cNvSpPr>
          <p:nvPr/>
        </p:nvSpPr>
        <p:spPr bwMode="auto">
          <a:xfrm>
            <a:off x="8721985" y="2366363"/>
            <a:ext cx="72000" cy="180000"/>
          </a:xfrm>
          <a:prstGeom prst="rect">
            <a:avLst/>
          </a:prstGeom>
          <a:pattFill prst="smCheck">
            <a:fgClr>
              <a:srgbClr val="FF0000"/>
            </a:fgClr>
          </a:pattFill>
          <a:ln w="12700">
            <a:solidFill>
              <a:srgbClr val="FF0000"/>
            </a:solidFill>
            <a:headEnd/>
            <a:tailEnd/>
          </a:ln>
        </p:spPr>
        <p:style>
          <a:lnRef idx="2">
            <a:schemeClr val="accent2">
              <a:shade val="50000"/>
            </a:schemeClr>
          </a:lnRef>
          <a:fillRef idx="1">
            <a:schemeClr val="accent2"/>
          </a:fillRef>
          <a:effectRef idx="0">
            <a:schemeClr val="accent2"/>
          </a:effectRef>
          <a:fontRef idx="minor">
            <a:schemeClr val="lt1"/>
          </a:fontRef>
        </p:style>
      </p:sp>
      <p:sp>
        <p:nvSpPr>
          <p:cNvPr id="57" name="Rectangle 27"/>
          <p:cNvSpPr>
            <a:spLocks noChangeArrowheads="1"/>
          </p:cNvSpPr>
          <p:nvPr/>
        </p:nvSpPr>
        <p:spPr bwMode="auto">
          <a:xfrm>
            <a:off x="6391250" y="2304928"/>
            <a:ext cx="108000" cy="180000"/>
          </a:xfrm>
          <a:prstGeom prst="rect">
            <a:avLst/>
          </a:prstGeom>
          <a:pattFill prst="smCheck">
            <a:fgClr>
              <a:srgbClr val="FF0000"/>
            </a:fgClr>
          </a:pattFill>
          <a:ln w="12700">
            <a:solidFill>
              <a:srgbClr val="FF0000"/>
            </a:solidFill>
            <a:headEnd/>
            <a:tailEnd/>
          </a:ln>
        </p:spPr>
        <p:style>
          <a:lnRef idx="2">
            <a:schemeClr val="accent2">
              <a:shade val="50000"/>
            </a:schemeClr>
          </a:lnRef>
          <a:fillRef idx="1">
            <a:schemeClr val="accent2"/>
          </a:fillRef>
          <a:effectRef idx="0">
            <a:schemeClr val="accent2"/>
          </a:effectRef>
          <a:fontRef idx="minor">
            <a:schemeClr val="lt1"/>
          </a:fontRef>
        </p:style>
      </p:sp>
      <p:sp>
        <p:nvSpPr>
          <p:cNvPr id="51" name="Text Box 55"/>
          <p:cNvSpPr txBox="1">
            <a:spLocks noChangeArrowheads="1"/>
          </p:cNvSpPr>
          <p:nvPr/>
        </p:nvSpPr>
        <p:spPr bwMode="auto">
          <a:xfrm>
            <a:off x="1421649" y="4869160"/>
            <a:ext cx="7065786" cy="1938992"/>
          </a:xfrm>
          <a:prstGeom prst="rect">
            <a:avLst/>
          </a:prstGeom>
          <a:solidFill>
            <a:schemeClr val="bg1"/>
          </a:solidFill>
          <a:ln w="9525">
            <a:noFill/>
            <a:miter lim="800000"/>
            <a:headEnd/>
            <a:tailEnd/>
          </a:ln>
        </p:spPr>
        <p:txBody>
          <a:bodyPr wrap="square">
            <a:spAutoFit/>
          </a:bodyPr>
          <a:lstStyle/>
          <a:p>
            <a:pPr marL="263525" indent="-263525">
              <a:buFont typeface="Wingdings" pitchFamily="2" charset="2"/>
              <a:buChar char="n"/>
            </a:pPr>
            <a:r>
              <a:rPr lang="en-US" altLang="ja-JP" sz="2000" smtClean="0">
                <a:solidFill>
                  <a:schemeClr val="tx2"/>
                </a:solidFill>
                <a:latin typeface="+mn-lt"/>
                <a:ea typeface="Arial Unicode MS" pitchFamily="50" charset="-128"/>
                <a:cs typeface="Arial Unicode MS" pitchFamily="50" charset="-128"/>
                <a:sym typeface="Wingdings" pitchFamily="2" charset="2"/>
              </a:rPr>
              <a:t>Strain gauges and thermocouples </a:t>
            </a:r>
            <a:r>
              <a:rPr lang="en-US" altLang="ja-JP" sz="2000" dirty="0" smtClean="0">
                <a:solidFill>
                  <a:schemeClr val="tx2"/>
                </a:solidFill>
                <a:latin typeface="+mn-lt"/>
                <a:ea typeface="Arial Unicode MS" pitchFamily="50" charset="-128"/>
                <a:cs typeface="Arial Unicode MS" pitchFamily="50" charset="-128"/>
                <a:sym typeface="Wingdings" pitchFamily="2" charset="2"/>
              </a:rPr>
              <a:t>were attached </a:t>
            </a:r>
            <a:r>
              <a:rPr lang="en-US" altLang="ja-JP" sz="2000" smtClean="0">
                <a:solidFill>
                  <a:schemeClr val="tx2"/>
                </a:solidFill>
                <a:latin typeface="+mn-lt"/>
                <a:ea typeface="Arial Unicode MS" pitchFamily="50" charset="-128"/>
                <a:cs typeface="Arial Unicode MS" pitchFamily="50" charset="-128"/>
                <a:sym typeface="Wingdings" pitchFamily="2" charset="2"/>
              </a:rPr>
              <a:t>to the inner </a:t>
            </a:r>
            <a:r>
              <a:rPr lang="en-US" altLang="ja-JP" sz="2000" dirty="0" smtClean="0">
                <a:solidFill>
                  <a:schemeClr val="tx2"/>
                </a:solidFill>
                <a:latin typeface="+mn-lt"/>
                <a:ea typeface="Arial Unicode MS" pitchFamily="50" charset="-128"/>
                <a:cs typeface="Arial Unicode MS" pitchFamily="50" charset="-128"/>
                <a:sym typeface="Wingdings" pitchFamily="2" charset="2"/>
              </a:rPr>
              <a:t>surface </a:t>
            </a:r>
            <a:r>
              <a:rPr lang="en-US" altLang="ja-JP" sz="2000" smtClean="0">
                <a:solidFill>
                  <a:schemeClr val="tx2"/>
                </a:solidFill>
                <a:latin typeface="+mn-lt"/>
                <a:ea typeface="Arial Unicode MS" pitchFamily="50" charset="-128"/>
                <a:cs typeface="Arial Unicode MS" pitchFamily="50" charset="-128"/>
                <a:sym typeface="Wingdings" pitchFamily="2" charset="2"/>
              </a:rPr>
              <a:t>of the liner and the aluminum </a:t>
            </a:r>
            <a:r>
              <a:rPr lang="en-US" altLang="ja-JP" sz="2000" dirty="0" smtClean="0">
                <a:solidFill>
                  <a:schemeClr val="tx2"/>
                </a:solidFill>
                <a:latin typeface="+mn-lt"/>
                <a:ea typeface="Arial Unicode MS" pitchFamily="50" charset="-128"/>
                <a:cs typeface="Arial Unicode MS" pitchFamily="50" charset="-128"/>
                <a:sym typeface="Wingdings" pitchFamily="2" charset="2"/>
              </a:rPr>
              <a:t>tube</a:t>
            </a:r>
          </a:p>
          <a:p>
            <a:pPr marL="263525" indent="-263525">
              <a:buFont typeface="Wingdings" pitchFamily="2" charset="2"/>
              <a:buChar char="n"/>
            </a:pPr>
            <a:r>
              <a:rPr lang="en-US" altLang="ja-JP" sz="2000" smtClean="0">
                <a:solidFill>
                  <a:schemeClr val="tx2"/>
                </a:solidFill>
                <a:latin typeface="+mn-lt"/>
                <a:ea typeface="Arial Unicode MS" pitchFamily="50" charset="-128"/>
                <a:cs typeface="Arial Unicode MS" pitchFamily="50" charset="-128"/>
                <a:sym typeface="Wingdings" pitchFamily="2" charset="2"/>
              </a:rPr>
              <a:t>Changes in the temperature </a:t>
            </a:r>
            <a:r>
              <a:rPr lang="en-US" altLang="ja-JP" sz="2000" smtClean="0">
                <a:solidFill>
                  <a:schemeClr val="tx2"/>
                </a:solidFill>
                <a:latin typeface="Arial Unicode MS" pitchFamily="50" charset="-128"/>
                <a:ea typeface="Arial Unicode MS" pitchFamily="50" charset="-128"/>
                <a:cs typeface="Arial Unicode MS" pitchFamily="50" charset="-128"/>
                <a:sym typeface="Wingdings" pitchFamily="2" charset="2"/>
              </a:rPr>
              <a:t>ranging from -40</a:t>
            </a:r>
            <a:r>
              <a:rPr lang="en-US" altLang="ja-JP" sz="2000" smtClean="0">
                <a:solidFill>
                  <a:schemeClr val="tx2"/>
                </a:solidFill>
                <a:ea typeface="Arial Unicode MS" pitchFamily="50" charset="-128"/>
                <a:cs typeface="Arial Unicode MS" pitchFamily="50" charset="-128"/>
                <a:sym typeface="Wingdings" pitchFamily="2" charset="2"/>
              </a:rPr>
              <a:t>°C </a:t>
            </a:r>
            <a:r>
              <a:rPr lang="en-US" altLang="ja-JP" sz="2000" smtClean="0">
                <a:solidFill>
                  <a:schemeClr val="tx2"/>
                </a:solidFill>
                <a:latin typeface="Arial Unicode MS" pitchFamily="50" charset="-128"/>
                <a:ea typeface="Arial Unicode MS" pitchFamily="50" charset="-128"/>
                <a:cs typeface="Arial Unicode MS" pitchFamily="50" charset="-128"/>
                <a:sym typeface="Wingdings" pitchFamily="2" charset="2"/>
              </a:rPr>
              <a:t>to +85</a:t>
            </a:r>
            <a:r>
              <a:rPr lang="en-US" altLang="ja-JP" sz="2000" smtClean="0">
                <a:solidFill>
                  <a:schemeClr val="tx2"/>
                </a:solidFill>
                <a:ea typeface="Arial Unicode MS" pitchFamily="50" charset="-128"/>
                <a:cs typeface="Arial Unicode MS" pitchFamily="50" charset="-128"/>
                <a:sym typeface="Wingdings" pitchFamily="2" charset="2"/>
              </a:rPr>
              <a:t>°C</a:t>
            </a:r>
            <a:r>
              <a:rPr lang="en-US" altLang="ja-JP" sz="2000" dirty="0" smtClean="0">
                <a:solidFill>
                  <a:schemeClr val="tx2"/>
                </a:solidFill>
                <a:latin typeface="+mn-lt"/>
                <a:ea typeface="Arial Unicode MS" pitchFamily="50" charset="-128"/>
                <a:cs typeface="Arial Unicode MS" pitchFamily="50" charset="-128"/>
                <a:sym typeface="Wingdings" pitchFamily="2" charset="2"/>
              </a:rPr>
              <a:t/>
            </a:r>
            <a:br>
              <a:rPr lang="en-US" altLang="ja-JP" sz="2000" dirty="0" smtClean="0">
                <a:solidFill>
                  <a:schemeClr val="tx2"/>
                </a:solidFill>
                <a:latin typeface="+mn-lt"/>
                <a:ea typeface="Arial Unicode MS" pitchFamily="50" charset="-128"/>
                <a:cs typeface="Arial Unicode MS" pitchFamily="50" charset="-128"/>
                <a:sym typeface="Wingdings" pitchFamily="2" charset="2"/>
              </a:rPr>
            </a:br>
            <a:r>
              <a:rPr lang="en-US" altLang="ja-JP" sz="2000" dirty="0" smtClean="0">
                <a:solidFill>
                  <a:schemeClr val="tx2"/>
                </a:solidFill>
                <a:latin typeface="+mn-lt"/>
                <a:ea typeface="Arial Unicode MS" pitchFamily="50" charset="-128"/>
                <a:cs typeface="Arial Unicode MS" pitchFamily="50" charset="-128"/>
                <a:sym typeface="Wingdings" pitchFamily="2" charset="2"/>
              </a:rPr>
              <a:t>(</a:t>
            </a:r>
            <a:r>
              <a:rPr lang="ja-JP" altLang="en-US" sz="2000" smtClean="0">
                <a:solidFill>
                  <a:schemeClr val="tx2"/>
                </a:solidFill>
                <a:latin typeface="+mn-lt"/>
                <a:ea typeface="Arial Unicode MS" pitchFamily="50" charset="-128"/>
                <a:cs typeface="Arial Unicode MS" pitchFamily="50" charset="-128"/>
                <a:sym typeface="Wingdings" pitchFamily="2" charset="2"/>
              </a:rPr>
              <a:t>①</a:t>
            </a:r>
            <a:r>
              <a:rPr lang="en-US" altLang="ja-JP" sz="2000" smtClean="0">
                <a:solidFill>
                  <a:schemeClr val="tx2"/>
                </a:solidFill>
                <a:latin typeface="+mn-lt"/>
                <a:ea typeface="Arial Unicode MS" pitchFamily="50" charset="-128"/>
                <a:cs typeface="Arial Unicode MS" pitchFamily="50" charset="-128"/>
                <a:sym typeface="Wingdings" pitchFamily="2" charset="2"/>
              </a:rPr>
              <a:t>15</a:t>
            </a:r>
            <a:r>
              <a:rPr lang="en-US" altLang="ja-JP" sz="2000" smtClean="0">
                <a:solidFill>
                  <a:schemeClr val="tx2"/>
                </a:solidFill>
                <a:ea typeface="Arial Unicode MS" pitchFamily="50" charset="-128"/>
                <a:cs typeface="Arial Unicode MS" pitchFamily="50" charset="-128"/>
                <a:sym typeface="Wingdings" pitchFamily="2" charset="2"/>
              </a:rPr>
              <a:t>°C</a:t>
            </a:r>
            <a:r>
              <a:rPr lang="ja-JP" altLang="en-US" sz="2000" smtClean="0">
                <a:solidFill>
                  <a:schemeClr val="tx2"/>
                </a:solidFill>
                <a:latin typeface="+mn-lt"/>
                <a:ea typeface="Arial Unicode MS" pitchFamily="50" charset="-128"/>
                <a:cs typeface="Arial Unicode MS" pitchFamily="50" charset="-128"/>
                <a:sym typeface="Wingdings" pitchFamily="2" charset="2"/>
              </a:rPr>
              <a:t>→</a:t>
            </a:r>
            <a:r>
              <a:rPr lang="ja-JP" altLang="en-US" sz="2000" dirty="0" smtClean="0">
                <a:solidFill>
                  <a:schemeClr val="tx2"/>
                </a:solidFill>
                <a:latin typeface="+mn-lt"/>
                <a:ea typeface="Arial Unicode MS" pitchFamily="50" charset="-128"/>
                <a:cs typeface="Arial Unicode MS" pitchFamily="50" charset="-128"/>
                <a:sym typeface="Wingdings" pitchFamily="2" charset="2"/>
              </a:rPr>
              <a:t>②</a:t>
            </a:r>
            <a:r>
              <a:rPr lang="en-US" altLang="ja-JP" sz="2000" smtClean="0">
                <a:solidFill>
                  <a:schemeClr val="tx2"/>
                </a:solidFill>
                <a:latin typeface="+mn-lt"/>
                <a:ea typeface="Arial Unicode MS" pitchFamily="50" charset="-128"/>
                <a:cs typeface="Arial Unicode MS" pitchFamily="50" charset="-128"/>
                <a:sym typeface="Wingdings" pitchFamily="2" charset="2"/>
              </a:rPr>
              <a:t>-40</a:t>
            </a:r>
            <a:r>
              <a:rPr lang="en-US" altLang="ja-JP" sz="2000" smtClean="0">
                <a:solidFill>
                  <a:schemeClr val="tx2"/>
                </a:solidFill>
                <a:ea typeface="Arial Unicode MS" pitchFamily="50" charset="-128"/>
                <a:cs typeface="Arial Unicode MS" pitchFamily="50" charset="-128"/>
                <a:sym typeface="Wingdings" pitchFamily="2" charset="2"/>
              </a:rPr>
              <a:t>°C</a:t>
            </a:r>
            <a:r>
              <a:rPr lang="ja-JP" altLang="en-US" sz="2000" smtClean="0">
                <a:solidFill>
                  <a:schemeClr val="tx2"/>
                </a:solidFill>
                <a:latin typeface="+mn-lt"/>
                <a:ea typeface="Arial Unicode MS" pitchFamily="50" charset="-128"/>
                <a:cs typeface="Arial Unicode MS" pitchFamily="50" charset="-128"/>
                <a:sym typeface="Wingdings" pitchFamily="2" charset="2"/>
              </a:rPr>
              <a:t>→③</a:t>
            </a:r>
            <a:r>
              <a:rPr lang="en-US" altLang="ja-JP" sz="2000" smtClean="0">
                <a:solidFill>
                  <a:schemeClr val="tx2"/>
                </a:solidFill>
                <a:latin typeface="+mn-lt"/>
                <a:ea typeface="Arial Unicode MS" pitchFamily="50" charset="-128"/>
                <a:cs typeface="Arial Unicode MS" pitchFamily="50" charset="-128"/>
                <a:sym typeface="Wingdings" pitchFamily="2" charset="2"/>
              </a:rPr>
              <a:t>15</a:t>
            </a:r>
            <a:r>
              <a:rPr lang="en-US" altLang="ja-JP" sz="2000" smtClean="0">
                <a:solidFill>
                  <a:schemeClr val="tx2"/>
                </a:solidFill>
                <a:ea typeface="Arial Unicode MS" pitchFamily="50" charset="-128"/>
                <a:cs typeface="Arial Unicode MS" pitchFamily="50" charset="-128"/>
                <a:sym typeface="Wingdings" pitchFamily="2" charset="2"/>
              </a:rPr>
              <a:t>°C</a:t>
            </a:r>
            <a:r>
              <a:rPr lang="ja-JP" altLang="en-US" sz="2000" smtClean="0">
                <a:solidFill>
                  <a:schemeClr val="tx2"/>
                </a:solidFill>
                <a:latin typeface="+mn-lt"/>
                <a:ea typeface="Arial Unicode MS" pitchFamily="50" charset="-128"/>
                <a:cs typeface="Arial Unicode MS" pitchFamily="50" charset="-128"/>
                <a:sym typeface="Wingdings" pitchFamily="2" charset="2"/>
              </a:rPr>
              <a:t>→④</a:t>
            </a:r>
            <a:r>
              <a:rPr lang="en-US" altLang="ja-JP" sz="2000" smtClean="0">
                <a:solidFill>
                  <a:schemeClr val="tx2"/>
                </a:solidFill>
                <a:latin typeface="+mn-lt"/>
                <a:ea typeface="Arial Unicode MS" pitchFamily="50" charset="-128"/>
                <a:cs typeface="Arial Unicode MS" pitchFamily="50" charset="-128"/>
                <a:sym typeface="Wingdings" pitchFamily="2" charset="2"/>
              </a:rPr>
              <a:t>85</a:t>
            </a:r>
            <a:r>
              <a:rPr lang="en-US" altLang="ja-JP" sz="2000" smtClean="0">
                <a:solidFill>
                  <a:schemeClr val="tx2"/>
                </a:solidFill>
                <a:ea typeface="Arial Unicode MS" pitchFamily="50" charset="-128"/>
                <a:cs typeface="Arial Unicode MS" pitchFamily="50" charset="-128"/>
                <a:sym typeface="Wingdings" pitchFamily="2" charset="2"/>
              </a:rPr>
              <a:t>°C</a:t>
            </a:r>
            <a:r>
              <a:rPr lang="ja-JP" altLang="en-US" sz="2000" smtClean="0">
                <a:solidFill>
                  <a:schemeClr val="tx2"/>
                </a:solidFill>
                <a:latin typeface="+mn-lt"/>
                <a:ea typeface="Arial Unicode MS" pitchFamily="50" charset="-128"/>
                <a:cs typeface="Arial Unicode MS" pitchFamily="50" charset="-128"/>
                <a:sym typeface="Wingdings" pitchFamily="2" charset="2"/>
              </a:rPr>
              <a:t>→⑤</a:t>
            </a:r>
            <a:r>
              <a:rPr lang="en-US" altLang="ja-JP" sz="2000" smtClean="0">
                <a:solidFill>
                  <a:schemeClr val="tx2"/>
                </a:solidFill>
                <a:latin typeface="+mn-lt"/>
                <a:ea typeface="Arial Unicode MS" pitchFamily="50" charset="-128"/>
                <a:cs typeface="Arial Unicode MS" pitchFamily="50" charset="-128"/>
                <a:sym typeface="Wingdings" pitchFamily="2" charset="2"/>
              </a:rPr>
              <a:t>15</a:t>
            </a:r>
            <a:r>
              <a:rPr lang="en-US" altLang="ja-JP" sz="2000" smtClean="0">
                <a:solidFill>
                  <a:schemeClr val="tx2"/>
                </a:solidFill>
                <a:ea typeface="Arial Unicode MS" pitchFamily="50" charset="-128"/>
                <a:cs typeface="Arial Unicode MS" pitchFamily="50" charset="-128"/>
                <a:sym typeface="Wingdings" pitchFamily="2" charset="2"/>
              </a:rPr>
              <a:t>°C</a:t>
            </a:r>
            <a:r>
              <a:rPr lang="ja-JP" altLang="en-US" sz="2000" smtClean="0">
                <a:solidFill>
                  <a:schemeClr val="tx2"/>
                </a:solidFill>
                <a:latin typeface="+mn-lt"/>
                <a:ea typeface="Arial Unicode MS" pitchFamily="50" charset="-128"/>
                <a:cs typeface="Arial Unicode MS" pitchFamily="50" charset="-128"/>
                <a:sym typeface="Wingdings" pitchFamily="2" charset="2"/>
              </a:rPr>
              <a:t>）</a:t>
            </a:r>
            <a:endParaRPr lang="en-US" altLang="ja-JP" sz="2000" dirty="0" smtClean="0">
              <a:solidFill>
                <a:schemeClr val="tx2"/>
              </a:solidFill>
              <a:latin typeface="+mn-lt"/>
              <a:ea typeface="Arial Unicode MS" pitchFamily="50" charset="-128"/>
              <a:cs typeface="Arial Unicode MS" pitchFamily="50" charset="-128"/>
              <a:sym typeface="Wingdings" pitchFamily="2" charset="2"/>
            </a:endParaRPr>
          </a:p>
          <a:p>
            <a:pPr marL="263525" indent="-263525">
              <a:buFont typeface="Wingdings" pitchFamily="2" charset="2"/>
              <a:buChar char="n"/>
            </a:pPr>
            <a:r>
              <a:rPr lang="en-US" altLang="ja-JP" sz="2000" smtClean="0">
                <a:solidFill>
                  <a:schemeClr val="tx2"/>
                </a:solidFill>
                <a:latin typeface="+mn-lt"/>
                <a:ea typeface="Arial Unicode MS" pitchFamily="50" charset="-128"/>
                <a:cs typeface="Arial Unicode MS" pitchFamily="50" charset="-128"/>
                <a:sym typeface="Wingdings" pitchFamily="2" charset="2"/>
              </a:rPr>
              <a:t>Measuring the thermal strain</a:t>
            </a:r>
          </a:p>
          <a:p>
            <a:pPr marL="263525" indent="-263525">
              <a:buFont typeface="Wingdings" pitchFamily="2" charset="2"/>
              <a:buChar char="n"/>
            </a:pPr>
            <a:r>
              <a:rPr lang="en-US" altLang="ja-JP" sz="2000" smtClean="0">
                <a:solidFill>
                  <a:schemeClr val="tx2"/>
                </a:solidFill>
                <a:sym typeface="Wingdings" pitchFamily="2" charset="2"/>
              </a:rPr>
              <a:t>Caluculate the stress based on the measured strain. </a:t>
            </a:r>
            <a:endParaRPr lang="en-US" altLang="ja-JP" sz="2000" dirty="0" smtClean="0">
              <a:solidFill>
                <a:schemeClr val="tx2"/>
              </a:solidFill>
              <a:latin typeface="+mn-lt"/>
              <a:ea typeface="Arial Unicode MS" pitchFamily="50" charset="-128"/>
              <a:cs typeface="Arial Unicode MS" pitchFamily="50" charset="-128"/>
              <a:sym typeface="Wingdings" pitchFamily="2" charset="2"/>
            </a:endParaRPr>
          </a:p>
        </p:txBody>
      </p:sp>
      <p:sp>
        <p:nvSpPr>
          <p:cNvPr id="52" name="Text Box 55"/>
          <p:cNvSpPr txBox="1">
            <a:spLocks noChangeArrowheads="1"/>
          </p:cNvSpPr>
          <p:nvPr/>
        </p:nvSpPr>
        <p:spPr bwMode="auto">
          <a:xfrm>
            <a:off x="971600" y="4448235"/>
            <a:ext cx="7245350" cy="400110"/>
          </a:xfrm>
          <a:prstGeom prst="rect">
            <a:avLst/>
          </a:prstGeom>
          <a:noFill/>
          <a:ln w="9525">
            <a:noFill/>
            <a:miter lim="800000"/>
            <a:headEnd/>
            <a:tailEnd/>
          </a:ln>
        </p:spPr>
        <p:txBody>
          <a:bodyPr>
            <a:spAutoFit/>
          </a:bodyPr>
          <a:lstStyle/>
          <a:p>
            <a:pPr algn="ctr">
              <a:spcBef>
                <a:spcPct val="50000"/>
              </a:spcBef>
            </a:pPr>
            <a:r>
              <a:rPr lang="en-US" altLang="ja-JP" sz="2000" dirty="0" smtClean="0">
                <a:latin typeface="+mn-lt"/>
              </a:rPr>
              <a:t>Measuring method for </a:t>
            </a:r>
            <a:r>
              <a:rPr lang="en-US" altLang="ja-JP" sz="2000" smtClean="0">
                <a:latin typeface="+mn-lt"/>
                <a:ea typeface="Arial Unicode MS" pitchFamily="50" charset="-128"/>
                <a:cs typeface="Arial Unicode MS" pitchFamily="50" charset="-128"/>
              </a:rPr>
              <a:t>thermal strain</a:t>
            </a:r>
            <a:endParaRPr lang="ja-JP" altLang="en-US" sz="2000" dirty="0">
              <a:latin typeface="+mn-lt"/>
              <a:ea typeface="Arial Unicode MS" pitchFamily="50" charset="-128"/>
              <a:cs typeface="Arial Unicode MS" pitchFamily="50" charset="-128"/>
            </a:endParaRPr>
          </a:p>
        </p:txBody>
      </p:sp>
      <p:sp>
        <p:nvSpPr>
          <p:cNvPr id="53" name="Text Box 15"/>
          <p:cNvSpPr txBox="1">
            <a:spLocks noChangeArrowheads="1"/>
          </p:cNvSpPr>
          <p:nvPr/>
        </p:nvSpPr>
        <p:spPr bwMode="auto">
          <a:xfrm>
            <a:off x="7478815" y="1190941"/>
            <a:ext cx="1665185" cy="360040"/>
          </a:xfrm>
          <a:prstGeom prst="rect">
            <a:avLst/>
          </a:prstGeom>
          <a:noFill/>
          <a:ln w="9525">
            <a:noFill/>
            <a:miter lim="800000"/>
            <a:headEnd/>
            <a:tailEnd/>
          </a:ln>
        </p:spPr>
        <p:txBody>
          <a:bodyPr wrap="square" lIns="39600" tIns="8890" rIns="39600" bIns="889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altLang="ja-JP" sz="1800" dirty="0" smtClean="0">
                <a:ea typeface="Arial Unicode MS" pitchFamily="50" charset="-128"/>
                <a:cs typeface="Arial Unicode MS" pitchFamily="50" charset="-128"/>
              </a:rPr>
              <a:t>Thermocouple</a:t>
            </a:r>
            <a:endParaRPr lang="ja-JP" altLang="en-US" sz="1600" dirty="0">
              <a:ea typeface="Arial Unicode MS" pitchFamily="50" charset="-128"/>
              <a:cs typeface="Arial Unicode MS" pitchFamily="50" charset="-128"/>
            </a:endParaRPr>
          </a:p>
        </p:txBody>
      </p:sp>
      <p:sp>
        <p:nvSpPr>
          <p:cNvPr id="58" name="Text Box 25"/>
          <p:cNvSpPr txBox="1">
            <a:spLocks noChangeArrowheads="1"/>
          </p:cNvSpPr>
          <p:nvPr/>
        </p:nvSpPr>
        <p:spPr bwMode="auto">
          <a:xfrm>
            <a:off x="7613830" y="3143090"/>
            <a:ext cx="1530170" cy="360040"/>
          </a:xfrm>
          <a:prstGeom prst="rect">
            <a:avLst/>
          </a:prstGeom>
          <a:noFill/>
          <a:ln w="9525">
            <a:noFill/>
            <a:miter lim="800000"/>
            <a:headEnd/>
            <a:tailEnd/>
          </a:ln>
        </p:spPr>
        <p:txBody>
          <a:bodyPr wrap="square" lIns="74295" tIns="8890" rIns="74295" bIns="889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altLang="ja-JP" sz="1800" smtClean="0">
                <a:ea typeface="Arial Unicode MS" pitchFamily="50" charset="-128"/>
                <a:cs typeface="Arial Unicode MS" pitchFamily="50" charset="-128"/>
              </a:rPr>
              <a:t>Strain gauge</a:t>
            </a:r>
            <a:endParaRPr lang="ja-JP" altLang="en-US" sz="1800" dirty="0">
              <a:ea typeface="Arial Unicode MS" pitchFamily="50" charset="-128"/>
              <a:cs typeface="Arial Unicode MS" pitchFamily="50" charset="-128"/>
            </a:endParaRPr>
          </a:p>
        </p:txBody>
      </p:sp>
      <p:cxnSp>
        <p:nvCxnSpPr>
          <p:cNvPr id="59" name="AutoShape 26"/>
          <p:cNvCxnSpPr>
            <a:cxnSpLocks noChangeShapeType="1"/>
          </p:cNvCxnSpPr>
          <p:nvPr/>
        </p:nvCxnSpPr>
        <p:spPr bwMode="auto">
          <a:xfrm flipV="1">
            <a:off x="7137285" y="2648035"/>
            <a:ext cx="607567" cy="540060"/>
          </a:xfrm>
          <a:prstGeom prst="straightConnector1">
            <a:avLst/>
          </a:prstGeom>
          <a:noFill/>
          <a:ln w="38100">
            <a:solidFill>
              <a:schemeClr val="tx1"/>
            </a:solidFill>
            <a:round/>
            <a:headEnd/>
            <a:tailEnd type="triangle" w="med" len="med"/>
          </a:ln>
        </p:spPr>
      </p:cxnSp>
      <p:cxnSp>
        <p:nvCxnSpPr>
          <p:cNvPr id="60" name="AutoShape 26"/>
          <p:cNvCxnSpPr>
            <a:cxnSpLocks noChangeShapeType="1"/>
          </p:cNvCxnSpPr>
          <p:nvPr/>
        </p:nvCxnSpPr>
        <p:spPr bwMode="auto">
          <a:xfrm rot="16200000" flipV="1">
            <a:off x="6889761" y="2940565"/>
            <a:ext cx="315028" cy="180020"/>
          </a:xfrm>
          <a:prstGeom prst="straightConnector1">
            <a:avLst/>
          </a:prstGeom>
          <a:noFill/>
          <a:ln w="38100">
            <a:solidFill>
              <a:schemeClr val="tx1"/>
            </a:solidFill>
            <a:round/>
            <a:headEnd/>
            <a:tailEnd type="triangle" w="med" len="med"/>
          </a:ln>
        </p:spPr>
      </p:cxnSp>
      <p:sp>
        <p:nvSpPr>
          <p:cNvPr id="61" name="スライド番号プレースホルダ 60"/>
          <p:cNvSpPr>
            <a:spLocks noGrp="1"/>
          </p:cNvSpPr>
          <p:nvPr>
            <p:ph type="sldNum" sz="quarter" idx="12"/>
          </p:nvPr>
        </p:nvSpPr>
        <p:spPr/>
        <p:txBody>
          <a:bodyPr/>
          <a:lstStyle/>
          <a:p>
            <a:fld id="{C5995E9C-B03A-44C3-A739-116DAF9888A2}" type="slidenum">
              <a:rPr lang="ja-JP" altLang="en-US" smtClean="0"/>
              <a:pPr/>
              <a:t>19</a:t>
            </a:fld>
            <a:endParaRPr lang="en-US" altLang="ja-JP" dirty="0"/>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r>
              <a:rPr lang="en-US" altLang="ja-JP" dirty="0" smtClean="0">
                <a:latin typeface="+mj-lt"/>
              </a:rPr>
              <a:t>1. Introduction</a:t>
            </a:r>
            <a:endParaRPr kumimoji="1" lang="ja-JP" altLang="en-US" dirty="0">
              <a:latin typeface="+mj-lt"/>
            </a:endParaRPr>
          </a:p>
        </p:txBody>
      </p:sp>
      <p:sp>
        <p:nvSpPr>
          <p:cNvPr id="5" name="テキスト プレースホルダ 4"/>
          <p:cNvSpPr>
            <a:spLocks noGrp="1"/>
          </p:cNvSpPr>
          <p:nvPr>
            <p:ph type="body" idx="1"/>
          </p:nvPr>
        </p:nvSpPr>
        <p:spPr/>
        <p:txBody>
          <a:bodyPr/>
          <a:lstStyle/>
          <a:p>
            <a:endParaRPr kumimoji="1" lang="ja-JP" altLang="en-US" dirty="0"/>
          </a:p>
        </p:txBody>
      </p:sp>
      <p:sp>
        <p:nvSpPr>
          <p:cNvPr id="6" name="スライド番号プレースホルダ 5"/>
          <p:cNvSpPr>
            <a:spLocks noGrp="1"/>
          </p:cNvSpPr>
          <p:nvPr>
            <p:ph type="sldNum" sz="quarter" idx="12"/>
          </p:nvPr>
        </p:nvSpPr>
        <p:spPr/>
        <p:txBody>
          <a:bodyPr/>
          <a:lstStyle/>
          <a:p>
            <a:fld id="{B4BDCDC7-9284-4AF5-B596-265803939FC1}" type="slidenum">
              <a:rPr lang="ja-JP" altLang="en-US" smtClean="0"/>
              <a:pPr/>
              <a:t>2</a:t>
            </a:fld>
            <a:endParaRPr lang="en-US" altLang="ja-JP" dirty="0"/>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5" name="グラフ 164"/>
          <p:cNvGraphicFramePr/>
          <p:nvPr/>
        </p:nvGraphicFramePr>
        <p:xfrm>
          <a:off x="966161" y="902178"/>
          <a:ext cx="7824157" cy="3741957"/>
        </p:xfrm>
        <a:graphic>
          <a:graphicData uri="http://schemas.openxmlformats.org/drawingml/2006/chart">
            <c:chart xmlns:c="http://schemas.openxmlformats.org/drawingml/2006/chart" xmlns:r="http://schemas.openxmlformats.org/officeDocument/2006/relationships" r:id="rId3"/>
          </a:graphicData>
        </a:graphic>
      </p:graphicFrame>
      <p:sp>
        <p:nvSpPr>
          <p:cNvPr id="21" name="Text Box 55"/>
          <p:cNvSpPr txBox="1">
            <a:spLocks noChangeArrowheads="1"/>
          </p:cNvSpPr>
          <p:nvPr/>
        </p:nvSpPr>
        <p:spPr bwMode="auto">
          <a:xfrm>
            <a:off x="1061610" y="4689140"/>
            <a:ext cx="7624895" cy="369332"/>
          </a:xfrm>
          <a:prstGeom prst="rect">
            <a:avLst/>
          </a:prstGeom>
          <a:noFill/>
          <a:ln w="9525">
            <a:noFill/>
            <a:miter lim="800000"/>
            <a:headEnd/>
            <a:tailEnd/>
          </a:ln>
        </p:spPr>
        <p:txBody>
          <a:bodyPr wrap="square">
            <a:spAutoFit/>
          </a:bodyPr>
          <a:lstStyle/>
          <a:p>
            <a:pPr>
              <a:spcBef>
                <a:spcPct val="50000"/>
              </a:spcBef>
            </a:pPr>
            <a:r>
              <a:rPr lang="en-US" altLang="ja-JP" dirty="0" smtClean="0">
                <a:latin typeface="+mn-lt"/>
                <a:ea typeface="Arial Unicode MS" pitchFamily="50" charset="-128"/>
                <a:cs typeface="Arial Unicode MS" pitchFamily="50" charset="-128"/>
              </a:rPr>
              <a:t>Relationship between temperature and circumferential stress of the liner</a:t>
            </a:r>
            <a:endParaRPr lang="ja-JP" altLang="en-US" dirty="0">
              <a:latin typeface="+mn-lt"/>
              <a:ea typeface="Arial Unicode MS" pitchFamily="50" charset="-128"/>
              <a:cs typeface="Arial Unicode MS" pitchFamily="50" charset="-128"/>
            </a:endParaRPr>
          </a:p>
        </p:txBody>
      </p:sp>
      <p:sp>
        <p:nvSpPr>
          <p:cNvPr id="23" name="Text Box 7"/>
          <p:cNvSpPr txBox="1">
            <a:spLocks noChangeArrowheads="1"/>
          </p:cNvSpPr>
          <p:nvPr/>
        </p:nvSpPr>
        <p:spPr bwMode="auto">
          <a:xfrm>
            <a:off x="1421651" y="5184195"/>
            <a:ext cx="6885764" cy="1631216"/>
          </a:xfrm>
          <a:prstGeom prst="rect">
            <a:avLst/>
          </a:prstGeom>
          <a:solidFill>
            <a:schemeClr val="bg1"/>
          </a:solidFill>
          <a:ln w="9525">
            <a:noFill/>
            <a:miter lim="800000"/>
            <a:headEnd/>
            <a:tailEnd/>
          </a:ln>
        </p:spPr>
        <p:txBody>
          <a:bodyPr wrap="square">
            <a:spAutoFit/>
          </a:bodyPr>
          <a:lstStyle/>
          <a:p>
            <a:pPr marL="263525" indent="-263525">
              <a:buFont typeface="Wingdings" pitchFamily="2" charset="2"/>
              <a:buChar char="u"/>
            </a:pPr>
            <a:r>
              <a:rPr kumimoji="1" lang="en-US" altLang="ja-JP" sz="2000" smtClean="0">
                <a:solidFill>
                  <a:srgbClr val="0070C0"/>
                </a:solidFill>
                <a:latin typeface="+mn-lt"/>
              </a:rPr>
              <a:t>In high-temperature and low-pressure, the liner was loaded with residual compressive stress and compressive stress due to the thermal stress.</a:t>
            </a:r>
          </a:p>
          <a:p>
            <a:pPr marL="263525" indent="-263525"/>
            <a:r>
              <a:rPr kumimoji="1" lang="en-US" altLang="ja-JP" sz="2000" smtClean="0">
                <a:solidFill>
                  <a:srgbClr val="0070C0"/>
                </a:solidFill>
                <a:latin typeface="+mn-lt"/>
              </a:rPr>
              <a:t>	→The liner was deforemd plastically in high-temperature and low-pressure. </a:t>
            </a:r>
          </a:p>
        </p:txBody>
      </p:sp>
      <p:sp>
        <p:nvSpPr>
          <p:cNvPr id="17" name="テキスト ボックス 1"/>
          <p:cNvSpPr txBox="1"/>
          <p:nvPr/>
        </p:nvSpPr>
        <p:spPr>
          <a:xfrm>
            <a:off x="6867256" y="2843935"/>
            <a:ext cx="2276744" cy="585065"/>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sz="1600" smtClean="0">
                <a:ea typeface="Arial Unicode MS" pitchFamily="50" charset="-128"/>
                <a:cs typeface="Arial Unicode MS" pitchFamily="50" charset="-128"/>
              </a:rPr>
              <a:t>plastic deformation</a:t>
            </a:r>
            <a:endParaRPr lang="ja-JP" altLang="en-US" sz="1600" smtClean="0">
              <a:ea typeface="Arial Unicode MS" pitchFamily="50" charset="-128"/>
              <a:cs typeface="Arial Unicode MS" pitchFamily="50" charset="-128"/>
            </a:endParaRPr>
          </a:p>
          <a:p>
            <a:r>
              <a:rPr lang="en-US" altLang="ja-JP" sz="1600" smtClean="0"/>
              <a:t>(yield stress: 300MPa)</a:t>
            </a:r>
          </a:p>
        </p:txBody>
      </p:sp>
      <p:sp>
        <p:nvSpPr>
          <p:cNvPr id="22" name="スライド番号プレースホルダ 21"/>
          <p:cNvSpPr>
            <a:spLocks noGrp="1"/>
          </p:cNvSpPr>
          <p:nvPr>
            <p:ph type="sldNum" sz="quarter" idx="12"/>
          </p:nvPr>
        </p:nvSpPr>
        <p:spPr/>
        <p:txBody>
          <a:bodyPr/>
          <a:lstStyle/>
          <a:p>
            <a:fld id="{ECE83CAB-42E6-4E37-88AE-F990939BF0EE}" type="slidenum">
              <a:rPr lang="ja-JP" altLang="en-US" smtClean="0"/>
              <a:pPr/>
              <a:t>20</a:t>
            </a:fld>
            <a:endParaRPr lang="en-US" altLang="ja-JP" dirty="0"/>
          </a:p>
        </p:txBody>
      </p:sp>
      <p:sp>
        <p:nvSpPr>
          <p:cNvPr id="28" name="タイトル 1"/>
          <p:cNvSpPr>
            <a:spLocks noGrp="1"/>
          </p:cNvSpPr>
          <p:nvPr>
            <p:ph type="title"/>
          </p:nvPr>
        </p:nvSpPr>
        <p:spPr/>
        <p:txBody>
          <a:bodyPr/>
          <a:lstStyle/>
          <a:p>
            <a:r>
              <a:rPr kumimoji="1" lang="ja-JP" altLang="en-US" dirty="0" smtClean="0">
                <a:latin typeface="Arial Unicode MS" pitchFamily="50" charset="-128"/>
                <a:ea typeface="Arial Unicode MS" pitchFamily="50" charset="-128"/>
                <a:cs typeface="Arial Unicode MS" pitchFamily="50" charset="-128"/>
              </a:rPr>
              <a:t>③</a:t>
            </a:r>
            <a:r>
              <a:rPr kumimoji="1" lang="en-US" altLang="ja-JP" dirty="0" smtClean="0"/>
              <a:t>Thermal Stress</a:t>
            </a:r>
            <a:endParaRPr kumimoji="1" lang="ja-JP" altLang="en-US" dirty="0"/>
          </a:p>
        </p:txBody>
      </p:sp>
      <p:cxnSp>
        <p:nvCxnSpPr>
          <p:cNvPr id="29" name="直線矢印コネクタ 28"/>
          <p:cNvCxnSpPr/>
          <p:nvPr/>
        </p:nvCxnSpPr>
        <p:spPr bwMode="auto">
          <a:xfrm rot="10800000">
            <a:off x="6597225" y="3000722"/>
            <a:ext cx="225025" cy="1588"/>
          </a:xfrm>
          <a:prstGeom prst="straightConnector1">
            <a:avLst/>
          </a:prstGeom>
          <a:solidFill>
            <a:schemeClr val="accent1"/>
          </a:solidFill>
          <a:ln w="28575" cap="flat" cmpd="sng" algn="ctr">
            <a:solidFill>
              <a:schemeClr val="tx1"/>
            </a:solidFill>
            <a:prstDash val="solid"/>
            <a:round/>
            <a:headEnd type="none" w="med" len="med"/>
            <a:tailEnd type="arrow"/>
          </a:ln>
          <a:effectLst/>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strips(downRight)">
                                      <p:cBhvr>
                                        <p:cTn id="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タイトル 19"/>
          <p:cNvSpPr>
            <a:spLocks noGrp="1"/>
          </p:cNvSpPr>
          <p:nvPr>
            <p:ph type="title"/>
          </p:nvPr>
        </p:nvSpPr>
        <p:spPr/>
        <p:txBody>
          <a:bodyPr/>
          <a:lstStyle/>
          <a:p>
            <a:r>
              <a:rPr lang="en-US" altLang="ja-JP" dirty="0" smtClean="0"/>
              <a:t>Liner Stress (hydraulic cycle)</a:t>
            </a:r>
            <a:endParaRPr kumimoji="1" lang="ja-JP" altLang="en-US" dirty="0"/>
          </a:p>
        </p:txBody>
      </p:sp>
      <p:graphicFrame>
        <p:nvGraphicFramePr>
          <p:cNvPr id="165" name="グラフ 164"/>
          <p:cNvGraphicFramePr/>
          <p:nvPr/>
        </p:nvGraphicFramePr>
        <p:xfrm>
          <a:off x="966161" y="902178"/>
          <a:ext cx="7824157" cy="4064000"/>
        </p:xfrm>
        <a:graphic>
          <a:graphicData uri="http://schemas.openxmlformats.org/drawingml/2006/chart">
            <c:chart xmlns:c="http://schemas.openxmlformats.org/drawingml/2006/chart" xmlns:r="http://schemas.openxmlformats.org/officeDocument/2006/relationships" r:id="rId3"/>
          </a:graphicData>
        </a:graphic>
      </p:graphicFrame>
      <p:sp>
        <p:nvSpPr>
          <p:cNvPr id="21" name="Text Box 55"/>
          <p:cNvSpPr txBox="1">
            <a:spLocks noChangeArrowheads="1"/>
          </p:cNvSpPr>
          <p:nvPr/>
        </p:nvSpPr>
        <p:spPr bwMode="auto">
          <a:xfrm>
            <a:off x="1061610" y="4869160"/>
            <a:ext cx="7624895" cy="369332"/>
          </a:xfrm>
          <a:prstGeom prst="rect">
            <a:avLst/>
          </a:prstGeom>
          <a:noFill/>
          <a:ln w="9525">
            <a:noFill/>
            <a:miter lim="800000"/>
            <a:headEnd/>
            <a:tailEnd/>
          </a:ln>
        </p:spPr>
        <p:txBody>
          <a:bodyPr wrap="square">
            <a:spAutoFit/>
          </a:bodyPr>
          <a:lstStyle/>
          <a:p>
            <a:pPr>
              <a:spcBef>
                <a:spcPct val="50000"/>
              </a:spcBef>
            </a:pPr>
            <a:r>
              <a:rPr lang="en-US" altLang="ja-JP" dirty="0" smtClean="0">
                <a:latin typeface="+mn-lt"/>
                <a:ea typeface="Arial Unicode MS" pitchFamily="50" charset="-128"/>
                <a:cs typeface="Arial Unicode MS" pitchFamily="50" charset="-128"/>
              </a:rPr>
              <a:t>Relationship between temperature and circumferential stress of the liner</a:t>
            </a:r>
            <a:endParaRPr lang="ja-JP" altLang="en-US" dirty="0">
              <a:latin typeface="+mn-lt"/>
              <a:ea typeface="Arial Unicode MS" pitchFamily="50" charset="-128"/>
              <a:cs typeface="Arial Unicode MS" pitchFamily="50" charset="-128"/>
            </a:endParaRPr>
          </a:p>
        </p:txBody>
      </p:sp>
      <p:sp>
        <p:nvSpPr>
          <p:cNvPr id="23" name="Text Box 7"/>
          <p:cNvSpPr txBox="1">
            <a:spLocks noChangeArrowheads="1"/>
          </p:cNvSpPr>
          <p:nvPr/>
        </p:nvSpPr>
        <p:spPr bwMode="auto">
          <a:xfrm>
            <a:off x="1421650" y="5364215"/>
            <a:ext cx="6930769" cy="1323439"/>
          </a:xfrm>
          <a:prstGeom prst="rect">
            <a:avLst/>
          </a:prstGeom>
          <a:noFill/>
          <a:ln w="9525">
            <a:noFill/>
            <a:miter lim="800000"/>
            <a:headEnd/>
            <a:tailEnd/>
          </a:ln>
        </p:spPr>
        <p:txBody>
          <a:bodyPr wrap="square">
            <a:spAutoFit/>
          </a:bodyPr>
          <a:lstStyle/>
          <a:p>
            <a:pPr marL="263525" indent="-263525">
              <a:buFont typeface="Wingdings" pitchFamily="2" charset="2"/>
              <a:buChar char="u"/>
            </a:pPr>
            <a:r>
              <a:rPr kumimoji="1" lang="en-US" altLang="ja-JP" sz="2000" dirty="0" smtClean="0">
                <a:solidFill>
                  <a:srgbClr val="0070C0"/>
                </a:solidFill>
                <a:latin typeface="+mn-lt"/>
              </a:rPr>
              <a:t>Tensile </a:t>
            </a:r>
            <a:r>
              <a:rPr kumimoji="1" lang="en-US" altLang="ja-JP" sz="2000" smtClean="0">
                <a:solidFill>
                  <a:srgbClr val="0070C0"/>
                </a:solidFill>
                <a:latin typeface="+mn-lt"/>
              </a:rPr>
              <a:t>stress at AT (SOC125%) exceeds that under any SOC100% condition.</a:t>
            </a:r>
          </a:p>
          <a:p>
            <a:pPr marL="1177925" lvl="2" indent="-263525"/>
            <a:r>
              <a:rPr lang="ja-JP" altLang="en-US" sz="2000" smtClean="0">
                <a:solidFill>
                  <a:srgbClr val="0070C0"/>
                </a:solidFill>
                <a:latin typeface="+mn-lt"/>
                <a:sym typeface="Wingdings" pitchFamily="2" charset="2"/>
              </a:rPr>
              <a:t>⇒</a:t>
            </a:r>
            <a:r>
              <a:rPr lang="en-US" altLang="ja-JP" sz="2000" smtClean="0">
                <a:solidFill>
                  <a:srgbClr val="0070C0"/>
                </a:solidFill>
                <a:latin typeface="+mn-lt"/>
                <a:sym typeface="Wingdings" pitchFamily="2" charset="2"/>
              </a:rPr>
              <a:t>The pressure-cycle test under</a:t>
            </a:r>
            <a:r>
              <a:rPr lang="ja-JP" altLang="en-US" sz="2000" smtClean="0">
                <a:solidFill>
                  <a:srgbClr val="0070C0"/>
                </a:solidFill>
                <a:latin typeface="+mn-lt"/>
                <a:sym typeface="Wingdings" pitchFamily="2" charset="2"/>
              </a:rPr>
              <a:t> </a:t>
            </a:r>
            <a:r>
              <a:rPr lang="en-US" altLang="ja-JP" sz="2000" smtClean="0">
                <a:solidFill>
                  <a:srgbClr val="0070C0"/>
                </a:solidFill>
                <a:latin typeface="+mn-lt"/>
              </a:rPr>
              <a:t>AT can ensure the safety of a Type-3 tank against fatigue life.</a:t>
            </a:r>
            <a:endParaRPr lang="en-US" altLang="ja-JP" sz="2000" dirty="0" smtClean="0">
              <a:solidFill>
                <a:srgbClr val="0070C0"/>
              </a:solidFill>
              <a:latin typeface="+mn-lt"/>
              <a:sym typeface="Wingdings" pitchFamily="2" charset="2"/>
            </a:endParaRPr>
          </a:p>
        </p:txBody>
      </p:sp>
      <p:sp>
        <p:nvSpPr>
          <p:cNvPr id="17" name="テキスト ボックス 1"/>
          <p:cNvSpPr txBox="1"/>
          <p:nvPr/>
        </p:nvSpPr>
        <p:spPr>
          <a:xfrm>
            <a:off x="6867255" y="3203975"/>
            <a:ext cx="2276744" cy="585065"/>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sz="1600" smtClean="0">
                <a:ea typeface="Arial Unicode MS" pitchFamily="50" charset="-128"/>
                <a:cs typeface="Arial Unicode MS" pitchFamily="50" charset="-128"/>
              </a:rPr>
              <a:t>plastic deformation</a:t>
            </a:r>
            <a:endParaRPr lang="ja-JP" altLang="en-US" sz="1600" smtClean="0">
              <a:ea typeface="Arial Unicode MS" pitchFamily="50" charset="-128"/>
              <a:cs typeface="Arial Unicode MS" pitchFamily="50" charset="-128"/>
            </a:endParaRPr>
          </a:p>
          <a:p>
            <a:r>
              <a:rPr lang="en-US" altLang="ja-JP" sz="1600" smtClean="0"/>
              <a:t>(yield stress: 300MPa)</a:t>
            </a:r>
          </a:p>
        </p:txBody>
      </p:sp>
      <p:cxnSp>
        <p:nvCxnSpPr>
          <p:cNvPr id="24" name="直線矢印コネクタ 23"/>
          <p:cNvCxnSpPr/>
          <p:nvPr/>
        </p:nvCxnSpPr>
        <p:spPr bwMode="auto">
          <a:xfrm rot="10800000">
            <a:off x="6687235" y="3422458"/>
            <a:ext cx="225025" cy="1588"/>
          </a:xfrm>
          <a:prstGeom prst="straightConnector1">
            <a:avLst/>
          </a:prstGeom>
          <a:solidFill>
            <a:schemeClr val="accent1"/>
          </a:solidFill>
          <a:ln w="28575" cap="flat" cmpd="sng" algn="ctr">
            <a:solidFill>
              <a:schemeClr val="tx1"/>
            </a:solidFill>
            <a:prstDash val="solid"/>
            <a:round/>
            <a:headEnd type="none" w="med" len="med"/>
            <a:tailEnd type="arrow"/>
          </a:ln>
          <a:effectLst/>
        </p:spPr>
      </p:cxnSp>
      <p:grpSp>
        <p:nvGrpSpPr>
          <p:cNvPr id="15" name="グループ化 14"/>
          <p:cNvGrpSpPr/>
          <p:nvPr/>
        </p:nvGrpSpPr>
        <p:grpSpPr>
          <a:xfrm>
            <a:off x="2478537" y="985609"/>
            <a:ext cx="4099714" cy="2461182"/>
            <a:chOff x="2478537" y="1172171"/>
            <a:chExt cx="4099714" cy="2461182"/>
          </a:xfrm>
        </p:grpSpPr>
        <p:cxnSp>
          <p:nvCxnSpPr>
            <p:cNvPr id="174" name="直線矢印コネクタ 173"/>
            <p:cNvCxnSpPr/>
            <p:nvPr/>
          </p:nvCxnSpPr>
          <p:spPr bwMode="auto">
            <a:xfrm rot="5400000">
              <a:off x="1849331" y="2399563"/>
              <a:ext cx="1260000" cy="1588"/>
            </a:xfrm>
            <a:prstGeom prst="straightConnector1">
              <a:avLst/>
            </a:prstGeom>
            <a:ln w="57150">
              <a:solidFill>
                <a:srgbClr val="0066FF"/>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76" name="直線矢印コネクタ 175"/>
            <p:cNvCxnSpPr/>
            <p:nvPr/>
          </p:nvCxnSpPr>
          <p:spPr bwMode="auto">
            <a:xfrm rot="5400000">
              <a:off x="5228087" y="2678559"/>
              <a:ext cx="1908000" cy="1587"/>
            </a:xfrm>
            <a:prstGeom prst="straightConnector1">
              <a:avLst/>
            </a:prstGeom>
            <a:ln w="5715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77" name="テキスト ボックス 37"/>
            <p:cNvSpPr txBox="1"/>
            <p:nvPr/>
          </p:nvSpPr>
          <p:spPr bwMode="auto">
            <a:xfrm>
              <a:off x="2546775" y="2040387"/>
              <a:ext cx="810089" cy="720081"/>
            </a:xfrm>
            <a:prstGeom prst="rect">
              <a:avLst/>
            </a:prstGeom>
            <a:solidFill>
              <a:schemeClr val="bg1"/>
            </a:solidFill>
            <a:ln>
              <a:solidFill>
                <a:srgbClr val="0066FF"/>
              </a:solidFill>
            </a:ln>
          </p:spPr>
          <p:txBody>
            <a:bodyPr wrap="square">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defRPr/>
              </a:pPr>
              <a:r>
                <a:rPr lang="en-US" altLang="ja-JP" sz="1400" dirty="0" smtClean="0">
                  <a:ea typeface="Arial Unicode MS" pitchFamily="50" charset="-128"/>
                  <a:cs typeface="Arial Unicode MS" pitchFamily="50" charset="-128"/>
                </a:rPr>
                <a:t>LT</a:t>
              </a:r>
              <a:endParaRPr lang="en-US" altLang="ja-JP" sz="1400" dirty="0">
                <a:ea typeface="Arial Unicode MS" pitchFamily="50" charset="-128"/>
                <a:cs typeface="Arial Unicode MS" pitchFamily="50" charset="-128"/>
              </a:endParaRPr>
            </a:p>
            <a:p>
              <a:pPr algn="ctr">
                <a:defRPr/>
              </a:pPr>
              <a:r>
                <a:rPr lang="en-US" altLang="ja-JP" sz="1400" smtClean="0">
                  <a:ea typeface="Arial Unicode MS" pitchFamily="50" charset="-128"/>
                  <a:cs typeface="Arial Unicode MS" pitchFamily="50" charset="-128"/>
                </a:rPr>
                <a:t> -40°C,</a:t>
              </a:r>
            </a:p>
            <a:p>
              <a:pPr algn="ctr">
                <a:defRPr/>
              </a:pPr>
              <a:r>
                <a:rPr lang="en-US" altLang="ja-JP" sz="1400" smtClean="0">
                  <a:ea typeface="Arial Unicode MS" pitchFamily="50" charset="-128"/>
                  <a:cs typeface="Arial Unicode MS" pitchFamily="50" charset="-128"/>
                </a:rPr>
                <a:t>28MPa</a:t>
              </a:r>
              <a:endParaRPr lang="ja-JP" altLang="en-US" sz="1400" dirty="0">
                <a:ea typeface="Arial Unicode MS" pitchFamily="50" charset="-128"/>
                <a:cs typeface="Arial Unicode MS" pitchFamily="50" charset="-128"/>
              </a:endParaRPr>
            </a:p>
          </p:txBody>
        </p:sp>
        <p:sp>
          <p:nvSpPr>
            <p:cNvPr id="179" name="テキスト ボックス 40"/>
            <p:cNvSpPr txBox="1"/>
            <p:nvPr/>
          </p:nvSpPr>
          <p:spPr bwMode="auto">
            <a:xfrm>
              <a:off x="5787135" y="2400427"/>
              <a:ext cx="791116" cy="720080"/>
            </a:xfrm>
            <a:prstGeom prst="rect">
              <a:avLst/>
            </a:prstGeom>
            <a:solidFill>
              <a:schemeClr val="bg1"/>
            </a:solidFill>
            <a:ln>
              <a:solidFill>
                <a:srgbClr val="FF0000"/>
              </a:solidFill>
            </a:ln>
          </p:spPr>
          <p:txBody>
            <a:bodyPr wrap="square">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defRPr/>
              </a:pPr>
              <a:r>
                <a:rPr lang="en-US" altLang="ja-JP" sz="1400" dirty="0" smtClean="0">
                  <a:ea typeface="Arial Unicode MS" pitchFamily="50" charset="-128"/>
                  <a:cs typeface="Arial Unicode MS" pitchFamily="50" charset="-128"/>
                </a:rPr>
                <a:t>HT</a:t>
              </a:r>
              <a:endParaRPr lang="en-US" altLang="ja-JP" sz="1400" dirty="0">
                <a:ea typeface="Arial Unicode MS" pitchFamily="50" charset="-128"/>
                <a:cs typeface="Arial Unicode MS" pitchFamily="50" charset="-128"/>
              </a:endParaRPr>
            </a:p>
            <a:p>
              <a:pPr algn="ctr">
                <a:defRPr/>
              </a:pPr>
              <a:r>
                <a:rPr lang="en-US" altLang="ja-JP" sz="1400" smtClean="0">
                  <a:ea typeface="Arial Unicode MS" pitchFamily="50" charset="-128"/>
                  <a:cs typeface="Arial Unicode MS" pitchFamily="50" charset="-128"/>
                </a:rPr>
                <a:t>85°C,</a:t>
              </a:r>
            </a:p>
            <a:p>
              <a:pPr algn="ctr">
                <a:defRPr/>
              </a:pPr>
              <a:r>
                <a:rPr lang="en-US" altLang="ja-JP" sz="1400" smtClean="0">
                  <a:ea typeface="Arial Unicode MS" pitchFamily="50" charset="-128"/>
                  <a:cs typeface="Arial Unicode MS" pitchFamily="50" charset="-128"/>
                </a:rPr>
                <a:t>44MPa</a:t>
              </a:r>
              <a:endParaRPr lang="ja-JP" altLang="en-US" sz="1400" dirty="0">
                <a:ea typeface="Arial Unicode MS" pitchFamily="50" charset="-128"/>
                <a:cs typeface="Arial Unicode MS" pitchFamily="50" charset="-128"/>
              </a:endParaRPr>
            </a:p>
          </p:txBody>
        </p:sp>
        <p:cxnSp>
          <p:nvCxnSpPr>
            <p:cNvPr id="18" name="直線矢印コネクタ 17"/>
            <p:cNvCxnSpPr/>
            <p:nvPr/>
          </p:nvCxnSpPr>
          <p:spPr bwMode="auto">
            <a:xfrm rot="5400000">
              <a:off x="3300710" y="2509425"/>
              <a:ext cx="1908000" cy="1587"/>
            </a:xfrm>
            <a:prstGeom prst="straightConnector1">
              <a:avLst/>
            </a:prstGeom>
            <a:ln w="57150">
              <a:solidFill>
                <a:srgbClr val="7030A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9" name="テキスト ボックス 39"/>
            <p:cNvSpPr txBox="1"/>
            <p:nvPr/>
          </p:nvSpPr>
          <p:spPr bwMode="auto">
            <a:xfrm>
              <a:off x="3401870" y="1172171"/>
              <a:ext cx="2115236" cy="306384"/>
            </a:xfrm>
            <a:prstGeom prst="rect">
              <a:avLst/>
            </a:prstGeom>
            <a:solidFill>
              <a:schemeClr val="bg1"/>
            </a:solidFill>
            <a:ln>
              <a:solidFill>
                <a:srgbClr val="7030A0"/>
              </a:solidFill>
            </a:ln>
          </p:spPr>
          <p:txBody>
            <a:bodyPr wrap="square">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defRPr/>
              </a:pPr>
              <a:r>
                <a:rPr lang="en-US" altLang="ja-JP" sz="1400" smtClean="0">
                  <a:ea typeface="Arial Unicode MS" pitchFamily="50" charset="-128"/>
                  <a:cs typeface="Arial Unicode MS" pitchFamily="50" charset="-128"/>
                </a:rPr>
                <a:t>AT ( </a:t>
              </a:r>
              <a:r>
                <a:rPr kumimoji="1" lang="en-US" altLang="ja-JP" sz="1400" smtClean="0">
                  <a:solidFill>
                    <a:srgbClr val="000000"/>
                  </a:solidFill>
                  <a:ea typeface="Arial Unicode MS" pitchFamily="50" charset="-128"/>
                  <a:cs typeface="Arial Unicode MS" pitchFamily="50" charset="-128"/>
                </a:rPr>
                <a:t>15~25°C, 44MPa</a:t>
              </a:r>
              <a:r>
                <a:rPr kumimoji="1" lang="ja-JP" altLang="en-US" sz="1400" smtClean="0">
                  <a:solidFill>
                    <a:srgbClr val="000000"/>
                  </a:solidFill>
                  <a:ea typeface="Arial Unicode MS" pitchFamily="50" charset="-128"/>
                  <a:cs typeface="Arial Unicode MS" pitchFamily="50" charset="-128"/>
                </a:rPr>
                <a:t> </a:t>
              </a:r>
              <a:r>
                <a:rPr lang="en-US" altLang="ja-JP" sz="1400" dirty="0" smtClean="0">
                  <a:ea typeface="Arial Unicode MS" pitchFamily="50" charset="-128"/>
                  <a:cs typeface="Arial Unicode MS" pitchFamily="50" charset="-128"/>
                </a:rPr>
                <a:t>)</a:t>
              </a:r>
            </a:p>
          </p:txBody>
        </p:sp>
        <p:cxnSp>
          <p:nvCxnSpPr>
            <p:cNvPr id="175" name="直線矢印コネクタ 174"/>
            <p:cNvCxnSpPr/>
            <p:nvPr/>
          </p:nvCxnSpPr>
          <p:spPr bwMode="auto">
            <a:xfrm rot="5400000">
              <a:off x="3337857" y="2678579"/>
              <a:ext cx="1548000" cy="1587"/>
            </a:xfrm>
            <a:prstGeom prst="straightConnector1">
              <a:avLst/>
            </a:prstGeom>
            <a:ln w="57150">
              <a:solidFill>
                <a:srgbClr val="00B05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78" name="テキスト ボックス 39"/>
            <p:cNvSpPr txBox="1"/>
            <p:nvPr/>
          </p:nvSpPr>
          <p:spPr bwMode="auto">
            <a:xfrm>
              <a:off x="3716905" y="2310417"/>
              <a:ext cx="702974" cy="720081"/>
            </a:xfrm>
            <a:prstGeom prst="rect">
              <a:avLst/>
            </a:prstGeom>
            <a:solidFill>
              <a:schemeClr val="bg1"/>
            </a:solidFill>
            <a:ln>
              <a:solidFill>
                <a:srgbClr val="00B050"/>
              </a:solidFill>
            </a:ln>
          </p:spPr>
          <p:txBody>
            <a:bodyPr wrap="square">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defRPr/>
              </a:pPr>
              <a:r>
                <a:rPr lang="en-US" altLang="ja-JP" sz="1400" dirty="0" smtClean="0">
                  <a:ea typeface="Arial Unicode MS" pitchFamily="50" charset="-128"/>
                  <a:cs typeface="Arial Unicode MS" pitchFamily="50" charset="-128"/>
                </a:rPr>
                <a:t>RT</a:t>
              </a:r>
              <a:endParaRPr lang="en-US" altLang="ja-JP" sz="1400" dirty="0">
                <a:ea typeface="Arial Unicode MS" pitchFamily="50" charset="-128"/>
                <a:cs typeface="Arial Unicode MS" pitchFamily="50" charset="-128"/>
              </a:endParaRPr>
            </a:p>
            <a:p>
              <a:pPr algn="ctr">
                <a:defRPr/>
              </a:pPr>
              <a:r>
                <a:rPr lang="en-US" altLang="ja-JP" sz="1400" smtClean="0">
                  <a:ea typeface="Arial Unicode MS" pitchFamily="50" charset="-128"/>
                  <a:cs typeface="Arial Unicode MS" pitchFamily="50" charset="-128"/>
                </a:rPr>
                <a:t>15°C,</a:t>
              </a:r>
            </a:p>
            <a:p>
              <a:pPr algn="ctr">
                <a:defRPr/>
              </a:pPr>
              <a:r>
                <a:rPr lang="en-US" altLang="ja-JP" sz="1400" smtClean="0">
                  <a:ea typeface="Arial Unicode MS" pitchFamily="50" charset="-128"/>
                  <a:cs typeface="Arial Unicode MS" pitchFamily="50" charset="-128"/>
                </a:rPr>
                <a:t>35MPa</a:t>
              </a:r>
              <a:endParaRPr lang="ja-JP" altLang="en-US" sz="1400" dirty="0">
                <a:ea typeface="Arial Unicode MS" pitchFamily="50" charset="-128"/>
                <a:cs typeface="Arial Unicode MS" pitchFamily="50" charset="-128"/>
              </a:endParaRPr>
            </a:p>
          </p:txBody>
        </p:sp>
      </p:grpSp>
      <p:sp>
        <p:nvSpPr>
          <p:cNvPr id="22" name="スライド番号プレースホルダ 21"/>
          <p:cNvSpPr>
            <a:spLocks noGrp="1"/>
          </p:cNvSpPr>
          <p:nvPr>
            <p:ph type="sldNum" sz="quarter" idx="12"/>
          </p:nvPr>
        </p:nvSpPr>
        <p:spPr/>
        <p:txBody>
          <a:bodyPr/>
          <a:lstStyle/>
          <a:p>
            <a:fld id="{ECE83CAB-42E6-4E37-88AE-F990939BF0EE}" type="slidenum">
              <a:rPr lang="ja-JP" altLang="en-US" smtClean="0"/>
              <a:pPr/>
              <a:t>21</a:t>
            </a:fld>
            <a:endParaRPr lang="en-US" altLang="ja-JP" dirty="0"/>
          </a:p>
        </p:txBody>
      </p:sp>
      <p:cxnSp>
        <p:nvCxnSpPr>
          <p:cNvPr id="26" name="直線コネクタ 25"/>
          <p:cNvCxnSpPr/>
          <p:nvPr/>
        </p:nvCxnSpPr>
        <p:spPr bwMode="auto">
          <a:xfrm>
            <a:off x="2006715" y="1391428"/>
            <a:ext cx="4995555" cy="0"/>
          </a:xfrm>
          <a:prstGeom prst="line">
            <a:avLst/>
          </a:prstGeom>
          <a:solidFill>
            <a:schemeClr val="accent1"/>
          </a:solidFill>
          <a:ln w="38100" cap="flat" cmpd="sng" algn="ctr">
            <a:solidFill>
              <a:srgbClr val="7030A0"/>
            </a:solidFill>
            <a:prstDash val="sysDash"/>
            <a:round/>
            <a:headEnd type="none" w="med" len="med"/>
            <a:tailEnd type="none" w="med" len="med"/>
          </a:ln>
          <a:effectLst/>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strips(downRight)">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strips(downRight)">
                                      <p:cBhvr>
                                        <p:cTn id="12" dur="500"/>
                                        <p:tgtEl>
                                          <p:spTgt spid="26"/>
                                        </p:tgtEl>
                                      </p:cBhvr>
                                    </p:animEffect>
                                  </p:childTnLst>
                                </p:cTn>
                              </p:par>
                            </p:childTnLst>
                          </p:cTn>
                        </p:par>
                        <p:par>
                          <p:cTn id="13" fill="hold">
                            <p:stCondLst>
                              <p:cond delay="500"/>
                            </p:stCondLst>
                            <p:childTnLst>
                              <p:par>
                                <p:cTn id="14" presetID="18" presetClass="entr" presetSubtype="6" fill="hold" grpId="0" nodeType="after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strips(downRight)">
                                      <p:cBhvr>
                                        <p:cTn id="16"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グラフ 17"/>
          <p:cNvGraphicFramePr/>
          <p:nvPr/>
        </p:nvGraphicFramePr>
        <p:xfrm>
          <a:off x="966161" y="902178"/>
          <a:ext cx="7824157" cy="4064000"/>
        </p:xfrm>
        <a:graphic>
          <a:graphicData uri="http://schemas.openxmlformats.org/drawingml/2006/chart">
            <c:chart xmlns:c="http://schemas.openxmlformats.org/drawingml/2006/chart" xmlns:r="http://schemas.openxmlformats.org/officeDocument/2006/relationships" r:id="rId3"/>
          </a:graphicData>
        </a:graphic>
      </p:graphicFrame>
      <p:sp>
        <p:nvSpPr>
          <p:cNvPr id="20" name="タイトル 19"/>
          <p:cNvSpPr>
            <a:spLocks noGrp="1"/>
          </p:cNvSpPr>
          <p:nvPr>
            <p:ph type="title"/>
          </p:nvPr>
        </p:nvSpPr>
        <p:spPr/>
        <p:txBody>
          <a:bodyPr/>
          <a:lstStyle/>
          <a:p>
            <a:r>
              <a:rPr lang="en-US" altLang="ja-JP" dirty="0" smtClean="0">
                <a:latin typeface="+mj-lt"/>
              </a:rPr>
              <a:t>Liner </a:t>
            </a:r>
            <a:r>
              <a:rPr lang="en-US" altLang="ja-JP" smtClean="0">
                <a:latin typeface="+mj-lt"/>
              </a:rPr>
              <a:t>Stress (gas </a:t>
            </a:r>
            <a:r>
              <a:rPr lang="en-US" altLang="ja-JP" dirty="0" smtClean="0">
                <a:latin typeface="+mj-lt"/>
              </a:rPr>
              <a:t>cycle)</a:t>
            </a:r>
            <a:endParaRPr kumimoji="1" lang="ja-JP" altLang="en-US" dirty="0">
              <a:latin typeface="+mj-lt"/>
            </a:endParaRPr>
          </a:p>
        </p:txBody>
      </p:sp>
      <p:sp>
        <p:nvSpPr>
          <p:cNvPr id="21" name="Text Box 55"/>
          <p:cNvSpPr txBox="1">
            <a:spLocks noChangeArrowheads="1"/>
          </p:cNvSpPr>
          <p:nvPr/>
        </p:nvSpPr>
        <p:spPr bwMode="auto">
          <a:xfrm>
            <a:off x="971600" y="5049180"/>
            <a:ext cx="7554390" cy="369332"/>
          </a:xfrm>
          <a:prstGeom prst="rect">
            <a:avLst/>
          </a:prstGeom>
          <a:noFill/>
          <a:ln w="9525">
            <a:noFill/>
            <a:miter lim="800000"/>
            <a:headEnd/>
            <a:tailEnd/>
          </a:ln>
        </p:spPr>
        <p:txBody>
          <a:bodyPr wrap="square">
            <a:spAutoFit/>
          </a:bodyPr>
          <a:lstStyle/>
          <a:p>
            <a:pPr>
              <a:spcBef>
                <a:spcPct val="50000"/>
              </a:spcBef>
            </a:pPr>
            <a:r>
              <a:rPr lang="en-US" altLang="ja-JP" dirty="0" smtClean="0">
                <a:latin typeface="+mn-lt"/>
                <a:ea typeface="Arial Unicode MS" pitchFamily="50" charset="-128"/>
                <a:cs typeface="Arial Unicode MS" pitchFamily="50" charset="-128"/>
              </a:rPr>
              <a:t>Relationship between temperature and circumferential stress of the liner</a:t>
            </a:r>
            <a:endParaRPr lang="ja-JP" altLang="en-US" dirty="0">
              <a:latin typeface="+mn-lt"/>
              <a:ea typeface="Arial Unicode MS" pitchFamily="50" charset="-128"/>
              <a:cs typeface="Arial Unicode MS" pitchFamily="50" charset="-128"/>
            </a:endParaRPr>
          </a:p>
        </p:txBody>
      </p:sp>
      <p:grpSp>
        <p:nvGrpSpPr>
          <p:cNvPr id="12" name="グループ化 11"/>
          <p:cNvGrpSpPr/>
          <p:nvPr/>
        </p:nvGrpSpPr>
        <p:grpSpPr>
          <a:xfrm>
            <a:off x="2456767" y="1718810"/>
            <a:ext cx="3420378" cy="1494779"/>
            <a:chOff x="2546777" y="1898830"/>
            <a:chExt cx="3420378" cy="1494779"/>
          </a:xfrm>
        </p:grpSpPr>
        <p:cxnSp>
          <p:nvCxnSpPr>
            <p:cNvPr id="14" name="直線矢印コネクタ 13"/>
            <p:cNvCxnSpPr/>
            <p:nvPr/>
          </p:nvCxnSpPr>
          <p:spPr bwMode="auto">
            <a:xfrm rot="10800000" flipV="1">
              <a:off x="4211961" y="2033845"/>
              <a:ext cx="1755194" cy="1359764"/>
            </a:xfrm>
            <a:prstGeom prst="straightConnector1">
              <a:avLst/>
            </a:prstGeom>
            <a:ln w="57150">
              <a:solidFill>
                <a:srgbClr val="FF0066"/>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5" name="直線矢印コネクタ 14"/>
            <p:cNvCxnSpPr/>
            <p:nvPr/>
          </p:nvCxnSpPr>
          <p:spPr bwMode="auto">
            <a:xfrm rot="10800000" flipV="1">
              <a:off x="2546777" y="1898830"/>
              <a:ext cx="1350149" cy="1111396"/>
            </a:xfrm>
            <a:prstGeom prst="straightConnector1">
              <a:avLst/>
            </a:prstGeom>
            <a:ln w="57150">
              <a:solidFill>
                <a:srgbClr val="FF0066"/>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16" name="テキスト ボックス 40"/>
            <p:cNvSpPr txBox="1">
              <a:spLocks noChangeArrowheads="1"/>
            </p:cNvSpPr>
            <p:nvPr/>
          </p:nvSpPr>
          <p:spPr bwMode="auto">
            <a:xfrm>
              <a:off x="2816805" y="2213865"/>
              <a:ext cx="1035115" cy="540060"/>
            </a:xfrm>
            <a:prstGeom prst="rect">
              <a:avLst/>
            </a:prstGeom>
            <a:solidFill>
              <a:schemeClr val="bg1"/>
            </a:solidFill>
            <a:ln w="12700">
              <a:solidFill>
                <a:srgbClr val="FF0066"/>
              </a:solidFill>
              <a:miter lim="800000"/>
              <a:headEnd/>
              <a:tailEnd/>
            </a:ln>
          </p:spPr>
          <p:txBody>
            <a:bodyPr/>
            <a:lstStyle/>
            <a:p>
              <a:pPr algn="ctr"/>
              <a:r>
                <a:rPr lang="en-US" altLang="ja-JP" sz="1600" smtClean="0">
                  <a:latin typeface="+mn-lt"/>
                  <a:ea typeface="Arial Unicode MS" pitchFamily="50" charset="-128"/>
                  <a:cs typeface="Arial Unicode MS" pitchFamily="50" charset="-128"/>
                </a:rPr>
                <a:t>gas cycle</a:t>
              </a:r>
            </a:p>
            <a:p>
              <a:pPr algn="ctr"/>
              <a:r>
                <a:rPr lang="en-US" altLang="ja-JP" sz="1600" smtClean="0">
                  <a:latin typeface="+mn-lt"/>
                  <a:ea typeface="Arial Unicode MS" pitchFamily="50" charset="-128"/>
                  <a:cs typeface="Arial Unicode MS" pitchFamily="50" charset="-128"/>
                </a:rPr>
                <a:t>at</a:t>
              </a:r>
              <a:r>
                <a:rPr lang="en-US" altLang="ja-JP" sz="1600" smtClean="0">
                  <a:ea typeface="Arial Unicode MS" pitchFamily="50" charset="-128"/>
                  <a:cs typeface="Arial Unicode MS" pitchFamily="50" charset="-128"/>
                </a:rPr>
                <a:t> -40°C</a:t>
              </a:r>
              <a:endParaRPr lang="ja-JP" altLang="en-US" sz="1600" dirty="0">
                <a:latin typeface="+mn-lt"/>
                <a:ea typeface="Arial Unicode MS" pitchFamily="50" charset="-128"/>
                <a:cs typeface="Arial Unicode MS" pitchFamily="50" charset="-128"/>
              </a:endParaRPr>
            </a:p>
          </p:txBody>
        </p:sp>
        <p:sp>
          <p:nvSpPr>
            <p:cNvPr id="17" name="テキスト ボックス 40"/>
            <p:cNvSpPr txBox="1">
              <a:spLocks noChangeArrowheads="1"/>
            </p:cNvSpPr>
            <p:nvPr/>
          </p:nvSpPr>
          <p:spPr bwMode="auto">
            <a:xfrm>
              <a:off x="4662010" y="2528899"/>
              <a:ext cx="1048410" cy="540061"/>
            </a:xfrm>
            <a:prstGeom prst="rect">
              <a:avLst/>
            </a:prstGeom>
            <a:solidFill>
              <a:schemeClr val="bg1"/>
            </a:solidFill>
            <a:ln w="12700">
              <a:solidFill>
                <a:srgbClr val="FF0066"/>
              </a:solidFill>
              <a:miter lim="800000"/>
              <a:headEnd/>
              <a:tailEnd/>
            </a:ln>
          </p:spPr>
          <p:txBody>
            <a:bodyPr/>
            <a:lstStyle/>
            <a:p>
              <a:pPr algn="ctr"/>
              <a:r>
                <a:rPr lang="en-US" altLang="ja-JP" sz="1600" smtClean="0">
                  <a:latin typeface="+mn-lt"/>
                  <a:ea typeface="Arial Unicode MS" pitchFamily="50" charset="-128"/>
                  <a:cs typeface="Arial Unicode MS" pitchFamily="50" charset="-128"/>
                </a:rPr>
                <a:t>gas cycle</a:t>
              </a:r>
            </a:p>
            <a:p>
              <a:pPr algn="ctr"/>
              <a:r>
                <a:rPr lang="en-US" altLang="ja-JP" sz="1600" smtClean="0">
                  <a:ea typeface="Arial Unicode MS" pitchFamily="50" charset="-128"/>
                  <a:cs typeface="Arial Unicode MS" pitchFamily="50" charset="-128"/>
                </a:rPr>
                <a:t>at 15°C</a:t>
              </a:r>
              <a:endParaRPr lang="ja-JP" altLang="en-US" sz="1600" dirty="0">
                <a:latin typeface="+mn-lt"/>
                <a:ea typeface="Arial Unicode MS" pitchFamily="50" charset="-128"/>
                <a:cs typeface="Arial Unicode MS" pitchFamily="50" charset="-128"/>
              </a:endParaRPr>
            </a:p>
          </p:txBody>
        </p:sp>
      </p:grpSp>
      <p:sp>
        <p:nvSpPr>
          <p:cNvPr id="26" name="Text Box 7"/>
          <p:cNvSpPr txBox="1">
            <a:spLocks noChangeArrowheads="1"/>
          </p:cNvSpPr>
          <p:nvPr/>
        </p:nvSpPr>
        <p:spPr bwMode="auto">
          <a:xfrm>
            <a:off x="1556665" y="5455686"/>
            <a:ext cx="6750750" cy="1323439"/>
          </a:xfrm>
          <a:prstGeom prst="rect">
            <a:avLst/>
          </a:prstGeom>
          <a:solidFill>
            <a:schemeClr val="bg1"/>
          </a:solidFill>
          <a:ln w="9525">
            <a:noFill/>
            <a:miter lim="800000"/>
            <a:headEnd/>
            <a:tailEnd/>
          </a:ln>
        </p:spPr>
        <p:txBody>
          <a:bodyPr wrap="square">
            <a:spAutoFit/>
          </a:bodyPr>
          <a:lstStyle/>
          <a:p>
            <a:pPr marL="271463" indent="-271463">
              <a:buFont typeface="Wingdings" pitchFamily="2" charset="2"/>
              <a:buChar char="u"/>
            </a:pPr>
            <a:r>
              <a:rPr lang="en-US" altLang="ja-JP" sz="2000" smtClean="0">
                <a:solidFill>
                  <a:srgbClr val="0070C0"/>
                </a:solidFill>
                <a:latin typeface="+mn-lt"/>
                <a:sym typeface="Wingdings" pitchFamily="2" charset="2"/>
              </a:rPr>
              <a:t>the gas cycle is the repetition of </a:t>
            </a:r>
            <a:br>
              <a:rPr lang="en-US" altLang="ja-JP" sz="2000" smtClean="0">
                <a:solidFill>
                  <a:srgbClr val="0070C0"/>
                </a:solidFill>
                <a:latin typeface="+mn-lt"/>
                <a:sym typeface="Wingdings" pitchFamily="2" charset="2"/>
              </a:rPr>
            </a:br>
            <a:r>
              <a:rPr lang="en-US" altLang="ja-JP" sz="2000" smtClean="0">
                <a:solidFill>
                  <a:srgbClr val="0070C0"/>
                </a:solidFill>
                <a:latin typeface="+mn-lt"/>
                <a:sym typeface="Wingdings" pitchFamily="2" charset="2"/>
              </a:rPr>
              <a:t>a low-temperature and low-pressure condition and </a:t>
            </a:r>
            <a:br>
              <a:rPr lang="en-US" altLang="ja-JP" sz="2000" smtClean="0">
                <a:solidFill>
                  <a:srgbClr val="0070C0"/>
                </a:solidFill>
                <a:latin typeface="+mn-lt"/>
                <a:sym typeface="Wingdings" pitchFamily="2" charset="2"/>
              </a:rPr>
            </a:br>
            <a:r>
              <a:rPr lang="en-US" altLang="ja-JP" sz="2000" smtClean="0">
                <a:solidFill>
                  <a:srgbClr val="0070C0"/>
                </a:solidFill>
                <a:latin typeface="+mn-lt"/>
                <a:sym typeface="Wingdings" pitchFamily="2" charset="2"/>
              </a:rPr>
              <a:t>a high-temperature and high-pressure condition. </a:t>
            </a:r>
          </a:p>
          <a:p>
            <a:pPr marL="271463" indent="-271463"/>
            <a:r>
              <a:rPr kumimoji="1" lang="en-US" altLang="ja-JP" sz="2000" smtClean="0">
                <a:solidFill>
                  <a:srgbClr val="0070C0"/>
                </a:solidFill>
              </a:rPr>
              <a:t>→The liner will be not deforemd plastically in gas cycle.</a:t>
            </a:r>
          </a:p>
        </p:txBody>
      </p:sp>
      <p:sp>
        <p:nvSpPr>
          <p:cNvPr id="13" name="スライド番号プレースホルダ 12"/>
          <p:cNvSpPr>
            <a:spLocks noGrp="1"/>
          </p:cNvSpPr>
          <p:nvPr>
            <p:ph type="sldNum" sz="quarter" idx="12"/>
          </p:nvPr>
        </p:nvSpPr>
        <p:spPr/>
        <p:txBody>
          <a:bodyPr/>
          <a:lstStyle/>
          <a:p>
            <a:fld id="{ECE83CAB-42E6-4E37-88AE-F990939BF0EE}" type="slidenum">
              <a:rPr lang="ja-JP" altLang="en-US" smtClean="0"/>
              <a:pPr/>
              <a:t>22</a:t>
            </a:fld>
            <a:endParaRPr lang="en-US" altLang="ja-JP"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strips(downRight)">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strips(downRight)">
                                      <p:cBhvr>
                                        <p:cTn id="1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グラフ 17"/>
          <p:cNvGraphicFramePr/>
          <p:nvPr/>
        </p:nvGraphicFramePr>
        <p:xfrm>
          <a:off x="966161" y="902178"/>
          <a:ext cx="7824157" cy="4064000"/>
        </p:xfrm>
        <a:graphic>
          <a:graphicData uri="http://schemas.openxmlformats.org/drawingml/2006/chart">
            <c:chart xmlns:c="http://schemas.openxmlformats.org/drawingml/2006/chart" xmlns:r="http://schemas.openxmlformats.org/officeDocument/2006/relationships" r:id="rId3"/>
          </a:graphicData>
        </a:graphic>
      </p:graphicFrame>
      <p:sp>
        <p:nvSpPr>
          <p:cNvPr id="20" name="タイトル 19"/>
          <p:cNvSpPr>
            <a:spLocks noGrp="1"/>
          </p:cNvSpPr>
          <p:nvPr>
            <p:ph type="title"/>
          </p:nvPr>
        </p:nvSpPr>
        <p:spPr/>
        <p:txBody>
          <a:bodyPr/>
          <a:lstStyle/>
          <a:p>
            <a:r>
              <a:rPr lang="en-US" altLang="ja-JP" dirty="0" smtClean="0">
                <a:latin typeface="+mj-lt"/>
              </a:rPr>
              <a:t>Liner </a:t>
            </a:r>
            <a:r>
              <a:rPr lang="en-US" altLang="ja-JP" smtClean="0">
                <a:latin typeface="+mj-lt"/>
              </a:rPr>
              <a:t>Stress (hydraulic and gas)</a:t>
            </a:r>
            <a:endParaRPr kumimoji="1" lang="ja-JP" altLang="en-US" dirty="0">
              <a:latin typeface="+mj-lt"/>
            </a:endParaRPr>
          </a:p>
        </p:txBody>
      </p:sp>
      <p:sp>
        <p:nvSpPr>
          <p:cNvPr id="21" name="Text Box 55"/>
          <p:cNvSpPr txBox="1">
            <a:spLocks noChangeArrowheads="1"/>
          </p:cNvSpPr>
          <p:nvPr/>
        </p:nvSpPr>
        <p:spPr bwMode="auto">
          <a:xfrm>
            <a:off x="971600" y="5049180"/>
            <a:ext cx="7554390" cy="369332"/>
          </a:xfrm>
          <a:prstGeom prst="rect">
            <a:avLst/>
          </a:prstGeom>
          <a:noFill/>
          <a:ln w="9525">
            <a:noFill/>
            <a:miter lim="800000"/>
            <a:headEnd/>
            <a:tailEnd/>
          </a:ln>
        </p:spPr>
        <p:txBody>
          <a:bodyPr wrap="square">
            <a:spAutoFit/>
          </a:bodyPr>
          <a:lstStyle/>
          <a:p>
            <a:pPr>
              <a:spcBef>
                <a:spcPct val="50000"/>
              </a:spcBef>
            </a:pPr>
            <a:r>
              <a:rPr lang="en-US" altLang="ja-JP" dirty="0" smtClean="0">
                <a:latin typeface="+mn-lt"/>
                <a:ea typeface="Arial Unicode MS" pitchFamily="50" charset="-128"/>
                <a:cs typeface="Arial Unicode MS" pitchFamily="50" charset="-128"/>
              </a:rPr>
              <a:t>Relationship between temperature and circumferential stress of the liner</a:t>
            </a:r>
            <a:endParaRPr lang="ja-JP" altLang="en-US" dirty="0">
              <a:latin typeface="+mn-lt"/>
              <a:ea typeface="Arial Unicode MS" pitchFamily="50" charset="-128"/>
              <a:cs typeface="Arial Unicode MS" pitchFamily="50" charset="-128"/>
            </a:endParaRPr>
          </a:p>
        </p:txBody>
      </p:sp>
      <p:grpSp>
        <p:nvGrpSpPr>
          <p:cNvPr id="2" name="グループ化 11"/>
          <p:cNvGrpSpPr/>
          <p:nvPr/>
        </p:nvGrpSpPr>
        <p:grpSpPr>
          <a:xfrm>
            <a:off x="4121951" y="1853825"/>
            <a:ext cx="1755194" cy="1359764"/>
            <a:chOff x="4211961" y="2033845"/>
            <a:chExt cx="1755194" cy="1359764"/>
          </a:xfrm>
        </p:grpSpPr>
        <p:cxnSp>
          <p:nvCxnSpPr>
            <p:cNvPr id="14" name="直線矢印コネクタ 13"/>
            <p:cNvCxnSpPr/>
            <p:nvPr/>
          </p:nvCxnSpPr>
          <p:spPr bwMode="auto">
            <a:xfrm rot="10800000" flipV="1">
              <a:off x="4211961" y="2033845"/>
              <a:ext cx="1755194" cy="1359764"/>
            </a:xfrm>
            <a:prstGeom prst="straightConnector1">
              <a:avLst/>
            </a:prstGeom>
            <a:ln w="57150">
              <a:solidFill>
                <a:srgbClr val="FF0066"/>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17" name="テキスト ボックス 40"/>
            <p:cNvSpPr txBox="1">
              <a:spLocks noChangeArrowheads="1"/>
            </p:cNvSpPr>
            <p:nvPr/>
          </p:nvSpPr>
          <p:spPr bwMode="auto">
            <a:xfrm>
              <a:off x="4662010" y="2528900"/>
              <a:ext cx="990110" cy="540060"/>
            </a:xfrm>
            <a:prstGeom prst="rect">
              <a:avLst/>
            </a:prstGeom>
            <a:solidFill>
              <a:schemeClr val="bg1"/>
            </a:solidFill>
            <a:ln w="12700">
              <a:solidFill>
                <a:srgbClr val="FF0066"/>
              </a:solidFill>
              <a:miter lim="800000"/>
              <a:headEnd/>
              <a:tailEnd/>
            </a:ln>
          </p:spPr>
          <p:txBody>
            <a:bodyPr/>
            <a:lstStyle/>
            <a:p>
              <a:pPr algn="ctr"/>
              <a:r>
                <a:rPr lang="en-US" altLang="ja-JP" sz="1400" smtClean="0">
                  <a:latin typeface="Arial Unicode MS" pitchFamily="50" charset="-128"/>
                  <a:ea typeface="Arial Unicode MS" pitchFamily="50" charset="-128"/>
                  <a:cs typeface="Arial Unicode MS" pitchFamily="50" charset="-128"/>
                </a:rPr>
                <a:t>gas cycle</a:t>
              </a:r>
            </a:p>
            <a:p>
              <a:pPr algn="ctr"/>
              <a:r>
                <a:rPr lang="en-US" altLang="ja-JP" sz="1400" smtClean="0">
                  <a:latin typeface="Arial Unicode MS" pitchFamily="50" charset="-128"/>
                  <a:ea typeface="Arial Unicode MS" pitchFamily="50" charset="-128"/>
                  <a:cs typeface="Arial Unicode MS" pitchFamily="50" charset="-128"/>
                </a:rPr>
                <a:t>at </a:t>
              </a:r>
              <a:r>
                <a:rPr lang="en-US" altLang="ja-JP" sz="1400" smtClean="0">
                  <a:ea typeface="Arial Unicode MS" pitchFamily="50" charset="-128"/>
                  <a:cs typeface="Arial Unicode MS" pitchFamily="50" charset="-128"/>
                </a:rPr>
                <a:t>15°C</a:t>
              </a:r>
              <a:endParaRPr lang="ja-JP" altLang="en-US" sz="1400" dirty="0">
                <a:latin typeface="Arial Unicode MS" pitchFamily="50" charset="-128"/>
                <a:ea typeface="Arial Unicode MS" pitchFamily="50" charset="-128"/>
                <a:cs typeface="Arial Unicode MS" pitchFamily="50" charset="-128"/>
              </a:endParaRPr>
            </a:p>
          </p:txBody>
        </p:sp>
      </p:grpSp>
      <p:sp>
        <p:nvSpPr>
          <p:cNvPr id="26" name="Text Box 7"/>
          <p:cNvSpPr txBox="1">
            <a:spLocks noChangeArrowheads="1"/>
          </p:cNvSpPr>
          <p:nvPr/>
        </p:nvSpPr>
        <p:spPr bwMode="auto">
          <a:xfrm>
            <a:off x="1421651" y="5454229"/>
            <a:ext cx="7245804" cy="1015663"/>
          </a:xfrm>
          <a:prstGeom prst="rect">
            <a:avLst/>
          </a:prstGeom>
          <a:noFill/>
          <a:ln w="9525">
            <a:noFill/>
            <a:miter lim="800000"/>
            <a:headEnd/>
            <a:tailEnd/>
          </a:ln>
        </p:spPr>
        <p:txBody>
          <a:bodyPr wrap="square">
            <a:spAutoFit/>
          </a:bodyPr>
          <a:lstStyle/>
          <a:p>
            <a:pPr marL="271463" indent="-271463">
              <a:buFont typeface="Wingdings" pitchFamily="2" charset="2"/>
              <a:buChar char="u"/>
            </a:pPr>
            <a:r>
              <a:rPr lang="en-US" altLang="ja-JP" sz="2000" smtClean="0">
                <a:solidFill>
                  <a:srgbClr val="0070C0"/>
                </a:solidFill>
                <a:latin typeface="+mn-lt"/>
                <a:sym typeface="Wingdings" pitchFamily="2" charset="2"/>
              </a:rPr>
              <a:t>The stress </a:t>
            </a:r>
            <a:r>
              <a:rPr lang="en-US" altLang="ja-JP" sz="2000" dirty="0" smtClean="0">
                <a:solidFill>
                  <a:srgbClr val="0070C0"/>
                </a:solidFill>
                <a:latin typeface="+mn-lt"/>
                <a:sym typeface="Wingdings" pitchFamily="2" charset="2"/>
              </a:rPr>
              <a:t>range during gas cycles is smaller </a:t>
            </a:r>
            <a:r>
              <a:rPr lang="en-US" altLang="ja-JP" sz="2000" smtClean="0">
                <a:solidFill>
                  <a:srgbClr val="0070C0"/>
                </a:solidFill>
                <a:latin typeface="+mn-lt"/>
                <a:sym typeface="Wingdings" pitchFamily="2" charset="2"/>
              </a:rPr>
              <a:t>than during hydraulic cycles.  </a:t>
            </a:r>
            <a:endParaRPr lang="en-US" altLang="ja-JP" sz="2000" dirty="0" smtClean="0">
              <a:solidFill>
                <a:srgbClr val="0070C0"/>
              </a:solidFill>
              <a:latin typeface="+mn-lt"/>
              <a:sym typeface="Wingdings" pitchFamily="2" charset="2"/>
            </a:endParaRPr>
          </a:p>
          <a:p>
            <a:r>
              <a:rPr lang="en-US" altLang="ja-JP" sz="2000" dirty="0" smtClean="0">
                <a:solidFill>
                  <a:srgbClr val="0070C0"/>
                </a:solidFill>
                <a:latin typeface="+mn-lt"/>
                <a:sym typeface="Wingdings" pitchFamily="2" charset="2"/>
              </a:rPr>
              <a:t>          </a:t>
            </a:r>
            <a:r>
              <a:rPr lang="ja-JP" altLang="en-US" sz="2000" dirty="0" smtClean="0">
                <a:solidFill>
                  <a:srgbClr val="0070C0"/>
                </a:solidFill>
                <a:latin typeface="+mn-lt"/>
                <a:sym typeface="Wingdings" pitchFamily="2" charset="2"/>
              </a:rPr>
              <a:t>⇒</a:t>
            </a:r>
            <a:r>
              <a:rPr lang="en-US" altLang="ja-JP" sz="2000" smtClean="0">
                <a:solidFill>
                  <a:srgbClr val="0070C0"/>
                </a:solidFill>
                <a:latin typeface="+mn-lt"/>
                <a:sym typeface="Wingdings" pitchFamily="2" charset="2"/>
              </a:rPr>
              <a:t>Hydraulic cycles are </a:t>
            </a:r>
            <a:r>
              <a:rPr lang="en-US" altLang="ja-JP" sz="2000" dirty="0" smtClean="0">
                <a:solidFill>
                  <a:srgbClr val="0070C0"/>
                </a:solidFill>
                <a:latin typeface="+mn-lt"/>
                <a:sym typeface="Wingdings" pitchFamily="2" charset="2"/>
              </a:rPr>
              <a:t>more severe than </a:t>
            </a:r>
            <a:r>
              <a:rPr lang="en-US" altLang="ja-JP" sz="2000" smtClean="0">
                <a:solidFill>
                  <a:srgbClr val="0070C0"/>
                </a:solidFill>
                <a:latin typeface="+mn-lt"/>
                <a:sym typeface="Wingdings" pitchFamily="2" charset="2"/>
              </a:rPr>
              <a:t>gas cycles.</a:t>
            </a:r>
            <a:endParaRPr lang="en-US" altLang="ja-JP" sz="2000" dirty="0" smtClean="0">
              <a:solidFill>
                <a:srgbClr val="0070C0"/>
              </a:solidFill>
              <a:latin typeface="+mn-lt"/>
              <a:sym typeface="Wingdings" pitchFamily="2" charset="2"/>
            </a:endParaRPr>
          </a:p>
        </p:txBody>
      </p:sp>
      <p:sp>
        <p:nvSpPr>
          <p:cNvPr id="13" name="スライド番号プレースホルダ 12"/>
          <p:cNvSpPr>
            <a:spLocks noGrp="1"/>
          </p:cNvSpPr>
          <p:nvPr>
            <p:ph type="sldNum" sz="quarter" idx="12"/>
          </p:nvPr>
        </p:nvSpPr>
        <p:spPr/>
        <p:txBody>
          <a:bodyPr/>
          <a:lstStyle/>
          <a:p>
            <a:fld id="{ECE83CAB-42E6-4E37-88AE-F990939BF0EE}" type="slidenum">
              <a:rPr lang="ja-JP" altLang="en-US" smtClean="0"/>
              <a:pPr/>
              <a:t>23</a:t>
            </a:fld>
            <a:endParaRPr lang="en-US" altLang="ja-JP" dirty="0"/>
          </a:p>
        </p:txBody>
      </p:sp>
      <p:cxnSp>
        <p:nvCxnSpPr>
          <p:cNvPr id="12" name="直線矢印コネクタ 11"/>
          <p:cNvCxnSpPr/>
          <p:nvPr/>
        </p:nvCxnSpPr>
        <p:spPr bwMode="auto">
          <a:xfrm rot="10800000">
            <a:off x="6687235" y="3422458"/>
            <a:ext cx="225025" cy="1588"/>
          </a:xfrm>
          <a:prstGeom prst="straightConnector1">
            <a:avLst/>
          </a:prstGeom>
          <a:solidFill>
            <a:schemeClr val="accent1"/>
          </a:solidFill>
          <a:ln w="28575" cap="flat" cmpd="sng" algn="ctr">
            <a:solidFill>
              <a:schemeClr val="tx1"/>
            </a:solidFill>
            <a:prstDash val="solid"/>
            <a:round/>
            <a:headEnd type="none" w="med" len="med"/>
            <a:tailEnd type="arrow"/>
          </a:ln>
          <a:effectLst/>
        </p:spPr>
      </p:cxnSp>
      <p:grpSp>
        <p:nvGrpSpPr>
          <p:cNvPr id="19" name="グループ化 18"/>
          <p:cNvGrpSpPr/>
          <p:nvPr/>
        </p:nvGrpSpPr>
        <p:grpSpPr>
          <a:xfrm>
            <a:off x="1646675" y="1538791"/>
            <a:ext cx="4841566" cy="1908000"/>
            <a:chOff x="1646675" y="1725353"/>
            <a:chExt cx="4841566" cy="1908000"/>
          </a:xfrm>
        </p:grpSpPr>
        <p:cxnSp>
          <p:nvCxnSpPr>
            <p:cNvPr id="22" name="直線矢印コネクタ 21"/>
            <p:cNvCxnSpPr/>
            <p:nvPr/>
          </p:nvCxnSpPr>
          <p:spPr bwMode="auto">
            <a:xfrm rot="5400000">
              <a:off x="1849331" y="2399563"/>
              <a:ext cx="1260000" cy="1588"/>
            </a:xfrm>
            <a:prstGeom prst="straightConnector1">
              <a:avLst/>
            </a:prstGeom>
            <a:ln w="57150">
              <a:solidFill>
                <a:srgbClr val="0066FF"/>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3" name="直線矢印コネクタ 22"/>
            <p:cNvCxnSpPr/>
            <p:nvPr/>
          </p:nvCxnSpPr>
          <p:spPr bwMode="auto">
            <a:xfrm rot="5400000">
              <a:off x="5228087" y="2678559"/>
              <a:ext cx="1908000" cy="1587"/>
            </a:xfrm>
            <a:prstGeom prst="straightConnector1">
              <a:avLst/>
            </a:prstGeom>
            <a:ln w="5715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4" name="テキスト ボックス 37"/>
            <p:cNvSpPr txBox="1"/>
            <p:nvPr/>
          </p:nvSpPr>
          <p:spPr bwMode="auto">
            <a:xfrm>
              <a:off x="1646675" y="2085392"/>
              <a:ext cx="765084" cy="540061"/>
            </a:xfrm>
            <a:prstGeom prst="rect">
              <a:avLst/>
            </a:prstGeom>
            <a:solidFill>
              <a:schemeClr val="bg1"/>
            </a:solidFill>
            <a:ln>
              <a:solidFill>
                <a:srgbClr val="0066FF"/>
              </a:solidFill>
            </a:ln>
          </p:spPr>
          <p:txBody>
            <a:bodyPr wrap="square">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defRPr/>
              </a:pPr>
              <a:r>
                <a:rPr lang="en-US" altLang="ja-JP" sz="1400" dirty="0" smtClean="0">
                  <a:ea typeface="Arial Unicode MS" pitchFamily="50" charset="-128"/>
                  <a:cs typeface="Arial Unicode MS" pitchFamily="50" charset="-128"/>
                </a:rPr>
                <a:t>LT</a:t>
              </a:r>
              <a:endParaRPr lang="en-US" altLang="ja-JP" sz="1400" dirty="0">
                <a:ea typeface="Arial Unicode MS" pitchFamily="50" charset="-128"/>
                <a:cs typeface="Arial Unicode MS" pitchFamily="50" charset="-128"/>
              </a:endParaRPr>
            </a:p>
            <a:p>
              <a:pPr algn="ctr">
                <a:defRPr/>
              </a:pPr>
              <a:r>
                <a:rPr lang="en-US" altLang="ja-JP" sz="1400" smtClean="0">
                  <a:ea typeface="Arial Unicode MS" pitchFamily="50" charset="-128"/>
                  <a:cs typeface="Arial Unicode MS" pitchFamily="50" charset="-128"/>
                </a:rPr>
                <a:t> -40°C</a:t>
              </a:r>
            </a:p>
          </p:txBody>
        </p:sp>
        <p:sp>
          <p:nvSpPr>
            <p:cNvPr id="25" name="テキスト ボックス 40"/>
            <p:cNvSpPr txBox="1"/>
            <p:nvPr/>
          </p:nvSpPr>
          <p:spPr bwMode="auto">
            <a:xfrm>
              <a:off x="5787135" y="2445432"/>
              <a:ext cx="701106" cy="495055"/>
            </a:xfrm>
            <a:prstGeom prst="rect">
              <a:avLst/>
            </a:prstGeom>
            <a:solidFill>
              <a:schemeClr val="bg1"/>
            </a:solidFill>
            <a:ln>
              <a:solidFill>
                <a:srgbClr val="FF0000"/>
              </a:solidFill>
            </a:ln>
          </p:spPr>
          <p:txBody>
            <a:bodyPr wrap="square">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defRPr/>
              </a:pPr>
              <a:r>
                <a:rPr lang="en-US" altLang="ja-JP" sz="1400" dirty="0" smtClean="0">
                  <a:ea typeface="Arial Unicode MS" pitchFamily="50" charset="-128"/>
                  <a:cs typeface="Arial Unicode MS" pitchFamily="50" charset="-128"/>
                </a:rPr>
                <a:t>HT</a:t>
              </a:r>
              <a:endParaRPr lang="en-US" altLang="ja-JP" sz="1400" dirty="0">
                <a:ea typeface="Arial Unicode MS" pitchFamily="50" charset="-128"/>
                <a:cs typeface="Arial Unicode MS" pitchFamily="50" charset="-128"/>
              </a:endParaRPr>
            </a:p>
            <a:p>
              <a:pPr algn="ctr">
                <a:defRPr/>
              </a:pPr>
              <a:r>
                <a:rPr lang="en-US" altLang="ja-JP" sz="1400" smtClean="0">
                  <a:ea typeface="Arial Unicode MS" pitchFamily="50" charset="-128"/>
                  <a:cs typeface="Arial Unicode MS" pitchFamily="50" charset="-128"/>
                </a:rPr>
                <a:t>85°C</a:t>
              </a:r>
              <a:endParaRPr lang="ja-JP" altLang="en-US" sz="1400" dirty="0">
                <a:ea typeface="Arial Unicode MS" pitchFamily="50" charset="-128"/>
                <a:cs typeface="Arial Unicode MS" pitchFamily="50" charset="-128"/>
              </a:endParaRPr>
            </a:p>
          </p:txBody>
        </p:sp>
        <p:cxnSp>
          <p:nvCxnSpPr>
            <p:cNvPr id="29" name="直線矢印コネクタ 28"/>
            <p:cNvCxnSpPr/>
            <p:nvPr/>
          </p:nvCxnSpPr>
          <p:spPr bwMode="auto">
            <a:xfrm rot="5400000">
              <a:off x="3337857" y="2678579"/>
              <a:ext cx="1548000" cy="1587"/>
            </a:xfrm>
            <a:prstGeom prst="straightConnector1">
              <a:avLst/>
            </a:prstGeom>
            <a:ln w="57150">
              <a:solidFill>
                <a:srgbClr val="00B05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30" name="テキスト ボックス 39"/>
            <p:cNvSpPr txBox="1"/>
            <p:nvPr/>
          </p:nvSpPr>
          <p:spPr bwMode="auto">
            <a:xfrm>
              <a:off x="3761910" y="2445432"/>
              <a:ext cx="702974" cy="495056"/>
            </a:xfrm>
            <a:prstGeom prst="rect">
              <a:avLst/>
            </a:prstGeom>
            <a:solidFill>
              <a:schemeClr val="bg1"/>
            </a:solidFill>
            <a:ln>
              <a:solidFill>
                <a:srgbClr val="00B050"/>
              </a:solidFill>
            </a:ln>
          </p:spPr>
          <p:txBody>
            <a:bodyPr wrap="square">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defRPr/>
              </a:pPr>
              <a:r>
                <a:rPr lang="en-US" altLang="ja-JP" sz="1400" dirty="0" smtClean="0">
                  <a:ea typeface="Arial Unicode MS" pitchFamily="50" charset="-128"/>
                  <a:cs typeface="Arial Unicode MS" pitchFamily="50" charset="-128"/>
                </a:rPr>
                <a:t>RT</a:t>
              </a:r>
              <a:endParaRPr lang="en-US" altLang="ja-JP" sz="1400" dirty="0">
                <a:ea typeface="Arial Unicode MS" pitchFamily="50" charset="-128"/>
                <a:cs typeface="Arial Unicode MS" pitchFamily="50" charset="-128"/>
              </a:endParaRPr>
            </a:p>
            <a:p>
              <a:pPr algn="ctr">
                <a:defRPr/>
              </a:pPr>
              <a:r>
                <a:rPr lang="en-US" altLang="ja-JP" sz="1400" smtClean="0">
                  <a:ea typeface="Arial Unicode MS" pitchFamily="50" charset="-128"/>
                  <a:cs typeface="Arial Unicode MS" pitchFamily="50" charset="-128"/>
                </a:rPr>
                <a:t>15°C</a:t>
              </a:r>
              <a:endParaRPr lang="ja-JP" altLang="en-US" sz="1400" dirty="0">
                <a:ea typeface="Arial Unicode MS" pitchFamily="50" charset="-128"/>
                <a:cs typeface="Arial Unicode MS" pitchFamily="50" charset="-128"/>
              </a:endParaRPr>
            </a:p>
          </p:txBody>
        </p:sp>
      </p:grpSp>
      <p:cxnSp>
        <p:nvCxnSpPr>
          <p:cNvPr id="33" name="直線コネクタ 32"/>
          <p:cNvCxnSpPr/>
          <p:nvPr/>
        </p:nvCxnSpPr>
        <p:spPr bwMode="auto">
          <a:xfrm rot="10800000">
            <a:off x="3896925" y="1898830"/>
            <a:ext cx="2115235" cy="0"/>
          </a:xfrm>
          <a:prstGeom prst="line">
            <a:avLst/>
          </a:prstGeom>
          <a:solidFill>
            <a:schemeClr val="accent1"/>
          </a:solidFill>
          <a:ln w="38100" cap="flat" cmpd="sng" algn="ctr">
            <a:solidFill>
              <a:srgbClr val="FF0066"/>
            </a:solidFill>
            <a:prstDash val="solid"/>
            <a:round/>
            <a:headEnd type="none" w="med" len="med"/>
            <a:tailEnd type="none" w="med" len="med"/>
          </a:ln>
          <a:effectLst/>
        </p:spPr>
      </p:cxnSp>
      <p:cxnSp>
        <p:nvCxnSpPr>
          <p:cNvPr id="34" name="直線矢印コネクタ 33"/>
          <p:cNvCxnSpPr/>
          <p:nvPr/>
        </p:nvCxnSpPr>
        <p:spPr bwMode="auto">
          <a:xfrm rot="10800000" flipV="1">
            <a:off x="2456767" y="1718810"/>
            <a:ext cx="1350149" cy="1111396"/>
          </a:xfrm>
          <a:prstGeom prst="straightConnector1">
            <a:avLst/>
          </a:prstGeom>
          <a:ln w="57150">
            <a:solidFill>
              <a:srgbClr val="FF0066"/>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35" name="テキスト ボックス 40"/>
          <p:cNvSpPr txBox="1">
            <a:spLocks noChangeArrowheads="1"/>
          </p:cNvSpPr>
          <p:nvPr/>
        </p:nvSpPr>
        <p:spPr bwMode="auto">
          <a:xfrm>
            <a:off x="2726795" y="2033845"/>
            <a:ext cx="945105" cy="540060"/>
          </a:xfrm>
          <a:prstGeom prst="rect">
            <a:avLst/>
          </a:prstGeom>
          <a:solidFill>
            <a:schemeClr val="bg1"/>
          </a:solidFill>
          <a:ln w="12700">
            <a:solidFill>
              <a:srgbClr val="FF0066"/>
            </a:solidFill>
            <a:miter lim="800000"/>
            <a:headEnd/>
            <a:tailEnd/>
          </a:ln>
        </p:spPr>
        <p:txBody>
          <a:bodyPr/>
          <a:lstStyle/>
          <a:p>
            <a:pPr algn="ctr"/>
            <a:r>
              <a:rPr lang="en-US" altLang="ja-JP" sz="1400" smtClean="0">
                <a:latin typeface="+mn-lt"/>
                <a:ea typeface="Arial Unicode MS" pitchFamily="50" charset="-128"/>
                <a:cs typeface="Arial Unicode MS" pitchFamily="50" charset="-128"/>
              </a:rPr>
              <a:t>gas cycle</a:t>
            </a:r>
          </a:p>
          <a:p>
            <a:pPr algn="ctr"/>
            <a:r>
              <a:rPr lang="en-US" altLang="ja-JP" sz="1400" smtClean="0">
                <a:latin typeface="+mn-lt"/>
                <a:ea typeface="Arial Unicode MS" pitchFamily="50" charset="-128"/>
                <a:cs typeface="Arial Unicode MS" pitchFamily="50" charset="-128"/>
              </a:rPr>
              <a:t>at</a:t>
            </a:r>
            <a:r>
              <a:rPr lang="en-US" altLang="ja-JP" sz="1400" smtClean="0">
                <a:ea typeface="Arial Unicode MS" pitchFamily="50" charset="-128"/>
                <a:cs typeface="Arial Unicode MS" pitchFamily="50" charset="-128"/>
              </a:rPr>
              <a:t> -40°C</a:t>
            </a:r>
            <a:endParaRPr lang="ja-JP" altLang="en-US" sz="1400" dirty="0">
              <a:latin typeface="+mn-lt"/>
              <a:ea typeface="Arial Unicode MS" pitchFamily="50" charset="-128"/>
              <a:cs typeface="Arial Unicode MS" pitchFamily="50" charset="-128"/>
            </a:endParaRPr>
          </a:p>
        </p:txBody>
      </p:sp>
      <p:cxnSp>
        <p:nvCxnSpPr>
          <p:cNvPr id="36" name="直線コネクタ 35"/>
          <p:cNvCxnSpPr/>
          <p:nvPr/>
        </p:nvCxnSpPr>
        <p:spPr bwMode="auto">
          <a:xfrm rot="10800000">
            <a:off x="2141732" y="1718810"/>
            <a:ext cx="1710188" cy="0"/>
          </a:xfrm>
          <a:prstGeom prst="line">
            <a:avLst/>
          </a:prstGeom>
          <a:solidFill>
            <a:schemeClr val="accent1"/>
          </a:solidFill>
          <a:ln w="38100" cap="flat" cmpd="sng" algn="ctr">
            <a:solidFill>
              <a:srgbClr val="FF0066"/>
            </a:solidFill>
            <a:prstDash val="solid"/>
            <a:round/>
            <a:headEnd type="none" w="med" len="med"/>
            <a:tailEnd type="none" w="med" len="med"/>
          </a:ln>
          <a:effectLst/>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strips(downRight)">
                                      <p:cBhvr>
                                        <p:cTn id="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r>
              <a:rPr kumimoji="1" lang="en-US" altLang="ja-JP" dirty="0" smtClean="0">
                <a:latin typeface="+mj-lt"/>
              </a:rPr>
              <a:t>5</a:t>
            </a:r>
            <a:r>
              <a:rPr kumimoji="1" lang="en-US" altLang="ja-JP" smtClean="0">
                <a:latin typeface="+mj-lt"/>
              </a:rPr>
              <a:t>. </a:t>
            </a:r>
            <a:r>
              <a:rPr lang="en-US" altLang="ja-JP" smtClean="0">
                <a:latin typeface="+mj-lt"/>
              </a:rPr>
              <a:t>Summary</a:t>
            </a:r>
            <a:endParaRPr kumimoji="1" lang="ja-JP" altLang="en-US" dirty="0">
              <a:latin typeface="+mj-lt"/>
            </a:endParaRPr>
          </a:p>
        </p:txBody>
      </p:sp>
      <p:sp>
        <p:nvSpPr>
          <p:cNvPr id="5" name="テキスト プレースホルダ 4"/>
          <p:cNvSpPr>
            <a:spLocks noGrp="1"/>
          </p:cNvSpPr>
          <p:nvPr>
            <p:ph type="body" idx="1"/>
          </p:nvPr>
        </p:nvSpPr>
        <p:spPr/>
        <p:txBody>
          <a:bodyPr/>
          <a:lstStyle/>
          <a:p>
            <a:endParaRPr kumimoji="1" lang="ja-JP" altLang="en-US" dirty="0"/>
          </a:p>
        </p:txBody>
      </p:sp>
      <p:sp>
        <p:nvSpPr>
          <p:cNvPr id="7" name="スライド番号プレースホルダ 6"/>
          <p:cNvSpPr>
            <a:spLocks noGrp="1"/>
          </p:cNvSpPr>
          <p:nvPr>
            <p:ph type="sldNum" sz="quarter" idx="12"/>
          </p:nvPr>
        </p:nvSpPr>
        <p:spPr/>
        <p:txBody>
          <a:bodyPr/>
          <a:lstStyle/>
          <a:p>
            <a:fld id="{B4BDCDC7-9284-4AF5-B596-265803939FC1}" type="slidenum">
              <a:rPr lang="ja-JP" altLang="en-US" smtClean="0"/>
              <a:pPr/>
              <a:t>24</a:t>
            </a:fld>
            <a:endParaRPr lang="en-US" altLang="ja-JP" dirty="0"/>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altLang="ja-JP" smtClean="0">
                <a:latin typeface="+mj-lt"/>
              </a:rPr>
              <a:t>Summary</a:t>
            </a:r>
            <a:endParaRPr lang="en-US" altLang="ja-JP" dirty="0" smtClean="0">
              <a:solidFill>
                <a:schemeClr val="tx2"/>
              </a:solidFill>
              <a:latin typeface="+mj-lt"/>
              <a:ea typeface="ＭＳ Ｐゴシック" pitchFamily="50" charset="-128"/>
            </a:endParaRPr>
          </a:p>
        </p:txBody>
      </p:sp>
      <p:sp>
        <p:nvSpPr>
          <p:cNvPr id="16387" name="Rectangle 3"/>
          <p:cNvSpPr>
            <a:spLocks noGrp="1" noChangeArrowheads="1"/>
          </p:cNvSpPr>
          <p:nvPr>
            <p:ph idx="1"/>
          </p:nvPr>
        </p:nvSpPr>
        <p:spPr>
          <a:xfrm>
            <a:off x="611560" y="1268759"/>
            <a:ext cx="8075240" cy="4862167"/>
          </a:xfrm>
        </p:spPr>
        <p:txBody>
          <a:bodyPr/>
          <a:lstStyle/>
          <a:p>
            <a:r>
              <a:rPr lang="en-US" altLang="ja-JP" dirty="0" smtClean="0">
                <a:latin typeface="+mn-lt"/>
              </a:rPr>
              <a:t>Pressure cycle tests assuming SOC 100% in type-3 tanks </a:t>
            </a:r>
            <a:r>
              <a:rPr lang="en-US" altLang="ja-JP" smtClean="0">
                <a:latin typeface="+mn-lt"/>
              </a:rPr>
              <a:t>revealed that</a:t>
            </a:r>
            <a:endParaRPr lang="en-US" altLang="ja-JP" dirty="0" smtClean="0">
              <a:latin typeface="+mn-lt"/>
            </a:endParaRPr>
          </a:p>
          <a:p>
            <a:pPr lvl="1"/>
            <a:r>
              <a:rPr lang="en-US" altLang="ja-JP" dirty="0" smtClean="0">
                <a:latin typeface="+mn-lt"/>
              </a:rPr>
              <a:t>The fatigue life assuming SOC 100% </a:t>
            </a:r>
            <a:r>
              <a:rPr lang="en-US" altLang="ja-JP" smtClean="0">
                <a:latin typeface="+mn-lt"/>
              </a:rPr>
              <a:t>is longer than the room </a:t>
            </a:r>
            <a:r>
              <a:rPr lang="en-US" altLang="ja-JP" dirty="0" smtClean="0">
                <a:latin typeface="+mn-lt"/>
              </a:rPr>
              <a:t>temp. pressure cycle </a:t>
            </a:r>
            <a:r>
              <a:rPr lang="en-US" altLang="ja-JP" smtClean="0">
                <a:latin typeface="+mn-lt"/>
              </a:rPr>
              <a:t>test (AT,SOC125</a:t>
            </a:r>
            <a:r>
              <a:rPr lang="en-US" altLang="ja-JP" dirty="0" smtClean="0">
                <a:latin typeface="+mn-lt"/>
              </a:rPr>
              <a:t>%).</a:t>
            </a:r>
          </a:p>
          <a:p>
            <a:pPr lvl="1"/>
            <a:r>
              <a:rPr lang="en-US" altLang="ja-JP" dirty="0" smtClean="0">
                <a:latin typeface="+mn-lt"/>
              </a:rPr>
              <a:t>The room temp. pressure cycle </a:t>
            </a:r>
            <a:r>
              <a:rPr lang="en-US" altLang="ja-JP" smtClean="0">
                <a:latin typeface="+mn-lt"/>
              </a:rPr>
              <a:t>test (</a:t>
            </a:r>
            <a:r>
              <a:rPr lang="en-US" altLang="ja-JP" dirty="0" smtClean="0">
                <a:latin typeface="+mn-lt"/>
              </a:rPr>
              <a:t>A</a:t>
            </a:r>
            <a:r>
              <a:rPr lang="en-US" altLang="ja-JP" smtClean="0">
                <a:latin typeface="+mn-lt"/>
              </a:rPr>
              <a:t>T,SOC125</a:t>
            </a:r>
            <a:r>
              <a:rPr lang="en-US" altLang="ja-JP" dirty="0" smtClean="0">
                <a:latin typeface="+mn-lt"/>
              </a:rPr>
              <a:t>%</a:t>
            </a:r>
            <a:r>
              <a:rPr lang="en-US" altLang="ja-JP" smtClean="0">
                <a:latin typeface="+mn-lt"/>
              </a:rPr>
              <a:t>) </a:t>
            </a:r>
            <a:r>
              <a:rPr lang="en-US" altLang="ja-JP" dirty="0" smtClean="0">
                <a:latin typeface="+mn-lt"/>
              </a:rPr>
              <a:t>can ensure the safety of a Type-3 tank against fatigue.</a:t>
            </a:r>
          </a:p>
          <a:p>
            <a:pPr lvl="1"/>
            <a:r>
              <a:rPr lang="en-US" altLang="ja-JP" dirty="0" smtClean="0">
                <a:sym typeface="Wingdings" pitchFamily="2" charset="2"/>
              </a:rPr>
              <a:t>Stress range during gas cycles is smaller than during hydraulic cycles, </a:t>
            </a:r>
            <a:r>
              <a:rPr lang="en-US" altLang="ja-JP" smtClean="0">
                <a:sym typeface="Wingdings" pitchFamily="2" charset="2"/>
              </a:rPr>
              <a:t>so </a:t>
            </a:r>
            <a:r>
              <a:rPr lang="en-US" altLang="ja-JP" dirty="0" smtClean="0">
                <a:latin typeface="+mn-lt"/>
                <a:sym typeface="Wingdings" pitchFamily="2" charset="2"/>
              </a:rPr>
              <a:t>t</a:t>
            </a:r>
            <a:r>
              <a:rPr lang="en-US" altLang="ja-JP" smtClean="0">
                <a:latin typeface="+mn-lt"/>
              </a:rPr>
              <a:t>he </a:t>
            </a:r>
            <a:r>
              <a:rPr lang="en-US" altLang="ja-JP" dirty="0" smtClean="0">
                <a:latin typeface="+mn-lt"/>
              </a:rPr>
              <a:t>hydraulic-cycle tests are more severe than gas-cycle tests.</a:t>
            </a:r>
          </a:p>
        </p:txBody>
      </p:sp>
      <p:sp>
        <p:nvSpPr>
          <p:cNvPr id="6" name="スライド番号プレースホルダ 5"/>
          <p:cNvSpPr>
            <a:spLocks noGrp="1"/>
          </p:cNvSpPr>
          <p:nvPr>
            <p:ph type="sldNum" sz="quarter" idx="12"/>
          </p:nvPr>
        </p:nvSpPr>
        <p:spPr/>
        <p:txBody>
          <a:bodyPr/>
          <a:lstStyle/>
          <a:p>
            <a:fld id="{C5995E9C-B03A-44C3-A739-116DAF9888A2}" type="slidenum">
              <a:rPr lang="ja-JP" altLang="en-US" smtClean="0"/>
              <a:pPr/>
              <a:t>25</a:t>
            </a:fld>
            <a:endParaRPr lang="en-US" altLang="ja-JP" dirty="0"/>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2427664" y="2967335"/>
            <a:ext cx="4288675" cy="923330"/>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altLang="ja-JP" sz="54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Thank you</a:t>
            </a:r>
            <a:endParaRPr lang="ja-JP" altLang="en-US" sz="54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5" name="テキスト ボックス 4"/>
          <p:cNvSpPr txBox="1"/>
          <p:nvPr/>
        </p:nvSpPr>
        <p:spPr>
          <a:xfrm>
            <a:off x="2366755" y="5544235"/>
            <a:ext cx="6525725" cy="830997"/>
          </a:xfrm>
          <a:prstGeom prst="rect">
            <a:avLst/>
          </a:prstGeom>
          <a:noFill/>
        </p:spPr>
        <p:txBody>
          <a:bodyPr wrap="square" rtlCol="0">
            <a:spAutoFit/>
          </a:bodyPr>
          <a:lstStyle/>
          <a:p>
            <a:r>
              <a:rPr lang="en-US" altLang="ja-JP" sz="1200" smtClean="0"/>
              <a:t>This study is summarizes part of the results of "Establishment of Codes &amp; Standards for Hydrogen Economy Society - Research and Development Concerning Standardization of Hydrogen and Fuel Cell Vehicles" consigned by the New Energy and Industrial Technology Development Organization (NEDO).</a:t>
            </a:r>
            <a:endParaRPr kumimoji="1" lang="ja-JP" altLang="en-US" sz="1200"/>
          </a:p>
        </p:txBody>
      </p:sp>
      <p:sp>
        <p:nvSpPr>
          <p:cNvPr id="6" name="スライド番号プレースホルダ 5"/>
          <p:cNvSpPr>
            <a:spLocks noGrp="1"/>
          </p:cNvSpPr>
          <p:nvPr>
            <p:ph type="sldNum" sz="quarter" idx="12"/>
          </p:nvPr>
        </p:nvSpPr>
        <p:spPr/>
        <p:txBody>
          <a:bodyPr/>
          <a:lstStyle/>
          <a:p>
            <a:fld id="{3C5077B3-68F2-41DC-B5F1-424E1A55A947}" type="slidenum">
              <a:rPr lang="ja-JP" altLang="en-US" smtClean="0"/>
              <a:pPr/>
              <a:t>26</a:t>
            </a:fld>
            <a:endParaRPr lang="en-US" altLang="ja-JP" dirty="0"/>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1"/>
          <p:cNvPicPr>
            <a:picLocks noChangeAspect="1" noChangeArrowheads="1"/>
          </p:cNvPicPr>
          <p:nvPr/>
        </p:nvPicPr>
        <p:blipFill>
          <a:blip r:embed="rId3" cstate="print"/>
          <a:srcRect/>
          <a:stretch>
            <a:fillRect/>
          </a:stretch>
        </p:blipFill>
        <p:spPr bwMode="auto">
          <a:xfrm>
            <a:off x="671662" y="1873251"/>
            <a:ext cx="6035040" cy="4013200"/>
          </a:xfrm>
          <a:prstGeom prst="rect">
            <a:avLst/>
          </a:prstGeom>
          <a:noFill/>
          <a:ln w="9525">
            <a:noFill/>
            <a:miter lim="800000"/>
            <a:headEnd/>
            <a:tailEnd/>
          </a:ln>
        </p:spPr>
      </p:pic>
      <p:sp>
        <p:nvSpPr>
          <p:cNvPr id="7" name="Text Box 21"/>
          <p:cNvSpPr txBox="1">
            <a:spLocks noChangeArrowheads="1"/>
          </p:cNvSpPr>
          <p:nvPr/>
        </p:nvSpPr>
        <p:spPr bwMode="auto">
          <a:xfrm>
            <a:off x="657007" y="5611821"/>
            <a:ext cx="1677866" cy="307777"/>
          </a:xfrm>
          <a:prstGeom prst="rect">
            <a:avLst/>
          </a:prstGeom>
          <a:noFill/>
          <a:ln w="9525">
            <a:noFill/>
            <a:miter lim="800000"/>
            <a:headEnd/>
            <a:tailEnd/>
          </a:ln>
        </p:spPr>
        <p:txBody>
          <a:bodyPr>
            <a:spAutoFit/>
          </a:bodyPr>
          <a:lstStyle/>
          <a:p>
            <a:pPr>
              <a:spcBef>
                <a:spcPct val="50000"/>
              </a:spcBef>
            </a:pPr>
            <a:r>
              <a:rPr lang="en-US" altLang="ja-JP" sz="1400" dirty="0">
                <a:latin typeface="+mn-lt"/>
                <a:cs typeface="Tahoma" pitchFamily="34" charset="0"/>
              </a:rPr>
              <a:t>www.peugeot.com</a:t>
            </a:r>
          </a:p>
        </p:txBody>
      </p:sp>
      <p:grpSp>
        <p:nvGrpSpPr>
          <p:cNvPr id="2" name="グループ化 14"/>
          <p:cNvGrpSpPr>
            <a:grpSpLocks/>
          </p:cNvGrpSpPr>
          <p:nvPr/>
        </p:nvGrpSpPr>
        <p:grpSpPr>
          <a:xfrm>
            <a:off x="4436989" y="984252"/>
            <a:ext cx="4527106" cy="3070935"/>
            <a:chOff x="5130801" y="984250"/>
            <a:chExt cx="4489450" cy="3070935"/>
          </a:xfrm>
        </p:grpSpPr>
        <p:pic>
          <p:nvPicPr>
            <p:cNvPr id="70658" name="Picture 2"/>
            <p:cNvPicPr>
              <a:picLocks noChangeAspect="1" noChangeArrowheads="1"/>
            </p:cNvPicPr>
            <p:nvPr/>
          </p:nvPicPr>
          <p:blipFill>
            <a:blip r:embed="rId4" cstate="print"/>
            <a:srcRect l="2666" t="20000" r="3196" b="18182"/>
            <a:stretch>
              <a:fillRect/>
            </a:stretch>
          </p:blipFill>
          <p:spPr bwMode="auto">
            <a:xfrm>
              <a:off x="5742009" y="1073150"/>
              <a:ext cx="3807224" cy="1891750"/>
            </a:xfrm>
            <a:prstGeom prst="rect">
              <a:avLst/>
            </a:prstGeom>
            <a:noFill/>
            <a:ln w="9525">
              <a:noFill/>
              <a:miter lim="800000"/>
              <a:headEnd/>
              <a:tailEnd/>
            </a:ln>
            <a:effectLst/>
          </p:spPr>
        </p:pic>
        <p:sp>
          <p:nvSpPr>
            <p:cNvPr id="11" name="角丸四角形吹き出し 10"/>
            <p:cNvSpPr/>
            <p:nvPr/>
          </p:nvSpPr>
          <p:spPr bwMode="auto">
            <a:xfrm>
              <a:off x="7496224" y="3113965"/>
              <a:ext cx="2079033" cy="941220"/>
            </a:xfrm>
            <a:prstGeom prst="wedgeRoundRectCallout">
              <a:avLst>
                <a:gd name="adj1" fmla="val -11850"/>
                <a:gd name="adj2" fmla="val -116464"/>
                <a:gd name="adj3" fmla="val 16667"/>
              </a:avLst>
            </a:prstGeom>
            <a:solidFill>
              <a:schemeClr val="bg2">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altLang="ja-JP" dirty="0" smtClean="0">
                  <a:latin typeface="+mn-lt"/>
                </a:rPr>
                <a:t>Carbon Fiber Reinforced Plastic (CFRP)</a:t>
              </a:r>
              <a:endParaRPr kumimoji="0" lang="ja-JP" altLang="en-US" sz="1800" b="0" i="0" u="none" strike="noStrike" cap="none" normalizeH="0" baseline="0" dirty="0" smtClean="0">
                <a:ln>
                  <a:noFill/>
                </a:ln>
                <a:solidFill>
                  <a:schemeClr val="tx1"/>
                </a:solidFill>
                <a:effectLst/>
                <a:latin typeface="+mn-lt"/>
                <a:ea typeface="+mn-ea"/>
              </a:endParaRPr>
            </a:p>
          </p:txBody>
        </p:sp>
        <p:sp>
          <p:nvSpPr>
            <p:cNvPr id="12" name="角丸四角形吹き出し 11"/>
            <p:cNvSpPr/>
            <p:nvPr/>
          </p:nvSpPr>
          <p:spPr bwMode="auto">
            <a:xfrm>
              <a:off x="7228439" y="984250"/>
              <a:ext cx="2391812" cy="355600"/>
            </a:xfrm>
            <a:prstGeom prst="wedgeRoundRectCallout">
              <a:avLst>
                <a:gd name="adj1" fmla="val -40561"/>
                <a:gd name="adj2" fmla="val 174125"/>
                <a:gd name="adj3" fmla="val 16667"/>
              </a:avLst>
            </a:prstGeom>
            <a:solidFill>
              <a:schemeClr val="bg2">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altLang="ja-JP" dirty="0" smtClean="0">
                  <a:latin typeface="+mn-lt"/>
                </a:rPr>
                <a:t>Aluminum Alloy Liner</a:t>
              </a:r>
              <a:endParaRPr kumimoji="0" lang="ja-JP" altLang="en-US" sz="1800" b="0" i="0" u="none" strike="noStrike" cap="none" normalizeH="0" baseline="0" dirty="0" smtClean="0">
                <a:ln>
                  <a:noFill/>
                </a:ln>
                <a:solidFill>
                  <a:schemeClr val="tx1"/>
                </a:solidFill>
                <a:effectLst/>
                <a:latin typeface="+mn-lt"/>
                <a:ea typeface="+mn-ea"/>
              </a:endParaRPr>
            </a:p>
          </p:txBody>
        </p:sp>
        <p:sp>
          <p:nvSpPr>
            <p:cNvPr id="14" name="テキスト ボックス 13"/>
            <p:cNvSpPr txBox="1"/>
            <p:nvPr/>
          </p:nvSpPr>
          <p:spPr>
            <a:xfrm>
              <a:off x="5130801" y="984250"/>
              <a:ext cx="1874483" cy="369332"/>
            </a:xfrm>
            <a:prstGeom prst="rect">
              <a:avLst/>
            </a:prstGeom>
          </p:spPr>
          <p:style>
            <a:lnRef idx="1">
              <a:schemeClr val="dk1"/>
            </a:lnRef>
            <a:fillRef idx="2">
              <a:schemeClr val="dk1"/>
            </a:fillRef>
            <a:effectRef idx="1">
              <a:schemeClr val="dk1"/>
            </a:effectRef>
            <a:fontRef idx="minor">
              <a:schemeClr val="dk1"/>
            </a:fontRef>
          </p:style>
          <p:txBody>
            <a:bodyPr wrap="square" rtlCol="0" anchor="ctr">
              <a:spAutoFit/>
            </a:bodyPr>
            <a:lstStyle/>
            <a:p>
              <a:r>
                <a:rPr kumimoji="1" lang="en-US" altLang="ja-JP" b="1" dirty="0" smtClean="0"/>
                <a:t>35MPa</a:t>
              </a:r>
              <a:r>
                <a:rPr kumimoji="1" lang="ja-JP" altLang="en-US" b="1" dirty="0" smtClean="0"/>
                <a:t> </a:t>
              </a:r>
              <a:r>
                <a:rPr kumimoji="1" lang="en-US" altLang="ja-JP" b="1" dirty="0" smtClean="0"/>
                <a:t>Type-3</a:t>
              </a:r>
              <a:endParaRPr kumimoji="1" lang="ja-JP" altLang="en-US" b="1" dirty="0"/>
            </a:p>
          </p:txBody>
        </p:sp>
      </p:grpSp>
      <p:sp>
        <p:nvSpPr>
          <p:cNvPr id="15" name="AutoShape 18"/>
          <p:cNvSpPr>
            <a:spLocks noChangeArrowheads="1"/>
          </p:cNvSpPr>
          <p:nvPr/>
        </p:nvSpPr>
        <p:spPr bwMode="auto">
          <a:xfrm>
            <a:off x="4211960" y="4869160"/>
            <a:ext cx="4546866" cy="1477328"/>
          </a:xfrm>
          <a:prstGeom prst="wedgeRectCallout">
            <a:avLst>
              <a:gd name="adj1" fmla="val -25125"/>
              <a:gd name="adj2" fmla="val -141963"/>
            </a:avLst>
          </a:prstGeom>
          <a:solidFill>
            <a:schemeClr val="bg2">
              <a:lumMod val="60000"/>
              <a:lumOff val="40000"/>
            </a:schemeClr>
          </a:solidFill>
          <a:ln w="9525">
            <a:solidFill>
              <a:schemeClr val="tx1"/>
            </a:solidFill>
            <a:miter lim="800000"/>
            <a:headEnd/>
            <a:tailEnd/>
          </a:ln>
        </p:spPr>
        <p:txBody>
          <a:bodyPr wrap="square">
            <a:spAutoFit/>
          </a:bodyPr>
          <a:lstStyle/>
          <a:p>
            <a:pPr marL="1082675" indent="-1082675"/>
            <a:r>
              <a:rPr kumimoji="1" lang="en-US" altLang="ja-JP" b="1" dirty="0">
                <a:solidFill>
                  <a:schemeClr val="tx2"/>
                </a:solidFill>
                <a:latin typeface="+mn-lt"/>
                <a:cs typeface="Tahoma" pitchFamily="34" charset="0"/>
              </a:rPr>
              <a:t>35 MPa </a:t>
            </a:r>
            <a:r>
              <a:rPr kumimoji="1" lang="en-US" altLang="ja-JP" b="1" dirty="0" smtClean="0">
                <a:solidFill>
                  <a:schemeClr val="tx2"/>
                </a:solidFill>
                <a:latin typeface="+mn-lt"/>
                <a:cs typeface="Tahoma" pitchFamily="34" charset="0"/>
              </a:rPr>
              <a:t>Compressed </a:t>
            </a:r>
            <a:r>
              <a:rPr kumimoji="1" lang="en-US" altLang="ja-JP" b="1" dirty="0">
                <a:solidFill>
                  <a:schemeClr val="tx2"/>
                </a:solidFill>
                <a:latin typeface="+mn-lt"/>
                <a:cs typeface="Tahoma" pitchFamily="34" charset="0"/>
              </a:rPr>
              <a:t>Hydrogen </a:t>
            </a:r>
            <a:r>
              <a:rPr kumimoji="1" lang="en-US" altLang="ja-JP" b="1" dirty="0" smtClean="0">
                <a:solidFill>
                  <a:schemeClr val="tx2"/>
                </a:solidFill>
                <a:latin typeface="+mn-lt"/>
                <a:cs typeface="Tahoma" pitchFamily="34" charset="0"/>
              </a:rPr>
              <a:t>Tanks</a:t>
            </a:r>
            <a:endParaRPr kumimoji="1" lang="en-US" altLang="ja-JP" b="1" dirty="0">
              <a:solidFill>
                <a:schemeClr val="tx2"/>
              </a:solidFill>
              <a:latin typeface="+mn-lt"/>
              <a:cs typeface="Tahoma" pitchFamily="34" charset="0"/>
            </a:endParaRPr>
          </a:p>
          <a:p>
            <a:pPr marL="1082675" indent="-1082675"/>
            <a:r>
              <a:rPr lang="en-US" altLang="ja-JP" dirty="0" smtClean="0">
                <a:latin typeface="+mn-lt"/>
                <a:cs typeface="Tahoma" pitchFamily="34" charset="0"/>
              </a:rPr>
              <a:t>Type-3 </a:t>
            </a:r>
            <a:r>
              <a:rPr lang="en-US" altLang="ja-JP" dirty="0">
                <a:latin typeface="+mn-lt"/>
                <a:cs typeface="Tahoma" pitchFamily="34" charset="0"/>
              </a:rPr>
              <a:t>: Fully wrapped </a:t>
            </a:r>
            <a:r>
              <a:rPr lang="en-US" altLang="ja-JP">
                <a:latin typeface="+mn-lt"/>
                <a:cs typeface="Tahoma" pitchFamily="34" charset="0"/>
              </a:rPr>
              <a:t>composite </a:t>
            </a:r>
            <a:r>
              <a:rPr lang="en-US" altLang="ja-JP" smtClean="0">
                <a:latin typeface="+mn-lt"/>
                <a:cs typeface="Tahoma" pitchFamily="34" charset="0"/>
              </a:rPr>
              <a:t>tanks </a:t>
            </a:r>
            <a:r>
              <a:rPr lang="en-US" altLang="ja-JP" dirty="0">
                <a:latin typeface="+mn-lt"/>
                <a:cs typeface="Tahoma" pitchFamily="34" charset="0"/>
              </a:rPr>
              <a:t>with </a:t>
            </a:r>
            <a:r>
              <a:rPr lang="en-US" altLang="ja-JP">
                <a:latin typeface="+mn-lt"/>
                <a:cs typeface="Tahoma" pitchFamily="34" charset="0"/>
              </a:rPr>
              <a:t>metal </a:t>
            </a:r>
            <a:r>
              <a:rPr lang="en-US" altLang="ja-JP" smtClean="0">
                <a:latin typeface="+mn-lt"/>
                <a:cs typeface="Tahoma" pitchFamily="34" charset="0"/>
              </a:rPr>
              <a:t>liners</a:t>
            </a:r>
            <a:endParaRPr lang="en-US" altLang="ja-JP" dirty="0">
              <a:latin typeface="+mn-lt"/>
              <a:cs typeface="Tahoma" pitchFamily="34" charset="0"/>
            </a:endParaRPr>
          </a:p>
          <a:p>
            <a:pPr marL="1082675" indent="-1082675"/>
            <a:r>
              <a:rPr lang="en-US" altLang="ja-JP" dirty="0" smtClean="0">
                <a:latin typeface="+mn-lt"/>
                <a:cs typeface="Tahoma" pitchFamily="34" charset="0"/>
              </a:rPr>
              <a:t>Type-4 </a:t>
            </a:r>
            <a:r>
              <a:rPr lang="en-US" altLang="ja-JP" dirty="0">
                <a:latin typeface="+mn-lt"/>
                <a:cs typeface="Tahoma" pitchFamily="34" charset="0"/>
              </a:rPr>
              <a:t>: Fully wrapped </a:t>
            </a:r>
            <a:r>
              <a:rPr lang="en-US" altLang="ja-JP">
                <a:latin typeface="+mn-lt"/>
                <a:cs typeface="Tahoma" pitchFamily="34" charset="0"/>
              </a:rPr>
              <a:t>composite </a:t>
            </a:r>
            <a:r>
              <a:rPr lang="en-US" altLang="ja-JP" smtClean="0">
                <a:latin typeface="+mn-lt"/>
                <a:cs typeface="Tahoma" pitchFamily="34" charset="0"/>
              </a:rPr>
              <a:t>tanks with </a:t>
            </a:r>
            <a:r>
              <a:rPr lang="en-US" altLang="ja-JP">
                <a:latin typeface="+mn-lt"/>
                <a:cs typeface="Tahoma" pitchFamily="34" charset="0"/>
              </a:rPr>
              <a:t>plastic</a:t>
            </a:r>
            <a:r>
              <a:rPr lang="ja-JP" altLang="en-US">
                <a:latin typeface="+mn-lt"/>
                <a:cs typeface="Tahoma" pitchFamily="34" charset="0"/>
              </a:rPr>
              <a:t> </a:t>
            </a:r>
            <a:r>
              <a:rPr lang="en-US" altLang="ja-JP" smtClean="0">
                <a:latin typeface="+mn-lt"/>
                <a:cs typeface="Tahoma" pitchFamily="34" charset="0"/>
              </a:rPr>
              <a:t>liners</a:t>
            </a:r>
            <a:endParaRPr lang="ja-JP" altLang="en-US" dirty="0">
              <a:latin typeface="+mn-lt"/>
              <a:cs typeface="Tahoma" pitchFamily="34" charset="0"/>
            </a:endParaRPr>
          </a:p>
        </p:txBody>
      </p:sp>
      <p:sp>
        <p:nvSpPr>
          <p:cNvPr id="16" name="AutoShape 19"/>
          <p:cNvSpPr>
            <a:spLocks noChangeArrowheads="1"/>
          </p:cNvSpPr>
          <p:nvPr/>
        </p:nvSpPr>
        <p:spPr bwMode="auto">
          <a:xfrm>
            <a:off x="836585" y="1628800"/>
            <a:ext cx="2766736" cy="748280"/>
          </a:xfrm>
          <a:prstGeom prst="wedgeRectCallout">
            <a:avLst>
              <a:gd name="adj1" fmla="val 9508"/>
              <a:gd name="adj2" fmla="val 231388"/>
            </a:avLst>
          </a:prstGeom>
          <a:solidFill>
            <a:schemeClr val="bg2">
              <a:lumMod val="60000"/>
              <a:lumOff val="40000"/>
            </a:schemeClr>
          </a:solidFill>
          <a:ln w="9525">
            <a:solidFill>
              <a:schemeClr val="tx1"/>
            </a:solidFill>
            <a:miter lim="800000"/>
            <a:headEnd/>
            <a:tailEnd/>
          </a:ln>
        </p:spPr>
        <p:txBody>
          <a:bodyPr/>
          <a:lstStyle/>
          <a:p>
            <a:pPr algn="ctr"/>
            <a:r>
              <a:rPr lang="en-US" altLang="ja-JP" sz="2000" b="1" dirty="0">
                <a:solidFill>
                  <a:schemeClr val="tx2"/>
                </a:solidFill>
                <a:latin typeface="+mn-lt"/>
                <a:cs typeface="Tahoma" pitchFamily="34" charset="0"/>
              </a:rPr>
              <a:t>“Fuel Cell” or</a:t>
            </a:r>
          </a:p>
          <a:p>
            <a:pPr algn="ctr"/>
            <a:r>
              <a:rPr lang="en-US" altLang="ja-JP" sz="2000" b="1" dirty="0">
                <a:solidFill>
                  <a:schemeClr val="tx2"/>
                </a:solidFill>
                <a:latin typeface="+mn-lt"/>
                <a:cs typeface="Tahoma" pitchFamily="34" charset="0"/>
              </a:rPr>
              <a:t>“Hydrogen Engine”</a:t>
            </a:r>
            <a:r>
              <a:rPr lang="en-US" altLang="ja-JP" sz="2000" dirty="0">
                <a:solidFill>
                  <a:schemeClr val="tx2"/>
                </a:solidFill>
                <a:latin typeface="+mn-lt"/>
                <a:cs typeface="Tahoma" pitchFamily="34" charset="0"/>
              </a:rPr>
              <a:t> </a:t>
            </a:r>
          </a:p>
        </p:txBody>
      </p:sp>
      <p:sp>
        <p:nvSpPr>
          <p:cNvPr id="19" name="Rectangle 2"/>
          <p:cNvSpPr>
            <a:spLocks noGrp="1" noChangeArrowheads="1"/>
          </p:cNvSpPr>
          <p:nvPr>
            <p:ph type="title"/>
          </p:nvPr>
        </p:nvSpPr>
        <p:spPr/>
        <p:txBody>
          <a:bodyPr/>
          <a:lstStyle/>
          <a:p>
            <a:r>
              <a:rPr lang="en-US" altLang="ja-JP" dirty="0" smtClean="0">
                <a:latin typeface="+mj-lt"/>
              </a:rPr>
              <a:t>Background 1 – Hydrogen Tank</a:t>
            </a:r>
            <a:endParaRPr lang="ja-JP" altLang="en-US" dirty="0">
              <a:latin typeface="+mj-lt"/>
              <a:ea typeface="ＭＳ Ｐゴシック" pitchFamily="50" charset="-128"/>
            </a:endParaRPr>
          </a:p>
        </p:txBody>
      </p:sp>
      <p:sp>
        <p:nvSpPr>
          <p:cNvPr id="17" name="スライド番号プレースホルダ 16"/>
          <p:cNvSpPr>
            <a:spLocks noGrp="1"/>
          </p:cNvSpPr>
          <p:nvPr>
            <p:ph type="sldNum" sz="quarter" idx="12"/>
          </p:nvPr>
        </p:nvSpPr>
        <p:spPr/>
        <p:txBody>
          <a:bodyPr/>
          <a:lstStyle/>
          <a:p>
            <a:fld id="{ECE83CAB-42E6-4E37-88AE-F990939BF0EE}" type="slidenum">
              <a:rPr lang="ja-JP" altLang="en-US" smtClean="0"/>
              <a:pPr/>
              <a:t>3</a:t>
            </a:fld>
            <a:endParaRPr lang="en-US" altLang="ja-JP"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altLang="ja-JP" dirty="0" smtClean="0"/>
              <a:t>Background 2 – Fatigue Strength</a:t>
            </a:r>
            <a:endParaRPr lang="ja-JP" altLang="en-US" dirty="0">
              <a:ea typeface="ＭＳ Ｐゴシック" pitchFamily="50" charset="-128"/>
            </a:endParaRPr>
          </a:p>
        </p:txBody>
      </p:sp>
      <p:sp>
        <p:nvSpPr>
          <p:cNvPr id="19459" name="Rectangle 3"/>
          <p:cNvSpPr>
            <a:spLocks noGrp="1" noChangeArrowheads="1"/>
          </p:cNvSpPr>
          <p:nvPr>
            <p:ph type="body" idx="1"/>
          </p:nvPr>
        </p:nvSpPr>
        <p:spPr>
          <a:xfrm>
            <a:off x="881590" y="998730"/>
            <a:ext cx="8010769" cy="5220580"/>
          </a:xfrm>
        </p:spPr>
        <p:txBody>
          <a:bodyPr/>
          <a:lstStyle/>
          <a:p>
            <a:pPr marL="355600" indent="-355600">
              <a:buSzTx/>
            </a:pPr>
            <a:r>
              <a:rPr lang="en-US" altLang="ja-JP" sz="2400" dirty="0" smtClean="0">
                <a:latin typeface="+mn-lt"/>
              </a:rPr>
              <a:t>Fatigue strength against pressure cycling.</a:t>
            </a:r>
          </a:p>
          <a:p>
            <a:pPr marL="755650" lvl="1" indent="-355600">
              <a:buSzTx/>
            </a:pPr>
            <a:endParaRPr lang="en-US" altLang="ja-JP" sz="2000" dirty="0" smtClean="0">
              <a:latin typeface="+mn-lt"/>
            </a:endParaRPr>
          </a:p>
          <a:p>
            <a:pPr marL="755650" lvl="1" indent="-355600">
              <a:buSzTx/>
            </a:pPr>
            <a:endParaRPr lang="en-US" altLang="ja-JP" sz="2000" dirty="0" smtClean="0">
              <a:latin typeface="+mn-lt"/>
            </a:endParaRPr>
          </a:p>
          <a:p>
            <a:pPr marL="755650" lvl="1" indent="-355600">
              <a:buSzTx/>
            </a:pPr>
            <a:endParaRPr lang="en-US" altLang="ja-JP" sz="2000" dirty="0" smtClean="0">
              <a:latin typeface="+mn-lt"/>
            </a:endParaRPr>
          </a:p>
          <a:p>
            <a:pPr marL="755650" lvl="1" indent="-355600">
              <a:buSzTx/>
            </a:pPr>
            <a:endParaRPr lang="en-US" altLang="ja-JP" sz="2000" dirty="0" smtClean="0">
              <a:latin typeface="+mn-lt"/>
            </a:endParaRPr>
          </a:p>
          <a:p>
            <a:pPr marL="355600" indent="-355600">
              <a:buSzTx/>
            </a:pPr>
            <a:r>
              <a:rPr lang="en-US" altLang="ja-JP" sz="2400" smtClean="0">
                <a:latin typeface="+mn-lt"/>
              </a:rPr>
              <a:t>Hydraulic pressure </a:t>
            </a:r>
            <a:r>
              <a:rPr lang="en-US" altLang="ja-JP" sz="2400" dirty="0" smtClean="0">
                <a:latin typeface="+mn-lt"/>
              </a:rPr>
              <a:t>cycle test</a:t>
            </a:r>
          </a:p>
          <a:p>
            <a:pPr marL="755650" lvl="1" indent="-355600">
              <a:buSzTx/>
            </a:pPr>
            <a:r>
              <a:rPr lang="en-US" altLang="ja-JP" sz="2000" dirty="0" smtClean="0">
                <a:latin typeface="+mn-lt"/>
              </a:rPr>
              <a:t>examination of fatigue life</a:t>
            </a:r>
          </a:p>
          <a:p>
            <a:pPr marL="755650" lvl="1" indent="-355600">
              <a:buSzTx/>
            </a:pPr>
            <a:r>
              <a:rPr lang="en-US" altLang="ja-JP" sz="2000" dirty="0" smtClean="0">
                <a:latin typeface="+mn-lt"/>
              </a:rPr>
              <a:t>fluid temperature changes slightly</a:t>
            </a:r>
          </a:p>
          <a:p>
            <a:pPr marL="755650" lvl="1" indent="-355600">
              <a:buSzTx/>
            </a:pPr>
            <a:r>
              <a:rPr lang="en-US" altLang="ja-JP" sz="2000" smtClean="0">
                <a:latin typeface="+mn-lt"/>
              </a:rPr>
              <a:t>300 </a:t>
            </a:r>
            <a:r>
              <a:rPr lang="en-US" altLang="ja-JP" sz="2000" dirty="0" smtClean="0">
                <a:latin typeface="+mn-lt"/>
              </a:rPr>
              <a:t>cycles per one hour</a:t>
            </a:r>
          </a:p>
          <a:p>
            <a:pPr marL="355600" lvl="1" indent="-355600">
              <a:buClr>
                <a:schemeClr val="bg2"/>
              </a:buClr>
              <a:buSzTx/>
              <a:buFont typeface="Wingdings" pitchFamily="2" charset="2"/>
              <a:buChar char="p"/>
            </a:pPr>
            <a:r>
              <a:rPr lang="en-US" altLang="ja-JP" dirty="0" smtClean="0">
                <a:latin typeface="+mn-lt"/>
                <a:cs typeface="+mn-cs"/>
              </a:rPr>
              <a:t>Gas cycle test</a:t>
            </a:r>
            <a:endParaRPr lang="en-US" altLang="ja-JP" sz="2000" dirty="0" smtClean="0">
              <a:latin typeface="+mn-lt"/>
              <a:cs typeface="+mn-cs"/>
            </a:endParaRPr>
          </a:p>
          <a:p>
            <a:pPr marL="755650" lvl="1" indent="-355600">
              <a:buSzTx/>
            </a:pPr>
            <a:r>
              <a:rPr lang="en-US" altLang="ja-JP" sz="2000" dirty="0" smtClean="0">
                <a:latin typeface="+mn-lt"/>
              </a:rPr>
              <a:t>examination of fatigue life and hydrogen embrittlement</a:t>
            </a:r>
          </a:p>
          <a:p>
            <a:pPr marL="755650" lvl="1" indent="-355600">
              <a:buSzTx/>
            </a:pPr>
            <a:r>
              <a:rPr lang="en-US" altLang="ja-JP" sz="2000" dirty="0" smtClean="0">
                <a:latin typeface="+mn-lt"/>
              </a:rPr>
              <a:t>gas temperature changes greatly</a:t>
            </a:r>
          </a:p>
          <a:p>
            <a:pPr marL="755650" lvl="1" indent="-355600">
              <a:buSzTx/>
            </a:pPr>
            <a:r>
              <a:rPr lang="en-US" altLang="ja-JP" sz="2000" smtClean="0">
                <a:latin typeface="+mn-lt"/>
              </a:rPr>
              <a:t>1 cycle </a:t>
            </a:r>
            <a:r>
              <a:rPr lang="en-US" altLang="ja-JP" sz="2000" dirty="0" smtClean="0">
                <a:latin typeface="+mn-lt"/>
              </a:rPr>
              <a:t>per </a:t>
            </a:r>
            <a:r>
              <a:rPr lang="en-US" altLang="ja-JP" sz="2000" smtClean="0">
                <a:latin typeface="+mn-lt"/>
              </a:rPr>
              <a:t>one hour</a:t>
            </a:r>
            <a:endParaRPr lang="en-US" altLang="ja-JP" sz="2000" dirty="0" smtClean="0">
              <a:latin typeface="+mn-lt"/>
            </a:endParaRPr>
          </a:p>
        </p:txBody>
      </p:sp>
      <p:grpSp>
        <p:nvGrpSpPr>
          <p:cNvPr id="27" name="グループ化 26"/>
          <p:cNvGrpSpPr/>
          <p:nvPr/>
        </p:nvGrpSpPr>
        <p:grpSpPr>
          <a:xfrm>
            <a:off x="1597714" y="1538790"/>
            <a:ext cx="6382339" cy="1450182"/>
            <a:chOff x="1597714" y="1538790"/>
            <a:chExt cx="6382339" cy="1450182"/>
          </a:xfrm>
        </p:grpSpPr>
        <p:grpSp>
          <p:nvGrpSpPr>
            <p:cNvPr id="3" name="Group 57"/>
            <p:cNvGrpSpPr>
              <a:grpSpLocks noChangeAspect="1"/>
            </p:cNvGrpSpPr>
            <p:nvPr/>
          </p:nvGrpSpPr>
          <p:grpSpPr bwMode="auto">
            <a:xfrm>
              <a:off x="1597714" y="1538790"/>
              <a:ext cx="2789358" cy="1450182"/>
              <a:chOff x="2844" y="2873"/>
              <a:chExt cx="2115" cy="1015"/>
            </a:xfrm>
          </p:grpSpPr>
          <p:pic>
            <p:nvPicPr>
              <p:cNvPr id="8" name="Picture 43"/>
              <p:cNvPicPr>
                <a:picLocks noChangeAspect="1" noChangeArrowheads="1"/>
              </p:cNvPicPr>
              <p:nvPr/>
            </p:nvPicPr>
            <p:blipFill>
              <a:blip r:embed="rId3" cstate="print"/>
              <a:srcRect/>
              <a:stretch>
                <a:fillRect/>
              </a:stretch>
            </p:blipFill>
            <p:spPr bwMode="auto">
              <a:xfrm>
                <a:off x="3143" y="2900"/>
                <a:ext cx="1816" cy="790"/>
              </a:xfrm>
              <a:prstGeom prst="rect">
                <a:avLst/>
              </a:prstGeom>
              <a:noFill/>
              <a:ln w="25400" algn="ctr">
                <a:noFill/>
                <a:miter lim="800000"/>
                <a:headEnd/>
                <a:tailEnd/>
              </a:ln>
            </p:spPr>
          </p:pic>
          <p:sp>
            <p:nvSpPr>
              <p:cNvPr id="9" name="Line 46"/>
              <p:cNvSpPr>
                <a:spLocks noChangeShapeType="1"/>
              </p:cNvSpPr>
              <p:nvPr/>
            </p:nvSpPr>
            <p:spPr bwMode="auto">
              <a:xfrm flipV="1">
                <a:off x="3239" y="3044"/>
                <a:ext cx="100" cy="336"/>
              </a:xfrm>
              <a:prstGeom prst="line">
                <a:avLst/>
              </a:prstGeom>
              <a:noFill/>
              <a:ln w="25400">
                <a:solidFill>
                  <a:srgbClr val="FF3300"/>
                </a:solidFill>
                <a:round/>
                <a:headEnd/>
                <a:tailEnd type="stealth" w="lg" len="lg"/>
              </a:ln>
            </p:spPr>
            <p:txBody>
              <a:bodyPr lIns="90000" tIns="46800" rIns="90000" bIns="46800">
                <a:spAutoFit/>
              </a:bodyPr>
              <a:lstStyle/>
              <a:p>
                <a:endParaRPr lang="ja-JP" altLang="en-US" dirty="0">
                  <a:latin typeface="+mn-lt"/>
                </a:endParaRPr>
              </a:p>
            </p:txBody>
          </p:sp>
          <p:sp>
            <p:nvSpPr>
              <p:cNvPr id="10" name="Line 47"/>
              <p:cNvSpPr>
                <a:spLocks noChangeShapeType="1"/>
              </p:cNvSpPr>
              <p:nvPr/>
            </p:nvSpPr>
            <p:spPr bwMode="auto">
              <a:xfrm>
                <a:off x="3671" y="3044"/>
                <a:ext cx="84" cy="368"/>
              </a:xfrm>
              <a:prstGeom prst="line">
                <a:avLst/>
              </a:prstGeom>
              <a:noFill/>
              <a:ln w="25400">
                <a:solidFill>
                  <a:srgbClr val="FF3300"/>
                </a:solidFill>
                <a:round/>
                <a:headEnd/>
                <a:tailEnd type="stealth" w="lg" len="lg"/>
              </a:ln>
            </p:spPr>
            <p:txBody>
              <a:bodyPr lIns="90000" tIns="46800" rIns="90000" bIns="46800">
                <a:spAutoFit/>
              </a:bodyPr>
              <a:lstStyle/>
              <a:p>
                <a:endParaRPr lang="ja-JP" altLang="en-US" dirty="0">
                  <a:latin typeface="+mn-lt"/>
                </a:endParaRPr>
              </a:p>
            </p:txBody>
          </p:sp>
          <p:sp>
            <p:nvSpPr>
              <p:cNvPr id="11" name="Line 48"/>
              <p:cNvSpPr>
                <a:spLocks noChangeShapeType="1"/>
              </p:cNvSpPr>
              <p:nvPr/>
            </p:nvSpPr>
            <p:spPr bwMode="auto">
              <a:xfrm flipV="1">
                <a:off x="3799" y="3060"/>
                <a:ext cx="100" cy="336"/>
              </a:xfrm>
              <a:prstGeom prst="line">
                <a:avLst/>
              </a:prstGeom>
              <a:noFill/>
              <a:ln w="25400">
                <a:solidFill>
                  <a:srgbClr val="FF3300"/>
                </a:solidFill>
                <a:round/>
                <a:headEnd/>
                <a:tailEnd type="stealth" w="lg" len="lg"/>
              </a:ln>
            </p:spPr>
            <p:txBody>
              <a:bodyPr lIns="90000" tIns="46800" rIns="90000" bIns="46800">
                <a:spAutoFit/>
              </a:bodyPr>
              <a:lstStyle/>
              <a:p>
                <a:endParaRPr lang="ja-JP" altLang="en-US" dirty="0">
                  <a:latin typeface="+mn-lt"/>
                </a:endParaRPr>
              </a:p>
            </p:txBody>
          </p:sp>
          <p:sp>
            <p:nvSpPr>
              <p:cNvPr id="12" name="Line 49"/>
              <p:cNvSpPr>
                <a:spLocks noChangeShapeType="1"/>
              </p:cNvSpPr>
              <p:nvPr/>
            </p:nvSpPr>
            <p:spPr bwMode="auto">
              <a:xfrm>
                <a:off x="4231" y="3052"/>
                <a:ext cx="84" cy="368"/>
              </a:xfrm>
              <a:prstGeom prst="line">
                <a:avLst/>
              </a:prstGeom>
              <a:noFill/>
              <a:ln w="25400">
                <a:solidFill>
                  <a:srgbClr val="FF3300"/>
                </a:solidFill>
                <a:round/>
                <a:headEnd/>
                <a:tailEnd type="stealth" w="lg" len="lg"/>
              </a:ln>
            </p:spPr>
            <p:txBody>
              <a:bodyPr lIns="90000" tIns="46800" rIns="90000" bIns="46800">
                <a:spAutoFit/>
              </a:bodyPr>
              <a:lstStyle/>
              <a:p>
                <a:endParaRPr lang="ja-JP" altLang="en-US" dirty="0">
                  <a:latin typeface="+mn-lt"/>
                </a:endParaRPr>
              </a:p>
            </p:txBody>
          </p:sp>
          <p:sp>
            <p:nvSpPr>
              <p:cNvPr id="13" name="Line 50"/>
              <p:cNvSpPr>
                <a:spLocks noChangeShapeType="1"/>
              </p:cNvSpPr>
              <p:nvPr/>
            </p:nvSpPr>
            <p:spPr bwMode="auto">
              <a:xfrm flipV="1">
                <a:off x="4391" y="3052"/>
                <a:ext cx="100" cy="336"/>
              </a:xfrm>
              <a:prstGeom prst="line">
                <a:avLst/>
              </a:prstGeom>
              <a:noFill/>
              <a:ln w="25400">
                <a:solidFill>
                  <a:srgbClr val="FF3300"/>
                </a:solidFill>
                <a:round/>
                <a:headEnd/>
                <a:tailEnd type="stealth" w="lg" len="lg"/>
              </a:ln>
            </p:spPr>
            <p:txBody>
              <a:bodyPr lIns="90000" tIns="46800" rIns="90000" bIns="46800">
                <a:spAutoFit/>
              </a:bodyPr>
              <a:lstStyle/>
              <a:p>
                <a:endParaRPr lang="ja-JP" altLang="en-US" dirty="0">
                  <a:latin typeface="+mn-lt"/>
                </a:endParaRPr>
              </a:p>
            </p:txBody>
          </p:sp>
          <p:sp>
            <p:nvSpPr>
              <p:cNvPr id="14" name="Line 51"/>
              <p:cNvSpPr>
                <a:spLocks noChangeShapeType="1"/>
              </p:cNvSpPr>
              <p:nvPr/>
            </p:nvSpPr>
            <p:spPr bwMode="auto">
              <a:xfrm>
                <a:off x="4815" y="3060"/>
                <a:ext cx="84" cy="368"/>
              </a:xfrm>
              <a:prstGeom prst="line">
                <a:avLst/>
              </a:prstGeom>
              <a:noFill/>
              <a:ln w="25400">
                <a:solidFill>
                  <a:srgbClr val="FF3300"/>
                </a:solidFill>
                <a:round/>
                <a:headEnd/>
                <a:tailEnd type="stealth" w="lg" len="lg"/>
              </a:ln>
            </p:spPr>
            <p:txBody>
              <a:bodyPr lIns="90000" tIns="46800" rIns="90000" bIns="46800">
                <a:spAutoFit/>
              </a:bodyPr>
              <a:lstStyle/>
              <a:p>
                <a:endParaRPr lang="ja-JP" altLang="en-US" dirty="0">
                  <a:latin typeface="+mn-lt"/>
                </a:endParaRPr>
              </a:p>
            </p:txBody>
          </p:sp>
          <p:grpSp>
            <p:nvGrpSpPr>
              <p:cNvPr id="4" name="Group 52"/>
              <p:cNvGrpSpPr>
                <a:grpSpLocks/>
              </p:cNvGrpSpPr>
              <p:nvPr/>
            </p:nvGrpSpPr>
            <p:grpSpPr bwMode="auto">
              <a:xfrm>
                <a:off x="3107" y="2922"/>
                <a:ext cx="1632" cy="730"/>
                <a:chOff x="712" y="3142"/>
                <a:chExt cx="1632" cy="730"/>
              </a:xfrm>
            </p:grpSpPr>
            <p:sp>
              <p:nvSpPr>
                <p:cNvPr id="18" name="Line 53"/>
                <p:cNvSpPr>
                  <a:spLocks noChangeShapeType="1"/>
                </p:cNvSpPr>
                <p:nvPr/>
              </p:nvSpPr>
              <p:spPr bwMode="auto">
                <a:xfrm>
                  <a:off x="712" y="3142"/>
                  <a:ext cx="0" cy="730"/>
                </a:xfrm>
                <a:prstGeom prst="line">
                  <a:avLst/>
                </a:prstGeom>
                <a:noFill/>
                <a:ln w="25400">
                  <a:solidFill>
                    <a:srgbClr val="000000"/>
                  </a:solidFill>
                  <a:round/>
                  <a:headEnd/>
                  <a:tailEnd/>
                </a:ln>
              </p:spPr>
              <p:txBody>
                <a:bodyPr lIns="90000" tIns="46800" rIns="90000" bIns="46800">
                  <a:spAutoFit/>
                </a:bodyPr>
                <a:lstStyle/>
                <a:p>
                  <a:endParaRPr lang="ja-JP" altLang="en-US" dirty="0">
                    <a:latin typeface="+mn-lt"/>
                  </a:endParaRPr>
                </a:p>
              </p:txBody>
            </p:sp>
            <p:sp>
              <p:nvSpPr>
                <p:cNvPr id="19" name="Line 54"/>
                <p:cNvSpPr>
                  <a:spLocks noChangeShapeType="1"/>
                </p:cNvSpPr>
                <p:nvPr/>
              </p:nvSpPr>
              <p:spPr bwMode="auto">
                <a:xfrm flipV="1">
                  <a:off x="712" y="3864"/>
                  <a:ext cx="1632" cy="0"/>
                </a:xfrm>
                <a:prstGeom prst="line">
                  <a:avLst/>
                </a:prstGeom>
                <a:noFill/>
                <a:ln w="25400">
                  <a:solidFill>
                    <a:srgbClr val="000000"/>
                  </a:solidFill>
                  <a:round/>
                  <a:headEnd/>
                  <a:tailEnd/>
                </a:ln>
              </p:spPr>
              <p:txBody>
                <a:bodyPr lIns="90000" tIns="46800" rIns="90000" bIns="46800">
                  <a:spAutoFit/>
                </a:bodyPr>
                <a:lstStyle/>
                <a:p>
                  <a:endParaRPr lang="ja-JP" altLang="en-US" dirty="0">
                    <a:latin typeface="+mn-lt"/>
                  </a:endParaRPr>
                </a:p>
              </p:txBody>
            </p:sp>
          </p:grpSp>
          <p:sp>
            <p:nvSpPr>
              <p:cNvPr id="16" name="Text Box 55"/>
              <p:cNvSpPr txBox="1">
                <a:spLocks noChangeArrowheads="1"/>
              </p:cNvSpPr>
              <p:nvPr/>
            </p:nvSpPr>
            <p:spPr bwMode="auto">
              <a:xfrm rot="16200000">
                <a:off x="2589" y="3128"/>
                <a:ext cx="791" cy="282"/>
              </a:xfrm>
              <a:prstGeom prst="rect">
                <a:avLst/>
              </a:prstGeom>
              <a:noFill/>
              <a:ln w="25400" algn="ctr">
                <a:noFill/>
                <a:miter lim="800000"/>
                <a:headEnd/>
                <a:tailEnd/>
              </a:ln>
            </p:spPr>
            <p:txBody>
              <a:bodyPr lIns="90000" tIns="46800" rIns="90000" bIns="46800">
                <a:spAutoFit/>
              </a:bodyPr>
              <a:lstStyle/>
              <a:p>
                <a:pPr marL="457200" indent="-457200" algn="ctr">
                  <a:spcBef>
                    <a:spcPct val="50000"/>
                  </a:spcBef>
                </a:pPr>
                <a:r>
                  <a:rPr lang="en-US" altLang="ja-JP" dirty="0">
                    <a:solidFill>
                      <a:srgbClr val="000000"/>
                    </a:solidFill>
                    <a:latin typeface="+mn-lt"/>
                    <a:ea typeface="ＭＳ Ｐゴシック" pitchFamily="50" charset="-128"/>
                  </a:rPr>
                  <a:t>Pressure</a:t>
                </a:r>
              </a:p>
            </p:txBody>
          </p:sp>
          <p:sp>
            <p:nvSpPr>
              <p:cNvPr id="17" name="Text Box 56"/>
              <p:cNvSpPr txBox="1">
                <a:spLocks noChangeArrowheads="1"/>
              </p:cNvSpPr>
              <p:nvPr/>
            </p:nvSpPr>
            <p:spPr bwMode="auto">
              <a:xfrm>
                <a:off x="3671" y="3628"/>
                <a:ext cx="672" cy="260"/>
              </a:xfrm>
              <a:prstGeom prst="rect">
                <a:avLst/>
              </a:prstGeom>
              <a:noFill/>
              <a:ln w="25400" algn="ctr">
                <a:noFill/>
                <a:miter lim="800000"/>
                <a:headEnd/>
                <a:tailEnd/>
              </a:ln>
            </p:spPr>
            <p:txBody>
              <a:bodyPr lIns="90000" tIns="46800" rIns="90000" bIns="46800">
                <a:spAutoFit/>
              </a:bodyPr>
              <a:lstStyle/>
              <a:p>
                <a:pPr marL="457200" indent="-457200" algn="ctr">
                  <a:spcBef>
                    <a:spcPct val="50000"/>
                  </a:spcBef>
                </a:pPr>
                <a:r>
                  <a:rPr lang="en-US" altLang="ja-JP" dirty="0">
                    <a:solidFill>
                      <a:srgbClr val="000000"/>
                    </a:solidFill>
                    <a:latin typeface="+mn-lt"/>
                    <a:ea typeface="ＭＳ Ｐゴシック" pitchFamily="50" charset="-128"/>
                  </a:rPr>
                  <a:t>Time</a:t>
                </a:r>
              </a:p>
            </p:txBody>
          </p:sp>
        </p:grpSp>
        <p:sp>
          <p:nvSpPr>
            <p:cNvPr id="20" name="AutoShape 59"/>
            <p:cNvSpPr>
              <a:spLocks noChangeArrowheads="1"/>
            </p:cNvSpPr>
            <p:nvPr/>
          </p:nvSpPr>
          <p:spPr bwMode="auto">
            <a:xfrm>
              <a:off x="4572000" y="1988840"/>
              <a:ext cx="576000" cy="4320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ln>
              <a:headEnd/>
              <a:tailEnd/>
            </a:ln>
          </p:spPr>
          <p:style>
            <a:lnRef idx="1">
              <a:schemeClr val="accent1"/>
            </a:lnRef>
            <a:fillRef idx="2">
              <a:schemeClr val="accent1"/>
            </a:fillRef>
            <a:effectRef idx="1">
              <a:schemeClr val="accent1"/>
            </a:effectRef>
            <a:fontRef idx="minor">
              <a:schemeClr val="dk1"/>
            </a:fontRef>
          </p:style>
          <p:txBody>
            <a:bodyPr wrap="square" lIns="90000" tIns="46800" rIns="90000" bIns="46800" anchor="ctr">
              <a:spAutoFit/>
            </a:bodyPr>
            <a:lstStyle/>
            <a:p>
              <a:endParaRPr lang="ja-JP" altLang="en-US" dirty="0">
                <a:ea typeface="ＭＳ Ｐゴシック" pitchFamily="50" charset="-128"/>
              </a:endParaRPr>
            </a:p>
          </p:txBody>
        </p:sp>
        <p:grpSp>
          <p:nvGrpSpPr>
            <p:cNvPr id="26" name="グループ化 25"/>
            <p:cNvGrpSpPr>
              <a:grpSpLocks noChangeAspect="1"/>
            </p:cNvGrpSpPr>
            <p:nvPr/>
          </p:nvGrpSpPr>
          <p:grpSpPr>
            <a:xfrm>
              <a:off x="5337087" y="1583798"/>
              <a:ext cx="2642966" cy="1244203"/>
              <a:chOff x="5349573" y="1763815"/>
              <a:chExt cx="2936631" cy="1382448"/>
            </a:xfrm>
          </p:grpSpPr>
          <p:pic>
            <p:nvPicPr>
              <p:cNvPr id="6" name="Picture 87"/>
              <p:cNvPicPr>
                <a:picLocks noChangeAspect="1" noChangeArrowheads="1"/>
              </p:cNvPicPr>
              <p:nvPr/>
            </p:nvPicPr>
            <p:blipFill>
              <a:blip r:embed="rId4" cstate="print"/>
              <a:stretch>
                <a:fillRect/>
              </a:stretch>
            </p:blipFill>
            <p:spPr>
              <a:xfrm>
                <a:off x="5349573" y="1898488"/>
                <a:ext cx="2936631" cy="1247775"/>
              </a:xfrm>
              <a:prstGeom prst="rect">
                <a:avLst/>
              </a:prstGeom>
              <a:noFill/>
            </p:spPr>
          </p:pic>
          <p:sp>
            <p:nvSpPr>
              <p:cNvPr id="21" name="AutoShape 78"/>
              <p:cNvSpPr>
                <a:spLocks noChangeArrowheads="1"/>
              </p:cNvSpPr>
              <p:nvPr/>
            </p:nvSpPr>
            <p:spPr bwMode="auto">
              <a:xfrm>
                <a:off x="6455996" y="1763815"/>
                <a:ext cx="1536384" cy="666117"/>
              </a:xfrm>
              <a:prstGeom prst="cloudCallout">
                <a:avLst>
                  <a:gd name="adj1" fmla="val -30083"/>
                  <a:gd name="adj2" fmla="val 70074"/>
                </a:avLst>
              </a:prstGeom>
              <a:solidFill>
                <a:schemeClr val="bg2">
                  <a:lumMod val="60000"/>
                  <a:lumOff val="40000"/>
                </a:schemeClr>
              </a:solidFill>
              <a:ln w="25400">
                <a:solidFill>
                  <a:schemeClr val="tx2"/>
                </a:solidFill>
                <a:round/>
                <a:headEnd/>
                <a:tailEnd/>
              </a:ln>
            </p:spPr>
            <p:txBody>
              <a:bodyPr lIns="90000" tIns="46800" rIns="90000" bIns="46800"/>
              <a:lstStyle/>
              <a:p>
                <a:pPr marL="457200" indent="-457200" algn="ctr"/>
                <a:endParaRPr lang="ja-JP" altLang="en-US" dirty="0">
                  <a:solidFill>
                    <a:schemeClr val="tx2"/>
                  </a:solidFill>
                  <a:latin typeface="+mn-lt"/>
                  <a:ea typeface="ＭＳ Ｐゴシック" pitchFamily="50" charset="-128"/>
                </a:endParaRPr>
              </a:p>
            </p:txBody>
          </p:sp>
          <p:sp>
            <p:nvSpPr>
              <p:cNvPr id="22" name="Text Box 79"/>
              <p:cNvSpPr txBox="1">
                <a:spLocks noChangeArrowheads="1"/>
              </p:cNvSpPr>
              <p:nvPr/>
            </p:nvSpPr>
            <p:spPr bwMode="auto">
              <a:xfrm>
                <a:off x="6415826" y="1885034"/>
                <a:ext cx="1711569" cy="446990"/>
              </a:xfrm>
              <a:prstGeom prst="rect">
                <a:avLst/>
              </a:prstGeom>
              <a:noFill/>
              <a:ln w="25400" algn="ctr">
                <a:noFill/>
                <a:miter lim="800000"/>
                <a:headEnd/>
                <a:tailEnd/>
              </a:ln>
            </p:spPr>
            <p:txBody>
              <a:bodyPr lIns="90000" tIns="46800" rIns="90000" bIns="46800">
                <a:spAutoFit/>
              </a:bodyPr>
              <a:lstStyle/>
              <a:p>
                <a:pPr marL="457200" indent="-457200" algn="ctr">
                  <a:spcBef>
                    <a:spcPct val="50000"/>
                  </a:spcBef>
                </a:pPr>
                <a:r>
                  <a:rPr lang="en-US" altLang="ja-JP" sz="2000" b="1" dirty="0">
                    <a:solidFill>
                      <a:schemeClr val="tx2"/>
                    </a:solidFill>
                    <a:latin typeface="+mn-lt"/>
                    <a:ea typeface="HGP創英角ﾎﾟｯﾌﾟ体" pitchFamily="50" charset="-128"/>
                  </a:rPr>
                  <a:t>Leak...</a:t>
                </a:r>
              </a:p>
            </p:txBody>
          </p:sp>
        </p:grpSp>
      </p:grpSp>
      <p:sp>
        <p:nvSpPr>
          <p:cNvPr id="24" name="テキスト ボックス 23"/>
          <p:cNvSpPr txBox="1"/>
          <p:nvPr/>
        </p:nvSpPr>
        <p:spPr>
          <a:xfrm>
            <a:off x="2231739" y="6027003"/>
            <a:ext cx="5940661" cy="707886"/>
          </a:xfrm>
          <a:prstGeom prst="rect">
            <a:avLst/>
          </a:prstGeom>
          <a:noFill/>
        </p:spPr>
        <p:txBody>
          <a:bodyPr wrap="square" rtlCol="0">
            <a:spAutoFit/>
          </a:bodyPr>
          <a:lstStyle/>
          <a:p>
            <a:r>
              <a:rPr lang="en-US" altLang="ja-JP" sz="2000" smtClean="0">
                <a:solidFill>
                  <a:srgbClr val="0070C0"/>
                </a:solidFill>
                <a:latin typeface="+mn-lt"/>
                <a:ea typeface="ＭＳ Ｐゴシック" charset="-128"/>
              </a:rPr>
              <a:t>It is not clear what effect the diferences in the test methods have on the fatigue process.</a:t>
            </a:r>
            <a:endParaRPr kumimoji="1" lang="ja-JP" altLang="en-US" sz="2000">
              <a:solidFill>
                <a:srgbClr val="0070C0"/>
              </a:solidFill>
              <a:latin typeface="+mn-lt"/>
            </a:endParaRPr>
          </a:p>
        </p:txBody>
      </p:sp>
      <p:sp>
        <p:nvSpPr>
          <p:cNvPr id="25" name="スライド番号プレースホルダ 24"/>
          <p:cNvSpPr>
            <a:spLocks noGrp="1"/>
          </p:cNvSpPr>
          <p:nvPr>
            <p:ph type="sldNum" sz="quarter" idx="12"/>
          </p:nvPr>
        </p:nvSpPr>
        <p:spPr/>
        <p:txBody>
          <a:bodyPr/>
          <a:lstStyle/>
          <a:p>
            <a:fld id="{C5995E9C-B03A-44C3-A739-116DAF9888A2}" type="slidenum">
              <a:rPr lang="ja-JP" altLang="en-US" smtClean="0"/>
              <a:pPr/>
              <a:t>4</a:t>
            </a:fld>
            <a:endParaRPr lang="en-US" altLang="ja-JP" dirty="0"/>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altLang="ja-JP" dirty="0" smtClean="0"/>
              <a:t>Background 3 – Load on Tank</a:t>
            </a:r>
            <a:endParaRPr lang="ja-JP" altLang="en-US" dirty="0">
              <a:ea typeface="ＭＳ Ｐゴシック" pitchFamily="50" charset="-128"/>
            </a:endParaRPr>
          </a:p>
        </p:txBody>
      </p:sp>
      <p:sp>
        <p:nvSpPr>
          <p:cNvPr id="19459" name="Rectangle 3"/>
          <p:cNvSpPr>
            <a:spLocks noGrp="1" noChangeArrowheads="1"/>
          </p:cNvSpPr>
          <p:nvPr>
            <p:ph type="body" idx="1"/>
          </p:nvPr>
        </p:nvSpPr>
        <p:spPr>
          <a:xfrm>
            <a:off x="566555" y="998729"/>
            <a:ext cx="4995555" cy="4365485"/>
          </a:xfrm>
        </p:spPr>
        <p:txBody>
          <a:bodyPr/>
          <a:lstStyle/>
          <a:p>
            <a:pPr marL="355600" lvl="0" indent="-355600">
              <a:buSzTx/>
              <a:defRPr/>
            </a:pPr>
            <a:r>
              <a:rPr lang="en-US" altLang="ja-JP" sz="2400" dirty="0" smtClean="0">
                <a:latin typeface="+mn-lt"/>
                <a:cs typeface="Arial" pitchFamily="34" charset="0"/>
              </a:rPr>
              <a:t>Internal pressure (gas)</a:t>
            </a:r>
          </a:p>
          <a:p>
            <a:pPr marL="755650" lvl="1" indent="-355600">
              <a:buSzTx/>
              <a:defRPr/>
            </a:pPr>
            <a:r>
              <a:rPr lang="en-US" altLang="ja-JP" sz="2000" smtClean="0">
                <a:latin typeface="+mn-lt"/>
                <a:ea typeface="ＭＳ Ｐゴシック" pitchFamily="50" charset="-128"/>
                <a:cs typeface="Arial" pitchFamily="34" charset="0"/>
              </a:rPr>
              <a:t>Pressure changes with temperature, even if the same mass is filled. </a:t>
            </a:r>
            <a:endParaRPr lang="en-US" altLang="ja-JP" sz="2000" smtClean="0">
              <a:latin typeface="+mn-lt"/>
              <a:cs typeface="Arial" pitchFamily="34" charset="0"/>
            </a:endParaRPr>
          </a:p>
          <a:p>
            <a:pPr marL="755650" lvl="1" indent="-355600">
              <a:buSzTx/>
              <a:defRPr/>
            </a:pPr>
            <a:r>
              <a:rPr lang="en-US" altLang="ja-JP" sz="2000" smtClean="0">
                <a:latin typeface="+mn-lt"/>
                <a:cs typeface="Arial" pitchFamily="34" charset="0"/>
              </a:rPr>
              <a:t>SOC </a:t>
            </a:r>
            <a:r>
              <a:rPr lang="en-US" altLang="ja-JP" sz="2000" dirty="0" smtClean="0">
                <a:latin typeface="+mn-lt"/>
                <a:cs typeface="Arial" pitchFamily="34" charset="0"/>
              </a:rPr>
              <a:t>(State of charge</a:t>
            </a:r>
            <a:r>
              <a:rPr lang="en-US" altLang="ja-JP" sz="2000" smtClean="0">
                <a:latin typeface="+mn-lt"/>
                <a:cs typeface="Arial" pitchFamily="34" charset="0"/>
              </a:rPr>
              <a:t>) :</a:t>
            </a:r>
            <a:br>
              <a:rPr lang="en-US" altLang="ja-JP" sz="2000" smtClean="0">
                <a:latin typeface="+mn-lt"/>
                <a:cs typeface="Arial" pitchFamily="34" charset="0"/>
              </a:rPr>
            </a:br>
            <a:r>
              <a:rPr lang="en-US" altLang="ja-JP" sz="2000" smtClean="0">
                <a:latin typeface="+mn-lt"/>
                <a:cs typeface="Arial" pitchFamily="34" charset="0"/>
              </a:rPr>
              <a:t>hydrogen-filled </a:t>
            </a:r>
            <a:r>
              <a:rPr lang="en-US" altLang="ja-JP" sz="2000" dirty="0" smtClean="0">
                <a:latin typeface="+mn-lt"/>
                <a:cs typeface="Arial" pitchFamily="34" charset="0"/>
              </a:rPr>
              <a:t>state based on hydrogen-mass in </a:t>
            </a:r>
            <a:r>
              <a:rPr lang="en-US" altLang="ja-JP" sz="2000" smtClean="0">
                <a:latin typeface="+mn-lt"/>
                <a:cs typeface="Arial" pitchFamily="34" charset="0"/>
              </a:rPr>
              <a:t>the tank. </a:t>
            </a:r>
          </a:p>
          <a:p>
            <a:pPr marL="755650" lvl="1" indent="-355600">
              <a:buSzTx/>
              <a:defRPr/>
            </a:pPr>
            <a:endParaRPr lang="en-US" altLang="ja-JP" sz="2000" dirty="0" smtClean="0">
              <a:latin typeface="+mn-lt"/>
              <a:cs typeface="Arial" pitchFamily="34" charset="0"/>
            </a:endParaRPr>
          </a:p>
          <a:p>
            <a:pPr marL="355600" lvl="0" indent="-355600">
              <a:buSzTx/>
              <a:defRPr/>
            </a:pPr>
            <a:r>
              <a:rPr lang="en-US" altLang="ja-JP" sz="2400" dirty="0" smtClean="0">
                <a:latin typeface="+mn-lt"/>
                <a:cs typeface="Arial" pitchFamily="34" charset="0"/>
              </a:rPr>
              <a:t>Thermal stress</a:t>
            </a:r>
          </a:p>
          <a:p>
            <a:pPr marL="755650" lvl="1" indent="-355600">
              <a:buSzTx/>
              <a:defRPr/>
            </a:pPr>
            <a:r>
              <a:rPr lang="en-US" altLang="ja-JP" sz="2000" dirty="0" smtClean="0">
                <a:latin typeface="+mn-lt"/>
                <a:cs typeface="Arial" pitchFamily="34" charset="0"/>
              </a:rPr>
              <a:t>Because of differences in thermal expansion rates, thermal stress is generated by </a:t>
            </a:r>
            <a:r>
              <a:rPr lang="en-US" altLang="ja-JP" sz="2000" smtClean="0">
                <a:latin typeface="+mn-lt"/>
                <a:cs typeface="Arial" pitchFamily="34" charset="0"/>
              </a:rPr>
              <a:t>temperature changes.</a:t>
            </a:r>
            <a:endParaRPr lang="en-US" altLang="ja-JP" dirty="0" smtClean="0">
              <a:latin typeface="+mn-lt"/>
              <a:cs typeface="Arial" pitchFamily="34" charset="0"/>
            </a:endParaRPr>
          </a:p>
        </p:txBody>
      </p:sp>
      <p:grpSp>
        <p:nvGrpSpPr>
          <p:cNvPr id="7" name="グループ化 14"/>
          <p:cNvGrpSpPr>
            <a:grpSpLocks noChangeAspect="1"/>
          </p:cNvGrpSpPr>
          <p:nvPr/>
        </p:nvGrpSpPr>
        <p:grpSpPr>
          <a:xfrm>
            <a:off x="5697125" y="3924055"/>
            <a:ext cx="3216640" cy="2250250"/>
            <a:chOff x="5465533" y="582764"/>
            <a:chExt cx="3987356" cy="2812811"/>
          </a:xfrm>
        </p:grpSpPr>
        <p:pic>
          <p:nvPicPr>
            <p:cNvPr id="8" name="Picture 2"/>
            <p:cNvPicPr>
              <a:picLocks noChangeAspect="1" noChangeArrowheads="1"/>
            </p:cNvPicPr>
            <p:nvPr/>
          </p:nvPicPr>
          <p:blipFill>
            <a:blip r:embed="rId3" cstate="print"/>
            <a:srcRect l="2666" t="20000" r="3196" b="18182"/>
            <a:stretch>
              <a:fillRect/>
            </a:stretch>
          </p:blipFill>
          <p:spPr bwMode="auto">
            <a:xfrm>
              <a:off x="5742011" y="1073152"/>
              <a:ext cx="3569273" cy="1773514"/>
            </a:xfrm>
            <a:prstGeom prst="rect">
              <a:avLst/>
            </a:prstGeom>
            <a:noFill/>
            <a:ln w="9525">
              <a:noFill/>
              <a:miter lim="800000"/>
              <a:headEnd/>
              <a:tailEnd/>
            </a:ln>
            <a:effectLst/>
          </p:spPr>
        </p:pic>
        <p:sp>
          <p:nvSpPr>
            <p:cNvPr id="9" name="角丸四角形吹き出し 8"/>
            <p:cNvSpPr/>
            <p:nvPr/>
          </p:nvSpPr>
          <p:spPr bwMode="auto">
            <a:xfrm>
              <a:off x="6413933" y="2833013"/>
              <a:ext cx="2956781" cy="562562"/>
            </a:xfrm>
            <a:prstGeom prst="wedgeRoundRectCallout">
              <a:avLst>
                <a:gd name="adj1" fmla="val 12688"/>
                <a:gd name="adj2" fmla="val -122748"/>
                <a:gd name="adj3" fmla="val 16667"/>
              </a:avLst>
            </a:prstGeom>
            <a:solidFill>
              <a:schemeClr val="bg2">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altLang="ja-JP" sz="1400" dirty="0" smtClean="0">
                  <a:latin typeface="+mn-lt"/>
                </a:rPr>
                <a:t>CFRP </a:t>
              </a:r>
            </a:p>
            <a:p>
              <a:pPr algn="ctr"/>
              <a:r>
                <a:rPr lang="en-US" altLang="ja-JP" sz="1400" smtClean="0">
                  <a:latin typeface="+mn-lt"/>
                </a:rPr>
                <a:t>thermal expansion: </a:t>
              </a:r>
              <a:r>
                <a:rPr lang="en-US" altLang="ja-JP" sz="1400" dirty="0" smtClean="0">
                  <a:latin typeface="+mn-lt"/>
                </a:rPr>
                <a:t>small </a:t>
              </a:r>
              <a:endParaRPr kumimoji="0" lang="ja-JP" altLang="en-US" sz="1400" b="0" i="0" u="none" strike="noStrike" cap="none" normalizeH="0" baseline="0" dirty="0" smtClean="0">
                <a:ln>
                  <a:noFill/>
                </a:ln>
                <a:solidFill>
                  <a:schemeClr val="tx1"/>
                </a:solidFill>
                <a:effectLst/>
                <a:latin typeface="+mn-lt"/>
                <a:ea typeface="+mn-ea"/>
              </a:endParaRPr>
            </a:p>
          </p:txBody>
        </p:sp>
        <p:sp>
          <p:nvSpPr>
            <p:cNvPr id="10" name="角丸四角形吹き出し 9"/>
            <p:cNvSpPr/>
            <p:nvPr/>
          </p:nvSpPr>
          <p:spPr bwMode="auto">
            <a:xfrm>
              <a:off x="6581298" y="582764"/>
              <a:ext cx="2871591" cy="562561"/>
            </a:xfrm>
            <a:prstGeom prst="wedgeRoundRectCallout">
              <a:avLst>
                <a:gd name="adj1" fmla="val -36085"/>
                <a:gd name="adj2" fmla="val 157369"/>
                <a:gd name="adj3" fmla="val 16667"/>
              </a:avLst>
            </a:prstGeom>
            <a:solidFill>
              <a:schemeClr val="bg2">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altLang="ja-JP" sz="1400" dirty="0" smtClean="0">
                  <a:latin typeface="+mn-lt"/>
                </a:rPr>
                <a:t>Aluminum Alloy Liner</a:t>
              </a:r>
            </a:p>
            <a:p>
              <a:pPr algn="ctr"/>
              <a:r>
                <a:rPr kumimoji="0" lang="en-US" altLang="ja-JP" sz="1400" b="0" i="0" u="none" strike="noStrike" cap="none" normalizeH="0" baseline="0" smtClean="0">
                  <a:ln>
                    <a:noFill/>
                  </a:ln>
                  <a:solidFill>
                    <a:schemeClr val="tx1"/>
                  </a:solidFill>
                  <a:effectLst/>
                  <a:latin typeface="+mn-lt"/>
                  <a:ea typeface="+mn-ea"/>
                </a:rPr>
                <a:t>thermal expansion: </a:t>
              </a:r>
              <a:r>
                <a:rPr kumimoji="0" lang="en-US" altLang="ja-JP" sz="1400" b="0" i="0" u="none" strike="noStrike" cap="none" normalizeH="0" baseline="0" dirty="0" smtClean="0">
                  <a:ln>
                    <a:noFill/>
                  </a:ln>
                  <a:solidFill>
                    <a:schemeClr val="tx1"/>
                  </a:solidFill>
                  <a:effectLst/>
                  <a:latin typeface="+mn-lt"/>
                  <a:ea typeface="+mn-ea"/>
                </a:rPr>
                <a:t>large</a:t>
              </a:r>
              <a:endParaRPr kumimoji="0" lang="ja-JP" altLang="en-US" sz="1400" b="0" i="0" u="none" strike="noStrike" cap="none" normalizeH="0" baseline="0" dirty="0" smtClean="0">
                <a:ln>
                  <a:noFill/>
                </a:ln>
                <a:solidFill>
                  <a:schemeClr val="tx1"/>
                </a:solidFill>
                <a:effectLst/>
                <a:latin typeface="+mn-lt"/>
                <a:ea typeface="+mn-ea"/>
              </a:endParaRPr>
            </a:p>
          </p:txBody>
        </p:sp>
        <p:sp>
          <p:nvSpPr>
            <p:cNvPr id="11" name="テキスト ボックス 10"/>
            <p:cNvSpPr txBox="1"/>
            <p:nvPr/>
          </p:nvSpPr>
          <p:spPr>
            <a:xfrm>
              <a:off x="5465533" y="582764"/>
              <a:ext cx="1004190" cy="654025"/>
            </a:xfrm>
            <a:prstGeom prst="rect">
              <a:avLst/>
            </a:prstGeom>
          </p:spPr>
          <p:style>
            <a:lnRef idx="1">
              <a:schemeClr val="dk1"/>
            </a:lnRef>
            <a:fillRef idx="2">
              <a:schemeClr val="dk1"/>
            </a:fillRef>
            <a:effectRef idx="1">
              <a:schemeClr val="dk1"/>
            </a:effectRef>
            <a:fontRef idx="minor">
              <a:schemeClr val="dk1"/>
            </a:fontRef>
          </p:style>
          <p:txBody>
            <a:bodyPr wrap="square" rtlCol="0" anchor="ctr">
              <a:spAutoFit/>
            </a:bodyPr>
            <a:lstStyle/>
            <a:p>
              <a:r>
                <a:rPr kumimoji="1" lang="en-US" altLang="ja-JP" sz="1400" b="1" dirty="0" smtClean="0"/>
                <a:t>35MPa</a:t>
              </a:r>
            </a:p>
            <a:p>
              <a:r>
                <a:rPr kumimoji="1" lang="en-US" altLang="ja-JP" sz="1400" b="1" dirty="0" smtClean="0"/>
                <a:t>Type-3</a:t>
              </a:r>
              <a:endParaRPr kumimoji="1" lang="ja-JP" altLang="en-US" sz="1400" b="1" dirty="0"/>
            </a:p>
          </p:txBody>
        </p:sp>
      </p:grpSp>
      <p:sp>
        <p:nvSpPr>
          <p:cNvPr id="12" name="正方形/長方形 11"/>
          <p:cNvSpPr/>
          <p:nvPr/>
        </p:nvSpPr>
        <p:spPr>
          <a:xfrm>
            <a:off x="836586" y="5454225"/>
            <a:ext cx="4770530" cy="830997"/>
          </a:xfrm>
          <a:prstGeom prst="rect">
            <a:avLst/>
          </a:prstGeom>
        </p:spPr>
        <p:txBody>
          <a:bodyPr wrap="square">
            <a:spAutoFit/>
          </a:bodyPr>
          <a:lstStyle/>
          <a:p>
            <a:pPr algn="ctr"/>
            <a:r>
              <a:rPr kumimoji="1" lang="en-US" altLang="ja-JP" sz="2400" dirty="0" smtClean="0">
                <a:solidFill>
                  <a:srgbClr val="0070C0"/>
                </a:solidFill>
                <a:latin typeface="+mn-lt"/>
              </a:rPr>
              <a:t>Fatigue life </a:t>
            </a:r>
            <a:r>
              <a:rPr kumimoji="1" lang="en-US" altLang="ja-JP" sz="2400" smtClean="0">
                <a:solidFill>
                  <a:srgbClr val="0070C0"/>
                </a:solidFill>
                <a:latin typeface="+mn-lt"/>
              </a:rPr>
              <a:t>under the SOC100</a:t>
            </a:r>
            <a:r>
              <a:rPr kumimoji="1" lang="en-US" altLang="ja-JP" sz="2400" dirty="0" smtClean="0">
                <a:solidFill>
                  <a:srgbClr val="0070C0"/>
                </a:solidFill>
                <a:latin typeface="+mn-lt"/>
              </a:rPr>
              <a:t>% condition is not clear</a:t>
            </a:r>
            <a:endParaRPr kumimoji="1" lang="ja-JP" altLang="en-US" sz="2400" dirty="0">
              <a:solidFill>
                <a:srgbClr val="0070C0"/>
              </a:solidFill>
              <a:latin typeface="+mn-lt"/>
            </a:endParaRPr>
          </a:p>
        </p:txBody>
      </p:sp>
      <p:graphicFrame>
        <p:nvGraphicFramePr>
          <p:cNvPr id="13" name="グラフ 12"/>
          <p:cNvGraphicFramePr/>
          <p:nvPr/>
        </p:nvGraphicFramePr>
        <p:xfrm>
          <a:off x="5600946" y="1223755"/>
          <a:ext cx="3543054" cy="2250251"/>
        </p:xfrm>
        <a:graphic>
          <a:graphicData uri="http://schemas.openxmlformats.org/drawingml/2006/chart">
            <c:chart xmlns:c="http://schemas.openxmlformats.org/drawingml/2006/chart" xmlns:r="http://schemas.openxmlformats.org/officeDocument/2006/relationships" r:id="rId4"/>
          </a:graphicData>
        </a:graphic>
      </p:graphicFrame>
      <p:sp>
        <p:nvSpPr>
          <p:cNvPr id="14" name="スライド番号プレースホルダ 13"/>
          <p:cNvSpPr>
            <a:spLocks noGrp="1"/>
          </p:cNvSpPr>
          <p:nvPr>
            <p:ph type="sldNum" sz="quarter" idx="12"/>
          </p:nvPr>
        </p:nvSpPr>
        <p:spPr/>
        <p:txBody>
          <a:bodyPr/>
          <a:lstStyle/>
          <a:p>
            <a:fld id="{C5995E9C-B03A-44C3-A739-116DAF9888A2}" type="slidenum">
              <a:rPr lang="ja-JP" altLang="en-US" smtClean="0"/>
              <a:pPr/>
              <a:t>5</a:t>
            </a:fld>
            <a:endParaRPr lang="en-US" altLang="ja-JP" dirty="0"/>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altLang="ja-JP" dirty="0" smtClean="0">
                <a:latin typeface="Arial Unicode MS" pitchFamily="50" charset="-128"/>
                <a:ea typeface="Arial Unicode MS" pitchFamily="50" charset="-128"/>
                <a:cs typeface="Arial Unicode MS" pitchFamily="50" charset="-128"/>
              </a:rPr>
              <a:t>Purpose</a:t>
            </a:r>
            <a:endParaRPr lang="ja-JP" altLang="en-US" dirty="0">
              <a:latin typeface="Arial Unicode MS" pitchFamily="50" charset="-128"/>
              <a:ea typeface="Arial Unicode MS" pitchFamily="50" charset="-128"/>
              <a:cs typeface="Arial Unicode MS" pitchFamily="50" charset="-128"/>
            </a:endParaRPr>
          </a:p>
        </p:txBody>
      </p:sp>
      <p:sp>
        <p:nvSpPr>
          <p:cNvPr id="19459" name="Rectangle 3"/>
          <p:cNvSpPr>
            <a:spLocks noGrp="1" noChangeArrowheads="1"/>
          </p:cNvSpPr>
          <p:nvPr>
            <p:ph type="body" idx="1"/>
          </p:nvPr>
        </p:nvSpPr>
        <p:spPr>
          <a:xfrm>
            <a:off x="656565" y="1088740"/>
            <a:ext cx="8190910" cy="5289548"/>
          </a:xfrm>
        </p:spPr>
        <p:txBody>
          <a:bodyPr/>
          <a:lstStyle/>
          <a:p>
            <a:pPr marL="276225" indent="-276225">
              <a:buSzTx/>
            </a:pPr>
            <a:r>
              <a:rPr lang="en-US" altLang="ja-JP" dirty="0" smtClean="0">
                <a:latin typeface="+mn-lt"/>
                <a:cs typeface="Arial" pitchFamily="34" charset="0"/>
              </a:rPr>
              <a:t>To clarify the influence of environmental temperature and pressure </a:t>
            </a:r>
            <a:r>
              <a:rPr lang="en-US" altLang="ja-JP" smtClean="0">
                <a:latin typeface="+mn-lt"/>
                <a:cs typeface="Arial" pitchFamily="34" charset="0"/>
              </a:rPr>
              <a:t>assuming SOC100</a:t>
            </a:r>
            <a:r>
              <a:rPr lang="en-US" altLang="ja-JP" dirty="0" smtClean="0">
                <a:latin typeface="+mn-lt"/>
                <a:cs typeface="Arial" pitchFamily="34" charset="0"/>
              </a:rPr>
              <a:t>% on the fatigue life of compressed hydrogen tanks for vehicles.</a:t>
            </a:r>
          </a:p>
          <a:p>
            <a:pPr marL="276225" indent="-276225">
              <a:buSzTx/>
              <a:buNone/>
            </a:pPr>
            <a:endParaRPr lang="en-US" altLang="ja-JP" dirty="0" smtClean="0">
              <a:latin typeface="+mn-lt"/>
              <a:cs typeface="Arial" pitchFamily="34" charset="0"/>
            </a:endParaRPr>
          </a:p>
          <a:p>
            <a:pPr marL="276225" indent="-276225">
              <a:buSzTx/>
            </a:pPr>
            <a:r>
              <a:rPr lang="en-US" altLang="ja-JP" dirty="0" smtClean="0">
                <a:latin typeface="+mn-lt"/>
                <a:cs typeface="Arial" pitchFamily="34" charset="0"/>
              </a:rPr>
              <a:t>Hydraulic pressure cycle tests with varying </a:t>
            </a:r>
            <a:r>
              <a:rPr lang="en-US" altLang="ja-JP" smtClean="0">
                <a:latin typeface="+mn-lt"/>
                <a:cs typeface="Arial" pitchFamily="34" charset="0"/>
              </a:rPr>
              <a:t>environmental temperatures and pressures</a:t>
            </a:r>
            <a:endParaRPr lang="en-US" altLang="ja-JP" dirty="0" smtClean="0">
              <a:latin typeface="+mn-lt"/>
              <a:cs typeface="Arial" pitchFamily="34" charset="0"/>
            </a:endParaRPr>
          </a:p>
          <a:p>
            <a:pPr marL="811213" lvl="1" indent="-95250">
              <a:buSzTx/>
              <a:tabLst>
                <a:tab pos="3590925" algn="l"/>
              </a:tabLst>
            </a:pPr>
            <a:r>
              <a:rPr lang="en-US" altLang="ja-JP" sz="2000" dirty="0" smtClean="0">
                <a:latin typeface="+mn-lt"/>
                <a:cs typeface="Arial" pitchFamily="34" charset="0"/>
              </a:rPr>
              <a:t>LT(low temp.)	: </a:t>
            </a:r>
            <a:r>
              <a:rPr lang="en-US" altLang="ja-JP" sz="2000" smtClean="0">
                <a:latin typeface="+mn-lt"/>
                <a:cs typeface="Arial" pitchFamily="34" charset="0"/>
              </a:rPr>
              <a:t>-40°C</a:t>
            </a:r>
            <a:r>
              <a:rPr lang="en-US" altLang="ja-JP" sz="2000" dirty="0" smtClean="0">
                <a:latin typeface="+mn-lt"/>
                <a:cs typeface="Arial" pitchFamily="34" charset="0"/>
              </a:rPr>
              <a:t>, 28MPa</a:t>
            </a:r>
          </a:p>
          <a:p>
            <a:pPr marL="811213" lvl="1" indent="-95250">
              <a:buSzTx/>
              <a:tabLst>
                <a:tab pos="3590925" algn="l"/>
              </a:tabLst>
            </a:pPr>
            <a:r>
              <a:rPr lang="en-US" altLang="ja-JP" sz="2000" dirty="0" smtClean="0">
                <a:latin typeface="+mn-lt"/>
                <a:cs typeface="Arial" pitchFamily="34" charset="0"/>
              </a:rPr>
              <a:t>RT(room temp.)	</a:t>
            </a:r>
            <a:r>
              <a:rPr lang="en-US" altLang="ja-JP" sz="2000" smtClean="0">
                <a:latin typeface="+mn-lt"/>
                <a:cs typeface="Arial" pitchFamily="34" charset="0"/>
              </a:rPr>
              <a:t>:  15°C</a:t>
            </a:r>
            <a:r>
              <a:rPr lang="en-US" altLang="ja-JP" sz="2000" dirty="0" smtClean="0">
                <a:latin typeface="+mn-lt"/>
                <a:cs typeface="Arial" pitchFamily="34" charset="0"/>
              </a:rPr>
              <a:t>, 35MPa</a:t>
            </a:r>
          </a:p>
          <a:p>
            <a:pPr marL="811213" lvl="1" indent="-95250">
              <a:buSzTx/>
              <a:tabLst>
                <a:tab pos="3590925" algn="l"/>
              </a:tabLst>
            </a:pPr>
            <a:r>
              <a:rPr lang="en-US" altLang="ja-JP" sz="2000" dirty="0" smtClean="0">
                <a:latin typeface="+mn-lt"/>
                <a:cs typeface="Arial" pitchFamily="34" charset="0"/>
              </a:rPr>
              <a:t>HT(high temp.)	</a:t>
            </a:r>
            <a:r>
              <a:rPr lang="en-US" altLang="ja-JP" sz="2000" smtClean="0">
                <a:latin typeface="+mn-lt"/>
                <a:cs typeface="Arial" pitchFamily="34" charset="0"/>
              </a:rPr>
              <a:t>:  85°C, 44MPa</a:t>
            </a:r>
          </a:p>
          <a:p>
            <a:pPr marL="811213" lvl="1" indent="-95250">
              <a:buSzTx/>
              <a:tabLst>
                <a:tab pos="3590925" algn="l"/>
              </a:tabLst>
            </a:pPr>
            <a:r>
              <a:rPr lang="en-US" altLang="ja-JP" sz="2000" smtClean="0">
                <a:latin typeface="+mn-lt"/>
                <a:cs typeface="Arial" pitchFamily="34" charset="0"/>
              </a:rPr>
              <a:t>AT(ambient temp.)	:  15°C ~25°C, 44MPa</a:t>
            </a:r>
          </a:p>
        </p:txBody>
      </p:sp>
      <p:sp>
        <p:nvSpPr>
          <p:cNvPr id="26" name="下矢印 25"/>
          <p:cNvSpPr/>
          <p:nvPr/>
        </p:nvSpPr>
        <p:spPr bwMode="auto">
          <a:xfrm>
            <a:off x="4301970" y="2843935"/>
            <a:ext cx="495055" cy="450050"/>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2400" b="0" i="0" u="none" strike="noStrike" cap="none" normalizeH="0" baseline="0" dirty="0" smtClean="0">
              <a:ln>
                <a:noFill/>
              </a:ln>
              <a:solidFill>
                <a:schemeClr val="tx1"/>
              </a:solidFill>
              <a:effectLst/>
              <a:latin typeface="Tahoma" pitchFamily="34" charset="0"/>
            </a:endParaRPr>
          </a:p>
        </p:txBody>
      </p:sp>
      <p:sp>
        <p:nvSpPr>
          <p:cNvPr id="6" name="スライド番号プレースホルダ 5"/>
          <p:cNvSpPr>
            <a:spLocks noGrp="1"/>
          </p:cNvSpPr>
          <p:nvPr>
            <p:ph type="sldNum" sz="quarter" idx="12"/>
          </p:nvPr>
        </p:nvSpPr>
        <p:spPr/>
        <p:txBody>
          <a:bodyPr/>
          <a:lstStyle/>
          <a:p>
            <a:fld id="{C5995E9C-B03A-44C3-A739-116DAF9888A2}" type="slidenum">
              <a:rPr lang="ja-JP" altLang="en-US" smtClean="0"/>
              <a:pPr/>
              <a:t>6</a:t>
            </a:fld>
            <a:endParaRPr lang="en-US" altLang="ja-JP" dirty="0"/>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r>
              <a:rPr lang="en-US" altLang="ja-JP" dirty="0" smtClean="0">
                <a:latin typeface="+mj-lt"/>
                <a:ea typeface="+mj-ea"/>
              </a:rPr>
              <a:t>2</a:t>
            </a:r>
            <a:r>
              <a:rPr lang="en-US" altLang="ja-JP" smtClean="0">
                <a:latin typeface="+mj-lt"/>
                <a:ea typeface="+mj-ea"/>
              </a:rPr>
              <a:t>. Materials </a:t>
            </a:r>
            <a:r>
              <a:rPr lang="en-US" altLang="ja-JP" dirty="0" smtClean="0">
                <a:latin typeface="+mj-lt"/>
                <a:ea typeface="+mj-ea"/>
              </a:rPr>
              <a:t>and Method</a:t>
            </a:r>
            <a:endParaRPr kumimoji="1" lang="ja-JP" altLang="en-US" dirty="0">
              <a:latin typeface="+mj-lt"/>
              <a:ea typeface="+mj-ea"/>
            </a:endParaRPr>
          </a:p>
        </p:txBody>
      </p:sp>
      <p:sp>
        <p:nvSpPr>
          <p:cNvPr id="5" name="テキスト プレースホルダ 4"/>
          <p:cNvSpPr>
            <a:spLocks noGrp="1"/>
          </p:cNvSpPr>
          <p:nvPr>
            <p:ph type="body" idx="1"/>
          </p:nvPr>
        </p:nvSpPr>
        <p:spPr/>
        <p:txBody>
          <a:bodyPr/>
          <a:lstStyle/>
          <a:p>
            <a:endParaRPr kumimoji="1" lang="ja-JP" altLang="en-US" dirty="0"/>
          </a:p>
        </p:txBody>
      </p:sp>
      <p:sp>
        <p:nvSpPr>
          <p:cNvPr id="7" name="スライド番号プレースホルダ 6"/>
          <p:cNvSpPr>
            <a:spLocks noGrp="1"/>
          </p:cNvSpPr>
          <p:nvPr>
            <p:ph type="sldNum" sz="quarter" idx="12"/>
          </p:nvPr>
        </p:nvSpPr>
        <p:spPr/>
        <p:txBody>
          <a:bodyPr/>
          <a:lstStyle/>
          <a:p>
            <a:fld id="{B4BDCDC7-9284-4AF5-B596-265803939FC1}" type="slidenum">
              <a:rPr lang="ja-JP" altLang="en-US" smtClean="0"/>
              <a:pPr/>
              <a:t>7</a:t>
            </a:fld>
            <a:endParaRPr lang="en-US" altLang="ja-JP" dirty="0"/>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altLang="ja-JP" smtClean="0">
                <a:latin typeface="+mj-lt"/>
              </a:rPr>
              <a:t>Specification of Test Tank</a:t>
            </a:r>
            <a:endParaRPr lang="en-US" altLang="ja-JP" dirty="0" smtClean="0">
              <a:solidFill>
                <a:schemeClr val="tx2"/>
              </a:solidFill>
              <a:latin typeface="+mj-lt"/>
              <a:ea typeface="ＭＳ Ｐゴシック" pitchFamily="50" charset="-128"/>
            </a:endParaRPr>
          </a:p>
        </p:txBody>
      </p:sp>
      <p:graphicFrame>
        <p:nvGraphicFramePr>
          <p:cNvPr id="27781" name="Group 133"/>
          <p:cNvGraphicFramePr>
            <a:graphicFrameLocks noGrp="1"/>
          </p:cNvGraphicFramePr>
          <p:nvPr>
            <p:ph sz="half" idx="1"/>
          </p:nvPr>
        </p:nvGraphicFramePr>
        <p:xfrm>
          <a:off x="715109" y="1375728"/>
          <a:ext cx="7552601" cy="1161733"/>
        </p:xfrm>
        <a:graphic>
          <a:graphicData uri="http://schemas.openxmlformats.org/drawingml/2006/table">
            <a:tbl>
              <a:tblPr/>
              <a:tblGrid>
                <a:gridCol w="1450975"/>
                <a:gridCol w="1720420"/>
                <a:gridCol w="933743"/>
                <a:gridCol w="1934014"/>
                <a:gridCol w="1513449"/>
              </a:tblGrid>
              <a:tr h="582613">
                <a:tc>
                  <a:txBody>
                    <a:bodyPr/>
                    <a:lstStyle/>
                    <a:p>
                      <a:pPr marL="0" marR="0" lvl="0" indent="0" algn="ctr" defTabSz="914400" rtl="0" eaLnBrk="0" fontAlgn="ctr" latinLnBrk="0" hangingPunct="0">
                        <a:lnSpc>
                          <a:spcPct val="100000"/>
                        </a:lnSpc>
                        <a:spcBef>
                          <a:spcPct val="0"/>
                        </a:spcBef>
                        <a:spcAft>
                          <a:spcPct val="0"/>
                        </a:spcAft>
                        <a:buClr>
                          <a:schemeClr val="folHlink"/>
                        </a:buClr>
                        <a:buSzPct val="75000"/>
                        <a:buFont typeface="Monotype Sorts" pitchFamily="2" charset="2"/>
                        <a:buNone/>
                        <a:tabLst/>
                      </a:pPr>
                      <a:r>
                        <a:rPr kumimoji="1" lang="en-US" altLang="ja-JP" sz="1600" b="0" i="0" u="none" strike="noStrike" cap="none" normalizeH="0" baseline="0" dirty="0" smtClean="0">
                          <a:ln>
                            <a:noFill/>
                          </a:ln>
                          <a:solidFill>
                            <a:schemeClr val="tx1"/>
                          </a:solidFill>
                          <a:effectLst/>
                          <a:latin typeface="Tahoma" pitchFamily="34" charset="0"/>
                          <a:ea typeface="ＭＳ Ｐゴシック" pitchFamily="50" charset="-128"/>
                          <a:cs typeface="Times New Roman" pitchFamily="18" charset="0"/>
                        </a:rPr>
                        <a:t>Specification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
                          <a:schemeClr val="folHlink"/>
                        </a:buClr>
                        <a:buSzPct val="75000"/>
                        <a:buFont typeface="Monotype Sorts" pitchFamily="2" charset="2"/>
                        <a:buNone/>
                        <a:tabLst/>
                      </a:pPr>
                      <a:r>
                        <a:rPr kumimoji="1" lang="en-US" altLang="ja-JP" sz="1600" b="0" i="0" u="none" strike="noStrike" cap="none" normalizeH="0" baseline="0" dirty="0" smtClean="0">
                          <a:ln>
                            <a:noFill/>
                          </a:ln>
                          <a:solidFill>
                            <a:schemeClr val="tx1"/>
                          </a:solidFill>
                          <a:effectLst/>
                          <a:latin typeface="Tahoma" pitchFamily="34" charset="0"/>
                          <a:ea typeface="ＭＳ Ｐゴシック" pitchFamily="50" charset="-128"/>
                          <a:cs typeface="Times New Roman" pitchFamily="18" charset="0"/>
                        </a:rPr>
                        <a:t>Filling</a:t>
                      </a:r>
                    </a:p>
                    <a:p>
                      <a:pPr marL="0" marR="0" lvl="0" indent="0" algn="ctr" defTabSz="914400" rtl="0" eaLnBrk="0" fontAlgn="ctr" latinLnBrk="0" hangingPunct="0">
                        <a:lnSpc>
                          <a:spcPct val="100000"/>
                        </a:lnSpc>
                        <a:spcBef>
                          <a:spcPct val="0"/>
                        </a:spcBef>
                        <a:spcAft>
                          <a:spcPct val="0"/>
                        </a:spcAft>
                        <a:buClr>
                          <a:schemeClr val="folHlink"/>
                        </a:buClr>
                        <a:buSzPct val="75000"/>
                        <a:buFont typeface="Monotype Sorts" pitchFamily="2" charset="2"/>
                        <a:buNone/>
                        <a:tabLst/>
                      </a:pPr>
                      <a:r>
                        <a:rPr kumimoji="1" lang="en-US" altLang="ja-JP" sz="1600" b="0" i="0" u="none" strike="noStrike" cap="none" normalizeH="0" baseline="0" dirty="0" smtClean="0">
                          <a:ln>
                            <a:noFill/>
                          </a:ln>
                          <a:solidFill>
                            <a:schemeClr val="tx1"/>
                          </a:solidFill>
                          <a:effectLst/>
                          <a:latin typeface="Tahoma" pitchFamily="34" charset="0"/>
                          <a:ea typeface="ＭＳ Ｐゴシック" pitchFamily="50" charset="-128"/>
                          <a:cs typeface="Times New Roman" pitchFamily="18" charset="0"/>
                        </a:rPr>
                        <a:t>Pressure [MPa]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
                          <a:schemeClr val="folHlink"/>
                        </a:buClr>
                        <a:buSzPct val="75000"/>
                        <a:buFont typeface="Monotype Sorts" pitchFamily="2" charset="2"/>
                        <a:buNone/>
                        <a:tabLst/>
                      </a:pPr>
                      <a:r>
                        <a:rPr kumimoji="1" lang="en-US" altLang="ja-JP" sz="1600" b="0" i="0" u="none" strike="noStrike" cap="none" normalizeH="0" baseline="0" dirty="0" smtClean="0">
                          <a:ln>
                            <a:noFill/>
                          </a:ln>
                          <a:solidFill>
                            <a:schemeClr val="tx1"/>
                          </a:solidFill>
                          <a:effectLst/>
                          <a:latin typeface="Tahoma" pitchFamily="34" charset="0"/>
                          <a:ea typeface="ＭＳ Ｐゴシック" pitchFamily="50" charset="-128"/>
                          <a:cs typeface="Times New Roman" pitchFamily="18" charset="0"/>
                        </a:rPr>
                        <a:t>Volume</a:t>
                      </a:r>
                    </a:p>
                    <a:p>
                      <a:pPr marL="0" marR="0" lvl="0" indent="0" algn="ctr" defTabSz="914400" rtl="0" eaLnBrk="0" fontAlgn="ctr" latinLnBrk="0" hangingPunct="0">
                        <a:lnSpc>
                          <a:spcPct val="100000"/>
                        </a:lnSpc>
                        <a:spcBef>
                          <a:spcPct val="0"/>
                        </a:spcBef>
                        <a:spcAft>
                          <a:spcPct val="0"/>
                        </a:spcAft>
                        <a:buClr>
                          <a:schemeClr val="folHlink"/>
                        </a:buClr>
                        <a:buSzPct val="75000"/>
                        <a:buFont typeface="Monotype Sorts" pitchFamily="2" charset="2"/>
                        <a:buNone/>
                        <a:tabLst/>
                      </a:pPr>
                      <a:r>
                        <a:rPr kumimoji="1" lang="en-US" altLang="ja-JP" sz="1600" b="0" i="0" u="none" strike="noStrike" cap="none" normalizeH="0" baseline="0" dirty="0" smtClean="0">
                          <a:ln>
                            <a:noFill/>
                          </a:ln>
                          <a:solidFill>
                            <a:schemeClr val="tx1"/>
                          </a:solidFill>
                          <a:effectLst/>
                          <a:latin typeface="Tahoma" pitchFamily="34" charset="0"/>
                          <a:ea typeface="ＭＳ Ｐゴシック" pitchFamily="50" charset="-128"/>
                          <a:cs typeface="Times New Roman" pitchFamily="18" charset="0"/>
                        </a:rPr>
                        <a:t>[L]</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
                          <a:schemeClr val="folHlink"/>
                        </a:buClr>
                        <a:buSzPct val="75000"/>
                        <a:buFont typeface="Monotype Sorts" pitchFamily="2" charset="2"/>
                        <a:buNone/>
                        <a:tabLst/>
                      </a:pPr>
                      <a:r>
                        <a:rPr kumimoji="1" lang="en-US" altLang="ja-JP" sz="1600" b="0" i="0" u="none" strike="noStrike" cap="none" normalizeH="0" baseline="0" dirty="0" smtClean="0">
                          <a:ln>
                            <a:noFill/>
                          </a:ln>
                          <a:solidFill>
                            <a:schemeClr val="tx1"/>
                          </a:solidFill>
                          <a:effectLst/>
                          <a:latin typeface="Tahoma" pitchFamily="34" charset="0"/>
                          <a:ea typeface="ＭＳ Ｐゴシック" pitchFamily="50" charset="-128"/>
                          <a:cs typeface="Times New Roman" pitchFamily="18" charset="0"/>
                        </a:rPr>
                        <a:t>External Diameter</a:t>
                      </a:r>
                    </a:p>
                    <a:p>
                      <a:pPr marL="0" marR="0" lvl="0" indent="0" algn="ctr" defTabSz="914400" rtl="0" eaLnBrk="0" fontAlgn="ctr" latinLnBrk="0" hangingPunct="0">
                        <a:lnSpc>
                          <a:spcPct val="100000"/>
                        </a:lnSpc>
                        <a:spcBef>
                          <a:spcPct val="0"/>
                        </a:spcBef>
                        <a:spcAft>
                          <a:spcPct val="0"/>
                        </a:spcAft>
                        <a:buClr>
                          <a:schemeClr val="folHlink"/>
                        </a:buClr>
                        <a:buSzPct val="75000"/>
                        <a:buFont typeface="Monotype Sorts" pitchFamily="2" charset="2"/>
                        <a:buNone/>
                        <a:tabLst/>
                      </a:pPr>
                      <a:r>
                        <a:rPr kumimoji="1" lang="en-US" altLang="ja-JP" sz="1600" b="0" i="0" u="none" strike="noStrike" cap="none" normalizeH="0" baseline="0" dirty="0" smtClean="0">
                          <a:ln>
                            <a:noFill/>
                          </a:ln>
                          <a:solidFill>
                            <a:schemeClr val="tx1"/>
                          </a:solidFill>
                          <a:effectLst/>
                          <a:latin typeface="Tahoma" pitchFamily="34" charset="0"/>
                          <a:ea typeface="ＭＳ Ｐゴシック" pitchFamily="50" charset="-128"/>
                          <a:cs typeface="Times New Roman" pitchFamily="18" charset="0"/>
                        </a:rPr>
                        <a:t> - Length [mm]</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
                          <a:schemeClr val="folHlink"/>
                        </a:buClr>
                        <a:buSzPct val="75000"/>
                        <a:buFont typeface="Monotype Sorts" pitchFamily="2" charset="2"/>
                        <a:buNone/>
                        <a:tabLst/>
                      </a:pPr>
                      <a:r>
                        <a:rPr kumimoji="1" lang="en-US" altLang="ja-JP" sz="1600" b="0" i="0" u="none" strike="noStrike" cap="none" normalizeH="0" baseline="0" dirty="0" smtClean="0">
                          <a:ln>
                            <a:noFill/>
                          </a:ln>
                          <a:solidFill>
                            <a:schemeClr val="tx1"/>
                          </a:solidFill>
                          <a:effectLst/>
                          <a:latin typeface="Tahoma" pitchFamily="34" charset="0"/>
                          <a:ea typeface="ＭＳ Ｐゴシック" pitchFamily="50" charset="-128"/>
                          <a:cs typeface="Times New Roman" pitchFamily="18" charset="0"/>
                        </a:rPr>
                        <a:t>Liner Material</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4800">
                <a:tc>
                  <a:txBody>
                    <a:bodyPr/>
                    <a:lstStyle/>
                    <a:p>
                      <a:pPr marL="0" marR="0" lvl="0" indent="0" algn="ctr" defTabSz="914400" rtl="0" eaLnBrk="0" fontAlgn="ctr" latinLnBrk="0" hangingPunct="0">
                        <a:lnSpc>
                          <a:spcPct val="100000"/>
                        </a:lnSpc>
                        <a:spcBef>
                          <a:spcPct val="0"/>
                        </a:spcBef>
                        <a:spcAft>
                          <a:spcPct val="0"/>
                        </a:spcAft>
                        <a:buClr>
                          <a:schemeClr val="folHlink"/>
                        </a:buClr>
                        <a:buSzPct val="75000"/>
                        <a:buFont typeface="Monotype Sorts" pitchFamily="2" charset="2"/>
                        <a:buNone/>
                        <a:tabLst/>
                      </a:pPr>
                      <a:r>
                        <a:rPr kumimoji="1" lang="en-US" altLang="ja-JP" sz="1600" b="0" i="0" u="none" strike="noStrike" cap="none" normalizeH="0" baseline="0" dirty="0" smtClean="0">
                          <a:ln>
                            <a:noFill/>
                          </a:ln>
                          <a:solidFill>
                            <a:schemeClr val="tx1"/>
                          </a:solidFill>
                          <a:effectLst/>
                          <a:latin typeface="Tahoma" pitchFamily="34" charset="0"/>
                          <a:ea typeface="ＭＳ Ｐゴシック" pitchFamily="50" charset="-128"/>
                          <a:cs typeface="Times New Roman" pitchFamily="18" charset="0"/>
                        </a:rPr>
                        <a:t>Type-3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
                          <a:schemeClr val="folHlink"/>
                        </a:buClr>
                        <a:buSzPct val="75000"/>
                        <a:buFont typeface="Monotype Sorts" pitchFamily="2" charset="2"/>
                        <a:buNone/>
                        <a:tabLst/>
                      </a:pPr>
                      <a:r>
                        <a:rPr kumimoji="1" lang="en-US" altLang="ja-JP" sz="1600" b="0" i="0" u="none" strike="noStrike" cap="none" normalizeH="0" baseline="0" dirty="0" smtClean="0">
                          <a:ln>
                            <a:noFill/>
                          </a:ln>
                          <a:solidFill>
                            <a:schemeClr val="tx1"/>
                          </a:solidFill>
                          <a:effectLst/>
                          <a:latin typeface="Tahoma" pitchFamily="34" charset="0"/>
                          <a:ea typeface="ＭＳ Ｐゴシック" pitchFamily="50" charset="-128"/>
                          <a:cs typeface="Times New Roman" pitchFamily="18" charset="0"/>
                        </a:rPr>
                        <a:t>35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
                          <a:schemeClr val="folHlink"/>
                        </a:buClr>
                        <a:buSzPct val="75000"/>
                        <a:buFont typeface="Monotype Sorts" pitchFamily="2" charset="2"/>
                        <a:buNone/>
                        <a:tabLst/>
                      </a:pPr>
                      <a:r>
                        <a:rPr kumimoji="1" lang="en-US" altLang="ja-JP" sz="1600" b="0" i="0" u="none" strike="noStrike" cap="none" normalizeH="0" baseline="0" dirty="0" smtClean="0">
                          <a:ln>
                            <a:noFill/>
                          </a:ln>
                          <a:solidFill>
                            <a:schemeClr val="tx1"/>
                          </a:solidFill>
                          <a:effectLst/>
                          <a:latin typeface="Tahoma" pitchFamily="34" charset="0"/>
                          <a:ea typeface="ＭＳ Ｐゴシック" pitchFamily="50" charset="-128"/>
                          <a:cs typeface="Times New Roman" pitchFamily="18" charset="0"/>
                        </a:rPr>
                        <a:t>28</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
                          <a:schemeClr val="folHlink"/>
                        </a:buClr>
                        <a:buSzPct val="75000"/>
                        <a:buFont typeface="Monotype Sorts" pitchFamily="2" charset="2"/>
                        <a:buNone/>
                        <a:tabLst/>
                      </a:pPr>
                      <a:r>
                        <a:rPr kumimoji="1" lang="en-US" altLang="ja-JP" sz="1600" b="0" i="0" u="none" strike="noStrike" cap="none" normalizeH="0" baseline="0" dirty="0" smtClean="0">
                          <a:ln>
                            <a:noFill/>
                          </a:ln>
                          <a:solidFill>
                            <a:schemeClr val="tx1"/>
                          </a:solidFill>
                          <a:effectLst/>
                          <a:latin typeface="Symbol" pitchFamily="18" charset="2"/>
                          <a:ea typeface="ＭＳ Ｐゴシック" pitchFamily="50" charset="-128"/>
                          <a:cs typeface="Times New Roman" pitchFamily="18" charset="0"/>
                        </a:rPr>
                        <a:t>F</a:t>
                      </a:r>
                      <a:r>
                        <a:rPr kumimoji="1" lang="en-US" altLang="ja-JP" sz="1600" b="0" i="0" u="none" strike="noStrike" cap="none" normalizeH="0" baseline="0" dirty="0" smtClean="0">
                          <a:ln>
                            <a:noFill/>
                          </a:ln>
                          <a:solidFill>
                            <a:schemeClr val="tx1"/>
                          </a:solidFill>
                          <a:effectLst/>
                          <a:latin typeface="Tahoma" pitchFamily="34" charset="0"/>
                          <a:ea typeface="ＭＳ Ｐゴシック" pitchFamily="50" charset="-128"/>
                          <a:cs typeface="Times New Roman" pitchFamily="18" charset="0"/>
                        </a:rPr>
                        <a:t>280 – 730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
                          <a:schemeClr val="folHlink"/>
                        </a:buClr>
                        <a:buSzPct val="75000"/>
                        <a:buFont typeface="Monotype Sorts" pitchFamily="2" charset="2"/>
                        <a:buNone/>
                        <a:tabLst/>
                      </a:pPr>
                      <a:r>
                        <a:rPr kumimoji="1" lang="en-US" altLang="ja-JP" sz="1600" b="0" i="0" u="none" strike="noStrike" cap="none" normalizeH="0" baseline="0" dirty="0" smtClean="0">
                          <a:ln>
                            <a:noFill/>
                          </a:ln>
                          <a:solidFill>
                            <a:schemeClr val="tx1"/>
                          </a:solidFill>
                          <a:effectLst/>
                          <a:latin typeface="Tahoma" pitchFamily="34" charset="0"/>
                          <a:ea typeface="ＭＳ Ｐゴシック" pitchFamily="50" charset="-128"/>
                          <a:cs typeface="Times New Roman" pitchFamily="18" charset="0"/>
                        </a:rPr>
                        <a:t>Aluminum Alloy</a:t>
                      </a:r>
                      <a:endParaRPr kumimoji="1" lang="en-US" altLang="ja-JP" sz="1600" b="0" i="0" u="none" strike="noStrike" cap="none" normalizeH="0" baseline="20000" dirty="0" smtClean="0">
                        <a:ln>
                          <a:noFill/>
                        </a:ln>
                        <a:solidFill>
                          <a:schemeClr val="tx1"/>
                        </a:solidFill>
                        <a:effectLst/>
                        <a:latin typeface="Tahoma" pitchFamily="34" charset="0"/>
                        <a:ea typeface="ＭＳ Ｐゴシック" pitchFamily="50" charset="-128"/>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1267" name="Text Box 24"/>
          <p:cNvSpPr txBox="1">
            <a:spLocks noChangeArrowheads="1"/>
          </p:cNvSpPr>
          <p:nvPr/>
        </p:nvSpPr>
        <p:spPr bwMode="auto">
          <a:xfrm>
            <a:off x="1699846" y="5962710"/>
            <a:ext cx="5867400" cy="400110"/>
          </a:xfrm>
          <a:prstGeom prst="rect">
            <a:avLst/>
          </a:prstGeom>
          <a:noFill/>
          <a:ln w="9525">
            <a:noFill/>
            <a:miter lim="800000"/>
            <a:headEnd/>
            <a:tailEnd/>
          </a:ln>
        </p:spPr>
        <p:txBody>
          <a:bodyPr>
            <a:spAutoFit/>
          </a:bodyPr>
          <a:lstStyle/>
          <a:p>
            <a:pPr algn="ctr">
              <a:spcBef>
                <a:spcPct val="50000"/>
              </a:spcBef>
            </a:pPr>
            <a:r>
              <a:rPr lang="en-US" altLang="ja-JP" sz="2000" dirty="0" smtClean="0">
                <a:latin typeface="+mn-lt"/>
                <a:ea typeface="ＭＳ Ｐゴシック" pitchFamily="50" charset="-128"/>
              </a:rPr>
              <a:t>Schematic </a:t>
            </a:r>
            <a:r>
              <a:rPr lang="en-US" altLang="ja-JP" sz="2000" dirty="0">
                <a:latin typeface="+mn-lt"/>
                <a:ea typeface="ＭＳ Ｐゴシック" pitchFamily="50" charset="-128"/>
              </a:rPr>
              <a:t>Diagram of </a:t>
            </a:r>
            <a:r>
              <a:rPr lang="en-US" altLang="ja-JP" sz="2000" dirty="0" smtClean="0">
                <a:latin typeface="+mn-lt"/>
              </a:rPr>
              <a:t>Compressed Hydrogen </a:t>
            </a:r>
            <a:r>
              <a:rPr lang="en-US" altLang="ja-JP" sz="2000" dirty="0" smtClean="0">
                <a:latin typeface="+mn-lt"/>
                <a:ea typeface="ＭＳ Ｐゴシック" pitchFamily="50" charset="-128"/>
              </a:rPr>
              <a:t>Tank</a:t>
            </a:r>
            <a:endParaRPr lang="ja-JP" altLang="en-US" sz="2000" dirty="0">
              <a:latin typeface="+mn-lt"/>
              <a:ea typeface="ＭＳ Ｐゴシック" pitchFamily="50" charset="-128"/>
            </a:endParaRPr>
          </a:p>
        </p:txBody>
      </p:sp>
      <p:grpSp>
        <p:nvGrpSpPr>
          <p:cNvPr id="2" name="Group 134"/>
          <p:cNvGrpSpPr>
            <a:grpSpLocks/>
          </p:cNvGrpSpPr>
          <p:nvPr/>
        </p:nvGrpSpPr>
        <p:grpSpPr bwMode="auto">
          <a:xfrm>
            <a:off x="674321" y="2762250"/>
            <a:ext cx="7796212" cy="3200400"/>
            <a:chOff x="372" y="1483"/>
            <a:chExt cx="4911" cy="2016"/>
          </a:xfrm>
        </p:grpSpPr>
        <p:sp>
          <p:nvSpPr>
            <p:cNvPr id="11289" name="Rectangle 64"/>
            <p:cNvSpPr>
              <a:spLocks noChangeArrowheads="1"/>
            </p:cNvSpPr>
            <p:nvPr/>
          </p:nvSpPr>
          <p:spPr bwMode="auto">
            <a:xfrm>
              <a:off x="372" y="1483"/>
              <a:ext cx="4911" cy="2016"/>
            </a:xfrm>
            <a:prstGeom prst="rect">
              <a:avLst/>
            </a:prstGeom>
            <a:solidFill>
              <a:schemeClr val="bg2">
                <a:lumMod val="60000"/>
                <a:lumOff val="40000"/>
              </a:schemeClr>
            </a:solidFill>
            <a:ln w="9525">
              <a:solidFill>
                <a:schemeClr val="tx1"/>
              </a:solidFill>
              <a:miter lim="800000"/>
              <a:headEnd/>
              <a:tailEnd/>
            </a:ln>
          </p:spPr>
          <p:txBody>
            <a:bodyPr wrap="none" anchor="ctr"/>
            <a:lstStyle/>
            <a:p>
              <a:endParaRPr lang="ja-JP" altLang="en-US" sz="2000" dirty="0">
                <a:latin typeface="+mn-lt"/>
                <a:ea typeface="+mn-ea"/>
              </a:endParaRPr>
            </a:p>
          </p:txBody>
        </p:sp>
        <p:pic>
          <p:nvPicPr>
            <p:cNvPr id="11290" name="Picture 127"/>
            <p:cNvPicPr>
              <a:picLocks noChangeAspect="1" noChangeArrowheads="1"/>
            </p:cNvPicPr>
            <p:nvPr/>
          </p:nvPicPr>
          <p:blipFill>
            <a:blip r:embed="rId3" cstate="print"/>
            <a:srcRect/>
            <a:stretch>
              <a:fillRect/>
            </a:stretch>
          </p:blipFill>
          <p:spPr bwMode="auto">
            <a:xfrm>
              <a:off x="628" y="1879"/>
              <a:ext cx="2909" cy="1211"/>
            </a:xfrm>
            <a:prstGeom prst="rect">
              <a:avLst/>
            </a:prstGeom>
            <a:noFill/>
            <a:ln w="9525">
              <a:noFill/>
              <a:miter lim="800000"/>
              <a:headEnd/>
              <a:tailEnd/>
            </a:ln>
          </p:spPr>
        </p:pic>
        <p:sp>
          <p:nvSpPr>
            <p:cNvPr id="11291" name="Freeform 12"/>
            <p:cNvSpPr>
              <a:spLocks/>
            </p:cNvSpPr>
            <p:nvPr/>
          </p:nvSpPr>
          <p:spPr bwMode="auto">
            <a:xfrm>
              <a:off x="2026" y="1727"/>
              <a:ext cx="230" cy="204"/>
            </a:xfrm>
            <a:custGeom>
              <a:avLst/>
              <a:gdLst>
                <a:gd name="T0" fmla="*/ 0 w 362"/>
                <a:gd name="T1" fmla="*/ 250 h 250"/>
                <a:gd name="T2" fmla="*/ 362 w 362"/>
                <a:gd name="T3" fmla="*/ 0 h 250"/>
                <a:gd name="T4" fmla="*/ 0 60000 65536"/>
                <a:gd name="T5" fmla="*/ 0 60000 65536"/>
                <a:gd name="T6" fmla="*/ 0 w 362"/>
                <a:gd name="T7" fmla="*/ 0 h 250"/>
                <a:gd name="T8" fmla="*/ 362 w 362"/>
                <a:gd name="T9" fmla="*/ 250 h 250"/>
              </a:gdLst>
              <a:ahLst/>
              <a:cxnLst>
                <a:cxn ang="T4">
                  <a:pos x="T0" y="T1"/>
                </a:cxn>
                <a:cxn ang="T5">
                  <a:pos x="T2" y="T3"/>
                </a:cxn>
              </a:cxnLst>
              <a:rect l="T6" t="T7" r="T8" b="T9"/>
              <a:pathLst>
                <a:path w="362" h="250">
                  <a:moveTo>
                    <a:pt x="0" y="250"/>
                  </a:moveTo>
                  <a:lnTo>
                    <a:pt x="362" y="0"/>
                  </a:lnTo>
                </a:path>
              </a:pathLst>
            </a:custGeom>
            <a:noFill/>
            <a:ln w="19050">
              <a:solidFill>
                <a:schemeClr val="tx2"/>
              </a:solidFill>
              <a:round/>
              <a:headEnd type="oval" w="lg" len="lg"/>
              <a:tailEnd/>
            </a:ln>
          </p:spPr>
          <p:txBody>
            <a:bodyPr lIns="74295" tIns="8890" rIns="74295" bIns="8890"/>
            <a:lstStyle/>
            <a:p>
              <a:endParaRPr lang="ja-JP" altLang="en-US" sz="2000" dirty="0">
                <a:latin typeface="+mn-lt"/>
                <a:ea typeface="+mn-ea"/>
              </a:endParaRPr>
            </a:p>
          </p:txBody>
        </p:sp>
        <p:sp>
          <p:nvSpPr>
            <p:cNvPr id="11292" name="Text Box 13"/>
            <p:cNvSpPr txBox="1">
              <a:spLocks noChangeAspect="1" noChangeArrowheads="1"/>
            </p:cNvSpPr>
            <p:nvPr/>
          </p:nvSpPr>
          <p:spPr bwMode="auto">
            <a:xfrm>
              <a:off x="1716" y="1511"/>
              <a:ext cx="3541" cy="236"/>
            </a:xfrm>
            <a:prstGeom prst="rect">
              <a:avLst/>
            </a:prstGeom>
            <a:noFill/>
            <a:ln w="9525">
              <a:noFill/>
              <a:miter lim="800000"/>
              <a:headEnd/>
              <a:tailEnd/>
            </a:ln>
          </p:spPr>
          <p:txBody>
            <a:bodyPr lIns="74295" tIns="8890" rIns="74295" bIns="8890"/>
            <a:lstStyle/>
            <a:p>
              <a:pPr eaLnBrk="1" hangingPunct="1"/>
              <a:r>
                <a:rPr kumimoji="1" lang="en-US" altLang="ja-JP" sz="2000" dirty="0">
                  <a:latin typeface="+mn-lt"/>
                  <a:ea typeface="+mn-ea"/>
                </a:rPr>
                <a:t>Carbon Fiber Reinforced </a:t>
              </a:r>
              <a:r>
                <a:rPr kumimoji="1" lang="en-US" altLang="ja-JP" sz="2000" dirty="0" smtClean="0">
                  <a:latin typeface="+mn-lt"/>
                  <a:ea typeface="+mn-ea"/>
                </a:rPr>
                <a:t>Plastic (CFRP</a:t>
              </a:r>
              <a:r>
                <a:rPr kumimoji="1" lang="en-US" altLang="ja-JP" sz="2000" dirty="0">
                  <a:latin typeface="+mn-lt"/>
                  <a:ea typeface="+mn-ea"/>
                </a:rPr>
                <a:t>) Layer</a:t>
              </a:r>
            </a:p>
          </p:txBody>
        </p:sp>
        <p:sp>
          <p:nvSpPr>
            <p:cNvPr id="11293" name="Line 14"/>
            <p:cNvSpPr>
              <a:spLocks noChangeShapeType="1"/>
            </p:cNvSpPr>
            <p:nvPr/>
          </p:nvSpPr>
          <p:spPr bwMode="auto">
            <a:xfrm flipH="1" flipV="1">
              <a:off x="1587" y="1791"/>
              <a:ext cx="209" cy="227"/>
            </a:xfrm>
            <a:prstGeom prst="line">
              <a:avLst/>
            </a:prstGeom>
            <a:noFill/>
            <a:ln w="19050">
              <a:solidFill>
                <a:schemeClr val="tx2"/>
              </a:solidFill>
              <a:round/>
              <a:headEnd type="oval" w="lg" len="lg"/>
              <a:tailEnd/>
            </a:ln>
          </p:spPr>
          <p:txBody>
            <a:bodyPr lIns="74295" tIns="8890" rIns="74295" bIns="8890"/>
            <a:lstStyle/>
            <a:p>
              <a:endParaRPr lang="ja-JP" altLang="en-US" sz="2000" dirty="0">
                <a:latin typeface="+mn-lt"/>
                <a:ea typeface="+mn-ea"/>
              </a:endParaRPr>
            </a:p>
          </p:txBody>
        </p:sp>
        <p:sp>
          <p:nvSpPr>
            <p:cNvPr id="11294" name="Text Box 15"/>
            <p:cNvSpPr txBox="1">
              <a:spLocks noChangeAspect="1" noChangeArrowheads="1"/>
            </p:cNvSpPr>
            <p:nvPr/>
          </p:nvSpPr>
          <p:spPr bwMode="auto">
            <a:xfrm>
              <a:off x="1096" y="1623"/>
              <a:ext cx="620" cy="197"/>
            </a:xfrm>
            <a:prstGeom prst="rect">
              <a:avLst/>
            </a:prstGeom>
            <a:noFill/>
            <a:ln w="9525">
              <a:noFill/>
              <a:miter lim="800000"/>
              <a:headEnd/>
              <a:tailEnd/>
            </a:ln>
          </p:spPr>
          <p:txBody>
            <a:bodyPr lIns="74295" tIns="8890" rIns="74295" bIns="8890"/>
            <a:lstStyle/>
            <a:p>
              <a:pPr algn="ctr" eaLnBrk="1" hangingPunct="1">
                <a:lnSpc>
                  <a:spcPct val="88000"/>
                </a:lnSpc>
              </a:pPr>
              <a:r>
                <a:rPr kumimoji="1" lang="en-US" altLang="ja-JP" sz="2000" dirty="0" smtClean="0">
                  <a:latin typeface="+mn-lt"/>
                  <a:ea typeface="+mn-ea"/>
                </a:rPr>
                <a:t>Liner</a:t>
              </a:r>
              <a:endParaRPr kumimoji="1" lang="en-US" altLang="ja-JP" sz="2000" dirty="0">
                <a:latin typeface="+mn-lt"/>
                <a:ea typeface="+mn-ea"/>
              </a:endParaRPr>
            </a:p>
          </p:txBody>
        </p:sp>
        <p:sp>
          <p:nvSpPr>
            <p:cNvPr id="11295" name="Text Box 18"/>
            <p:cNvSpPr txBox="1">
              <a:spLocks noChangeAspect="1" noChangeArrowheads="1"/>
            </p:cNvSpPr>
            <p:nvPr/>
          </p:nvSpPr>
          <p:spPr bwMode="auto">
            <a:xfrm>
              <a:off x="3099" y="3070"/>
              <a:ext cx="1021" cy="389"/>
            </a:xfrm>
            <a:prstGeom prst="rect">
              <a:avLst/>
            </a:prstGeom>
            <a:noFill/>
            <a:ln w="9525">
              <a:noFill/>
              <a:miter lim="800000"/>
              <a:headEnd/>
              <a:tailEnd/>
            </a:ln>
          </p:spPr>
          <p:txBody>
            <a:bodyPr lIns="74295" tIns="8890" rIns="74295" bIns="8890"/>
            <a:lstStyle/>
            <a:p>
              <a:pPr algn="ctr" eaLnBrk="1" hangingPunct="1"/>
              <a:r>
                <a:rPr kumimoji="1" lang="en-US" altLang="ja-JP" sz="2000" dirty="0">
                  <a:latin typeface="+mn-lt"/>
                  <a:ea typeface="+mn-ea"/>
                </a:rPr>
                <a:t>Tail End Plug</a:t>
              </a:r>
            </a:p>
          </p:txBody>
        </p:sp>
        <p:sp>
          <p:nvSpPr>
            <p:cNvPr id="11296" name="Text Box 20"/>
            <p:cNvSpPr txBox="1">
              <a:spLocks noChangeAspect="1" noChangeArrowheads="1"/>
            </p:cNvSpPr>
            <p:nvPr/>
          </p:nvSpPr>
          <p:spPr bwMode="auto">
            <a:xfrm>
              <a:off x="1184" y="3239"/>
              <a:ext cx="1728" cy="224"/>
            </a:xfrm>
            <a:prstGeom prst="rect">
              <a:avLst/>
            </a:prstGeom>
            <a:noFill/>
            <a:ln w="9525">
              <a:noFill/>
              <a:miter lim="800000"/>
              <a:headEnd/>
              <a:tailEnd/>
            </a:ln>
          </p:spPr>
          <p:txBody>
            <a:bodyPr lIns="74295" tIns="8890" rIns="74295" bIns="8890"/>
            <a:lstStyle/>
            <a:p>
              <a:pPr algn="ctr" eaLnBrk="1" hangingPunct="1"/>
              <a:r>
                <a:rPr kumimoji="1" lang="en-US" altLang="ja-JP" sz="2000" dirty="0">
                  <a:latin typeface="+mn-lt"/>
                  <a:ea typeface="+mn-ea"/>
                </a:rPr>
                <a:t>Cylindrical </a:t>
              </a:r>
              <a:r>
                <a:rPr kumimoji="1" lang="en-US" altLang="ja-JP" sz="2000" dirty="0" smtClean="0">
                  <a:latin typeface="+mn-lt"/>
                  <a:ea typeface="+mn-ea"/>
                </a:rPr>
                <a:t>Section</a:t>
              </a:r>
              <a:endParaRPr kumimoji="1" lang="en-US" altLang="ja-JP" sz="2000" dirty="0">
                <a:latin typeface="+mn-lt"/>
                <a:ea typeface="+mn-ea"/>
              </a:endParaRPr>
            </a:p>
          </p:txBody>
        </p:sp>
        <p:sp>
          <p:nvSpPr>
            <p:cNvPr id="11297" name="Text Box 21"/>
            <p:cNvSpPr txBox="1">
              <a:spLocks noChangeAspect="1" noChangeArrowheads="1"/>
            </p:cNvSpPr>
            <p:nvPr/>
          </p:nvSpPr>
          <p:spPr bwMode="auto">
            <a:xfrm>
              <a:off x="424" y="3047"/>
              <a:ext cx="770" cy="424"/>
            </a:xfrm>
            <a:prstGeom prst="rect">
              <a:avLst/>
            </a:prstGeom>
            <a:noFill/>
            <a:ln w="9525">
              <a:noFill/>
              <a:miter lim="800000"/>
              <a:headEnd/>
              <a:tailEnd/>
            </a:ln>
          </p:spPr>
          <p:txBody>
            <a:bodyPr lIns="74295" tIns="8890" rIns="74295" bIns="8890"/>
            <a:lstStyle/>
            <a:p>
              <a:pPr eaLnBrk="1" hangingPunct="1"/>
              <a:r>
                <a:rPr kumimoji="1" lang="en-US" altLang="ja-JP" sz="2000" dirty="0">
                  <a:latin typeface="+mn-lt"/>
                  <a:ea typeface="+mn-ea"/>
                </a:rPr>
                <a:t>Dome</a:t>
              </a:r>
              <a:r>
                <a:rPr kumimoji="1" lang="ja-JP" altLang="en-US" sz="2000" dirty="0">
                  <a:latin typeface="+mn-lt"/>
                  <a:ea typeface="+mn-ea"/>
                </a:rPr>
                <a:t>　</a:t>
              </a:r>
              <a:r>
                <a:rPr kumimoji="1" lang="en-US" altLang="ja-JP" sz="2000" dirty="0" smtClean="0">
                  <a:latin typeface="+mn-lt"/>
                  <a:ea typeface="+mn-ea"/>
                </a:rPr>
                <a:t>Section</a:t>
              </a:r>
              <a:endParaRPr kumimoji="1" lang="en-US" altLang="ja-JP" sz="2000" dirty="0">
                <a:latin typeface="+mn-lt"/>
                <a:ea typeface="+mn-ea"/>
              </a:endParaRPr>
            </a:p>
          </p:txBody>
        </p:sp>
        <p:sp>
          <p:nvSpPr>
            <p:cNvPr id="11298" name="AutoShape 22"/>
            <p:cNvSpPr>
              <a:spLocks noChangeAspect="1"/>
            </p:cNvSpPr>
            <p:nvPr/>
          </p:nvSpPr>
          <p:spPr bwMode="auto">
            <a:xfrm rot="5400000">
              <a:off x="1996" y="2281"/>
              <a:ext cx="105" cy="1742"/>
            </a:xfrm>
            <a:prstGeom prst="rightBrace">
              <a:avLst>
                <a:gd name="adj1" fmla="val 138254"/>
                <a:gd name="adj2" fmla="val 50000"/>
              </a:avLst>
            </a:prstGeom>
            <a:noFill/>
            <a:ln w="15875">
              <a:solidFill>
                <a:schemeClr val="tx2"/>
              </a:solidFill>
              <a:round/>
              <a:headEnd/>
              <a:tailEnd/>
            </a:ln>
          </p:spPr>
          <p:txBody>
            <a:bodyPr lIns="74295" tIns="8890" rIns="74295" bIns="8890"/>
            <a:lstStyle/>
            <a:p>
              <a:endParaRPr lang="ja-JP" altLang="en-US" sz="2000" dirty="0">
                <a:latin typeface="+mn-lt"/>
                <a:ea typeface="+mn-ea"/>
              </a:endParaRPr>
            </a:p>
          </p:txBody>
        </p:sp>
        <p:sp>
          <p:nvSpPr>
            <p:cNvPr id="11299" name="AutoShape 23"/>
            <p:cNvSpPr>
              <a:spLocks noChangeAspect="1"/>
            </p:cNvSpPr>
            <p:nvPr/>
          </p:nvSpPr>
          <p:spPr bwMode="auto">
            <a:xfrm rot="8593003">
              <a:off x="835" y="2711"/>
              <a:ext cx="105" cy="460"/>
            </a:xfrm>
            <a:prstGeom prst="rightBrace">
              <a:avLst>
                <a:gd name="adj1" fmla="val 36508"/>
                <a:gd name="adj2" fmla="val 50000"/>
              </a:avLst>
            </a:prstGeom>
            <a:noFill/>
            <a:ln w="15875">
              <a:solidFill>
                <a:schemeClr val="tx2"/>
              </a:solidFill>
              <a:round/>
              <a:headEnd/>
              <a:tailEnd/>
            </a:ln>
          </p:spPr>
          <p:txBody>
            <a:bodyPr lIns="74295" tIns="8890" rIns="74295" bIns="8890"/>
            <a:lstStyle/>
            <a:p>
              <a:endParaRPr lang="ja-JP" altLang="en-US" sz="2000" dirty="0">
                <a:latin typeface="+mn-lt"/>
                <a:ea typeface="+mn-ea"/>
              </a:endParaRPr>
            </a:p>
          </p:txBody>
        </p:sp>
        <p:grpSp>
          <p:nvGrpSpPr>
            <p:cNvPr id="3" name="Group 25"/>
            <p:cNvGrpSpPr>
              <a:grpSpLocks/>
            </p:cNvGrpSpPr>
            <p:nvPr/>
          </p:nvGrpSpPr>
          <p:grpSpPr bwMode="auto">
            <a:xfrm>
              <a:off x="3847" y="1808"/>
              <a:ext cx="1337" cy="1307"/>
              <a:chOff x="3740" y="1215"/>
              <a:chExt cx="1337" cy="1307"/>
            </a:xfrm>
          </p:grpSpPr>
          <p:sp>
            <p:nvSpPr>
              <p:cNvPr id="11303" name="Oval 26"/>
              <p:cNvSpPr>
                <a:spLocks noChangeAspect="1" noChangeArrowheads="1"/>
              </p:cNvSpPr>
              <p:nvPr/>
            </p:nvSpPr>
            <p:spPr bwMode="auto">
              <a:xfrm>
                <a:off x="3830" y="1321"/>
                <a:ext cx="1134" cy="1099"/>
              </a:xfrm>
              <a:prstGeom prst="ellipse">
                <a:avLst/>
              </a:prstGeom>
              <a:gradFill rotWithShape="1">
                <a:gsLst>
                  <a:gs pos="0">
                    <a:srgbClr val="FFFFFF"/>
                  </a:gs>
                  <a:gs pos="100000">
                    <a:srgbClr val="767676"/>
                  </a:gs>
                </a:gsLst>
                <a:path path="shape">
                  <a:fillToRect l="50000" t="50000" r="50000" b="50000"/>
                </a:path>
              </a:gradFill>
              <a:ln w="9525">
                <a:solidFill>
                  <a:srgbClr val="000000"/>
                </a:solidFill>
                <a:round/>
                <a:headEnd/>
                <a:tailEnd/>
              </a:ln>
            </p:spPr>
            <p:txBody>
              <a:bodyPr lIns="74295" tIns="8890" rIns="74295" bIns="8890"/>
              <a:lstStyle/>
              <a:p>
                <a:endParaRPr lang="ja-JP" altLang="en-US" sz="2000" dirty="0">
                  <a:latin typeface="+mn-lt"/>
                  <a:ea typeface="+mn-ea"/>
                </a:endParaRPr>
              </a:p>
            </p:txBody>
          </p:sp>
          <p:sp>
            <p:nvSpPr>
              <p:cNvPr id="11304" name="Oval 27"/>
              <p:cNvSpPr>
                <a:spLocks noChangeAspect="1" noChangeArrowheads="1"/>
              </p:cNvSpPr>
              <p:nvPr/>
            </p:nvSpPr>
            <p:spPr bwMode="auto">
              <a:xfrm>
                <a:off x="4215" y="1688"/>
                <a:ext cx="364" cy="366"/>
              </a:xfrm>
              <a:prstGeom prst="ellipse">
                <a:avLst/>
              </a:prstGeom>
              <a:solidFill>
                <a:srgbClr val="C0C0C0"/>
              </a:solidFill>
              <a:ln w="9525">
                <a:solidFill>
                  <a:srgbClr val="000000"/>
                </a:solidFill>
                <a:round/>
                <a:headEnd/>
                <a:tailEnd/>
              </a:ln>
            </p:spPr>
            <p:txBody>
              <a:bodyPr lIns="74295" tIns="8890" rIns="74295" bIns="8890"/>
              <a:lstStyle/>
              <a:p>
                <a:endParaRPr lang="ja-JP" altLang="en-US" sz="2000" dirty="0">
                  <a:latin typeface="+mn-lt"/>
                  <a:ea typeface="+mn-ea"/>
                </a:endParaRPr>
              </a:p>
            </p:txBody>
          </p:sp>
          <p:sp>
            <p:nvSpPr>
              <p:cNvPr id="11305" name="Oval 28"/>
              <p:cNvSpPr>
                <a:spLocks noChangeAspect="1" noChangeArrowheads="1"/>
              </p:cNvSpPr>
              <p:nvPr/>
            </p:nvSpPr>
            <p:spPr bwMode="auto">
              <a:xfrm>
                <a:off x="4275" y="1748"/>
                <a:ext cx="244" cy="244"/>
              </a:xfrm>
              <a:prstGeom prst="ellipse">
                <a:avLst/>
              </a:prstGeom>
              <a:solidFill>
                <a:srgbClr val="FFFFFF"/>
              </a:solidFill>
              <a:ln w="9525">
                <a:solidFill>
                  <a:srgbClr val="000000"/>
                </a:solidFill>
                <a:round/>
                <a:headEnd/>
                <a:tailEnd/>
              </a:ln>
            </p:spPr>
            <p:txBody>
              <a:bodyPr lIns="74295" tIns="8890" rIns="74295" bIns="8890"/>
              <a:lstStyle/>
              <a:p>
                <a:endParaRPr lang="ja-JP" altLang="en-US" sz="2000" dirty="0">
                  <a:latin typeface="+mn-lt"/>
                  <a:ea typeface="+mn-ea"/>
                </a:endParaRPr>
              </a:p>
            </p:txBody>
          </p:sp>
          <p:sp>
            <p:nvSpPr>
              <p:cNvPr id="11306" name="Oval 29"/>
              <p:cNvSpPr>
                <a:spLocks noChangeAspect="1" noChangeArrowheads="1"/>
              </p:cNvSpPr>
              <p:nvPr/>
            </p:nvSpPr>
            <p:spPr bwMode="auto">
              <a:xfrm>
                <a:off x="4305" y="1777"/>
                <a:ext cx="183" cy="187"/>
              </a:xfrm>
              <a:prstGeom prst="ellipse">
                <a:avLst/>
              </a:prstGeom>
              <a:solidFill>
                <a:srgbClr val="FFFFFF"/>
              </a:solidFill>
              <a:ln w="9525">
                <a:solidFill>
                  <a:srgbClr val="000000"/>
                </a:solidFill>
                <a:round/>
                <a:headEnd/>
                <a:tailEnd/>
              </a:ln>
            </p:spPr>
            <p:txBody>
              <a:bodyPr lIns="74295" tIns="8890" rIns="74295" bIns="8890"/>
              <a:lstStyle/>
              <a:p>
                <a:endParaRPr lang="ja-JP" altLang="en-US" sz="2000" dirty="0">
                  <a:latin typeface="+mn-lt"/>
                  <a:ea typeface="+mn-ea"/>
                </a:endParaRPr>
              </a:p>
            </p:txBody>
          </p:sp>
          <p:sp>
            <p:nvSpPr>
              <p:cNvPr id="11307" name="Line 30"/>
              <p:cNvSpPr>
                <a:spLocks noChangeAspect="1" noChangeShapeType="1"/>
              </p:cNvSpPr>
              <p:nvPr/>
            </p:nvSpPr>
            <p:spPr bwMode="auto">
              <a:xfrm>
                <a:off x="3740" y="1871"/>
                <a:ext cx="1337" cy="0"/>
              </a:xfrm>
              <a:prstGeom prst="line">
                <a:avLst/>
              </a:prstGeom>
              <a:noFill/>
              <a:ln w="9525">
                <a:solidFill>
                  <a:srgbClr val="000000"/>
                </a:solidFill>
                <a:prstDash val="lgDashDot"/>
                <a:round/>
                <a:headEnd/>
                <a:tailEnd/>
              </a:ln>
            </p:spPr>
            <p:txBody>
              <a:bodyPr lIns="74295" tIns="8890" rIns="74295" bIns="8890"/>
              <a:lstStyle/>
              <a:p>
                <a:endParaRPr lang="ja-JP" altLang="en-US" sz="2000" dirty="0">
                  <a:latin typeface="+mn-lt"/>
                  <a:ea typeface="+mn-ea"/>
                </a:endParaRPr>
              </a:p>
            </p:txBody>
          </p:sp>
          <p:sp>
            <p:nvSpPr>
              <p:cNvPr id="11308" name="Line 31"/>
              <p:cNvSpPr>
                <a:spLocks noChangeAspect="1" noChangeShapeType="1"/>
              </p:cNvSpPr>
              <p:nvPr/>
            </p:nvSpPr>
            <p:spPr bwMode="auto">
              <a:xfrm>
                <a:off x="4398" y="1215"/>
                <a:ext cx="0" cy="1307"/>
              </a:xfrm>
              <a:prstGeom prst="line">
                <a:avLst/>
              </a:prstGeom>
              <a:noFill/>
              <a:ln w="9525">
                <a:solidFill>
                  <a:srgbClr val="000000"/>
                </a:solidFill>
                <a:prstDash val="lgDashDot"/>
                <a:round/>
                <a:headEnd/>
                <a:tailEnd/>
              </a:ln>
            </p:spPr>
            <p:txBody>
              <a:bodyPr lIns="74295" tIns="8890" rIns="74295" bIns="8890"/>
              <a:lstStyle/>
              <a:p>
                <a:endParaRPr lang="ja-JP" altLang="en-US" sz="2000" dirty="0">
                  <a:latin typeface="+mn-lt"/>
                  <a:ea typeface="+mn-ea"/>
                </a:endParaRPr>
              </a:p>
            </p:txBody>
          </p:sp>
        </p:grpSp>
        <p:sp>
          <p:nvSpPr>
            <p:cNvPr id="11302" name="Line 126"/>
            <p:cNvSpPr>
              <a:spLocks noChangeAspect="1" noChangeShapeType="1"/>
            </p:cNvSpPr>
            <p:nvPr/>
          </p:nvSpPr>
          <p:spPr bwMode="auto">
            <a:xfrm>
              <a:off x="506" y="2464"/>
              <a:ext cx="3175" cy="0"/>
            </a:xfrm>
            <a:prstGeom prst="line">
              <a:avLst/>
            </a:prstGeom>
            <a:noFill/>
            <a:ln w="9525">
              <a:solidFill>
                <a:srgbClr val="000000"/>
              </a:solidFill>
              <a:prstDash val="lgDashDot"/>
              <a:round/>
              <a:headEnd/>
              <a:tailEnd/>
            </a:ln>
          </p:spPr>
          <p:txBody>
            <a:bodyPr lIns="74295" tIns="8890" rIns="74295" bIns="8890"/>
            <a:lstStyle/>
            <a:p>
              <a:endParaRPr lang="ja-JP" altLang="en-US" sz="2000" dirty="0">
                <a:latin typeface="+mn-lt"/>
                <a:ea typeface="+mn-ea"/>
              </a:endParaRPr>
            </a:p>
          </p:txBody>
        </p:sp>
      </p:grpSp>
      <p:sp>
        <p:nvSpPr>
          <p:cNvPr id="27" name="Text Box 24"/>
          <p:cNvSpPr txBox="1">
            <a:spLocks noChangeArrowheads="1"/>
          </p:cNvSpPr>
          <p:nvPr/>
        </p:nvSpPr>
        <p:spPr bwMode="auto">
          <a:xfrm>
            <a:off x="1722397" y="984250"/>
            <a:ext cx="5867400" cy="400110"/>
          </a:xfrm>
          <a:prstGeom prst="rect">
            <a:avLst/>
          </a:prstGeom>
          <a:noFill/>
          <a:ln w="9525">
            <a:noFill/>
            <a:miter lim="800000"/>
            <a:headEnd/>
            <a:tailEnd/>
          </a:ln>
        </p:spPr>
        <p:txBody>
          <a:bodyPr>
            <a:spAutoFit/>
          </a:bodyPr>
          <a:lstStyle/>
          <a:p>
            <a:pPr algn="ctr">
              <a:spcBef>
                <a:spcPct val="50000"/>
              </a:spcBef>
            </a:pPr>
            <a:r>
              <a:rPr lang="en-US" altLang="ja-JP" sz="2000" dirty="0" smtClean="0">
                <a:latin typeface="+mn-lt"/>
                <a:ea typeface="ＭＳ Ｐゴシック" pitchFamily="50" charset="-128"/>
              </a:rPr>
              <a:t>Specification of </a:t>
            </a:r>
            <a:r>
              <a:rPr lang="en-US" altLang="ja-JP" sz="2000" smtClean="0">
                <a:latin typeface="+mn-lt"/>
              </a:rPr>
              <a:t>Test</a:t>
            </a:r>
            <a:r>
              <a:rPr lang="en-US" altLang="ja-JP" sz="2000" smtClean="0">
                <a:latin typeface="+mn-lt"/>
                <a:ea typeface="ＭＳ Ｐゴシック" pitchFamily="50" charset="-128"/>
              </a:rPr>
              <a:t> Tank</a:t>
            </a:r>
            <a:endParaRPr lang="ja-JP" altLang="en-US" sz="2000" dirty="0">
              <a:latin typeface="+mn-lt"/>
              <a:ea typeface="ＭＳ Ｐゴシック" pitchFamily="50" charset="-128"/>
            </a:endParaRPr>
          </a:p>
        </p:txBody>
      </p:sp>
      <p:cxnSp>
        <p:nvCxnSpPr>
          <p:cNvPr id="30" name="直線矢印コネクタ 29"/>
          <p:cNvCxnSpPr>
            <a:stCxn id="11295" idx="0"/>
            <a:endCxn id="11306" idx="3"/>
          </p:cNvCxnSpPr>
          <p:nvPr/>
        </p:nvCxnSpPr>
        <p:spPr bwMode="auto">
          <a:xfrm rot="5400000" flipH="1" flipV="1">
            <a:off x="6043177" y="4194426"/>
            <a:ext cx="857862" cy="1316513"/>
          </a:xfrm>
          <a:prstGeom prst="straightConnector1">
            <a:avLst/>
          </a:prstGeom>
          <a:solidFill>
            <a:schemeClr val="accent1"/>
          </a:solidFill>
          <a:ln w="19050" cap="flat" cmpd="sng" algn="ctr">
            <a:solidFill>
              <a:schemeClr val="tx2"/>
            </a:solidFill>
            <a:prstDash val="solid"/>
            <a:round/>
            <a:headEnd type="none" w="med" len="med"/>
            <a:tailEnd type="arrow"/>
          </a:ln>
          <a:effectLst/>
        </p:spPr>
      </p:cxnSp>
      <p:cxnSp>
        <p:nvCxnSpPr>
          <p:cNvPr id="31" name="直線矢印コネクタ 30"/>
          <p:cNvCxnSpPr>
            <a:stCxn id="11295" idx="0"/>
          </p:cNvCxnSpPr>
          <p:nvPr/>
        </p:nvCxnSpPr>
        <p:spPr bwMode="auto">
          <a:xfrm rot="16200000" flipV="1">
            <a:off x="5369242" y="4837003"/>
            <a:ext cx="727488" cy="161732"/>
          </a:xfrm>
          <a:prstGeom prst="straightConnector1">
            <a:avLst/>
          </a:prstGeom>
          <a:solidFill>
            <a:schemeClr val="accent1"/>
          </a:solidFill>
          <a:ln w="19050" cap="flat" cmpd="sng" algn="ctr">
            <a:solidFill>
              <a:schemeClr val="tx2"/>
            </a:solidFill>
            <a:prstDash val="solid"/>
            <a:round/>
            <a:headEnd type="none" w="med" len="med"/>
            <a:tailEnd type="arrow"/>
          </a:ln>
          <a:effectLst/>
        </p:spPr>
      </p:cxnSp>
      <p:sp>
        <p:nvSpPr>
          <p:cNvPr id="29" name="スライド番号プレースホルダ 28"/>
          <p:cNvSpPr>
            <a:spLocks noGrp="1"/>
          </p:cNvSpPr>
          <p:nvPr>
            <p:ph type="sldNum" sz="quarter" idx="12"/>
          </p:nvPr>
        </p:nvSpPr>
        <p:spPr/>
        <p:txBody>
          <a:bodyPr/>
          <a:lstStyle/>
          <a:p>
            <a:fld id="{921F9411-4514-4DBA-B889-015ED1E8456B}" type="slidenum">
              <a:rPr lang="ja-JP" altLang="en-US" smtClean="0"/>
              <a:pPr/>
              <a:t>8</a:t>
            </a:fld>
            <a:endParaRPr lang="en-US" altLang="ja-JP" dirty="0"/>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3" name="グループ化 122"/>
          <p:cNvGrpSpPr/>
          <p:nvPr/>
        </p:nvGrpSpPr>
        <p:grpSpPr>
          <a:xfrm>
            <a:off x="2556279" y="3902523"/>
            <a:ext cx="3389498" cy="2791084"/>
            <a:chOff x="2587048" y="3895466"/>
            <a:chExt cx="3671957" cy="2791084"/>
          </a:xfrm>
        </p:grpSpPr>
        <p:sp>
          <p:nvSpPr>
            <p:cNvPr id="120" name="上カーブ矢印 119"/>
            <p:cNvSpPr/>
            <p:nvPr/>
          </p:nvSpPr>
          <p:spPr bwMode="auto">
            <a:xfrm rot="21003503" flipV="1">
              <a:off x="2587048" y="3895466"/>
              <a:ext cx="1991197" cy="933280"/>
            </a:xfrm>
            <a:prstGeom prst="curvedUp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none" strike="noStrike" cap="none" normalizeH="0" baseline="0" smtClean="0">
                <a:ln>
                  <a:noFill/>
                </a:ln>
                <a:solidFill>
                  <a:schemeClr val="tx1"/>
                </a:solidFill>
                <a:effectLst/>
                <a:latin typeface="Arial" pitchFamily="34" charset="0"/>
                <a:ea typeface="ＭＳ Ｐゴシック" pitchFamily="50" charset="-128"/>
              </a:endParaRPr>
            </a:p>
          </p:txBody>
        </p:sp>
        <p:pic>
          <p:nvPicPr>
            <p:cNvPr id="119" name="Picture 12" descr="060712-容器設置00"/>
            <p:cNvPicPr>
              <a:picLocks noChangeAspect="1" noChangeArrowheads="1"/>
            </p:cNvPicPr>
            <p:nvPr/>
          </p:nvPicPr>
          <p:blipFill>
            <a:blip r:embed="rId3" cstate="print"/>
            <a:srcRect l="2847" t="7577" r="8890" b="1306"/>
            <a:stretch>
              <a:fillRect/>
            </a:stretch>
          </p:blipFill>
          <p:spPr bwMode="auto">
            <a:xfrm>
              <a:off x="3503105" y="4718050"/>
              <a:ext cx="2755900" cy="1968500"/>
            </a:xfrm>
            <a:prstGeom prst="rect">
              <a:avLst/>
            </a:prstGeom>
            <a:noFill/>
            <a:ln w="9525">
              <a:noFill/>
              <a:miter lim="800000"/>
              <a:headEnd/>
              <a:tailEnd/>
            </a:ln>
          </p:spPr>
        </p:pic>
      </p:grpSp>
      <p:sp>
        <p:nvSpPr>
          <p:cNvPr id="15" name="Freeform 4"/>
          <p:cNvSpPr>
            <a:spLocks noChangeAspect="1"/>
          </p:cNvSpPr>
          <p:nvPr/>
        </p:nvSpPr>
        <p:spPr bwMode="auto">
          <a:xfrm>
            <a:off x="715112" y="1073151"/>
            <a:ext cx="2803281" cy="1595438"/>
          </a:xfrm>
          <a:custGeom>
            <a:avLst/>
            <a:gdLst/>
            <a:ahLst/>
            <a:cxnLst>
              <a:cxn ang="0">
                <a:pos x="782" y="0"/>
              </a:cxn>
              <a:cxn ang="0">
                <a:pos x="0" y="782"/>
              </a:cxn>
              <a:cxn ang="0">
                <a:pos x="0" y="3907"/>
              </a:cxn>
              <a:cxn ang="0">
                <a:pos x="782" y="4688"/>
              </a:cxn>
              <a:cxn ang="0">
                <a:pos x="5731" y="4688"/>
              </a:cxn>
              <a:cxn ang="0">
                <a:pos x="6512" y="3907"/>
              </a:cxn>
              <a:cxn ang="0">
                <a:pos x="6512" y="782"/>
              </a:cxn>
              <a:cxn ang="0">
                <a:pos x="5731" y="0"/>
              </a:cxn>
              <a:cxn ang="0">
                <a:pos x="782" y="0"/>
              </a:cxn>
            </a:cxnLst>
            <a:rect l="0" t="0" r="r" b="b"/>
            <a:pathLst>
              <a:path w="6512" h="4688">
                <a:moveTo>
                  <a:pt x="782" y="0"/>
                </a:moveTo>
                <a:cubicBezTo>
                  <a:pt x="350" y="0"/>
                  <a:pt x="0" y="350"/>
                  <a:pt x="0" y="782"/>
                </a:cubicBezTo>
                <a:lnTo>
                  <a:pt x="0" y="3907"/>
                </a:lnTo>
                <a:cubicBezTo>
                  <a:pt x="0" y="4339"/>
                  <a:pt x="350" y="4688"/>
                  <a:pt x="782" y="4688"/>
                </a:cubicBezTo>
                <a:lnTo>
                  <a:pt x="5731" y="4688"/>
                </a:lnTo>
                <a:cubicBezTo>
                  <a:pt x="6163" y="4688"/>
                  <a:pt x="6512" y="4339"/>
                  <a:pt x="6512" y="3907"/>
                </a:cubicBezTo>
                <a:lnTo>
                  <a:pt x="6512" y="782"/>
                </a:lnTo>
                <a:cubicBezTo>
                  <a:pt x="6512" y="350"/>
                  <a:pt x="6163" y="0"/>
                  <a:pt x="5731" y="0"/>
                </a:cubicBezTo>
                <a:lnTo>
                  <a:pt x="782" y="0"/>
                </a:lnTo>
                <a:close/>
              </a:path>
            </a:pathLst>
          </a:custGeom>
          <a:solidFill>
            <a:srgbClr val="FF99CC"/>
          </a:solidFill>
          <a:ln w="28575" cap="flat" cmpd="sng">
            <a:solidFill>
              <a:srgbClr val="000000"/>
            </a:solidFill>
            <a:prstDash val="dash"/>
            <a:round/>
            <a:headEnd/>
            <a:tailEnd/>
          </a:ln>
        </p:spPr>
        <p:txBody>
          <a:bodyPr/>
          <a:lstStyle/>
          <a:p>
            <a:endParaRPr lang="ja-JP" altLang="en-US">
              <a:latin typeface="+mn-lt"/>
            </a:endParaRPr>
          </a:p>
        </p:txBody>
      </p:sp>
      <p:sp>
        <p:nvSpPr>
          <p:cNvPr id="16" name="AutoShape 5"/>
          <p:cNvSpPr>
            <a:spLocks noChangeArrowheads="1"/>
          </p:cNvSpPr>
          <p:nvPr/>
        </p:nvSpPr>
        <p:spPr bwMode="auto">
          <a:xfrm>
            <a:off x="926595" y="2483894"/>
            <a:ext cx="2295255" cy="315035"/>
          </a:xfrm>
          <a:prstGeom prst="roundRect">
            <a:avLst>
              <a:gd name="adj" fmla="val 16667"/>
            </a:avLst>
          </a:prstGeom>
          <a:solidFill>
            <a:schemeClr val="accent1"/>
          </a:solidFill>
          <a:ln w="9525">
            <a:solidFill>
              <a:schemeClr val="tx1"/>
            </a:solidFill>
            <a:round/>
            <a:headEnd/>
            <a:tailEnd/>
          </a:ln>
          <a:effectLst/>
        </p:spPr>
        <p:txBody>
          <a:bodyPr wrap="none" anchor="ctr"/>
          <a:lstStyle/>
          <a:p>
            <a:pPr algn="ctr">
              <a:spcBef>
                <a:spcPct val="50000"/>
              </a:spcBef>
            </a:pPr>
            <a:r>
              <a:rPr lang="en-US" altLang="ja-JP" sz="1600" smtClean="0">
                <a:latin typeface="+mn-lt"/>
              </a:rPr>
              <a:t>Thermostatic Chamber</a:t>
            </a:r>
            <a:endParaRPr lang="ja-JP" altLang="en-US" sz="1600" dirty="0">
              <a:latin typeface="+mn-lt"/>
            </a:endParaRPr>
          </a:p>
        </p:txBody>
      </p:sp>
      <p:grpSp>
        <p:nvGrpSpPr>
          <p:cNvPr id="117" name="グループ化 116"/>
          <p:cNvGrpSpPr/>
          <p:nvPr/>
        </p:nvGrpSpPr>
        <p:grpSpPr>
          <a:xfrm>
            <a:off x="2340042" y="1701800"/>
            <a:ext cx="3664926" cy="568324"/>
            <a:chOff x="3352800" y="1871660"/>
            <a:chExt cx="3970337" cy="568324"/>
          </a:xfrm>
        </p:grpSpPr>
        <p:grpSp>
          <p:nvGrpSpPr>
            <p:cNvPr id="20" name="Group 9"/>
            <p:cNvGrpSpPr>
              <a:grpSpLocks/>
            </p:cNvGrpSpPr>
            <p:nvPr/>
          </p:nvGrpSpPr>
          <p:grpSpPr bwMode="auto">
            <a:xfrm flipH="1">
              <a:off x="3352800" y="1871660"/>
              <a:ext cx="3970337" cy="568324"/>
              <a:chOff x="1307" y="1569"/>
              <a:chExt cx="2501" cy="358"/>
            </a:xfrm>
          </p:grpSpPr>
          <p:sp>
            <p:nvSpPr>
              <p:cNvPr id="29" name="Freeform 12"/>
              <p:cNvSpPr>
                <a:spLocks noChangeAspect="1"/>
              </p:cNvSpPr>
              <p:nvPr/>
            </p:nvSpPr>
            <p:spPr bwMode="auto">
              <a:xfrm>
                <a:off x="1307" y="1570"/>
                <a:ext cx="452" cy="357"/>
              </a:xfrm>
              <a:custGeom>
                <a:avLst/>
                <a:gdLst/>
                <a:ahLst/>
                <a:cxnLst>
                  <a:cxn ang="0">
                    <a:pos x="433" y="1216"/>
                  </a:cxn>
                  <a:cxn ang="0">
                    <a:pos x="0" y="852"/>
                  </a:cxn>
                  <a:cxn ang="0">
                    <a:pos x="208" y="852"/>
                  </a:cxn>
                  <a:cxn ang="0">
                    <a:pos x="208" y="700"/>
                  </a:cxn>
                  <a:cxn ang="0">
                    <a:pos x="865" y="0"/>
                  </a:cxn>
                  <a:cxn ang="0">
                    <a:pos x="1536" y="0"/>
                  </a:cxn>
                  <a:cxn ang="0">
                    <a:pos x="1536" y="365"/>
                  </a:cxn>
                  <a:cxn ang="0">
                    <a:pos x="865" y="365"/>
                  </a:cxn>
                  <a:cxn ang="0">
                    <a:pos x="658" y="700"/>
                  </a:cxn>
                  <a:cxn ang="0">
                    <a:pos x="658" y="852"/>
                  </a:cxn>
                  <a:cxn ang="0">
                    <a:pos x="865" y="852"/>
                  </a:cxn>
                  <a:cxn ang="0">
                    <a:pos x="433" y="1216"/>
                  </a:cxn>
                </a:cxnLst>
                <a:rect l="0" t="0" r="r" b="b"/>
                <a:pathLst>
                  <a:path w="1536" h="1216">
                    <a:moveTo>
                      <a:pt x="433" y="1216"/>
                    </a:moveTo>
                    <a:lnTo>
                      <a:pt x="0" y="852"/>
                    </a:lnTo>
                    <a:lnTo>
                      <a:pt x="208" y="852"/>
                    </a:lnTo>
                    <a:lnTo>
                      <a:pt x="208" y="700"/>
                    </a:lnTo>
                    <a:cubicBezTo>
                      <a:pt x="208" y="314"/>
                      <a:pt x="502" y="0"/>
                      <a:pt x="865" y="0"/>
                    </a:cubicBezTo>
                    <a:lnTo>
                      <a:pt x="1536" y="0"/>
                    </a:lnTo>
                    <a:lnTo>
                      <a:pt x="1536" y="365"/>
                    </a:lnTo>
                    <a:lnTo>
                      <a:pt x="865" y="365"/>
                    </a:lnTo>
                    <a:cubicBezTo>
                      <a:pt x="751" y="365"/>
                      <a:pt x="658" y="515"/>
                      <a:pt x="658" y="700"/>
                    </a:cubicBezTo>
                    <a:lnTo>
                      <a:pt x="658" y="852"/>
                    </a:lnTo>
                    <a:lnTo>
                      <a:pt x="865" y="852"/>
                    </a:lnTo>
                    <a:lnTo>
                      <a:pt x="433" y="1216"/>
                    </a:lnTo>
                    <a:close/>
                  </a:path>
                </a:pathLst>
              </a:custGeom>
              <a:solidFill>
                <a:srgbClr val="00FFFF"/>
              </a:solidFill>
              <a:ln w="28575" cap="rnd">
                <a:solidFill>
                  <a:srgbClr val="969696"/>
                </a:solidFill>
                <a:prstDash val="solid"/>
                <a:miter lim="800000"/>
                <a:headEnd/>
                <a:tailEnd/>
              </a:ln>
            </p:spPr>
            <p:txBody>
              <a:bodyPr/>
              <a:lstStyle/>
              <a:p>
                <a:endParaRPr lang="ja-JP" altLang="en-US">
                  <a:latin typeface="+mn-lt"/>
                </a:endParaRPr>
              </a:p>
            </p:txBody>
          </p:sp>
          <p:sp>
            <p:nvSpPr>
              <p:cNvPr id="27" name="Rectangle 15"/>
              <p:cNvSpPr>
                <a:spLocks noChangeAspect="1" noChangeArrowheads="1"/>
              </p:cNvSpPr>
              <p:nvPr/>
            </p:nvSpPr>
            <p:spPr bwMode="auto">
              <a:xfrm>
                <a:off x="1713" y="1569"/>
                <a:ext cx="2095" cy="108"/>
              </a:xfrm>
              <a:prstGeom prst="rect">
                <a:avLst/>
              </a:prstGeom>
              <a:solidFill>
                <a:srgbClr val="00FFFF"/>
              </a:solidFill>
              <a:ln w="28575" cap="rnd">
                <a:solidFill>
                  <a:srgbClr val="969696"/>
                </a:solidFill>
                <a:miter lim="800000"/>
                <a:headEnd/>
                <a:tailEnd/>
              </a:ln>
            </p:spPr>
            <p:txBody>
              <a:bodyPr/>
              <a:lstStyle/>
              <a:p>
                <a:endParaRPr lang="ja-JP" altLang="en-US">
                  <a:latin typeface="+mn-lt"/>
                </a:endParaRPr>
              </a:p>
            </p:txBody>
          </p:sp>
          <p:sp>
            <p:nvSpPr>
              <p:cNvPr id="23" name="Rectangle 16"/>
              <p:cNvSpPr>
                <a:spLocks noChangeArrowheads="1"/>
              </p:cNvSpPr>
              <p:nvPr/>
            </p:nvSpPr>
            <p:spPr bwMode="auto">
              <a:xfrm>
                <a:off x="1643" y="1581"/>
                <a:ext cx="137" cy="86"/>
              </a:xfrm>
              <a:prstGeom prst="rect">
                <a:avLst/>
              </a:prstGeom>
              <a:solidFill>
                <a:srgbClr val="00FFFF"/>
              </a:solidFill>
              <a:ln w="9525">
                <a:solidFill>
                  <a:srgbClr val="00FFFF"/>
                </a:solidFill>
                <a:miter lim="800000"/>
                <a:headEnd/>
                <a:tailEnd/>
              </a:ln>
              <a:effectLst/>
            </p:spPr>
            <p:txBody>
              <a:bodyPr wrap="none" anchor="ctr"/>
              <a:lstStyle/>
              <a:p>
                <a:endParaRPr lang="ja-JP" altLang="en-US">
                  <a:latin typeface="+mn-lt"/>
                </a:endParaRPr>
              </a:p>
            </p:txBody>
          </p:sp>
        </p:grpSp>
        <p:sp>
          <p:nvSpPr>
            <p:cNvPr id="35" name="AutoShape 24"/>
            <p:cNvSpPr>
              <a:spLocks noChangeArrowheads="1"/>
            </p:cNvSpPr>
            <p:nvPr/>
          </p:nvSpPr>
          <p:spPr bwMode="auto">
            <a:xfrm rot="16200000" flipH="1">
              <a:off x="5033169" y="1846812"/>
              <a:ext cx="144462" cy="215900"/>
            </a:xfrm>
            <a:prstGeom prst="upArrow">
              <a:avLst>
                <a:gd name="adj1" fmla="val 34065"/>
                <a:gd name="adj2" fmla="val 76926"/>
              </a:avLst>
            </a:prstGeom>
            <a:solidFill>
              <a:schemeClr val="tx1"/>
            </a:solidFill>
            <a:ln w="9525">
              <a:solidFill>
                <a:schemeClr val="tx1"/>
              </a:solidFill>
              <a:miter lim="800000"/>
              <a:headEnd/>
              <a:tailEnd/>
            </a:ln>
            <a:effectLst/>
          </p:spPr>
          <p:txBody>
            <a:bodyPr vert="eaVert" wrap="none" anchor="ctr"/>
            <a:lstStyle/>
            <a:p>
              <a:endParaRPr lang="ja-JP" altLang="en-US">
                <a:latin typeface="+mn-lt"/>
              </a:endParaRPr>
            </a:p>
          </p:txBody>
        </p:sp>
      </p:grpSp>
      <p:grpSp>
        <p:nvGrpSpPr>
          <p:cNvPr id="59" name="Group 48"/>
          <p:cNvGrpSpPr>
            <a:grpSpLocks/>
          </p:cNvGrpSpPr>
          <p:nvPr/>
        </p:nvGrpSpPr>
        <p:grpSpPr bwMode="auto">
          <a:xfrm>
            <a:off x="5210913" y="2085978"/>
            <a:ext cx="1544517" cy="2128838"/>
            <a:chOff x="829" y="1776"/>
            <a:chExt cx="1054" cy="1341"/>
          </a:xfrm>
        </p:grpSpPr>
        <p:sp>
          <p:nvSpPr>
            <p:cNvPr id="105" name="Freeform 51"/>
            <p:cNvSpPr>
              <a:spLocks noChangeAspect="1"/>
            </p:cNvSpPr>
            <p:nvPr/>
          </p:nvSpPr>
          <p:spPr bwMode="auto">
            <a:xfrm>
              <a:off x="1102" y="2760"/>
              <a:ext cx="452" cy="357"/>
            </a:xfrm>
            <a:custGeom>
              <a:avLst/>
              <a:gdLst/>
              <a:ahLst/>
              <a:cxnLst>
                <a:cxn ang="0">
                  <a:pos x="433" y="0"/>
                </a:cxn>
                <a:cxn ang="0">
                  <a:pos x="0" y="365"/>
                </a:cxn>
                <a:cxn ang="0">
                  <a:pos x="208" y="365"/>
                </a:cxn>
                <a:cxn ang="0">
                  <a:pos x="208" y="517"/>
                </a:cxn>
                <a:cxn ang="0">
                  <a:pos x="865" y="1216"/>
                </a:cxn>
                <a:cxn ang="0">
                  <a:pos x="1536" y="1216"/>
                </a:cxn>
                <a:cxn ang="0">
                  <a:pos x="1536" y="852"/>
                </a:cxn>
                <a:cxn ang="0">
                  <a:pos x="865" y="852"/>
                </a:cxn>
                <a:cxn ang="0">
                  <a:pos x="658" y="517"/>
                </a:cxn>
                <a:cxn ang="0">
                  <a:pos x="658" y="365"/>
                </a:cxn>
                <a:cxn ang="0">
                  <a:pos x="865" y="365"/>
                </a:cxn>
                <a:cxn ang="0">
                  <a:pos x="433" y="0"/>
                </a:cxn>
              </a:cxnLst>
              <a:rect l="0" t="0" r="r" b="b"/>
              <a:pathLst>
                <a:path w="1536" h="1216">
                  <a:moveTo>
                    <a:pt x="433" y="0"/>
                  </a:moveTo>
                  <a:lnTo>
                    <a:pt x="0" y="365"/>
                  </a:lnTo>
                  <a:lnTo>
                    <a:pt x="208" y="365"/>
                  </a:lnTo>
                  <a:lnTo>
                    <a:pt x="208" y="517"/>
                  </a:lnTo>
                  <a:cubicBezTo>
                    <a:pt x="208" y="903"/>
                    <a:pt x="502" y="1216"/>
                    <a:pt x="865" y="1216"/>
                  </a:cubicBezTo>
                  <a:lnTo>
                    <a:pt x="1536" y="1216"/>
                  </a:lnTo>
                  <a:lnTo>
                    <a:pt x="1536" y="852"/>
                  </a:lnTo>
                  <a:lnTo>
                    <a:pt x="865" y="852"/>
                  </a:lnTo>
                  <a:cubicBezTo>
                    <a:pt x="751" y="852"/>
                    <a:pt x="658" y="702"/>
                    <a:pt x="658" y="517"/>
                  </a:cubicBezTo>
                  <a:lnTo>
                    <a:pt x="658" y="365"/>
                  </a:lnTo>
                  <a:lnTo>
                    <a:pt x="865" y="365"/>
                  </a:lnTo>
                  <a:lnTo>
                    <a:pt x="433" y="0"/>
                  </a:lnTo>
                  <a:close/>
                </a:path>
              </a:pathLst>
            </a:custGeom>
            <a:solidFill>
              <a:srgbClr val="FFFF00"/>
            </a:solidFill>
            <a:ln w="28575" cap="rnd">
              <a:solidFill>
                <a:srgbClr val="969696"/>
              </a:solidFill>
              <a:prstDash val="solid"/>
              <a:miter lim="800000"/>
              <a:headEnd/>
              <a:tailEnd/>
            </a:ln>
          </p:spPr>
          <p:txBody>
            <a:bodyPr/>
            <a:lstStyle/>
            <a:p>
              <a:endParaRPr lang="ja-JP" altLang="en-US">
                <a:latin typeface="+mn-lt"/>
              </a:endParaRPr>
            </a:p>
          </p:txBody>
        </p:sp>
        <p:grpSp>
          <p:nvGrpSpPr>
            <p:cNvPr id="61" name="Group 52"/>
            <p:cNvGrpSpPr>
              <a:grpSpLocks noChangeAspect="1"/>
            </p:cNvGrpSpPr>
            <p:nvPr/>
          </p:nvGrpSpPr>
          <p:grpSpPr bwMode="auto">
            <a:xfrm>
              <a:off x="829" y="1776"/>
              <a:ext cx="827" cy="1090"/>
              <a:chOff x="1647" y="1383"/>
              <a:chExt cx="551" cy="726"/>
            </a:xfrm>
          </p:grpSpPr>
          <p:sp>
            <p:nvSpPr>
              <p:cNvPr id="103" name="Rectangle 55"/>
              <p:cNvSpPr>
                <a:spLocks noChangeAspect="1" noChangeArrowheads="1"/>
              </p:cNvSpPr>
              <p:nvPr/>
            </p:nvSpPr>
            <p:spPr bwMode="auto">
              <a:xfrm>
                <a:off x="1647" y="1702"/>
                <a:ext cx="551" cy="407"/>
              </a:xfrm>
              <a:prstGeom prst="rect">
                <a:avLst/>
              </a:prstGeom>
              <a:solidFill>
                <a:srgbClr val="FFFF00"/>
              </a:solidFill>
              <a:ln w="39688" cap="rnd">
                <a:solidFill>
                  <a:srgbClr val="969696"/>
                </a:solidFill>
                <a:miter lim="800000"/>
                <a:headEnd/>
                <a:tailEnd/>
              </a:ln>
            </p:spPr>
            <p:txBody>
              <a:bodyPr/>
              <a:lstStyle/>
              <a:p>
                <a:endParaRPr lang="ja-JP" altLang="en-US">
                  <a:latin typeface="+mn-lt"/>
                </a:endParaRPr>
              </a:p>
            </p:txBody>
          </p:sp>
          <p:sp>
            <p:nvSpPr>
              <p:cNvPr id="101" name="Rectangle 58"/>
              <p:cNvSpPr>
                <a:spLocks noChangeAspect="1" noChangeArrowheads="1"/>
              </p:cNvSpPr>
              <p:nvPr/>
            </p:nvSpPr>
            <p:spPr bwMode="auto">
              <a:xfrm>
                <a:off x="1813" y="1383"/>
                <a:ext cx="219" cy="319"/>
              </a:xfrm>
              <a:prstGeom prst="rect">
                <a:avLst/>
              </a:prstGeom>
              <a:solidFill>
                <a:srgbClr val="00FFFF"/>
              </a:solidFill>
              <a:ln w="39688" cap="rnd">
                <a:solidFill>
                  <a:srgbClr val="969696"/>
                </a:solidFill>
                <a:miter lim="800000"/>
                <a:headEnd/>
                <a:tailEnd/>
              </a:ln>
            </p:spPr>
            <p:txBody>
              <a:bodyPr/>
              <a:lstStyle/>
              <a:p>
                <a:endParaRPr lang="ja-JP" altLang="en-US">
                  <a:latin typeface="+mn-lt"/>
                </a:endParaRPr>
              </a:p>
            </p:txBody>
          </p:sp>
        </p:grpSp>
        <p:grpSp>
          <p:nvGrpSpPr>
            <p:cNvPr id="62" name="Group 59"/>
            <p:cNvGrpSpPr>
              <a:grpSpLocks/>
            </p:cNvGrpSpPr>
            <p:nvPr/>
          </p:nvGrpSpPr>
          <p:grpSpPr bwMode="auto">
            <a:xfrm>
              <a:off x="853" y="1961"/>
              <a:ext cx="781" cy="724"/>
              <a:chOff x="1049" y="1727"/>
              <a:chExt cx="781" cy="724"/>
            </a:xfrm>
          </p:grpSpPr>
          <p:sp>
            <p:nvSpPr>
              <p:cNvPr id="97" name="Rectangle 62"/>
              <p:cNvSpPr>
                <a:spLocks noChangeArrowheads="1"/>
              </p:cNvSpPr>
              <p:nvPr/>
            </p:nvSpPr>
            <p:spPr bwMode="auto">
              <a:xfrm>
                <a:off x="1299" y="1727"/>
                <a:ext cx="281" cy="465"/>
              </a:xfrm>
              <a:prstGeom prst="rect">
                <a:avLst/>
              </a:prstGeom>
              <a:solidFill>
                <a:srgbClr val="5F5F5F"/>
              </a:solidFill>
              <a:ln w="12700" cap="rnd">
                <a:solidFill>
                  <a:srgbClr val="5F5F5F"/>
                </a:solidFill>
                <a:miter lim="800000"/>
                <a:headEnd/>
                <a:tailEnd/>
              </a:ln>
            </p:spPr>
            <p:txBody>
              <a:bodyPr/>
              <a:lstStyle/>
              <a:p>
                <a:endParaRPr lang="ja-JP" altLang="en-US">
                  <a:latin typeface="+mn-lt"/>
                </a:endParaRPr>
              </a:p>
            </p:txBody>
          </p:sp>
          <p:sp>
            <p:nvSpPr>
              <p:cNvPr id="95" name="Rectangle 65"/>
              <p:cNvSpPr>
                <a:spLocks noChangeAspect="1" noChangeArrowheads="1"/>
              </p:cNvSpPr>
              <p:nvPr/>
            </p:nvSpPr>
            <p:spPr bwMode="auto">
              <a:xfrm>
                <a:off x="1049" y="2192"/>
                <a:ext cx="781" cy="259"/>
              </a:xfrm>
              <a:prstGeom prst="rect">
                <a:avLst/>
              </a:prstGeom>
              <a:solidFill>
                <a:srgbClr val="5F5F5F"/>
              </a:solidFill>
              <a:ln w="12700" cap="rnd">
                <a:solidFill>
                  <a:srgbClr val="5F5F5F"/>
                </a:solidFill>
                <a:miter lim="800000"/>
                <a:headEnd/>
                <a:tailEnd/>
              </a:ln>
            </p:spPr>
            <p:txBody>
              <a:bodyPr/>
              <a:lstStyle/>
              <a:p>
                <a:endParaRPr lang="ja-JP" altLang="en-US">
                  <a:latin typeface="+mn-lt"/>
                </a:endParaRPr>
              </a:p>
            </p:txBody>
          </p:sp>
        </p:grpSp>
        <p:sp>
          <p:nvSpPr>
            <p:cNvPr id="63" name="Line 66"/>
            <p:cNvSpPr>
              <a:spLocks noChangeShapeType="1"/>
            </p:cNvSpPr>
            <p:nvPr/>
          </p:nvSpPr>
          <p:spPr bwMode="auto">
            <a:xfrm>
              <a:off x="1173" y="2871"/>
              <a:ext cx="113" cy="0"/>
            </a:xfrm>
            <a:prstGeom prst="line">
              <a:avLst/>
            </a:prstGeom>
            <a:noFill/>
            <a:ln w="58738">
              <a:solidFill>
                <a:srgbClr val="FFFF00"/>
              </a:solidFill>
              <a:round/>
              <a:headEnd/>
              <a:tailEnd/>
            </a:ln>
          </p:spPr>
          <p:txBody>
            <a:bodyPr/>
            <a:lstStyle/>
            <a:p>
              <a:endParaRPr lang="ja-JP" altLang="en-US">
                <a:latin typeface="+mn-lt"/>
              </a:endParaRPr>
            </a:p>
          </p:txBody>
        </p:sp>
        <p:sp>
          <p:nvSpPr>
            <p:cNvPr id="91" name="Freeform 73"/>
            <p:cNvSpPr>
              <a:spLocks noChangeAspect="1"/>
            </p:cNvSpPr>
            <p:nvPr/>
          </p:nvSpPr>
          <p:spPr bwMode="auto">
            <a:xfrm>
              <a:off x="1696" y="2286"/>
              <a:ext cx="187" cy="525"/>
            </a:xfrm>
            <a:custGeom>
              <a:avLst/>
              <a:gdLst/>
              <a:ahLst/>
              <a:cxnLst>
                <a:cxn ang="0">
                  <a:pos x="62" y="0"/>
                </a:cxn>
                <a:cxn ang="0">
                  <a:pos x="125" y="70"/>
                </a:cxn>
                <a:cxn ang="0">
                  <a:pos x="94" y="70"/>
                </a:cxn>
                <a:cxn ang="0">
                  <a:pos x="94" y="280"/>
                </a:cxn>
                <a:cxn ang="0">
                  <a:pos x="125" y="280"/>
                </a:cxn>
                <a:cxn ang="0">
                  <a:pos x="62" y="350"/>
                </a:cxn>
                <a:cxn ang="0">
                  <a:pos x="0" y="280"/>
                </a:cxn>
                <a:cxn ang="0">
                  <a:pos x="31" y="280"/>
                </a:cxn>
                <a:cxn ang="0">
                  <a:pos x="31" y="70"/>
                </a:cxn>
                <a:cxn ang="0">
                  <a:pos x="0" y="70"/>
                </a:cxn>
                <a:cxn ang="0">
                  <a:pos x="62" y="0"/>
                </a:cxn>
              </a:cxnLst>
              <a:rect l="0" t="0" r="r" b="b"/>
              <a:pathLst>
                <a:path w="125" h="350">
                  <a:moveTo>
                    <a:pt x="62" y="0"/>
                  </a:moveTo>
                  <a:lnTo>
                    <a:pt x="125" y="70"/>
                  </a:lnTo>
                  <a:lnTo>
                    <a:pt x="94" y="70"/>
                  </a:lnTo>
                  <a:lnTo>
                    <a:pt x="94" y="280"/>
                  </a:lnTo>
                  <a:lnTo>
                    <a:pt x="125" y="280"/>
                  </a:lnTo>
                  <a:lnTo>
                    <a:pt x="62" y="350"/>
                  </a:lnTo>
                  <a:lnTo>
                    <a:pt x="0" y="280"/>
                  </a:lnTo>
                  <a:lnTo>
                    <a:pt x="31" y="280"/>
                  </a:lnTo>
                  <a:lnTo>
                    <a:pt x="31" y="70"/>
                  </a:lnTo>
                  <a:lnTo>
                    <a:pt x="0" y="70"/>
                  </a:lnTo>
                  <a:lnTo>
                    <a:pt x="62" y="0"/>
                  </a:lnTo>
                  <a:close/>
                </a:path>
              </a:pathLst>
            </a:custGeom>
            <a:solidFill>
              <a:srgbClr val="FF0000"/>
            </a:solidFill>
            <a:ln w="12700" cap="rnd">
              <a:solidFill>
                <a:srgbClr val="FF3300"/>
              </a:solidFill>
              <a:prstDash val="solid"/>
              <a:miter lim="800000"/>
              <a:headEnd/>
              <a:tailEnd/>
            </a:ln>
          </p:spPr>
          <p:txBody>
            <a:bodyPr/>
            <a:lstStyle/>
            <a:p>
              <a:endParaRPr lang="ja-JP" altLang="en-US">
                <a:latin typeface="+mn-lt"/>
              </a:endParaRPr>
            </a:p>
          </p:txBody>
        </p:sp>
        <p:sp>
          <p:nvSpPr>
            <p:cNvPr id="76" name="Line 93"/>
            <p:cNvSpPr>
              <a:spLocks noChangeShapeType="1"/>
            </p:cNvSpPr>
            <p:nvPr/>
          </p:nvSpPr>
          <p:spPr bwMode="auto">
            <a:xfrm>
              <a:off x="1189" y="1781"/>
              <a:ext cx="113" cy="0"/>
            </a:xfrm>
            <a:prstGeom prst="line">
              <a:avLst/>
            </a:prstGeom>
            <a:noFill/>
            <a:ln w="101600">
              <a:solidFill>
                <a:srgbClr val="00FFFF"/>
              </a:solidFill>
              <a:round/>
              <a:headEnd/>
              <a:tailEnd/>
            </a:ln>
          </p:spPr>
          <p:txBody>
            <a:bodyPr/>
            <a:lstStyle/>
            <a:p>
              <a:endParaRPr lang="ja-JP" altLang="en-US">
                <a:latin typeface="+mn-lt"/>
              </a:endParaRPr>
            </a:p>
          </p:txBody>
        </p:sp>
        <p:sp>
          <p:nvSpPr>
            <p:cNvPr id="77" name="AutoShape 94"/>
            <p:cNvSpPr>
              <a:spLocks noChangeArrowheads="1"/>
            </p:cNvSpPr>
            <p:nvPr/>
          </p:nvSpPr>
          <p:spPr bwMode="auto">
            <a:xfrm>
              <a:off x="1191" y="2704"/>
              <a:ext cx="91" cy="136"/>
            </a:xfrm>
            <a:prstGeom prst="upArrow">
              <a:avLst>
                <a:gd name="adj1" fmla="val 34065"/>
                <a:gd name="adj2" fmla="val 76926"/>
              </a:avLst>
            </a:prstGeom>
            <a:solidFill>
              <a:schemeClr val="tx1"/>
            </a:solidFill>
            <a:ln w="9525">
              <a:solidFill>
                <a:schemeClr val="tx1"/>
              </a:solidFill>
              <a:miter lim="800000"/>
              <a:headEnd/>
              <a:tailEnd/>
            </a:ln>
            <a:effectLst/>
          </p:spPr>
          <p:txBody>
            <a:bodyPr vert="eaVert" wrap="none" anchor="ctr"/>
            <a:lstStyle/>
            <a:p>
              <a:endParaRPr lang="ja-JP" altLang="en-US">
                <a:latin typeface="+mn-lt"/>
              </a:endParaRPr>
            </a:p>
          </p:txBody>
        </p:sp>
      </p:grpSp>
      <p:sp>
        <p:nvSpPr>
          <p:cNvPr id="106" name="AutoShape 95"/>
          <p:cNvSpPr>
            <a:spLocks noChangeArrowheads="1"/>
          </p:cNvSpPr>
          <p:nvPr/>
        </p:nvSpPr>
        <p:spPr bwMode="auto">
          <a:xfrm>
            <a:off x="5757499" y="1965326"/>
            <a:ext cx="133350" cy="215900"/>
          </a:xfrm>
          <a:prstGeom prst="upArrow">
            <a:avLst>
              <a:gd name="adj1" fmla="val 34065"/>
              <a:gd name="adj2" fmla="val 76925"/>
            </a:avLst>
          </a:prstGeom>
          <a:solidFill>
            <a:schemeClr val="tx1"/>
          </a:solidFill>
          <a:ln w="9525">
            <a:solidFill>
              <a:schemeClr val="tx1"/>
            </a:solidFill>
            <a:miter lim="800000"/>
            <a:headEnd/>
            <a:tailEnd/>
          </a:ln>
          <a:effectLst/>
        </p:spPr>
        <p:txBody>
          <a:bodyPr vert="eaVert" wrap="none" anchor="ctr"/>
          <a:lstStyle/>
          <a:p>
            <a:endParaRPr lang="ja-JP" altLang="en-US">
              <a:latin typeface="+mn-lt"/>
            </a:endParaRPr>
          </a:p>
        </p:txBody>
      </p:sp>
      <p:grpSp>
        <p:nvGrpSpPr>
          <p:cNvPr id="30" name="Group 19"/>
          <p:cNvGrpSpPr>
            <a:grpSpLocks noChangeAspect="1"/>
          </p:cNvGrpSpPr>
          <p:nvPr/>
        </p:nvGrpSpPr>
        <p:grpSpPr bwMode="auto">
          <a:xfrm>
            <a:off x="1113692" y="1339851"/>
            <a:ext cx="2063262" cy="923926"/>
            <a:chOff x="1082" y="963"/>
            <a:chExt cx="1878" cy="775"/>
          </a:xfrm>
        </p:grpSpPr>
        <p:sp>
          <p:nvSpPr>
            <p:cNvPr id="31" name="AutoShape 20"/>
            <p:cNvSpPr>
              <a:spLocks noChangeAspect="1" noChangeArrowheads="1"/>
            </p:cNvSpPr>
            <p:nvPr/>
          </p:nvSpPr>
          <p:spPr bwMode="auto">
            <a:xfrm flipV="1">
              <a:off x="1187" y="963"/>
              <a:ext cx="1604" cy="775"/>
            </a:xfrm>
            <a:prstGeom prst="flowChartTerminator">
              <a:avLst/>
            </a:prstGeom>
            <a:gradFill rotWithShape="0">
              <a:gsLst>
                <a:gs pos="0">
                  <a:srgbClr val="969696">
                    <a:gamma/>
                    <a:shade val="46275"/>
                    <a:invGamma/>
                  </a:srgbClr>
                </a:gs>
                <a:gs pos="50000">
                  <a:srgbClr val="969696"/>
                </a:gs>
                <a:gs pos="100000">
                  <a:srgbClr val="969696">
                    <a:gamma/>
                    <a:shade val="46275"/>
                    <a:invGamma/>
                  </a:srgbClr>
                </a:gs>
              </a:gsLst>
              <a:lin ang="5400000" scaled="1"/>
            </a:gradFill>
            <a:ln w="9525">
              <a:solidFill>
                <a:srgbClr val="000000"/>
              </a:solidFill>
              <a:miter lim="800000"/>
              <a:headEnd/>
              <a:tailEnd/>
            </a:ln>
          </p:spPr>
          <p:txBody>
            <a:bodyPr/>
            <a:lstStyle/>
            <a:p>
              <a:endParaRPr lang="ja-JP" altLang="en-US">
                <a:latin typeface="+mn-lt"/>
              </a:endParaRPr>
            </a:p>
          </p:txBody>
        </p:sp>
        <p:sp>
          <p:nvSpPr>
            <p:cNvPr id="32" name="Rectangle 21"/>
            <p:cNvSpPr>
              <a:spLocks noChangeAspect="1" noChangeArrowheads="1"/>
            </p:cNvSpPr>
            <p:nvPr/>
          </p:nvSpPr>
          <p:spPr bwMode="auto">
            <a:xfrm rot="5400000" flipV="1">
              <a:off x="2718" y="1293"/>
              <a:ext cx="239" cy="116"/>
            </a:xfrm>
            <a:prstGeom prst="rect">
              <a:avLst/>
            </a:prstGeom>
            <a:gradFill rotWithShape="0">
              <a:gsLst>
                <a:gs pos="0">
                  <a:srgbClr val="969696">
                    <a:gamma/>
                    <a:shade val="46275"/>
                    <a:invGamma/>
                  </a:srgbClr>
                </a:gs>
                <a:gs pos="50000">
                  <a:srgbClr val="969696"/>
                </a:gs>
                <a:gs pos="100000">
                  <a:srgbClr val="969696">
                    <a:gamma/>
                    <a:shade val="46275"/>
                    <a:invGamma/>
                  </a:srgbClr>
                </a:gs>
              </a:gsLst>
              <a:lin ang="5400000" scaled="1"/>
            </a:gradFill>
            <a:ln w="9525">
              <a:solidFill>
                <a:srgbClr val="000000"/>
              </a:solidFill>
              <a:miter lim="800000"/>
              <a:headEnd/>
              <a:tailEnd/>
            </a:ln>
          </p:spPr>
          <p:txBody>
            <a:bodyPr/>
            <a:lstStyle/>
            <a:p>
              <a:endParaRPr lang="ja-JP" altLang="en-US">
                <a:latin typeface="+mn-lt"/>
              </a:endParaRPr>
            </a:p>
          </p:txBody>
        </p:sp>
        <p:sp>
          <p:nvSpPr>
            <p:cNvPr id="33" name="Rectangle 22"/>
            <p:cNvSpPr>
              <a:spLocks noChangeAspect="1" noChangeArrowheads="1"/>
            </p:cNvSpPr>
            <p:nvPr/>
          </p:nvSpPr>
          <p:spPr bwMode="auto">
            <a:xfrm rot="5400000" flipV="1">
              <a:off x="1020" y="1283"/>
              <a:ext cx="239" cy="116"/>
            </a:xfrm>
            <a:prstGeom prst="rect">
              <a:avLst/>
            </a:prstGeom>
            <a:gradFill rotWithShape="0">
              <a:gsLst>
                <a:gs pos="0">
                  <a:srgbClr val="969696">
                    <a:gamma/>
                    <a:shade val="46275"/>
                    <a:invGamma/>
                  </a:srgbClr>
                </a:gs>
                <a:gs pos="50000">
                  <a:srgbClr val="969696"/>
                </a:gs>
                <a:gs pos="100000">
                  <a:srgbClr val="969696">
                    <a:gamma/>
                    <a:shade val="46275"/>
                    <a:invGamma/>
                  </a:srgbClr>
                </a:gs>
              </a:gsLst>
              <a:lin ang="5400000" scaled="1"/>
            </a:gradFill>
            <a:ln w="9525">
              <a:solidFill>
                <a:srgbClr val="000000"/>
              </a:solidFill>
              <a:miter lim="800000"/>
              <a:headEnd/>
              <a:tailEnd/>
            </a:ln>
          </p:spPr>
          <p:txBody>
            <a:bodyPr/>
            <a:lstStyle/>
            <a:p>
              <a:endParaRPr lang="ja-JP" altLang="en-US">
                <a:latin typeface="+mn-lt"/>
              </a:endParaRPr>
            </a:p>
          </p:txBody>
        </p:sp>
        <p:sp>
          <p:nvSpPr>
            <p:cNvPr id="34" name="Rectangle 23"/>
            <p:cNvSpPr>
              <a:spLocks noChangeAspect="1" noChangeArrowheads="1"/>
            </p:cNvSpPr>
            <p:nvPr/>
          </p:nvSpPr>
          <p:spPr bwMode="auto">
            <a:xfrm>
              <a:off x="2894" y="1267"/>
              <a:ext cx="66" cy="172"/>
            </a:xfrm>
            <a:prstGeom prst="rect">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w="9525">
              <a:solidFill>
                <a:srgbClr val="000000"/>
              </a:solidFill>
              <a:miter lim="800000"/>
              <a:headEnd/>
              <a:tailEnd/>
            </a:ln>
          </p:spPr>
          <p:txBody>
            <a:bodyPr lIns="74295" tIns="8890" rIns="74295" bIns="8890"/>
            <a:lstStyle/>
            <a:p>
              <a:endParaRPr lang="ja-JP" altLang="en-US">
                <a:latin typeface="+mn-lt"/>
              </a:endParaRPr>
            </a:p>
          </p:txBody>
        </p:sp>
      </p:grpSp>
      <p:grpSp>
        <p:nvGrpSpPr>
          <p:cNvPr id="125" name="グループ化 124"/>
          <p:cNvGrpSpPr/>
          <p:nvPr/>
        </p:nvGrpSpPr>
        <p:grpSpPr>
          <a:xfrm>
            <a:off x="304800" y="3028958"/>
            <a:ext cx="3011485" cy="3566653"/>
            <a:chOff x="330200" y="3028950"/>
            <a:chExt cx="3262444" cy="3566653"/>
          </a:xfrm>
        </p:grpSpPr>
        <p:pic>
          <p:nvPicPr>
            <p:cNvPr id="118" name="Picture 5" descr="環境ｻｲｸﾙ完成写真07"/>
            <p:cNvPicPr>
              <a:picLocks noChangeAspect="1" noChangeArrowheads="1"/>
            </p:cNvPicPr>
            <p:nvPr/>
          </p:nvPicPr>
          <p:blipFill>
            <a:blip r:embed="rId4" cstate="print"/>
            <a:srcRect l="4115" r="3004"/>
            <a:stretch>
              <a:fillRect/>
            </a:stretch>
          </p:blipFill>
          <p:spPr bwMode="auto">
            <a:xfrm>
              <a:off x="330200" y="3028950"/>
              <a:ext cx="3262444" cy="2593975"/>
            </a:xfrm>
            <a:prstGeom prst="rect">
              <a:avLst/>
            </a:prstGeom>
            <a:noFill/>
            <a:ln w="9525">
              <a:noFill/>
              <a:miter lim="800000"/>
              <a:headEnd/>
              <a:tailEnd/>
            </a:ln>
          </p:spPr>
        </p:pic>
        <p:sp>
          <p:nvSpPr>
            <p:cNvPr id="124" name="AutoShape 29"/>
            <p:cNvSpPr>
              <a:spLocks noChangeArrowheads="1"/>
            </p:cNvSpPr>
            <p:nvPr/>
          </p:nvSpPr>
          <p:spPr bwMode="auto">
            <a:xfrm>
              <a:off x="453308" y="5949272"/>
              <a:ext cx="2695743" cy="646331"/>
            </a:xfrm>
            <a:prstGeom prst="wedgeRectCallout">
              <a:avLst>
                <a:gd name="adj1" fmla="val 9682"/>
                <a:gd name="adj2" fmla="val 14981"/>
              </a:avLst>
            </a:prstGeom>
            <a:solidFill>
              <a:schemeClr val="bg2">
                <a:lumMod val="60000"/>
                <a:lumOff val="40000"/>
              </a:schemeClr>
            </a:solidFill>
            <a:ln w="9525">
              <a:solidFill>
                <a:schemeClr val="tx1"/>
              </a:solidFill>
              <a:miter lim="800000"/>
              <a:headEnd/>
              <a:tailEnd/>
            </a:ln>
          </p:spPr>
          <p:txBody>
            <a:bodyPr wrap="square">
              <a:spAutoFit/>
            </a:bodyPr>
            <a:lstStyle/>
            <a:p>
              <a:pPr algn="ctr" eaLnBrk="1" hangingPunct="1"/>
              <a:r>
                <a:rPr kumimoji="1" lang="en-US" altLang="ja-JP" smtClean="0">
                  <a:latin typeface="+mn-lt"/>
                </a:rPr>
                <a:t>Constant-temperature</a:t>
              </a:r>
            </a:p>
            <a:p>
              <a:pPr algn="ctr" eaLnBrk="1" hangingPunct="1"/>
              <a:r>
                <a:rPr kumimoji="1" lang="en-US" altLang="ja-JP" smtClean="0">
                  <a:latin typeface="+mn-lt"/>
                </a:rPr>
                <a:t>(-40 ~ 150 deg.C)</a:t>
              </a:r>
              <a:endParaRPr kumimoji="1" lang="en-US" altLang="ja-JP" dirty="0">
                <a:latin typeface="+mn-lt"/>
              </a:endParaRPr>
            </a:p>
          </p:txBody>
        </p:sp>
      </p:grpSp>
      <p:sp>
        <p:nvSpPr>
          <p:cNvPr id="129" name="テキスト ボックス 128"/>
          <p:cNvSpPr txBox="1"/>
          <p:nvPr/>
        </p:nvSpPr>
        <p:spPr>
          <a:xfrm>
            <a:off x="3536886" y="1873249"/>
            <a:ext cx="1755194" cy="307777"/>
          </a:xfrm>
          <a:prstGeom prst="rect">
            <a:avLst/>
          </a:prstGeom>
          <a:noFill/>
        </p:spPr>
        <p:txBody>
          <a:bodyPr wrap="square" rtlCol="0">
            <a:spAutoFit/>
          </a:bodyPr>
          <a:lstStyle/>
          <a:p>
            <a:pPr algn="ctr" eaLnBrk="1" hangingPunct="1"/>
            <a:r>
              <a:rPr kumimoji="1" lang="en-US" altLang="ja-JP" sz="1400" smtClean="0">
                <a:latin typeface="+mn-lt"/>
              </a:rPr>
              <a:t>High pressure pipe</a:t>
            </a:r>
            <a:endParaRPr lang="ja-JP" altLang="en-US" sz="1400" dirty="0">
              <a:latin typeface="+mn-lt"/>
            </a:endParaRPr>
          </a:p>
        </p:txBody>
      </p:sp>
      <p:grpSp>
        <p:nvGrpSpPr>
          <p:cNvPr id="137" name="グループ化 136"/>
          <p:cNvGrpSpPr/>
          <p:nvPr/>
        </p:nvGrpSpPr>
        <p:grpSpPr>
          <a:xfrm>
            <a:off x="6102170" y="3969061"/>
            <a:ext cx="630070" cy="315035"/>
            <a:chOff x="6102170" y="3946558"/>
            <a:chExt cx="630070" cy="315035"/>
          </a:xfrm>
        </p:grpSpPr>
        <p:sp>
          <p:nvSpPr>
            <p:cNvPr id="135" name="角丸四角形 134"/>
            <p:cNvSpPr/>
            <p:nvPr/>
          </p:nvSpPr>
          <p:spPr bwMode="auto">
            <a:xfrm>
              <a:off x="6147175" y="3946558"/>
              <a:ext cx="540060" cy="315035"/>
            </a:xfrm>
            <a:prstGeom prst="roundRect">
              <a:avLst/>
            </a:prstGeom>
            <a:solidFill>
              <a:srgbClr val="FFFF00"/>
            </a:solidFill>
            <a:ln w="38100" cap="flat" cmpd="sng" algn="ctr">
              <a:solidFill>
                <a:srgbClr val="5F5F5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900" b="0" i="0" u="none" strike="noStrike" cap="none" normalizeH="0" baseline="0" smtClean="0">
                <a:ln>
                  <a:noFill/>
                </a:ln>
                <a:solidFill>
                  <a:schemeClr val="tx1"/>
                </a:solidFill>
                <a:effectLst/>
                <a:latin typeface="+mn-lt"/>
                <a:ea typeface="ＭＳ Ｐゴシック" pitchFamily="50" charset="-128"/>
              </a:endParaRPr>
            </a:p>
          </p:txBody>
        </p:sp>
        <p:sp>
          <p:nvSpPr>
            <p:cNvPr id="136" name="テキスト ボックス 135"/>
            <p:cNvSpPr txBox="1"/>
            <p:nvPr/>
          </p:nvSpPr>
          <p:spPr>
            <a:xfrm>
              <a:off x="6102170" y="3965576"/>
              <a:ext cx="630070" cy="276999"/>
            </a:xfrm>
            <a:prstGeom prst="rect">
              <a:avLst/>
            </a:prstGeom>
            <a:noFill/>
          </p:spPr>
          <p:txBody>
            <a:bodyPr wrap="square" rtlCol="0" anchor="ctr">
              <a:spAutoFit/>
            </a:bodyPr>
            <a:lstStyle/>
            <a:p>
              <a:pPr algn="ctr"/>
              <a:r>
                <a:rPr kumimoji="1" lang="en-US" altLang="ja-JP" sz="1200" smtClean="0">
                  <a:latin typeface="+mn-lt"/>
                </a:rPr>
                <a:t>Pump</a:t>
              </a:r>
              <a:endParaRPr kumimoji="1" lang="ja-JP" altLang="en-US" sz="1200">
                <a:latin typeface="+mn-lt"/>
              </a:endParaRPr>
            </a:p>
          </p:txBody>
        </p:sp>
      </p:grpSp>
      <p:sp>
        <p:nvSpPr>
          <p:cNvPr id="47" name="Rectangle 2"/>
          <p:cNvSpPr>
            <a:spLocks noGrp="1" noChangeArrowheads="1"/>
          </p:cNvSpPr>
          <p:nvPr>
            <p:ph type="title"/>
          </p:nvPr>
        </p:nvSpPr>
        <p:spPr>
          <a:xfrm>
            <a:off x="457200" y="95251"/>
            <a:ext cx="8686800" cy="755650"/>
          </a:xfrm>
          <a:solidFill>
            <a:schemeClr val="bg1"/>
          </a:solidFill>
        </p:spPr>
        <p:txBody>
          <a:bodyPr/>
          <a:lstStyle/>
          <a:p>
            <a:r>
              <a:rPr lang="en-US" altLang="ja-JP" smtClean="0">
                <a:latin typeface="+mj-lt"/>
              </a:rPr>
              <a:t>Test Equipment </a:t>
            </a:r>
            <a:r>
              <a:rPr lang="en-US" altLang="ja-JP" dirty="0" smtClean="0">
                <a:latin typeface="+mj-lt"/>
              </a:rPr>
              <a:t>– Hydraulic Tester</a:t>
            </a:r>
            <a:endParaRPr lang="en-US" altLang="ja-JP" dirty="0" smtClean="0">
              <a:solidFill>
                <a:schemeClr val="tx2"/>
              </a:solidFill>
              <a:latin typeface="+mj-lt"/>
              <a:ea typeface="ＭＳ Ｐゴシック" pitchFamily="50" charset="-128"/>
            </a:endParaRPr>
          </a:p>
        </p:txBody>
      </p:sp>
      <p:grpSp>
        <p:nvGrpSpPr>
          <p:cNvPr id="46" name="グループ化 45"/>
          <p:cNvGrpSpPr/>
          <p:nvPr/>
        </p:nvGrpSpPr>
        <p:grpSpPr>
          <a:xfrm>
            <a:off x="6867255" y="1448780"/>
            <a:ext cx="2177104" cy="4599802"/>
            <a:chOff x="6867255" y="1448780"/>
            <a:chExt cx="2177104" cy="4599802"/>
          </a:xfrm>
        </p:grpSpPr>
        <p:pic>
          <p:nvPicPr>
            <p:cNvPr id="116" name="Picture 7" descr="環境ｻｲｸﾙ完成写真05"/>
            <p:cNvPicPr>
              <a:picLocks noChangeAspect="1" noChangeArrowheads="1"/>
            </p:cNvPicPr>
            <p:nvPr/>
          </p:nvPicPr>
          <p:blipFill>
            <a:blip r:embed="rId5" cstate="print"/>
            <a:srcRect l="10953" t="11052" r="13449" b="10817"/>
            <a:stretch>
              <a:fillRect/>
            </a:stretch>
          </p:blipFill>
          <p:spPr bwMode="auto">
            <a:xfrm>
              <a:off x="6869728" y="1448780"/>
              <a:ext cx="2174631" cy="4219575"/>
            </a:xfrm>
            <a:prstGeom prst="rect">
              <a:avLst/>
            </a:prstGeom>
            <a:noFill/>
            <a:ln w="9525">
              <a:noFill/>
              <a:miter lim="800000"/>
              <a:headEnd/>
              <a:tailEnd/>
            </a:ln>
          </p:spPr>
        </p:pic>
        <p:sp>
          <p:nvSpPr>
            <p:cNvPr id="48" name="Text Box 33"/>
            <p:cNvSpPr txBox="1">
              <a:spLocks noChangeArrowheads="1"/>
            </p:cNvSpPr>
            <p:nvPr/>
          </p:nvSpPr>
          <p:spPr bwMode="auto">
            <a:xfrm>
              <a:off x="6867255" y="5679250"/>
              <a:ext cx="2160240" cy="369332"/>
            </a:xfrm>
            <a:prstGeom prst="rect">
              <a:avLst/>
            </a:prstGeom>
            <a:noFill/>
            <a:ln w="9525">
              <a:noFill/>
              <a:miter lim="800000"/>
              <a:headEnd/>
              <a:tailEnd/>
            </a:ln>
          </p:spPr>
          <p:txBody>
            <a:bodyPr wrap="square">
              <a:spAutoFit/>
            </a:bodyPr>
            <a:lstStyle/>
            <a:p>
              <a:pPr algn="ctr" eaLnBrk="1" hangingPunct="1"/>
              <a:r>
                <a:rPr kumimoji="1" lang="en-US" altLang="ja-JP" dirty="0" smtClean="0">
                  <a:latin typeface="+mn-lt"/>
                  <a:ea typeface="ＭＳ Ｐゴシック" pitchFamily="50" charset="-128"/>
                </a:rPr>
                <a:t>120 MPa Intensifier</a:t>
              </a:r>
              <a:endParaRPr lang="ja-JP" altLang="en-US" dirty="0">
                <a:latin typeface="+mn-lt"/>
                <a:ea typeface="ＭＳ Ｐゴシック" pitchFamily="50" charset="-128"/>
              </a:endParaRPr>
            </a:p>
          </p:txBody>
        </p:sp>
      </p:grpSp>
      <p:sp>
        <p:nvSpPr>
          <p:cNvPr id="49" name="Text Box 34"/>
          <p:cNvSpPr txBox="1">
            <a:spLocks noChangeArrowheads="1"/>
          </p:cNvSpPr>
          <p:nvPr/>
        </p:nvSpPr>
        <p:spPr bwMode="auto">
          <a:xfrm>
            <a:off x="296525" y="5589240"/>
            <a:ext cx="2831123" cy="369332"/>
          </a:xfrm>
          <a:prstGeom prst="rect">
            <a:avLst/>
          </a:prstGeom>
          <a:noFill/>
          <a:ln w="9525">
            <a:noFill/>
            <a:miter lim="800000"/>
            <a:headEnd/>
            <a:tailEnd/>
          </a:ln>
        </p:spPr>
        <p:txBody>
          <a:bodyPr wrap="square">
            <a:spAutoFit/>
          </a:bodyPr>
          <a:lstStyle/>
          <a:p>
            <a:pPr algn="ctr">
              <a:spcBef>
                <a:spcPct val="50000"/>
              </a:spcBef>
            </a:pPr>
            <a:r>
              <a:rPr lang="en-US" altLang="ja-JP" dirty="0" smtClean="0">
                <a:latin typeface="+mn-lt"/>
                <a:ea typeface="ＭＳ Ｐゴシック" pitchFamily="50" charset="-128"/>
              </a:rPr>
              <a:t>Thermostatic Chamber</a:t>
            </a:r>
            <a:endParaRPr lang="ja-JP" altLang="en-US" dirty="0">
              <a:latin typeface="+mn-lt"/>
              <a:ea typeface="ＭＳ Ｐゴシック" pitchFamily="50" charset="-128"/>
            </a:endParaRPr>
          </a:p>
        </p:txBody>
      </p:sp>
      <p:sp>
        <p:nvSpPr>
          <p:cNvPr id="19" name="AutoShape 8"/>
          <p:cNvSpPr>
            <a:spLocks noChangeArrowheads="1"/>
          </p:cNvSpPr>
          <p:nvPr/>
        </p:nvSpPr>
        <p:spPr bwMode="auto">
          <a:xfrm>
            <a:off x="3986935" y="2798930"/>
            <a:ext cx="1175290" cy="374571"/>
          </a:xfrm>
          <a:prstGeom prst="roundRect">
            <a:avLst>
              <a:gd name="adj" fmla="val 16667"/>
            </a:avLst>
          </a:prstGeom>
          <a:solidFill>
            <a:schemeClr val="bg2">
              <a:lumMod val="60000"/>
              <a:lumOff val="40000"/>
            </a:schemeClr>
          </a:solidFill>
          <a:ln w="9525">
            <a:solidFill>
              <a:schemeClr val="tx1"/>
            </a:solidFill>
            <a:miter lim="800000"/>
            <a:headEnd/>
            <a:tailEnd/>
          </a:ln>
        </p:spPr>
        <p:txBody>
          <a:bodyPr wrap="square">
            <a:spAutoFit/>
          </a:bodyPr>
          <a:lstStyle/>
          <a:p>
            <a:pPr algn="ctr" eaLnBrk="1" hangingPunct="1"/>
            <a:r>
              <a:rPr kumimoji="1" lang="en-US" altLang="ja-JP" sz="1600" dirty="0" smtClean="0">
                <a:latin typeface="+mn-lt"/>
              </a:rPr>
              <a:t>Intensifier</a:t>
            </a:r>
            <a:endParaRPr kumimoji="1" lang="ja-JP" altLang="en-US" sz="1600" dirty="0">
              <a:latin typeface="+mn-lt"/>
            </a:endParaRPr>
          </a:p>
        </p:txBody>
      </p:sp>
      <p:sp>
        <p:nvSpPr>
          <p:cNvPr id="18" name="AutoShape 7"/>
          <p:cNvSpPr>
            <a:spLocks noChangeArrowheads="1"/>
          </p:cNvSpPr>
          <p:nvPr/>
        </p:nvSpPr>
        <p:spPr bwMode="auto">
          <a:xfrm>
            <a:off x="5472100" y="4284095"/>
            <a:ext cx="1305146" cy="374571"/>
          </a:xfrm>
          <a:prstGeom prst="roundRect">
            <a:avLst>
              <a:gd name="adj" fmla="val 16667"/>
            </a:avLst>
          </a:prstGeom>
          <a:solidFill>
            <a:schemeClr val="bg2">
              <a:lumMod val="60000"/>
              <a:lumOff val="40000"/>
            </a:schemeClr>
          </a:solidFill>
          <a:ln w="9525">
            <a:solidFill>
              <a:schemeClr val="tx1"/>
            </a:solidFill>
            <a:miter lim="800000"/>
            <a:headEnd/>
            <a:tailEnd/>
          </a:ln>
        </p:spPr>
        <p:txBody>
          <a:bodyPr wrap="square">
            <a:spAutoFit/>
          </a:bodyPr>
          <a:lstStyle/>
          <a:p>
            <a:pPr algn="ctr" eaLnBrk="1" hangingPunct="1"/>
            <a:r>
              <a:rPr kumimoji="1" lang="en-US" altLang="ja-JP" sz="1600" dirty="0" smtClean="0">
                <a:latin typeface="+mn-lt"/>
              </a:rPr>
              <a:t>Power Unit</a:t>
            </a:r>
            <a:endParaRPr kumimoji="1" lang="ja-JP" altLang="en-US" sz="1600" dirty="0">
              <a:latin typeface="+mn-lt"/>
            </a:endParaRPr>
          </a:p>
        </p:txBody>
      </p:sp>
      <p:sp>
        <p:nvSpPr>
          <p:cNvPr id="45" name="AutoShape 5"/>
          <p:cNvSpPr>
            <a:spLocks noChangeArrowheads="1"/>
          </p:cNvSpPr>
          <p:nvPr/>
        </p:nvSpPr>
        <p:spPr bwMode="auto">
          <a:xfrm>
            <a:off x="4481990" y="1268760"/>
            <a:ext cx="2295255" cy="315035"/>
          </a:xfrm>
          <a:prstGeom prst="roundRect">
            <a:avLst>
              <a:gd name="adj" fmla="val 16667"/>
            </a:avLst>
          </a:prstGeom>
          <a:solidFill>
            <a:schemeClr val="accent1"/>
          </a:solidFill>
          <a:ln w="9525">
            <a:solidFill>
              <a:schemeClr val="tx1"/>
            </a:solidFill>
            <a:round/>
            <a:headEnd/>
            <a:tailEnd/>
          </a:ln>
          <a:effectLst/>
        </p:spPr>
        <p:txBody>
          <a:bodyPr wrap="none" anchor="ctr"/>
          <a:lstStyle/>
          <a:p>
            <a:pPr algn="ctr">
              <a:spcBef>
                <a:spcPct val="50000"/>
              </a:spcBef>
            </a:pPr>
            <a:r>
              <a:rPr lang="en-US" altLang="ja-JP" sz="1600" dirty="0" smtClean="0">
                <a:latin typeface="+mn-lt"/>
              </a:rPr>
              <a:t>hydraulic Tester</a:t>
            </a:r>
            <a:endParaRPr lang="ja-JP" altLang="en-US" sz="1600" dirty="0">
              <a:latin typeface="+mn-lt"/>
            </a:endParaRPr>
          </a:p>
        </p:txBody>
      </p:sp>
      <p:sp>
        <p:nvSpPr>
          <p:cNvPr id="50" name="スライド番号プレースホルダ 49"/>
          <p:cNvSpPr>
            <a:spLocks noGrp="1"/>
          </p:cNvSpPr>
          <p:nvPr>
            <p:ph type="sldNum" sz="quarter" idx="12"/>
          </p:nvPr>
        </p:nvSpPr>
        <p:spPr/>
        <p:txBody>
          <a:bodyPr/>
          <a:lstStyle/>
          <a:p>
            <a:fld id="{C5995E9C-B03A-44C3-A739-116DAF9888A2}" type="slidenum">
              <a:rPr lang="ja-JP" altLang="en-US" smtClean="0"/>
              <a:pPr/>
              <a:t>9</a:t>
            </a:fld>
            <a:endParaRPr lang="en-US" altLang="ja-JP"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5"/>
                                        </p:tgtEl>
                                        <p:attrNameLst>
                                          <p:attrName>style.visibility</p:attrName>
                                        </p:attrNameLst>
                                      </p:cBhvr>
                                      <p:to>
                                        <p:strVal val="visible"/>
                                      </p:to>
                                    </p:set>
                                    <p:animEffect transition="in" filter="fade">
                                      <p:cBhvr>
                                        <p:cTn id="7" dur="500"/>
                                        <p:tgtEl>
                                          <p:spTgt spid="12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3"/>
                                        </p:tgtEl>
                                        <p:attrNameLst>
                                          <p:attrName>style.visibility</p:attrName>
                                        </p:attrNameLst>
                                      </p:cBhvr>
                                      <p:to>
                                        <p:strVal val="visible"/>
                                      </p:to>
                                    </p:set>
                                    <p:animEffect transition="in" filter="fade">
                                      <p:cBhvr>
                                        <p:cTn id="12" dur="500"/>
                                        <p:tgtEl>
                                          <p:spTgt spid="12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Presentation">
  <a:themeElements>
    <a:clrScheme name="presentation_level 9">
      <a:dk1>
        <a:srgbClr val="000000"/>
      </a:dk1>
      <a:lt1>
        <a:srgbClr val="FFFFFF"/>
      </a:lt1>
      <a:dk2>
        <a:srgbClr val="666699"/>
      </a:dk2>
      <a:lt2>
        <a:srgbClr val="FFCC00"/>
      </a:lt2>
      <a:accent1>
        <a:srgbClr val="FF9900"/>
      </a:accent1>
      <a:accent2>
        <a:srgbClr val="FF9900"/>
      </a:accent2>
      <a:accent3>
        <a:srgbClr val="FFFFFF"/>
      </a:accent3>
      <a:accent4>
        <a:srgbClr val="000000"/>
      </a:accent4>
      <a:accent5>
        <a:srgbClr val="FFCAAA"/>
      </a:accent5>
      <a:accent6>
        <a:srgbClr val="E78A00"/>
      </a:accent6>
      <a:hlink>
        <a:srgbClr val="666699"/>
      </a:hlink>
      <a:folHlink>
        <a:srgbClr val="999966"/>
      </a:folHlink>
    </a:clrScheme>
    <a:fontScheme name="Tahoma">
      <a:majorFont>
        <a:latin typeface="Tahoma"/>
        <a:ea typeface="ＭＳ Ｐゴシック"/>
        <a:cs typeface=""/>
      </a:majorFont>
      <a:minorFont>
        <a:latin typeface="Tahom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ea typeface="ＭＳ Ｐゴシック" pitchFamily="5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ea typeface="ＭＳ Ｐゴシック" pitchFamily="50" charset="-128"/>
          </a:defRPr>
        </a:defPPr>
      </a:lstStyle>
    </a:lnDef>
  </a:objectDefaults>
  <a:extraClrSchemeLst>
    <a:extraClrScheme>
      <a:clrScheme name="presentation_level 1">
        <a:dk1>
          <a:srgbClr val="006699"/>
        </a:dk1>
        <a:lt1>
          <a:srgbClr val="FFFFFF"/>
        </a:lt1>
        <a:dk2>
          <a:srgbClr val="000000"/>
        </a:dk2>
        <a:lt2>
          <a:srgbClr val="99FF99"/>
        </a:lt2>
        <a:accent1>
          <a:srgbClr val="00CC99"/>
        </a:accent1>
        <a:accent2>
          <a:srgbClr val="009999"/>
        </a:accent2>
        <a:accent3>
          <a:srgbClr val="AAAAAA"/>
        </a:accent3>
        <a:accent4>
          <a:srgbClr val="DADADA"/>
        </a:accent4>
        <a:accent5>
          <a:srgbClr val="AAE2CA"/>
        </a:accent5>
        <a:accent6>
          <a:srgbClr val="008A8A"/>
        </a:accent6>
        <a:hlink>
          <a:srgbClr val="0066FF"/>
        </a:hlink>
        <a:folHlink>
          <a:srgbClr val="989CBA"/>
        </a:folHlink>
      </a:clrScheme>
      <a:clrMap bg1="dk2" tx1="lt1" bg2="dk1" tx2="lt2" accent1="accent1" accent2="accent2" accent3="accent3" accent4="accent4" accent5="accent5" accent6="accent6" hlink="hlink" folHlink="folHlink"/>
    </a:extraClrScheme>
    <a:extraClrScheme>
      <a:clrScheme name="presentation_level 2">
        <a:dk1>
          <a:srgbClr val="808000"/>
        </a:dk1>
        <a:lt1>
          <a:srgbClr val="FFFFFF"/>
        </a:lt1>
        <a:dk2>
          <a:srgbClr val="5C271E"/>
        </a:dk2>
        <a:lt2>
          <a:srgbClr val="FFDD89"/>
        </a:lt2>
        <a:accent1>
          <a:srgbClr val="CC6600"/>
        </a:accent1>
        <a:accent2>
          <a:srgbClr val="CC9900"/>
        </a:accent2>
        <a:accent3>
          <a:srgbClr val="B5ACAB"/>
        </a:accent3>
        <a:accent4>
          <a:srgbClr val="DADADA"/>
        </a:accent4>
        <a:accent5>
          <a:srgbClr val="E2B8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presentation_level 3">
        <a:dk1>
          <a:srgbClr val="763B00"/>
        </a:dk1>
        <a:lt1>
          <a:srgbClr val="FFFFFF"/>
        </a:lt1>
        <a:dk2>
          <a:srgbClr val="330000"/>
        </a:dk2>
        <a:lt2>
          <a:srgbClr val="CC9900"/>
        </a:lt2>
        <a:accent1>
          <a:srgbClr val="FFCC00"/>
        </a:accent1>
        <a:accent2>
          <a:srgbClr val="CC3300"/>
        </a:accent2>
        <a:accent3>
          <a:srgbClr val="ADAAAA"/>
        </a:accent3>
        <a:accent4>
          <a:srgbClr val="DADADA"/>
        </a:accent4>
        <a:accent5>
          <a:srgbClr val="FFE2AA"/>
        </a:accent5>
        <a:accent6>
          <a:srgbClr val="B92D00"/>
        </a:accent6>
        <a:hlink>
          <a:srgbClr val="666699"/>
        </a:hlink>
        <a:folHlink>
          <a:srgbClr val="999966"/>
        </a:folHlink>
      </a:clrScheme>
      <a:clrMap bg1="dk2" tx1="lt1" bg2="dk1" tx2="lt2" accent1="accent1" accent2="accent2" accent3="accent3" accent4="accent4" accent5="accent5" accent6="accent6" hlink="hlink" folHlink="folHlink"/>
    </a:extraClrScheme>
    <a:extraClrScheme>
      <a:clrScheme name="presentation_level 4">
        <a:dk1>
          <a:srgbClr val="6D3696"/>
        </a:dk1>
        <a:lt1>
          <a:srgbClr val="FFFFFF"/>
        </a:lt1>
        <a:dk2>
          <a:srgbClr val="51255D"/>
        </a:dk2>
        <a:lt2>
          <a:srgbClr val="FFFFCC"/>
        </a:lt2>
        <a:accent1>
          <a:srgbClr val="666699"/>
        </a:accent1>
        <a:accent2>
          <a:srgbClr val="800080"/>
        </a:accent2>
        <a:accent3>
          <a:srgbClr val="B3ACB6"/>
        </a:accent3>
        <a:accent4>
          <a:srgbClr val="DADADA"/>
        </a:accent4>
        <a:accent5>
          <a:srgbClr val="B8B8CA"/>
        </a:accent5>
        <a:accent6>
          <a:srgbClr val="730073"/>
        </a:accent6>
        <a:hlink>
          <a:srgbClr val="CCCC00"/>
        </a:hlink>
        <a:folHlink>
          <a:srgbClr val="A3A274"/>
        </a:folHlink>
      </a:clrScheme>
      <a:clrMap bg1="dk2" tx1="lt1" bg2="dk1" tx2="lt2" accent1="accent1" accent2="accent2" accent3="accent3" accent4="accent4" accent5="accent5" accent6="accent6" hlink="hlink" folHlink="folHlink"/>
    </a:extraClrScheme>
    <a:extraClrScheme>
      <a:clrScheme name="presentation_level 5">
        <a:dk1>
          <a:srgbClr val="CC6600"/>
        </a:dk1>
        <a:lt1>
          <a:srgbClr val="FFFFFF"/>
        </a:lt1>
        <a:dk2>
          <a:srgbClr val="4A553B"/>
        </a:dk2>
        <a:lt2>
          <a:srgbClr val="FFBF1F"/>
        </a:lt2>
        <a:accent1>
          <a:srgbClr val="FFCC00"/>
        </a:accent1>
        <a:accent2>
          <a:srgbClr val="CC9900"/>
        </a:accent2>
        <a:accent3>
          <a:srgbClr val="B1B4AF"/>
        </a:accent3>
        <a:accent4>
          <a:srgbClr val="DADADA"/>
        </a:accent4>
        <a:accent5>
          <a:srgbClr val="FFE2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presentation_level 6">
        <a:dk1>
          <a:srgbClr val="000000"/>
        </a:dk1>
        <a:lt1>
          <a:srgbClr val="FFFFFF"/>
        </a:lt1>
        <a:dk2>
          <a:srgbClr val="666699"/>
        </a:dk2>
        <a:lt2>
          <a:srgbClr val="FFCC00"/>
        </a:lt2>
        <a:accent1>
          <a:srgbClr val="FF9900"/>
        </a:accent1>
        <a:accent2>
          <a:srgbClr val="FF0000"/>
        </a:accent2>
        <a:accent3>
          <a:srgbClr val="FFFFFF"/>
        </a:accent3>
        <a:accent4>
          <a:srgbClr val="000000"/>
        </a:accent4>
        <a:accent5>
          <a:srgbClr val="FFCAAA"/>
        </a:accent5>
        <a:accent6>
          <a:srgbClr val="E700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
      <a:clrScheme name="presentation_level 7">
        <a:dk1>
          <a:srgbClr val="000000"/>
        </a:dk1>
        <a:lt1>
          <a:srgbClr val="FFFFFF"/>
        </a:lt1>
        <a:dk2>
          <a:srgbClr val="CC3300"/>
        </a:dk2>
        <a:lt2>
          <a:srgbClr val="663300"/>
        </a:lt2>
        <a:accent1>
          <a:srgbClr val="FFCC00"/>
        </a:accent1>
        <a:accent2>
          <a:srgbClr val="CC6600"/>
        </a:accent2>
        <a:accent3>
          <a:srgbClr val="FFFFFF"/>
        </a:accent3>
        <a:accent4>
          <a:srgbClr val="000000"/>
        </a:accent4>
        <a:accent5>
          <a:srgbClr val="FFE2AA"/>
        </a:accent5>
        <a:accent6>
          <a:srgbClr val="B95C00"/>
        </a:accent6>
        <a:hlink>
          <a:srgbClr val="CC9900"/>
        </a:hlink>
        <a:folHlink>
          <a:srgbClr val="996633"/>
        </a:folHlink>
      </a:clrScheme>
      <a:clrMap bg1="lt1" tx1="dk1" bg2="lt2" tx2="dk2" accent1="accent1" accent2="accent2" accent3="accent3" accent4="accent4" accent5="accent5" accent6="accent6" hlink="hlink" folHlink="folHlink"/>
    </a:extraClrScheme>
    <a:extraClrScheme>
      <a:clrScheme name="presentation_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clrMap bg1="lt1" tx1="dk1" bg2="lt2" tx2="dk2" accent1="accent1" accent2="accent2" accent3="accent3" accent4="accent4" accent5="accent5" accent6="accent6" hlink="hlink" folHlink="folHlink"/>
    </a:extraClrScheme>
    <a:extraClrScheme>
      <a:clrScheme name="presentation_level 9">
        <a:dk1>
          <a:srgbClr val="000000"/>
        </a:dk1>
        <a:lt1>
          <a:srgbClr val="FFFFFF"/>
        </a:lt1>
        <a:dk2>
          <a:srgbClr val="666699"/>
        </a:dk2>
        <a:lt2>
          <a:srgbClr val="FFCC00"/>
        </a:lt2>
        <a:accent1>
          <a:srgbClr val="FF9900"/>
        </a:accent1>
        <a:accent2>
          <a:srgbClr val="FF9900"/>
        </a:accent2>
        <a:accent3>
          <a:srgbClr val="FFFFFF"/>
        </a:accent3>
        <a:accent4>
          <a:srgbClr val="000000"/>
        </a:accent4>
        <a:accent5>
          <a:srgbClr val="FFCAAA"/>
        </a:accent5>
        <a:accent6>
          <a:srgbClr val="E78A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7192</TotalTime>
  <Words>4370</Words>
  <Application>Microsoft Office PowerPoint</Application>
  <PresentationFormat>画面に合わせる (4:3)</PresentationFormat>
  <Paragraphs>555</Paragraphs>
  <Slides>26</Slides>
  <Notes>26</Notes>
  <HiddenSlides>0</HiddenSlides>
  <MMClips>0</MMClips>
  <ScaleCrop>false</ScaleCrop>
  <HeadingPairs>
    <vt:vector size="6" baseType="variant">
      <vt:variant>
        <vt:lpstr>テーマ</vt:lpstr>
      </vt:variant>
      <vt:variant>
        <vt:i4>1</vt:i4>
      </vt:variant>
      <vt:variant>
        <vt:lpstr>埋め込まれた OLE サーバー</vt:lpstr>
      </vt:variant>
      <vt:variant>
        <vt:i4>1</vt:i4>
      </vt:variant>
      <vt:variant>
        <vt:lpstr>スライド タイトル</vt:lpstr>
      </vt:variant>
      <vt:variant>
        <vt:i4>26</vt:i4>
      </vt:variant>
    </vt:vector>
  </HeadingPairs>
  <TitlesOfParts>
    <vt:vector size="28" baseType="lpstr">
      <vt:lpstr>Presentation</vt:lpstr>
      <vt:lpstr>Image</vt:lpstr>
      <vt:lpstr>Influence of Pressure and Temperature  on the Fatigue Strength of Type-3  Compressed-Hydrogen Tanks for Vehicles</vt:lpstr>
      <vt:lpstr>1. Introduction</vt:lpstr>
      <vt:lpstr>Background 1 – Hydrogen Tank</vt:lpstr>
      <vt:lpstr>Background 2 – Fatigue Strength</vt:lpstr>
      <vt:lpstr>Background 3 – Load on Tank</vt:lpstr>
      <vt:lpstr>Purpose</vt:lpstr>
      <vt:lpstr>2. Materials and Method</vt:lpstr>
      <vt:lpstr>Specification of Test Tank</vt:lpstr>
      <vt:lpstr>Test Equipment – Hydraulic Tester</vt:lpstr>
      <vt:lpstr>Test Conditions </vt:lpstr>
      <vt:lpstr>3. Results of cycling tests</vt:lpstr>
      <vt:lpstr>Fatigue Life of Type-3 Tank</vt:lpstr>
      <vt:lpstr>4. discussion</vt:lpstr>
      <vt:lpstr>Liner Stress of Type-3 tank</vt:lpstr>
      <vt:lpstr>①Stress due to Internal Pressure</vt:lpstr>
      <vt:lpstr>①Stress due to Internal Pressure</vt:lpstr>
      <vt:lpstr>②Residual Stress</vt:lpstr>
      <vt:lpstr>②Residual Stress (Measured results)</vt:lpstr>
      <vt:lpstr>③Thermal Stress</vt:lpstr>
      <vt:lpstr>③Thermal Stress</vt:lpstr>
      <vt:lpstr>Liner Stress (hydraulic cycle)</vt:lpstr>
      <vt:lpstr>Liner Stress (gas cycle)</vt:lpstr>
      <vt:lpstr>Liner Stress (hydraulic and gas)</vt:lpstr>
      <vt:lpstr>5. Summary</vt:lpstr>
      <vt:lpstr>Summary</vt:lpstr>
      <vt:lpstr>スライド 26</vt:lpstr>
    </vt:vector>
  </TitlesOfParts>
  <Manager/>
  <Company>JARI</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自動車用圧縮水素容器(VH3)の 疲労寿命に及ぼす環境温度の影響</dc:title>
  <dc:subject/>
  <dc:creator>JARI</dc:creator>
  <cp:keywords/>
  <dc:description/>
  <cp:lastModifiedBy>JARI</cp:lastModifiedBy>
  <cp:revision>656</cp:revision>
  <dcterms:created xsi:type="dcterms:W3CDTF">2009-08-18T07:01:11Z</dcterms:created>
  <dcterms:modified xsi:type="dcterms:W3CDTF">2011-09-09T10:51:08Z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TC060874521041</vt:lpwstr>
  </property>
</Properties>
</file>