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316" r:id="rId2"/>
    <p:sldId id="317" r:id="rId3"/>
    <p:sldId id="323" r:id="rId4"/>
    <p:sldId id="335" r:id="rId5"/>
    <p:sldId id="324" r:id="rId6"/>
    <p:sldId id="336" r:id="rId7"/>
    <p:sldId id="337" r:id="rId8"/>
    <p:sldId id="338" r:id="rId9"/>
    <p:sldId id="339" r:id="rId10"/>
    <p:sldId id="340" r:id="rId11"/>
    <p:sldId id="341" r:id="rId12"/>
    <p:sldId id="342" r:id="rId13"/>
    <p:sldId id="343" r:id="rId14"/>
    <p:sldId id="344" r:id="rId15"/>
    <p:sldId id="345" r:id="rId16"/>
    <p:sldId id="334" r:id="rId17"/>
  </p:sldIdLst>
  <p:sldSz cx="9144000" cy="6858000" type="screen4x3"/>
  <p:notesSz cx="7315200" cy="9601200"/>
  <p:defaultTextStyle>
    <a:defPPr>
      <a:defRPr lang="nb-NO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12E"/>
    <a:srgbClr val="FFFFCC"/>
    <a:srgbClr val="00CC00"/>
    <a:srgbClr val="CF5A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 varScale="1">
        <p:scale>
          <a:sx n="100" d="100"/>
          <a:sy n="100" d="100"/>
        </p:scale>
        <p:origin x="-869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865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954" tIns="48477" rIns="96954" bIns="48477" numCol="1" anchor="t" anchorCtr="0" compatLnSpc="1">
            <a:prstTxWarp prst="textNoShape">
              <a:avLst/>
            </a:prstTxWarp>
          </a:bodyPr>
          <a:lstStyle>
            <a:lvl1pPr defTabSz="969963">
              <a:defRPr sz="1300"/>
            </a:lvl1pPr>
          </a:lstStyle>
          <a:p>
            <a:endParaRPr lang="nb-NO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6550" y="0"/>
            <a:ext cx="316865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954" tIns="48477" rIns="96954" bIns="48477" numCol="1" anchor="t" anchorCtr="0" compatLnSpc="1">
            <a:prstTxWarp prst="textNoShape">
              <a:avLst/>
            </a:prstTxWarp>
          </a:bodyPr>
          <a:lstStyle>
            <a:lvl1pPr algn="r" defTabSz="969963">
              <a:defRPr sz="1300"/>
            </a:lvl1pPr>
          </a:lstStyle>
          <a:p>
            <a:endParaRPr lang="nb-NO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68650" cy="48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954" tIns="48477" rIns="96954" bIns="48477" numCol="1" anchor="b" anchorCtr="0" compatLnSpc="1">
            <a:prstTxWarp prst="textNoShape">
              <a:avLst/>
            </a:prstTxWarp>
          </a:bodyPr>
          <a:lstStyle>
            <a:lvl1pPr defTabSz="969963">
              <a:defRPr sz="1300"/>
            </a:lvl1pPr>
          </a:lstStyle>
          <a:p>
            <a:endParaRPr lang="nb-NO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6550" y="9120188"/>
            <a:ext cx="3168650" cy="48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954" tIns="48477" rIns="96954" bIns="48477" numCol="1" anchor="b" anchorCtr="0" compatLnSpc="1">
            <a:prstTxWarp prst="textNoShape">
              <a:avLst/>
            </a:prstTxWarp>
          </a:bodyPr>
          <a:lstStyle>
            <a:lvl1pPr algn="r" defTabSz="969963">
              <a:defRPr sz="1300"/>
            </a:lvl1pPr>
          </a:lstStyle>
          <a:p>
            <a:fld id="{4C2087FA-1F6A-476D-A8B4-D988B6D3B47A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258182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8650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68650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18600"/>
            <a:ext cx="3168650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18600"/>
            <a:ext cx="3168650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29DCE23-C6E0-43D0-8C2D-6BB8348E70A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5027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271E873-3720-4C58-BE51-E6AE4D66ADD4}" type="slidenum">
              <a:rPr lang="en-US"/>
              <a:pPr/>
              <a:t>1</a:t>
            </a:fld>
            <a:endParaRPr lang="en-US"/>
          </a:p>
        </p:txBody>
      </p:sp>
      <p:sp>
        <p:nvSpPr>
          <p:cNvPr id="123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98550" y="315913"/>
            <a:ext cx="5119688" cy="3840162"/>
          </a:xfrm>
          <a:solidFill>
            <a:srgbClr val="FFFFFF"/>
          </a:solidFill>
          <a:ln/>
        </p:spPr>
      </p:sp>
      <p:sp>
        <p:nvSpPr>
          <p:cNvPr id="123907" name="Text Box 3"/>
          <p:cNvSpPr txBox="1">
            <a:spLocks noChangeArrowheads="1"/>
          </p:cNvSpPr>
          <p:nvPr/>
        </p:nvSpPr>
        <p:spPr bwMode="auto">
          <a:xfrm>
            <a:off x="536575" y="4532313"/>
            <a:ext cx="6246813" cy="426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94297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71488" defTabSz="94297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942975" defTabSz="94297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414463" defTabSz="94297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884363" defTabSz="94297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341563" defTabSz="9429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798763" defTabSz="9429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255963" defTabSz="9429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713163" defTabSz="9429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hangingPunct="0"/>
            <a:endParaRPr lang="en-US" sz="25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278094-74B9-4E6C-8604-658D6FFEECE7}" type="slidenum">
              <a:rPr lang="en-US"/>
              <a:pPr/>
              <a:t>10</a:t>
            </a:fld>
            <a:endParaRPr lang="en-US"/>
          </a:p>
        </p:txBody>
      </p:sp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98550" y="315913"/>
            <a:ext cx="5119688" cy="3840162"/>
          </a:xfrm>
          <a:solidFill>
            <a:srgbClr val="FFFFFF"/>
          </a:solidFill>
          <a:ln/>
        </p:spPr>
      </p:sp>
      <p:sp>
        <p:nvSpPr>
          <p:cNvPr id="125955" name="Text Box 3"/>
          <p:cNvSpPr txBox="1">
            <a:spLocks noChangeArrowheads="1"/>
          </p:cNvSpPr>
          <p:nvPr/>
        </p:nvSpPr>
        <p:spPr bwMode="auto">
          <a:xfrm>
            <a:off x="536575" y="4532313"/>
            <a:ext cx="6246813" cy="426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94297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71488" defTabSz="94297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942975" defTabSz="94297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414463" defTabSz="94297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884363" defTabSz="94297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341563" defTabSz="9429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798763" defTabSz="9429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255963" defTabSz="9429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713163" defTabSz="9429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hangingPunct="0"/>
            <a:endParaRPr lang="en-US" sz="25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278094-74B9-4E6C-8604-658D6FFEECE7}" type="slidenum">
              <a:rPr lang="en-US"/>
              <a:pPr/>
              <a:t>11</a:t>
            </a:fld>
            <a:endParaRPr lang="en-US"/>
          </a:p>
        </p:txBody>
      </p:sp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98550" y="315913"/>
            <a:ext cx="5119688" cy="3840162"/>
          </a:xfrm>
          <a:solidFill>
            <a:srgbClr val="FFFFFF"/>
          </a:solidFill>
          <a:ln/>
        </p:spPr>
      </p:sp>
      <p:sp>
        <p:nvSpPr>
          <p:cNvPr id="125955" name="Text Box 3"/>
          <p:cNvSpPr txBox="1">
            <a:spLocks noChangeArrowheads="1"/>
          </p:cNvSpPr>
          <p:nvPr/>
        </p:nvSpPr>
        <p:spPr bwMode="auto">
          <a:xfrm>
            <a:off x="536575" y="4532313"/>
            <a:ext cx="6246813" cy="426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94297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71488" defTabSz="94297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942975" defTabSz="94297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414463" defTabSz="94297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884363" defTabSz="94297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341563" defTabSz="9429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798763" defTabSz="9429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255963" defTabSz="9429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713163" defTabSz="9429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hangingPunct="0"/>
            <a:endParaRPr lang="en-US" sz="25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7"/>
          <p:cNvSpPr txBox="1">
            <a:spLocks noGrp="1" noChangeArrowheads="1"/>
          </p:cNvSpPr>
          <p:nvPr/>
        </p:nvSpPr>
        <p:spPr bwMode="auto">
          <a:xfrm>
            <a:off x="4144484" y="9119068"/>
            <a:ext cx="3169009" cy="480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123" tIns="45062" rIns="90123" bIns="45062" anchor="b"/>
          <a:lstStyle>
            <a:lvl1pPr algn="l" defTabSz="9017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-110" charset="-128"/>
              </a:defRPr>
            </a:lvl1pPr>
            <a:lvl2pPr marL="37931725" indent="-37474525" algn="l" defTabSz="9017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-110" charset="-128"/>
              </a:defRPr>
            </a:lvl2pPr>
            <a:lvl3pPr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-110" charset="-128"/>
              </a:defRPr>
            </a:lvl3pPr>
            <a:lvl4pPr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-110" charset="-128"/>
              </a:defRPr>
            </a:lvl4pPr>
            <a:lvl5pPr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-110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-110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-110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-110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-110" charset="-128"/>
              </a:defRPr>
            </a:lvl9pPr>
          </a:lstStyle>
          <a:p>
            <a:pPr algn="r" eaLnBrk="1" hangingPunct="1"/>
            <a:fld id="{D11C0D3B-0A1B-4890-8D73-1500BCB2D5EC}" type="slidenum">
              <a:rPr lang="en-US" sz="1200" b="0">
                <a:latin typeface="Times New Roman" pitchFamily="18" charset="0"/>
              </a:rPr>
              <a:pPr algn="r" eaLnBrk="1" hangingPunct="1"/>
              <a:t>12</a:t>
            </a:fld>
            <a:endParaRPr lang="en-US" sz="1200" b="0">
              <a:latin typeface="Times New Roman" pitchFamily="18" charset="0"/>
            </a:endParaRPr>
          </a:p>
        </p:txBody>
      </p:sp>
      <p:sp>
        <p:nvSpPr>
          <p:cNvPr id="224259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093788" y="314325"/>
            <a:ext cx="5126037" cy="3843338"/>
          </a:xfrm>
          <a:solidFill>
            <a:srgbClr val="FFFFFF"/>
          </a:solidFill>
          <a:ln/>
        </p:spPr>
      </p:sp>
      <p:sp>
        <p:nvSpPr>
          <p:cNvPr id="224260" name="Text Box 3"/>
          <p:cNvSpPr txBox="1">
            <a:spLocks noChangeArrowheads="1"/>
          </p:cNvSpPr>
          <p:nvPr/>
        </p:nvSpPr>
        <p:spPr bwMode="auto">
          <a:xfrm>
            <a:off x="536425" y="4532663"/>
            <a:ext cx="6247475" cy="426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l" defTabSz="969963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-110" charset="-128"/>
              </a:defRPr>
            </a:lvl1pPr>
            <a:lvl2pPr marL="37931725" indent="-37474525" algn="l" defTabSz="969963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-110" charset="-128"/>
              </a:defRPr>
            </a:lvl2pPr>
            <a:lvl3pPr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-110" charset="-128"/>
              </a:defRPr>
            </a:lvl3pPr>
            <a:lvl4pPr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-110" charset="-128"/>
              </a:defRPr>
            </a:lvl4pPr>
            <a:lvl5pPr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-110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-110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-110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-110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-110" charset="-128"/>
              </a:defRPr>
            </a:lvl9pPr>
          </a:lstStyle>
          <a:p>
            <a:endParaRPr lang="en-US" sz="2500" b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7"/>
          <p:cNvSpPr txBox="1">
            <a:spLocks noGrp="1" noChangeArrowheads="1"/>
          </p:cNvSpPr>
          <p:nvPr/>
        </p:nvSpPr>
        <p:spPr bwMode="auto">
          <a:xfrm>
            <a:off x="4144484" y="9119068"/>
            <a:ext cx="3169009" cy="480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123" tIns="45062" rIns="90123" bIns="45062" anchor="b"/>
          <a:lstStyle>
            <a:lvl1pPr algn="l" defTabSz="9017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-110" charset="-128"/>
              </a:defRPr>
            </a:lvl1pPr>
            <a:lvl2pPr marL="37931725" indent="-37474525" algn="l" defTabSz="9017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-110" charset="-128"/>
              </a:defRPr>
            </a:lvl2pPr>
            <a:lvl3pPr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-110" charset="-128"/>
              </a:defRPr>
            </a:lvl3pPr>
            <a:lvl4pPr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-110" charset="-128"/>
              </a:defRPr>
            </a:lvl4pPr>
            <a:lvl5pPr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-110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-110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-110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-110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-110" charset="-128"/>
              </a:defRPr>
            </a:lvl9pPr>
          </a:lstStyle>
          <a:p>
            <a:pPr algn="r" eaLnBrk="1" hangingPunct="1"/>
            <a:fld id="{A5D2B930-DC5B-4EE1-A070-6970F723E59B}" type="slidenum">
              <a:rPr lang="en-US" sz="1200" b="0">
                <a:latin typeface="Times New Roman" pitchFamily="18" charset="0"/>
              </a:rPr>
              <a:pPr algn="r" eaLnBrk="1" hangingPunct="1"/>
              <a:t>13</a:t>
            </a:fld>
            <a:endParaRPr lang="en-US" sz="1200" b="0">
              <a:latin typeface="Times New Roman" pitchFamily="18" charset="0"/>
            </a:endParaRPr>
          </a:p>
        </p:txBody>
      </p:sp>
      <p:sp>
        <p:nvSpPr>
          <p:cNvPr id="226307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093788" y="314325"/>
            <a:ext cx="5126037" cy="3843338"/>
          </a:xfrm>
          <a:solidFill>
            <a:srgbClr val="FFFFFF"/>
          </a:solidFill>
          <a:ln/>
        </p:spPr>
      </p:sp>
      <p:sp>
        <p:nvSpPr>
          <p:cNvPr id="226308" name="Text Box 3"/>
          <p:cNvSpPr txBox="1">
            <a:spLocks noChangeArrowheads="1"/>
          </p:cNvSpPr>
          <p:nvPr/>
        </p:nvSpPr>
        <p:spPr bwMode="auto">
          <a:xfrm>
            <a:off x="536425" y="4532663"/>
            <a:ext cx="6247475" cy="426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l" defTabSz="969963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-110" charset="-128"/>
              </a:defRPr>
            </a:lvl1pPr>
            <a:lvl2pPr marL="37931725" indent="-37474525" algn="l" defTabSz="969963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-110" charset="-128"/>
              </a:defRPr>
            </a:lvl2pPr>
            <a:lvl3pPr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-110" charset="-128"/>
              </a:defRPr>
            </a:lvl3pPr>
            <a:lvl4pPr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-110" charset="-128"/>
              </a:defRPr>
            </a:lvl4pPr>
            <a:lvl5pPr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-110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-110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-110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-110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-110" charset="-128"/>
              </a:defRPr>
            </a:lvl9pPr>
          </a:lstStyle>
          <a:p>
            <a:endParaRPr lang="en-US" sz="2500" b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7"/>
          <p:cNvSpPr txBox="1">
            <a:spLocks noGrp="1" noChangeArrowheads="1"/>
          </p:cNvSpPr>
          <p:nvPr/>
        </p:nvSpPr>
        <p:spPr bwMode="auto">
          <a:xfrm>
            <a:off x="4144484" y="9119068"/>
            <a:ext cx="3169009" cy="480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123" tIns="45062" rIns="90123" bIns="45062" anchor="b"/>
          <a:lstStyle>
            <a:lvl1pPr algn="l" defTabSz="9017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-110" charset="-128"/>
              </a:defRPr>
            </a:lvl1pPr>
            <a:lvl2pPr marL="37931725" indent="-37474525" algn="l" defTabSz="9017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-110" charset="-128"/>
              </a:defRPr>
            </a:lvl2pPr>
            <a:lvl3pPr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-110" charset="-128"/>
              </a:defRPr>
            </a:lvl3pPr>
            <a:lvl4pPr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-110" charset="-128"/>
              </a:defRPr>
            </a:lvl4pPr>
            <a:lvl5pPr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-110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-110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-110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-110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-110" charset="-128"/>
              </a:defRPr>
            </a:lvl9pPr>
          </a:lstStyle>
          <a:p>
            <a:pPr algn="r" eaLnBrk="1" hangingPunct="1"/>
            <a:fld id="{983A4A43-167A-4B61-B81F-A4A0F9F3BA06}" type="slidenum">
              <a:rPr lang="en-US" sz="1200" b="0">
                <a:latin typeface="Times New Roman" pitchFamily="18" charset="0"/>
              </a:rPr>
              <a:pPr algn="r" eaLnBrk="1" hangingPunct="1"/>
              <a:t>14</a:t>
            </a:fld>
            <a:endParaRPr lang="en-US" sz="1200" b="0">
              <a:latin typeface="Times New Roman" pitchFamily="18" charset="0"/>
            </a:endParaRPr>
          </a:p>
        </p:txBody>
      </p:sp>
      <p:sp>
        <p:nvSpPr>
          <p:cNvPr id="228355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093788" y="314325"/>
            <a:ext cx="5126037" cy="3843338"/>
          </a:xfrm>
          <a:solidFill>
            <a:srgbClr val="FFFFFF"/>
          </a:solidFill>
          <a:ln/>
        </p:spPr>
      </p:sp>
      <p:sp>
        <p:nvSpPr>
          <p:cNvPr id="228356" name="Text Box 3"/>
          <p:cNvSpPr txBox="1">
            <a:spLocks noChangeArrowheads="1"/>
          </p:cNvSpPr>
          <p:nvPr/>
        </p:nvSpPr>
        <p:spPr bwMode="auto">
          <a:xfrm>
            <a:off x="536425" y="4532663"/>
            <a:ext cx="6247475" cy="426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l" defTabSz="969963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-110" charset="-128"/>
              </a:defRPr>
            </a:lvl1pPr>
            <a:lvl2pPr marL="37931725" indent="-37474525" algn="l" defTabSz="969963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-110" charset="-128"/>
              </a:defRPr>
            </a:lvl2pPr>
            <a:lvl3pPr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-110" charset="-128"/>
              </a:defRPr>
            </a:lvl3pPr>
            <a:lvl4pPr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-110" charset="-128"/>
              </a:defRPr>
            </a:lvl4pPr>
            <a:lvl5pPr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-110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-110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-110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-110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-110" charset="-128"/>
              </a:defRPr>
            </a:lvl9pPr>
          </a:lstStyle>
          <a:p>
            <a:endParaRPr lang="en-US" sz="2500" b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7"/>
          <p:cNvSpPr txBox="1">
            <a:spLocks noGrp="1" noChangeArrowheads="1"/>
          </p:cNvSpPr>
          <p:nvPr/>
        </p:nvSpPr>
        <p:spPr bwMode="auto">
          <a:xfrm>
            <a:off x="4144484" y="9119068"/>
            <a:ext cx="3169009" cy="480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123" tIns="45062" rIns="90123" bIns="45062" anchor="b"/>
          <a:lstStyle>
            <a:lvl1pPr algn="l" defTabSz="9017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-110" charset="-128"/>
              </a:defRPr>
            </a:lvl1pPr>
            <a:lvl2pPr marL="37931725" indent="-37474525" algn="l" defTabSz="9017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-110" charset="-128"/>
              </a:defRPr>
            </a:lvl2pPr>
            <a:lvl3pPr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-110" charset="-128"/>
              </a:defRPr>
            </a:lvl3pPr>
            <a:lvl4pPr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-110" charset="-128"/>
              </a:defRPr>
            </a:lvl4pPr>
            <a:lvl5pPr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-110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-110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-110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-110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-110" charset="-128"/>
              </a:defRPr>
            </a:lvl9pPr>
          </a:lstStyle>
          <a:p>
            <a:pPr algn="r" eaLnBrk="1" hangingPunct="1"/>
            <a:fld id="{5EA7C33E-A8E3-40D3-BD64-665B0B519AB0}" type="slidenum">
              <a:rPr lang="en-US" sz="1200" b="0">
                <a:latin typeface="Times New Roman" pitchFamily="18" charset="0"/>
              </a:rPr>
              <a:pPr algn="r" eaLnBrk="1" hangingPunct="1"/>
              <a:t>15</a:t>
            </a:fld>
            <a:endParaRPr lang="en-US" sz="1200" b="0">
              <a:latin typeface="Times New Roman" pitchFamily="18" charset="0"/>
            </a:endParaRPr>
          </a:p>
        </p:txBody>
      </p:sp>
      <p:sp>
        <p:nvSpPr>
          <p:cNvPr id="230403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093788" y="314325"/>
            <a:ext cx="5126037" cy="3843338"/>
          </a:xfrm>
          <a:solidFill>
            <a:srgbClr val="FFFFFF"/>
          </a:solidFill>
          <a:ln/>
        </p:spPr>
      </p:sp>
      <p:sp>
        <p:nvSpPr>
          <p:cNvPr id="230404" name="Text Box 3"/>
          <p:cNvSpPr txBox="1">
            <a:spLocks noChangeArrowheads="1"/>
          </p:cNvSpPr>
          <p:nvPr/>
        </p:nvSpPr>
        <p:spPr bwMode="auto">
          <a:xfrm>
            <a:off x="536425" y="4532663"/>
            <a:ext cx="6247475" cy="426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l" defTabSz="969963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-110" charset="-128"/>
              </a:defRPr>
            </a:lvl1pPr>
            <a:lvl2pPr marL="37931725" indent="-37474525" algn="l" defTabSz="969963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-110" charset="-128"/>
              </a:defRPr>
            </a:lvl2pPr>
            <a:lvl3pPr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-110" charset="-128"/>
              </a:defRPr>
            </a:lvl3pPr>
            <a:lvl4pPr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-110" charset="-128"/>
              </a:defRPr>
            </a:lvl4pPr>
            <a:lvl5pPr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-110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-110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-110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-110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-110" charset="-128"/>
              </a:defRPr>
            </a:lvl9pPr>
          </a:lstStyle>
          <a:p>
            <a:endParaRPr lang="en-US" sz="2500" b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17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017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017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017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017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9D3BD759-A323-4445-88BD-D9F82462AD1A}" type="slidenum">
              <a:rPr lang="en-US" sz="1200" smtClean="0">
                <a:latin typeface="Times New Roman" pitchFamily="18" charset="0"/>
              </a:rPr>
              <a:pPr eaLnBrk="1" hangingPunct="1"/>
              <a:t>16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93788" y="314325"/>
            <a:ext cx="5124450" cy="3843338"/>
          </a:xfrm>
          <a:solidFill>
            <a:srgbClr val="FFFFFF"/>
          </a:solidFill>
          <a:ln/>
        </p:spPr>
      </p:sp>
      <p:sp>
        <p:nvSpPr>
          <p:cNvPr id="9220" name="Text Box 3"/>
          <p:cNvSpPr txBox="1">
            <a:spLocks noChangeArrowheads="1"/>
          </p:cNvSpPr>
          <p:nvPr/>
        </p:nvSpPr>
        <p:spPr bwMode="auto">
          <a:xfrm>
            <a:off x="536575" y="4532313"/>
            <a:ext cx="6246813" cy="426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969963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69963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69963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69963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69963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sz="25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278094-74B9-4E6C-8604-658D6FFEECE7}" type="slidenum">
              <a:rPr lang="en-US"/>
              <a:pPr/>
              <a:t>2</a:t>
            </a:fld>
            <a:endParaRPr lang="en-US"/>
          </a:p>
        </p:txBody>
      </p:sp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98550" y="315913"/>
            <a:ext cx="5119688" cy="3840162"/>
          </a:xfrm>
          <a:solidFill>
            <a:srgbClr val="FFFFFF"/>
          </a:solidFill>
          <a:ln/>
        </p:spPr>
      </p:sp>
      <p:sp>
        <p:nvSpPr>
          <p:cNvPr id="125955" name="Text Box 3"/>
          <p:cNvSpPr txBox="1">
            <a:spLocks noChangeArrowheads="1"/>
          </p:cNvSpPr>
          <p:nvPr/>
        </p:nvSpPr>
        <p:spPr bwMode="auto">
          <a:xfrm>
            <a:off x="536575" y="4532313"/>
            <a:ext cx="6246813" cy="426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94297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71488" defTabSz="94297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942975" defTabSz="94297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414463" defTabSz="94297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884363" defTabSz="94297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341563" defTabSz="9429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798763" defTabSz="9429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255963" defTabSz="9429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713163" defTabSz="9429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hangingPunct="0"/>
            <a:endParaRPr lang="en-US" sz="25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278094-74B9-4E6C-8604-658D6FFEECE7}" type="slidenum">
              <a:rPr lang="en-US"/>
              <a:pPr/>
              <a:t>3</a:t>
            </a:fld>
            <a:endParaRPr lang="en-US"/>
          </a:p>
        </p:txBody>
      </p:sp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98550" y="315913"/>
            <a:ext cx="5119688" cy="3840162"/>
          </a:xfrm>
          <a:solidFill>
            <a:srgbClr val="FFFFFF"/>
          </a:solidFill>
          <a:ln/>
        </p:spPr>
      </p:sp>
      <p:sp>
        <p:nvSpPr>
          <p:cNvPr id="125955" name="Text Box 3"/>
          <p:cNvSpPr txBox="1">
            <a:spLocks noChangeArrowheads="1"/>
          </p:cNvSpPr>
          <p:nvPr/>
        </p:nvSpPr>
        <p:spPr bwMode="auto">
          <a:xfrm>
            <a:off x="536575" y="4532313"/>
            <a:ext cx="6246813" cy="426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94297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71488" defTabSz="94297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942975" defTabSz="94297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414463" defTabSz="94297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884363" defTabSz="94297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341563" defTabSz="9429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798763" defTabSz="9429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255963" defTabSz="9429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713163" defTabSz="9429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hangingPunct="0"/>
            <a:endParaRPr lang="en-US" sz="25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278094-74B9-4E6C-8604-658D6FFEECE7}" type="slidenum">
              <a:rPr lang="en-US"/>
              <a:pPr/>
              <a:t>4</a:t>
            </a:fld>
            <a:endParaRPr lang="en-US"/>
          </a:p>
        </p:txBody>
      </p:sp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98550" y="315913"/>
            <a:ext cx="5119688" cy="3840162"/>
          </a:xfrm>
          <a:solidFill>
            <a:srgbClr val="FFFFFF"/>
          </a:solidFill>
          <a:ln/>
        </p:spPr>
      </p:sp>
      <p:sp>
        <p:nvSpPr>
          <p:cNvPr id="125955" name="Text Box 3"/>
          <p:cNvSpPr txBox="1">
            <a:spLocks noChangeArrowheads="1"/>
          </p:cNvSpPr>
          <p:nvPr/>
        </p:nvSpPr>
        <p:spPr bwMode="auto">
          <a:xfrm>
            <a:off x="536575" y="4532313"/>
            <a:ext cx="6246813" cy="426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94297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71488" defTabSz="94297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942975" defTabSz="94297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414463" defTabSz="94297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884363" defTabSz="94297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341563" defTabSz="9429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798763" defTabSz="9429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255963" defTabSz="9429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713163" defTabSz="9429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hangingPunct="0"/>
            <a:endParaRPr lang="en-US" sz="25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278094-74B9-4E6C-8604-658D6FFEECE7}" type="slidenum">
              <a:rPr lang="en-US"/>
              <a:pPr/>
              <a:t>5</a:t>
            </a:fld>
            <a:endParaRPr lang="en-US"/>
          </a:p>
        </p:txBody>
      </p:sp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98550" y="315913"/>
            <a:ext cx="5119688" cy="3840162"/>
          </a:xfrm>
          <a:solidFill>
            <a:srgbClr val="FFFFFF"/>
          </a:solidFill>
          <a:ln/>
        </p:spPr>
      </p:sp>
      <p:sp>
        <p:nvSpPr>
          <p:cNvPr id="125955" name="Text Box 3"/>
          <p:cNvSpPr txBox="1">
            <a:spLocks noChangeArrowheads="1"/>
          </p:cNvSpPr>
          <p:nvPr/>
        </p:nvSpPr>
        <p:spPr bwMode="auto">
          <a:xfrm>
            <a:off x="536575" y="4532313"/>
            <a:ext cx="6246813" cy="426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94297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71488" defTabSz="94297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942975" defTabSz="94297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414463" defTabSz="94297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884363" defTabSz="94297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341563" defTabSz="9429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798763" defTabSz="9429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255963" defTabSz="9429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713163" defTabSz="9429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hangingPunct="0"/>
            <a:endParaRPr lang="en-US" sz="25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278094-74B9-4E6C-8604-658D6FFEECE7}" type="slidenum">
              <a:rPr lang="en-US"/>
              <a:pPr/>
              <a:t>6</a:t>
            </a:fld>
            <a:endParaRPr lang="en-US"/>
          </a:p>
        </p:txBody>
      </p:sp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98550" y="315913"/>
            <a:ext cx="5119688" cy="3840162"/>
          </a:xfrm>
          <a:solidFill>
            <a:srgbClr val="FFFFFF"/>
          </a:solidFill>
          <a:ln/>
        </p:spPr>
      </p:sp>
      <p:sp>
        <p:nvSpPr>
          <p:cNvPr id="125955" name="Text Box 3"/>
          <p:cNvSpPr txBox="1">
            <a:spLocks noChangeArrowheads="1"/>
          </p:cNvSpPr>
          <p:nvPr/>
        </p:nvSpPr>
        <p:spPr bwMode="auto">
          <a:xfrm>
            <a:off x="536575" y="4532313"/>
            <a:ext cx="6246813" cy="426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94297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71488" defTabSz="94297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942975" defTabSz="94297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414463" defTabSz="94297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884363" defTabSz="94297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341563" defTabSz="9429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798763" defTabSz="9429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255963" defTabSz="9429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713163" defTabSz="9429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hangingPunct="0"/>
            <a:endParaRPr lang="en-US" sz="25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278094-74B9-4E6C-8604-658D6FFEECE7}" type="slidenum">
              <a:rPr lang="en-US"/>
              <a:pPr/>
              <a:t>7</a:t>
            </a:fld>
            <a:endParaRPr lang="en-US"/>
          </a:p>
        </p:txBody>
      </p:sp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98550" y="315913"/>
            <a:ext cx="5119688" cy="3840162"/>
          </a:xfrm>
          <a:solidFill>
            <a:srgbClr val="FFFFFF"/>
          </a:solidFill>
          <a:ln/>
        </p:spPr>
      </p:sp>
      <p:sp>
        <p:nvSpPr>
          <p:cNvPr id="125955" name="Text Box 3"/>
          <p:cNvSpPr txBox="1">
            <a:spLocks noChangeArrowheads="1"/>
          </p:cNvSpPr>
          <p:nvPr/>
        </p:nvSpPr>
        <p:spPr bwMode="auto">
          <a:xfrm>
            <a:off x="536575" y="4532313"/>
            <a:ext cx="6246813" cy="426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94297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71488" defTabSz="94297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942975" defTabSz="94297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414463" defTabSz="94297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884363" defTabSz="94297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341563" defTabSz="9429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798763" defTabSz="9429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255963" defTabSz="9429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713163" defTabSz="9429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hangingPunct="0"/>
            <a:endParaRPr lang="en-US" sz="25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278094-74B9-4E6C-8604-658D6FFEECE7}" type="slidenum">
              <a:rPr lang="en-US"/>
              <a:pPr/>
              <a:t>8</a:t>
            </a:fld>
            <a:endParaRPr lang="en-US"/>
          </a:p>
        </p:txBody>
      </p:sp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98550" y="315913"/>
            <a:ext cx="5119688" cy="3840162"/>
          </a:xfrm>
          <a:solidFill>
            <a:srgbClr val="FFFFFF"/>
          </a:solidFill>
          <a:ln/>
        </p:spPr>
      </p:sp>
      <p:sp>
        <p:nvSpPr>
          <p:cNvPr id="125955" name="Text Box 3"/>
          <p:cNvSpPr txBox="1">
            <a:spLocks noChangeArrowheads="1"/>
          </p:cNvSpPr>
          <p:nvPr/>
        </p:nvSpPr>
        <p:spPr bwMode="auto">
          <a:xfrm>
            <a:off x="536575" y="4532313"/>
            <a:ext cx="6246813" cy="426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94297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71488" defTabSz="94297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942975" defTabSz="94297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414463" defTabSz="94297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884363" defTabSz="94297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341563" defTabSz="9429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798763" defTabSz="9429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255963" defTabSz="9429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713163" defTabSz="9429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hangingPunct="0"/>
            <a:endParaRPr lang="en-US" sz="25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278094-74B9-4E6C-8604-658D6FFEECE7}" type="slidenum">
              <a:rPr lang="en-US"/>
              <a:pPr/>
              <a:t>9</a:t>
            </a:fld>
            <a:endParaRPr lang="en-US"/>
          </a:p>
        </p:txBody>
      </p:sp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98550" y="315913"/>
            <a:ext cx="5119688" cy="3840162"/>
          </a:xfrm>
          <a:solidFill>
            <a:srgbClr val="FFFFFF"/>
          </a:solidFill>
          <a:ln/>
        </p:spPr>
      </p:sp>
      <p:sp>
        <p:nvSpPr>
          <p:cNvPr id="125955" name="Text Box 3"/>
          <p:cNvSpPr txBox="1">
            <a:spLocks noChangeArrowheads="1"/>
          </p:cNvSpPr>
          <p:nvPr/>
        </p:nvSpPr>
        <p:spPr bwMode="auto">
          <a:xfrm>
            <a:off x="536575" y="4532313"/>
            <a:ext cx="6246813" cy="426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94297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71488" defTabSz="94297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942975" defTabSz="94297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414463" defTabSz="94297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884363" defTabSz="94297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341563" defTabSz="9429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798763" defTabSz="9429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255963" defTabSz="9429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713163" defTabSz="9429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hangingPunct="0"/>
            <a:endParaRPr lang="en-US" sz="25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790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4012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27800" y="9525"/>
            <a:ext cx="1955800" cy="60864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7225" y="9525"/>
            <a:ext cx="5718175" cy="60864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3405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4488" y="198438"/>
            <a:ext cx="77724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30200" y="1185863"/>
            <a:ext cx="4071938" cy="48942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554538" y="1185863"/>
            <a:ext cx="4073525" cy="4894262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30632468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554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679081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1200" y="1060450"/>
            <a:ext cx="3810000" cy="5035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3600" y="1060450"/>
            <a:ext cx="3810000" cy="5035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6451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508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171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58901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383335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215222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57225" y="9525"/>
            <a:ext cx="77724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1200" y="1060450"/>
            <a:ext cx="7772400" cy="503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</a:p>
        </p:txBody>
      </p:sp>
      <p:pic>
        <p:nvPicPr>
          <p:cNvPr id="1038" name="Picture 14" descr="gexcon bunn presentasjon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489"/>
          <a:stretch>
            <a:fillRect/>
          </a:stretch>
        </p:blipFill>
        <p:spPr bwMode="auto">
          <a:xfrm>
            <a:off x="0" y="6507163"/>
            <a:ext cx="7772400" cy="36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7343775" y="6507163"/>
            <a:ext cx="1800225" cy="360362"/>
          </a:xfrm>
          <a:prstGeom prst="rect">
            <a:avLst/>
          </a:prstGeom>
          <a:solidFill>
            <a:srgbClr val="FF812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36" name="Picture 12" descr="CMR Gexcon-ne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6580188"/>
            <a:ext cx="1524000" cy="201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rtl="0" fontAlgn="base">
        <a:spcBef>
          <a:spcPct val="0"/>
        </a:spcBef>
        <a:spcAft>
          <a:spcPct val="0"/>
        </a:spcAft>
        <a:defRPr sz="3200">
          <a:solidFill>
            <a:srgbClr val="FF812E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rgbClr val="FF812E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rgbClr val="FF812E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rgbClr val="FF812E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rgbClr val="FF812E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rgbClr val="FF812E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rgbClr val="FF812E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rgbClr val="FF812E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rgbClr val="FF812E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FF812E"/>
        </a:buClr>
        <a:buFont typeface="ZapfDingbats" pitchFamily="82" charset="2"/>
        <a:buChar char="n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FF812E"/>
        </a:buClr>
        <a:buFont typeface="ZapfDingbats" pitchFamily="82" charset="2"/>
        <a:buChar char="n"/>
        <a:defRPr sz="16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FF812E"/>
        </a:buClr>
        <a:buFont typeface="ZapfDingbats" pitchFamily="82" charset="2"/>
        <a:buChar char="n"/>
        <a:defRPr sz="1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FF812E"/>
        </a:buClr>
        <a:buFont typeface="ZapfDingbats" pitchFamily="82" charset="2"/>
        <a:buChar char="n"/>
        <a:defRPr sz="14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FF812E"/>
        </a:buClr>
        <a:buFont typeface="ZapfDingbats" pitchFamily="82" charset="2"/>
        <a:buChar char="n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FF812E"/>
        </a:buClr>
        <a:buFont typeface="ZapfDingbats" pitchFamily="82" charset="2"/>
        <a:buChar char="n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FF812E"/>
        </a:buClr>
        <a:buFont typeface="ZapfDingbats" pitchFamily="82" charset="2"/>
        <a:buChar char="n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FF812E"/>
        </a:buClr>
        <a:buFont typeface="ZapfDingbats" pitchFamily="82" charset="2"/>
        <a:buChar char="n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FF812E"/>
        </a:buClr>
        <a:buFont typeface="ZapfDingbats" pitchFamily="82" charset="2"/>
        <a:buChar char="n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7.png"/><Relationship Id="rId4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8.png"/><Relationship Id="rId4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hyperlink" Target="intro_v1.pdf" TargetMode="External"/><Relationship Id="rId5" Type="http://schemas.openxmlformats.org/officeDocument/2006/relationships/image" Target="../media/image11.jpeg"/><Relationship Id="rId10" Type="http://schemas.openxmlformats.org/officeDocument/2006/relationships/image" Target="../media/image9.wmf"/><Relationship Id="rId4" Type="http://schemas.openxmlformats.org/officeDocument/2006/relationships/image" Target="../media/image10.png"/><Relationship Id="rId9" Type="http://schemas.openxmlformats.org/officeDocument/2006/relationships/oleObject" Target="../embeddings/oleObject2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emf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>
          <a:xfrm>
            <a:off x="140259" y="362078"/>
            <a:ext cx="9013825" cy="685801"/>
          </a:xfrm>
          <a:noFill/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46800" rIns="18000" bIns="46800" anchor="ctr"/>
          <a:lstStyle/>
          <a:p>
            <a:pPr>
              <a:spcBef>
                <a:spcPts val="725"/>
              </a:spcBef>
            </a:pPr>
            <a:r>
              <a:rPr lang="en-US" sz="2800" b="1" dirty="0"/>
              <a:t>MODELLING OF HYDROGEN JET FIRES USING CFD</a:t>
            </a:r>
            <a:endParaRPr lang="en-US" sz="2800" b="1" dirty="0"/>
          </a:p>
        </p:txBody>
      </p:sp>
      <p:sp>
        <p:nvSpPr>
          <p:cNvPr id="122883" name="Rectangle 3"/>
          <p:cNvSpPr>
            <a:spLocks noChangeArrowheads="1"/>
          </p:cNvSpPr>
          <p:nvPr/>
        </p:nvSpPr>
        <p:spPr bwMode="auto">
          <a:xfrm>
            <a:off x="1695450" y="15478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77FA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22884" name="Rectangle 4"/>
          <p:cNvSpPr>
            <a:spLocks noChangeArrowheads="1"/>
          </p:cNvSpPr>
          <p:nvPr/>
        </p:nvSpPr>
        <p:spPr bwMode="auto">
          <a:xfrm>
            <a:off x="2465388" y="5838825"/>
            <a:ext cx="1938337" cy="1698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885" name="Rectangle 5"/>
          <p:cNvSpPr>
            <a:spLocks noChangeArrowheads="1"/>
          </p:cNvSpPr>
          <p:nvPr/>
        </p:nvSpPr>
        <p:spPr bwMode="auto">
          <a:xfrm>
            <a:off x="1585913" y="6213475"/>
            <a:ext cx="1938337" cy="1698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886" name="Text Box 6"/>
          <p:cNvSpPr txBox="1">
            <a:spLocks noChangeArrowheads="1"/>
          </p:cNvSpPr>
          <p:nvPr/>
        </p:nvSpPr>
        <p:spPr bwMode="auto">
          <a:xfrm>
            <a:off x="294160" y="768350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22887" name="Text Box 7"/>
          <p:cNvSpPr txBox="1">
            <a:spLocks noChangeArrowheads="1"/>
          </p:cNvSpPr>
          <p:nvPr/>
        </p:nvSpPr>
        <p:spPr bwMode="auto">
          <a:xfrm>
            <a:off x="30144" y="1147628"/>
            <a:ext cx="9143999" cy="1128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nb-NO" sz="1400" b="1" dirty="0">
              <a:latin typeface="Arial" charset="0"/>
            </a:endParaRPr>
          </a:p>
          <a:p>
            <a:r>
              <a:rPr lang="en-GB" sz="1600" dirty="0">
                <a:latin typeface="+mn-lt"/>
              </a:rPr>
              <a:t>Deiveegan Muthusamy</a:t>
            </a:r>
            <a:r>
              <a:rPr lang="en-GB" sz="1600" baseline="30000" dirty="0">
                <a:latin typeface="+mn-lt"/>
              </a:rPr>
              <a:t>1</a:t>
            </a:r>
            <a:r>
              <a:rPr lang="en-GB" sz="1600" dirty="0">
                <a:latin typeface="+mn-lt"/>
              </a:rPr>
              <a:t>, </a:t>
            </a:r>
            <a:r>
              <a:rPr lang="en-GB" sz="1600" u="sng" dirty="0">
                <a:latin typeface="+mn-lt"/>
              </a:rPr>
              <a:t>Olav R. Hansen</a:t>
            </a:r>
            <a:r>
              <a:rPr lang="en-GB" sz="1600" u="sng" baseline="30000" dirty="0">
                <a:latin typeface="+mn-lt"/>
              </a:rPr>
              <a:t>1</a:t>
            </a:r>
            <a:r>
              <a:rPr lang="en-GB" sz="1600" dirty="0">
                <a:latin typeface="+mn-lt"/>
              </a:rPr>
              <a:t>, Prankul Middha</a:t>
            </a:r>
            <a:r>
              <a:rPr lang="en-GB" sz="1600" baseline="30000" dirty="0">
                <a:latin typeface="+mn-lt"/>
              </a:rPr>
              <a:t>1</a:t>
            </a:r>
            <a:r>
              <a:rPr lang="en-GB" sz="1600" dirty="0">
                <a:latin typeface="+mn-lt"/>
              </a:rPr>
              <a:t>, Mark Royle</a:t>
            </a:r>
            <a:r>
              <a:rPr lang="en-GB" sz="1600" baseline="30000" dirty="0">
                <a:latin typeface="+mn-lt"/>
              </a:rPr>
              <a:t>2</a:t>
            </a:r>
            <a:r>
              <a:rPr lang="en-GB" sz="1600" dirty="0">
                <a:latin typeface="+mn-lt"/>
              </a:rPr>
              <a:t> and Deborah Willoughby</a:t>
            </a:r>
            <a:r>
              <a:rPr lang="en-GB" sz="1600" baseline="30000" dirty="0">
                <a:latin typeface="+mn-lt"/>
              </a:rPr>
              <a:t>2</a:t>
            </a:r>
            <a:r>
              <a:rPr lang="en-US" sz="1600" dirty="0">
                <a:latin typeface="+mn-lt"/>
              </a:rPr>
              <a:t> </a:t>
            </a:r>
            <a:r>
              <a:rPr lang="nb-NO" sz="1400" baseline="30000" dirty="0" smtClean="0">
                <a:latin typeface="Arial" charset="0"/>
              </a:rPr>
              <a:t>	</a:t>
            </a:r>
          </a:p>
          <a:p>
            <a:pPr>
              <a:buClr>
                <a:srgbClr val="FF812E"/>
              </a:buClr>
            </a:pPr>
            <a:r>
              <a:rPr lang="nb-NO" sz="1400" baseline="30000" dirty="0">
                <a:latin typeface="Arial" charset="0"/>
              </a:rPr>
              <a:t>	</a:t>
            </a:r>
            <a:r>
              <a:rPr lang="nb-NO" sz="1400" baseline="30000" dirty="0" smtClean="0">
                <a:latin typeface="Arial" charset="0"/>
              </a:rPr>
              <a:t>1</a:t>
            </a:r>
            <a:r>
              <a:rPr lang="nb-NO" sz="1400" dirty="0" smtClean="0">
                <a:latin typeface="Arial" charset="0"/>
              </a:rPr>
              <a:t>GexCon, </a:t>
            </a:r>
            <a:r>
              <a:rPr lang="nb-NO" sz="1400" dirty="0" err="1" smtClean="0">
                <a:latin typeface="Arial" charset="0"/>
              </a:rPr>
              <a:t>P.O.Box</a:t>
            </a:r>
            <a:r>
              <a:rPr lang="nb-NO" sz="1400" dirty="0" smtClean="0">
                <a:latin typeface="Arial" charset="0"/>
              </a:rPr>
              <a:t> 6015, Bergen, NO-5892, </a:t>
            </a:r>
            <a:r>
              <a:rPr lang="nb-NO" sz="1400" dirty="0" smtClean="0">
                <a:latin typeface="Arial" charset="0"/>
              </a:rPr>
              <a:t>Norway</a:t>
            </a:r>
          </a:p>
          <a:p>
            <a:pPr>
              <a:buClr>
                <a:srgbClr val="FF812E"/>
              </a:buClr>
            </a:pPr>
            <a:r>
              <a:rPr lang="nb-NO" sz="1400" baseline="30000" dirty="0" smtClean="0">
                <a:latin typeface="Arial" charset="0"/>
              </a:rPr>
              <a:t>	</a:t>
            </a:r>
            <a:r>
              <a:rPr lang="nb-NO" sz="1400" baseline="30000" dirty="0" smtClean="0">
                <a:latin typeface="Arial" charset="0"/>
              </a:rPr>
              <a:t>2</a:t>
            </a:r>
            <a:r>
              <a:rPr lang="nb-NO" sz="1400" dirty="0" smtClean="0">
                <a:latin typeface="Arial" charset="0"/>
              </a:rPr>
              <a:t>HSL/HSE, </a:t>
            </a:r>
            <a:r>
              <a:rPr lang="nb-NO" sz="1400" dirty="0" err="1" smtClean="0">
                <a:latin typeface="Arial" charset="0"/>
              </a:rPr>
              <a:t>Harpur</a:t>
            </a:r>
            <a:r>
              <a:rPr lang="nb-NO" sz="1400" dirty="0" smtClean="0">
                <a:latin typeface="Arial" charset="0"/>
              </a:rPr>
              <a:t> Hill, </a:t>
            </a:r>
            <a:r>
              <a:rPr lang="nb-NO" sz="1400" dirty="0" err="1" smtClean="0">
                <a:latin typeface="Arial" charset="0"/>
              </a:rPr>
              <a:t>Buxton</a:t>
            </a:r>
            <a:r>
              <a:rPr lang="nb-NO" sz="1400" dirty="0" smtClean="0">
                <a:latin typeface="Arial" charset="0"/>
              </a:rPr>
              <a:t>, </a:t>
            </a:r>
            <a:r>
              <a:rPr lang="nb-NO" sz="1400" dirty="0" err="1" smtClean="0">
                <a:latin typeface="Arial" charset="0"/>
              </a:rPr>
              <a:t>Derbyshire</a:t>
            </a:r>
            <a:r>
              <a:rPr lang="nb-NO" sz="1400" dirty="0" smtClean="0">
                <a:latin typeface="Arial" charset="0"/>
              </a:rPr>
              <a:t> SK17 9JN, United Kingdom</a:t>
            </a:r>
            <a:endParaRPr lang="nb-NO" sz="1400" dirty="0" smtClean="0">
              <a:latin typeface="Arial" charset="0"/>
            </a:endParaRPr>
          </a:p>
        </p:txBody>
      </p:sp>
      <p:pic>
        <p:nvPicPr>
          <p:cNvPr id="2050" name="Picture 2" descr="3d_t9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912"/>
          <a:stretch>
            <a:fillRect/>
          </a:stretch>
        </p:blipFill>
        <p:spPr bwMode="auto">
          <a:xfrm>
            <a:off x="1695450" y="2590093"/>
            <a:ext cx="5117332" cy="3793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1" descr="603202_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777" y="617204"/>
            <a:ext cx="2839956" cy="3066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903202_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4219" y="647774"/>
            <a:ext cx="2850518" cy="3065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003202_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11" y="637726"/>
            <a:ext cx="2850518" cy="3065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906402_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5086" y="3595921"/>
            <a:ext cx="2669651" cy="2871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5" name="Picture 7" descr="006402_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996" y="3628514"/>
            <a:ext cx="2639347" cy="2838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>
          <a:xfrm>
            <a:off x="130175" y="-58738"/>
            <a:ext cx="9013825" cy="685801"/>
          </a:xfrm>
          <a:noFill/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46800" rIns="18000" bIns="46800" anchor="ctr"/>
          <a:lstStyle/>
          <a:p>
            <a:pPr>
              <a:spcBef>
                <a:spcPts val="725"/>
              </a:spcBef>
            </a:pPr>
            <a:r>
              <a:rPr lang="nb-NO" sz="2800" b="1" dirty="0" err="1" smtClean="0"/>
              <a:t>Results</a:t>
            </a:r>
            <a:endParaRPr lang="en-US" sz="2800" b="1" dirty="0"/>
          </a:p>
        </p:txBody>
      </p:sp>
      <p:sp>
        <p:nvSpPr>
          <p:cNvPr id="124934" name="Text Box 6"/>
          <p:cNvSpPr txBox="1">
            <a:spLocks noChangeArrowheads="1"/>
          </p:cNvSpPr>
          <p:nvPr/>
        </p:nvSpPr>
        <p:spPr bwMode="auto">
          <a:xfrm>
            <a:off x="303213" y="768350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7" name="Rectangle 2"/>
          <p:cNvSpPr txBox="1">
            <a:spLocks noChangeArrowheads="1"/>
          </p:cNvSpPr>
          <p:nvPr/>
        </p:nvSpPr>
        <p:spPr bwMode="auto">
          <a:xfrm>
            <a:off x="2318288" y="82123"/>
            <a:ext cx="4785897" cy="685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8000" tIns="46800" rIns="18000" bIns="4680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F812E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F812E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F812E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F812E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F812E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F812E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F812E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F812E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F812E"/>
                </a:solidFill>
                <a:latin typeface="Arial" charset="0"/>
              </a:defRPr>
            </a:lvl9pPr>
          </a:lstStyle>
          <a:p>
            <a:pPr>
              <a:spcBef>
                <a:spcPts val="725"/>
              </a:spcBef>
            </a:pPr>
            <a:r>
              <a:rPr lang="nb-NO" sz="1800" dirty="0" err="1" smtClean="0">
                <a:solidFill>
                  <a:schemeClr val="tx1"/>
                </a:solidFill>
              </a:rPr>
              <a:t>Example</a:t>
            </a:r>
            <a:r>
              <a:rPr lang="nb-NO" sz="1800" dirty="0" smtClean="0">
                <a:solidFill>
                  <a:schemeClr val="tx1"/>
                </a:solidFill>
              </a:rPr>
              <a:t> </a:t>
            </a:r>
            <a:r>
              <a:rPr lang="nb-NO" sz="1800" dirty="0" err="1" smtClean="0">
                <a:solidFill>
                  <a:schemeClr val="tx1"/>
                </a:solidFill>
              </a:rPr>
              <a:t>of</a:t>
            </a:r>
            <a:r>
              <a:rPr lang="nb-NO" sz="1800" dirty="0" smtClean="0">
                <a:solidFill>
                  <a:schemeClr val="tx1"/>
                </a:solidFill>
              </a:rPr>
              <a:t> </a:t>
            </a:r>
            <a:r>
              <a:rPr lang="nb-NO" sz="1800" dirty="0" err="1" smtClean="0">
                <a:solidFill>
                  <a:schemeClr val="tx1"/>
                </a:solidFill>
              </a:rPr>
              <a:t>flame</a:t>
            </a:r>
            <a:r>
              <a:rPr lang="nb-NO" sz="1800" dirty="0" smtClean="0">
                <a:solidFill>
                  <a:schemeClr val="tx1"/>
                </a:solidFill>
              </a:rPr>
              <a:t> </a:t>
            </a:r>
            <a:r>
              <a:rPr lang="nb-NO" sz="1800" dirty="0" err="1" smtClean="0">
                <a:solidFill>
                  <a:schemeClr val="tx1"/>
                </a:solidFill>
              </a:rPr>
              <a:t>temperature</a:t>
            </a:r>
            <a:r>
              <a:rPr lang="nb-NO" sz="1800" dirty="0" smtClean="0">
                <a:solidFill>
                  <a:schemeClr val="tx1"/>
                </a:solidFill>
              </a:rPr>
              <a:t> </a:t>
            </a:r>
            <a:r>
              <a:rPr lang="nb-NO" sz="1800" dirty="0" err="1" smtClean="0">
                <a:solidFill>
                  <a:schemeClr val="tx1"/>
                </a:solidFill>
              </a:rPr>
              <a:t>distribution</a:t>
            </a:r>
            <a:endParaRPr lang="nb-NO" sz="1800" dirty="0" smtClean="0">
              <a:solidFill>
                <a:schemeClr val="tx1"/>
              </a:solidFill>
            </a:endParaRPr>
          </a:p>
          <a:p>
            <a:pPr marL="285750" indent="-285750">
              <a:spcBef>
                <a:spcPts val="725"/>
              </a:spcBef>
              <a:buClr>
                <a:srgbClr val="FF812E"/>
              </a:buClr>
              <a:buFont typeface="Wingdings" pitchFamily="2" charset="2"/>
              <a:buChar char="§"/>
            </a:pPr>
            <a:r>
              <a:rPr lang="nb-NO" sz="1800" dirty="0" smtClean="0">
                <a:solidFill>
                  <a:schemeClr val="tx1"/>
                </a:solidFill>
              </a:rPr>
              <a:t>3.2mm (3s)</a:t>
            </a:r>
          </a:p>
          <a:p>
            <a:pPr marL="285750" indent="-285750">
              <a:spcBef>
                <a:spcPts val="725"/>
              </a:spcBef>
              <a:buClr>
                <a:srgbClr val="FF812E"/>
              </a:buClr>
              <a:buFont typeface="Wingdings" pitchFamily="2" charset="2"/>
              <a:buChar char="§"/>
            </a:pPr>
            <a:endParaRPr lang="nb-NO" sz="1800" dirty="0">
              <a:solidFill>
                <a:schemeClr val="tx1"/>
              </a:solidFill>
            </a:endParaRPr>
          </a:p>
          <a:p>
            <a:pPr marL="285750" indent="-285750">
              <a:spcBef>
                <a:spcPts val="725"/>
              </a:spcBef>
              <a:buClr>
                <a:srgbClr val="FF812E"/>
              </a:buClr>
              <a:buFont typeface="Wingdings" pitchFamily="2" charset="2"/>
              <a:buChar char="§"/>
            </a:pPr>
            <a:endParaRPr lang="nb-NO" sz="1800" dirty="0" smtClean="0">
              <a:solidFill>
                <a:schemeClr val="tx1"/>
              </a:solidFill>
            </a:endParaRPr>
          </a:p>
          <a:p>
            <a:pPr marL="285750" indent="-285750">
              <a:spcBef>
                <a:spcPts val="725"/>
              </a:spcBef>
              <a:buClr>
                <a:srgbClr val="FF812E"/>
              </a:buClr>
              <a:buFont typeface="Wingdings" pitchFamily="2" charset="2"/>
              <a:buChar char="§"/>
            </a:pPr>
            <a:endParaRPr lang="nb-NO" sz="1800" dirty="0">
              <a:solidFill>
                <a:schemeClr val="tx1"/>
              </a:solidFill>
            </a:endParaRPr>
          </a:p>
          <a:p>
            <a:pPr marL="285750" indent="-285750">
              <a:spcBef>
                <a:spcPts val="725"/>
              </a:spcBef>
              <a:buClr>
                <a:srgbClr val="FF812E"/>
              </a:buClr>
              <a:buFont typeface="Wingdings" pitchFamily="2" charset="2"/>
              <a:buChar char="§"/>
            </a:pPr>
            <a:endParaRPr lang="nb-NO" sz="1800" dirty="0" smtClean="0">
              <a:solidFill>
                <a:schemeClr val="tx1"/>
              </a:solidFill>
            </a:endParaRPr>
          </a:p>
          <a:p>
            <a:pPr marL="285750" indent="-285750">
              <a:spcBef>
                <a:spcPts val="725"/>
              </a:spcBef>
              <a:buClr>
                <a:srgbClr val="FF812E"/>
              </a:buClr>
              <a:buFont typeface="Wingdings" pitchFamily="2" charset="2"/>
              <a:buChar char="§"/>
            </a:pPr>
            <a:endParaRPr lang="nb-NO" sz="1800" dirty="0">
              <a:solidFill>
                <a:schemeClr val="tx1"/>
              </a:solidFill>
            </a:endParaRPr>
          </a:p>
          <a:p>
            <a:pPr marL="285750" indent="-285750">
              <a:spcBef>
                <a:spcPts val="725"/>
              </a:spcBef>
              <a:buClr>
                <a:srgbClr val="FF812E"/>
              </a:buClr>
              <a:buFont typeface="Wingdings" pitchFamily="2" charset="2"/>
              <a:buChar char="§"/>
            </a:pPr>
            <a:endParaRPr lang="nb-NO" sz="1800" dirty="0" smtClean="0">
              <a:solidFill>
                <a:schemeClr val="tx1"/>
              </a:solidFill>
            </a:endParaRPr>
          </a:p>
          <a:p>
            <a:pPr>
              <a:spcBef>
                <a:spcPts val="725"/>
              </a:spcBef>
              <a:buClr>
                <a:srgbClr val="FF812E"/>
              </a:buClr>
            </a:pPr>
            <a:endParaRPr lang="nb-NO" sz="1800" dirty="0">
              <a:solidFill>
                <a:schemeClr val="tx1"/>
              </a:solidFill>
            </a:endParaRPr>
          </a:p>
          <a:p>
            <a:pPr marL="285750" indent="-285750">
              <a:spcBef>
                <a:spcPts val="725"/>
              </a:spcBef>
              <a:buClr>
                <a:srgbClr val="FF812E"/>
              </a:buClr>
              <a:buFont typeface="Wingdings" pitchFamily="2" charset="2"/>
              <a:buChar char="§"/>
            </a:pPr>
            <a:r>
              <a:rPr lang="nb-NO" sz="1800" dirty="0" smtClean="0">
                <a:solidFill>
                  <a:schemeClr val="tx1"/>
                </a:solidFill>
              </a:rPr>
              <a:t>6.4mm (2.3s)</a:t>
            </a:r>
            <a:endParaRPr lang="nb-NO" sz="1800" dirty="0" smtClean="0">
              <a:solidFill>
                <a:schemeClr val="tx1"/>
              </a:solidFill>
            </a:endParaRPr>
          </a:p>
          <a:p>
            <a:pPr>
              <a:spcBef>
                <a:spcPts val="725"/>
              </a:spcBef>
            </a:pPr>
            <a:endParaRPr lang="nb-NO" sz="1800" dirty="0" smtClean="0">
              <a:solidFill>
                <a:schemeClr val="tx1"/>
              </a:solidFill>
            </a:endParaRPr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2293" name="Picture 5" descr="606402_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0729" y="3514541"/>
            <a:ext cx="2839956" cy="3034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8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609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1816" y="2798895"/>
            <a:ext cx="2486025" cy="241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>
          <a:xfrm>
            <a:off x="130175" y="-58738"/>
            <a:ext cx="9013825" cy="685801"/>
          </a:xfrm>
          <a:noFill/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46800" rIns="18000" bIns="46800" anchor="ctr"/>
          <a:lstStyle/>
          <a:p>
            <a:pPr>
              <a:spcBef>
                <a:spcPts val="725"/>
              </a:spcBef>
            </a:pPr>
            <a:r>
              <a:rPr lang="nb-NO" sz="2800" b="1" dirty="0" err="1" smtClean="0"/>
              <a:t>Results</a:t>
            </a:r>
            <a:endParaRPr lang="en-US" sz="2800" b="1" dirty="0"/>
          </a:p>
        </p:txBody>
      </p:sp>
      <p:sp>
        <p:nvSpPr>
          <p:cNvPr id="124934" name="Text Box 6"/>
          <p:cNvSpPr txBox="1">
            <a:spLocks noChangeArrowheads="1"/>
          </p:cNvSpPr>
          <p:nvPr/>
        </p:nvSpPr>
        <p:spPr bwMode="auto">
          <a:xfrm>
            <a:off x="303213" y="768350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7" name="Rectangle 2"/>
          <p:cNvSpPr txBox="1">
            <a:spLocks noChangeArrowheads="1"/>
          </p:cNvSpPr>
          <p:nvPr/>
        </p:nvSpPr>
        <p:spPr bwMode="auto">
          <a:xfrm>
            <a:off x="2318288" y="82123"/>
            <a:ext cx="4785897" cy="685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8000" tIns="46800" rIns="18000" bIns="4680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F812E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F812E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F812E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F812E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F812E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F812E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F812E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F812E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F812E"/>
                </a:solidFill>
                <a:latin typeface="Arial" charset="0"/>
              </a:defRPr>
            </a:lvl9pPr>
          </a:lstStyle>
          <a:p>
            <a:pPr>
              <a:spcBef>
                <a:spcPts val="725"/>
              </a:spcBef>
            </a:pPr>
            <a:r>
              <a:rPr lang="nb-NO" sz="1800" dirty="0" err="1" smtClean="0">
                <a:solidFill>
                  <a:schemeClr val="tx1"/>
                </a:solidFill>
              </a:rPr>
              <a:t>Example</a:t>
            </a:r>
            <a:r>
              <a:rPr lang="nb-NO" sz="1800" dirty="0" smtClean="0">
                <a:solidFill>
                  <a:schemeClr val="tx1"/>
                </a:solidFill>
              </a:rPr>
              <a:t> </a:t>
            </a:r>
            <a:r>
              <a:rPr lang="nb-NO" sz="1800" dirty="0" err="1" smtClean="0">
                <a:solidFill>
                  <a:schemeClr val="tx1"/>
                </a:solidFill>
              </a:rPr>
              <a:t>of</a:t>
            </a:r>
            <a:r>
              <a:rPr lang="nb-NO" sz="1800" dirty="0" smtClean="0">
                <a:solidFill>
                  <a:schemeClr val="tx1"/>
                </a:solidFill>
              </a:rPr>
              <a:t> </a:t>
            </a:r>
            <a:r>
              <a:rPr lang="nb-NO" sz="1800" dirty="0" err="1" smtClean="0">
                <a:solidFill>
                  <a:schemeClr val="tx1"/>
                </a:solidFill>
              </a:rPr>
              <a:t>flame</a:t>
            </a:r>
            <a:r>
              <a:rPr lang="nb-NO" sz="1800" dirty="0" smtClean="0">
                <a:solidFill>
                  <a:schemeClr val="tx1"/>
                </a:solidFill>
              </a:rPr>
              <a:t> </a:t>
            </a:r>
            <a:r>
              <a:rPr lang="nb-NO" sz="1800" dirty="0" err="1" smtClean="0">
                <a:solidFill>
                  <a:schemeClr val="tx1"/>
                </a:solidFill>
              </a:rPr>
              <a:t>temperature</a:t>
            </a:r>
            <a:r>
              <a:rPr lang="nb-NO" sz="1800" dirty="0" smtClean="0">
                <a:solidFill>
                  <a:schemeClr val="tx1"/>
                </a:solidFill>
              </a:rPr>
              <a:t> </a:t>
            </a:r>
            <a:r>
              <a:rPr lang="nb-NO" sz="1800" dirty="0" err="1" smtClean="0">
                <a:solidFill>
                  <a:schemeClr val="tx1"/>
                </a:solidFill>
              </a:rPr>
              <a:t>distribution</a:t>
            </a:r>
            <a:endParaRPr lang="nb-NO" sz="1800" dirty="0" smtClean="0">
              <a:solidFill>
                <a:schemeClr val="tx1"/>
              </a:solidFill>
            </a:endParaRPr>
          </a:p>
          <a:p>
            <a:pPr marL="285750" indent="-285750">
              <a:spcBef>
                <a:spcPts val="725"/>
              </a:spcBef>
              <a:buClr>
                <a:srgbClr val="FF812E"/>
              </a:buClr>
              <a:buFont typeface="Wingdings" pitchFamily="2" charset="2"/>
              <a:buChar char="§"/>
            </a:pPr>
            <a:r>
              <a:rPr lang="nb-NO" sz="1800" dirty="0" smtClean="0">
                <a:solidFill>
                  <a:schemeClr val="tx1"/>
                </a:solidFill>
              </a:rPr>
              <a:t>9.5mm (1.4 to 1.8s)</a:t>
            </a:r>
          </a:p>
          <a:p>
            <a:pPr>
              <a:spcBef>
                <a:spcPts val="725"/>
              </a:spcBef>
              <a:buClr>
                <a:srgbClr val="FF812E"/>
              </a:buClr>
            </a:pPr>
            <a:endParaRPr lang="nb-NO" sz="1800" dirty="0">
              <a:solidFill>
                <a:schemeClr val="tx1"/>
              </a:solidFill>
            </a:endParaRPr>
          </a:p>
          <a:p>
            <a:pPr>
              <a:spcBef>
                <a:spcPts val="725"/>
              </a:spcBef>
            </a:pPr>
            <a:endParaRPr lang="nb-NO" sz="1800" dirty="0" smtClean="0">
              <a:solidFill>
                <a:schemeClr val="tx1"/>
              </a:solidFill>
            </a:endParaRPr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8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3315" name="Picture 3" descr="FREE95_1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13" y="1083112"/>
            <a:ext cx="3713806" cy="2141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wall_temp9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6513" y="1305920"/>
            <a:ext cx="2130826" cy="1918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3" name="Picture 1" descr="60_95_1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1816" y="1305920"/>
            <a:ext cx="2353025" cy="191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04800" y="3048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" name="Rectangle 2"/>
          <p:cNvSpPr txBox="1">
            <a:spLocks noChangeArrowheads="1"/>
          </p:cNvSpPr>
          <p:nvPr/>
        </p:nvSpPr>
        <p:spPr bwMode="auto">
          <a:xfrm>
            <a:off x="152400" y="5218245"/>
            <a:ext cx="8519327" cy="685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8000" tIns="46800" rIns="18000" bIns="4680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F812E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F812E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F812E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F812E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F812E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F812E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F812E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F812E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F812E"/>
                </a:solidFill>
                <a:latin typeface="Arial" charset="0"/>
              </a:defRPr>
            </a:lvl9pPr>
          </a:lstStyle>
          <a:p>
            <a:pPr>
              <a:spcBef>
                <a:spcPts val="725"/>
              </a:spcBef>
            </a:pPr>
            <a:r>
              <a:rPr lang="nb-NO" sz="1800" dirty="0" smtClean="0">
                <a:solidFill>
                  <a:schemeClr val="tx1"/>
                </a:solidFill>
              </a:rPr>
              <a:t>During </a:t>
            </a:r>
            <a:r>
              <a:rPr lang="nb-NO" sz="1800" dirty="0" err="1" smtClean="0">
                <a:solidFill>
                  <a:schemeClr val="tx1"/>
                </a:solidFill>
              </a:rPr>
              <a:t>the</a:t>
            </a:r>
            <a:r>
              <a:rPr lang="nb-NO" sz="1800" dirty="0" smtClean="0">
                <a:solidFill>
                  <a:schemeClr val="tx1"/>
                </a:solidFill>
              </a:rPr>
              <a:t> </a:t>
            </a:r>
            <a:r>
              <a:rPr lang="nb-NO" sz="1800" dirty="0" err="1" smtClean="0">
                <a:solidFill>
                  <a:schemeClr val="tx1"/>
                </a:solidFill>
              </a:rPr>
              <a:t>work</a:t>
            </a:r>
            <a:r>
              <a:rPr lang="nb-NO" sz="1800" dirty="0" smtClean="0">
                <a:solidFill>
                  <a:schemeClr val="tx1"/>
                </a:solidFill>
              </a:rPr>
              <a:t> </a:t>
            </a:r>
            <a:r>
              <a:rPr lang="nb-NO" sz="1800" dirty="0" err="1" smtClean="0">
                <a:solidFill>
                  <a:schemeClr val="tx1"/>
                </a:solidFill>
              </a:rPr>
              <a:t>we</a:t>
            </a:r>
            <a:r>
              <a:rPr lang="nb-NO" sz="1800" dirty="0" smtClean="0">
                <a:solidFill>
                  <a:schemeClr val="tx1"/>
                </a:solidFill>
              </a:rPr>
              <a:t> «</a:t>
            </a:r>
            <a:r>
              <a:rPr lang="nb-NO" sz="1800" dirty="0" err="1" smtClean="0">
                <a:solidFill>
                  <a:schemeClr val="tx1"/>
                </a:solidFill>
              </a:rPr>
              <a:t>struggled</a:t>
            </a:r>
            <a:r>
              <a:rPr lang="nb-NO" sz="1800" dirty="0" smtClean="0">
                <a:solidFill>
                  <a:schemeClr val="tx1"/>
                </a:solidFill>
              </a:rPr>
              <a:t>» to </a:t>
            </a:r>
            <a:r>
              <a:rPr lang="nb-NO" sz="1800" dirty="0" err="1" smtClean="0">
                <a:solidFill>
                  <a:schemeClr val="tx1"/>
                </a:solidFill>
              </a:rPr>
              <a:t>get</a:t>
            </a:r>
            <a:r>
              <a:rPr lang="nb-NO" sz="1800" dirty="0" smtClean="0">
                <a:solidFill>
                  <a:schemeClr val="tx1"/>
                </a:solidFill>
              </a:rPr>
              <a:t> </a:t>
            </a:r>
            <a:r>
              <a:rPr lang="nb-NO" sz="1800" dirty="0" err="1" smtClean="0">
                <a:solidFill>
                  <a:schemeClr val="tx1"/>
                </a:solidFill>
              </a:rPr>
              <a:t>the</a:t>
            </a:r>
            <a:r>
              <a:rPr lang="nb-NO" sz="1800" dirty="0" smtClean="0">
                <a:solidFill>
                  <a:schemeClr val="tx1"/>
                </a:solidFill>
              </a:rPr>
              <a:t> proper </a:t>
            </a:r>
            <a:r>
              <a:rPr lang="nb-NO" sz="1800" dirty="0" err="1" smtClean="0">
                <a:solidFill>
                  <a:schemeClr val="tx1"/>
                </a:solidFill>
              </a:rPr>
              <a:t>heatfluxes</a:t>
            </a:r>
            <a:r>
              <a:rPr lang="nb-NO" sz="1800" dirty="0">
                <a:solidFill>
                  <a:schemeClr val="tx1"/>
                </a:solidFill>
              </a:rPr>
              <a:t> </a:t>
            </a:r>
            <a:r>
              <a:rPr lang="nb-NO" sz="1800" dirty="0" smtClean="0">
                <a:solidFill>
                  <a:schemeClr val="tx1"/>
                </a:solidFill>
              </a:rPr>
              <a:t>as output</a:t>
            </a:r>
          </a:p>
          <a:p>
            <a:pPr marL="285750" indent="-285750">
              <a:spcBef>
                <a:spcPts val="725"/>
              </a:spcBef>
              <a:buFont typeface="Symbol" pitchFamily="18" charset="2"/>
              <a:buChar char="Þ"/>
            </a:pPr>
            <a:r>
              <a:rPr lang="nb-NO" sz="1800" dirty="0" err="1" smtClean="0">
                <a:solidFill>
                  <a:schemeClr val="tx1"/>
                </a:solidFill>
              </a:rPr>
              <a:t>We</a:t>
            </a:r>
            <a:r>
              <a:rPr lang="nb-NO" sz="1800" dirty="0" smtClean="0">
                <a:solidFill>
                  <a:schemeClr val="tx1"/>
                </a:solidFill>
              </a:rPr>
              <a:t> </a:t>
            </a:r>
            <a:r>
              <a:rPr lang="nb-NO" sz="1800" dirty="0" err="1" smtClean="0">
                <a:solidFill>
                  <a:schemeClr val="tx1"/>
                </a:solidFill>
              </a:rPr>
              <a:t>identified</a:t>
            </a:r>
            <a:r>
              <a:rPr lang="nb-NO" sz="1800" dirty="0" smtClean="0">
                <a:solidFill>
                  <a:schemeClr val="tx1"/>
                </a:solidFill>
              </a:rPr>
              <a:t> </a:t>
            </a:r>
            <a:r>
              <a:rPr lang="nb-NO" sz="1800" dirty="0" err="1" smtClean="0">
                <a:solidFill>
                  <a:schemeClr val="tx1"/>
                </a:solidFill>
              </a:rPr>
              <a:t>errors</a:t>
            </a:r>
            <a:r>
              <a:rPr lang="nb-NO" sz="1800" dirty="0" smtClean="0">
                <a:solidFill>
                  <a:schemeClr val="tx1"/>
                </a:solidFill>
              </a:rPr>
              <a:t> in </a:t>
            </a:r>
            <a:r>
              <a:rPr lang="nb-NO" sz="1800" dirty="0" err="1" smtClean="0">
                <a:solidFill>
                  <a:schemeClr val="tx1"/>
                </a:solidFill>
              </a:rPr>
              <a:t>the</a:t>
            </a:r>
            <a:r>
              <a:rPr lang="nb-NO" sz="1800" dirty="0" smtClean="0">
                <a:solidFill>
                  <a:schemeClr val="tx1"/>
                </a:solidFill>
              </a:rPr>
              <a:t> </a:t>
            </a:r>
            <a:r>
              <a:rPr lang="nb-NO" sz="1800" dirty="0" err="1" smtClean="0">
                <a:solidFill>
                  <a:schemeClr val="tx1"/>
                </a:solidFill>
              </a:rPr>
              <a:t>radiation</a:t>
            </a:r>
            <a:r>
              <a:rPr lang="nb-NO" sz="1800" dirty="0">
                <a:solidFill>
                  <a:schemeClr val="tx1"/>
                </a:solidFill>
              </a:rPr>
              <a:t> </a:t>
            </a:r>
            <a:r>
              <a:rPr lang="nb-NO" sz="1800" dirty="0" err="1" smtClean="0">
                <a:solidFill>
                  <a:schemeClr val="tx1"/>
                </a:solidFill>
              </a:rPr>
              <a:t>routines</a:t>
            </a:r>
            <a:endParaRPr lang="nb-NO" sz="1800" dirty="0">
              <a:solidFill>
                <a:schemeClr val="tx1"/>
              </a:solidFill>
            </a:endParaRPr>
          </a:p>
          <a:p>
            <a:pPr marL="285750" indent="-285750">
              <a:spcBef>
                <a:spcPts val="725"/>
              </a:spcBef>
              <a:buFont typeface="Symbol" pitchFamily="18" charset="2"/>
              <a:buChar char="Þ"/>
            </a:pPr>
            <a:r>
              <a:rPr lang="nb-NO" sz="1800" dirty="0" err="1" smtClean="0">
                <a:solidFill>
                  <a:schemeClr val="tx1"/>
                </a:solidFill>
              </a:rPr>
              <a:t>Convective</a:t>
            </a:r>
            <a:r>
              <a:rPr lang="nb-NO" sz="1800" dirty="0" smtClean="0">
                <a:solidFill>
                  <a:schemeClr val="tx1"/>
                </a:solidFill>
              </a:rPr>
              <a:t> heat from jet-</a:t>
            </a:r>
            <a:r>
              <a:rPr lang="nb-NO" sz="1800" dirty="0" err="1" smtClean="0">
                <a:solidFill>
                  <a:schemeClr val="tx1"/>
                </a:solidFill>
              </a:rPr>
              <a:t>flame</a:t>
            </a:r>
            <a:r>
              <a:rPr lang="nb-NO" sz="1800" dirty="0" smtClean="0">
                <a:solidFill>
                  <a:schemeClr val="tx1"/>
                </a:solidFill>
              </a:rPr>
              <a:t> </a:t>
            </a:r>
            <a:r>
              <a:rPr lang="nb-NO" sz="1800" dirty="0" err="1" smtClean="0">
                <a:solidFill>
                  <a:schemeClr val="tx1"/>
                </a:solidFill>
              </a:rPr>
              <a:t>impingement</a:t>
            </a:r>
            <a:r>
              <a:rPr lang="nb-NO" sz="1800" dirty="0" smtClean="0">
                <a:solidFill>
                  <a:schemeClr val="tx1"/>
                </a:solidFill>
              </a:rPr>
              <a:t> not </a:t>
            </a:r>
            <a:r>
              <a:rPr lang="nb-NO" sz="1800" dirty="0" err="1" smtClean="0">
                <a:solidFill>
                  <a:schemeClr val="tx1"/>
                </a:solidFill>
              </a:rPr>
              <a:t>radiation</a:t>
            </a:r>
            <a:r>
              <a:rPr lang="nb-NO" sz="1800" dirty="0" smtClean="0">
                <a:solidFill>
                  <a:schemeClr val="tx1"/>
                </a:solidFill>
              </a:rPr>
              <a:t>, is </a:t>
            </a:r>
            <a:r>
              <a:rPr lang="nb-NO" sz="1800" dirty="0" err="1" smtClean="0">
                <a:solidFill>
                  <a:schemeClr val="tx1"/>
                </a:solidFill>
              </a:rPr>
              <a:t>reported</a:t>
            </a:r>
            <a:r>
              <a:rPr lang="nb-NO" sz="1800" dirty="0" smtClean="0">
                <a:solidFill>
                  <a:schemeClr val="tx1"/>
                </a:solidFill>
              </a:rPr>
              <a:t> in paper</a:t>
            </a:r>
          </a:p>
          <a:p>
            <a:pPr>
              <a:spcBef>
                <a:spcPts val="725"/>
              </a:spcBef>
              <a:buClr>
                <a:srgbClr val="FF812E"/>
              </a:buClr>
            </a:pPr>
            <a:endParaRPr lang="nb-NO" sz="1800" dirty="0">
              <a:solidFill>
                <a:schemeClr val="tx1"/>
              </a:solidFill>
            </a:endParaRPr>
          </a:p>
          <a:p>
            <a:pPr>
              <a:spcBef>
                <a:spcPts val="725"/>
              </a:spcBef>
            </a:pPr>
            <a:endParaRPr lang="nb-NO" sz="18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8695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9063" y="-12700"/>
            <a:ext cx="8748712" cy="685800"/>
          </a:xfrm>
          <a:noFill/>
        </p:spPr>
        <p:txBody>
          <a:bodyPr lIns="18000" tIns="46800" rIns="18000" bIns="46800" anchor="ctr"/>
          <a:lstStyle/>
          <a:p>
            <a:pPr eaLnBrk="1" hangingPunct="1">
              <a:spcBef>
                <a:spcPts val="725"/>
              </a:spcBef>
            </a:pPr>
            <a:r>
              <a:rPr lang="nb-NO" sz="2400" b="1" dirty="0" smtClean="0"/>
              <a:t>COMPARISON 9.5mm VS VIDEO</a:t>
            </a:r>
            <a:endParaRPr lang="en-US" sz="2400" b="1" dirty="0" smtClean="0"/>
          </a:p>
        </p:txBody>
      </p:sp>
      <p:sp>
        <p:nvSpPr>
          <p:cNvPr id="2232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7625" y="468313"/>
            <a:ext cx="9144000" cy="5670550"/>
          </a:xfrm>
          <a:noFill/>
          <a:ln/>
          <a:extLst>
            <a:ext uri="{91240B29-F687-4F45-9708-019B960494DF}">
              <a14:hiddenLine xmlns:a14="http://schemas.microsoft.com/office/drawing/2010/main" w="9525">
                <a:solidFill>
                  <a:srgbClr val="FF812E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eaLnBrk="1" hangingPunct="1">
              <a:buFont typeface="ZapfDingbats" pitchFamily="82" charset="2"/>
              <a:buNone/>
            </a:pPr>
            <a:endParaRPr lang="nb-NO" sz="1600" dirty="0" smtClean="0"/>
          </a:p>
          <a:p>
            <a:pPr marL="0" indent="0" eaLnBrk="1" hangingPunct="1">
              <a:buFont typeface="ZapfDingbats" pitchFamily="82" charset="2"/>
              <a:buNone/>
            </a:pPr>
            <a:r>
              <a:rPr lang="nb-NO" sz="1600" dirty="0" smtClean="0"/>
              <a:t>Photo </a:t>
            </a:r>
            <a:r>
              <a:rPr lang="nb-NO" sz="1600" dirty="0" err="1" smtClean="0"/>
              <a:t>of</a:t>
            </a:r>
            <a:r>
              <a:rPr lang="nb-NO" sz="1600" dirty="0" smtClean="0"/>
              <a:t> jet-</a:t>
            </a:r>
            <a:r>
              <a:rPr lang="nb-NO" sz="1600" dirty="0" err="1" smtClean="0"/>
              <a:t>flame</a:t>
            </a:r>
            <a:r>
              <a:rPr lang="nb-NO" sz="1600" dirty="0" smtClean="0"/>
              <a:t> </a:t>
            </a:r>
            <a:r>
              <a:rPr lang="nb-NO" sz="1600" dirty="0" err="1" smtClean="0"/>
              <a:t>indicates</a:t>
            </a:r>
            <a:r>
              <a:rPr lang="nb-NO" sz="1600" dirty="0" smtClean="0"/>
              <a:t> </a:t>
            </a:r>
            <a:r>
              <a:rPr lang="nb-NO" sz="1600" dirty="0" err="1" smtClean="0"/>
              <a:t>downwards</a:t>
            </a:r>
            <a:r>
              <a:rPr lang="nb-NO" sz="1600" dirty="0" smtClean="0"/>
              <a:t> angle</a:t>
            </a:r>
          </a:p>
          <a:p>
            <a:pPr marL="0" indent="0" eaLnBrk="1" hangingPunct="1">
              <a:buFont typeface="ZapfDingbats" pitchFamily="82" charset="2"/>
              <a:buNone/>
            </a:pPr>
            <a:r>
              <a:rPr lang="nb-NO" sz="1600" dirty="0" smtClean="0"/>
              <a:t>(</a:t>
            </a:r>
            <a:r>
              <a:rPr lang="nb-NO" sz="1600" dirty="0" err="1" smtClean="0"/>
              <a:t>possibly</a:t>
            </a:r>
            <a:r>
              <a:rPr lang="nb-NO" sz="1600" dirty="0" smtClean="0"/>
              <a:t> </a:t>
            </a:r>
            <a:r>
              <a:rPr lang="nb-NO" sz="1600" dirty="0" err="1" smtClean="0"/>
              <a:t>illusion</a:t>
            </a:r>
            <a:r>
              <a:rPr lang="nb-NO" sz="1600" dirty="0"/>
              <a:t> </a:t>
            </a:r>
            <a:r>
              <a:rPr lang="nb-NO" sz="1600" dirty="0" smtClean="0"/>
              <a:t>due to </a:t>
            </a:r>
            <a:r>
              <a:rPr lang="nb-NO" sz="1600" dirty="0" err="1" smtClean="0"/>
              <a:t>camera</a:t>
            </a:r>
            <a:r>
              <a:rPr lang="nb-NO" sz="1600" dirty="0" smtClean="0"/>
              <a:t> </a:t>
            </a:r>
            <a:r>
              <a:rPr lang="nb-NO" sz="1600" dirty="0" err="1" smtClean="0"/>
              <a:t>position</a:t>
            </a:r>
            <a:r>
              <a:rPr lang="nb-NO" sz="1600" dirty="0" smtClean="0"/>
              <a:t>)</a:t>
            </a:r>
            <a:endParaRPr lang="nb-NO" sz="1600" dirty="0" smtClean="0"/>
          </a:p>
          <a:p>
            <a:pPr marL="0" indent="0" eaLnBrk="1" hangingPunct="1">
              <a:buFont typeface="ZapfDingbats" pitchFamily="82" charset="2"/>
              <a:buNone/>
            </a:pPr>
            <a:endParaRPr lang="nb-NO" sz="1600" dirty="0" smtClean="0"/>
          </a:p>
          <a:p>
            <a:pPr marL="0" indent="0" eaLnBrk="1" hangingPunct="1">
              <a:buFont typeface="ZapfDingbats" pitchFamily="82" charset="2"/>
              <a:buNone/>
            </a:pPr>
            <a:r>
              <a:rPr lang="nb-NO" sz="1600" dirty="0" err="1" smtClean="0"/>
              <a:t>Reaction</a:t>
            </a:r>
            <a:r>
              <a:rPr lang="nb-NO" sz="1600" dirty="0" smtClean="0"/>
              <a:t> </a:t>
            </a:r>
            <a:r>
              <a:rPr lang="nb-NO" sz="1600" dirty="0" err="1" smtClean="0"/>
              <a:t>zone</a:t>
            </a:r>
            <a:r>
              <a:rPr lang="nb-NO" sz="1600" dirty="0" smtClean="0"/>
              <a:t> </a:t>
            </a:r>
            <a:r>
              <a:rPr lang="nb-NO" sz="1600" dirty="0" err="1" smtClean="0"/>
              <a:t>corresponds</a:t>
            </a:r>
            <a:r>
              <a:rPr lang="nb-NO" sz="1600" dirty="0" smtClean="0"/>
              <a:t> </a:t>
            </a:r>
            <a:r>
              <a:rPr lang="nb-NO" sz="1600" dirty="0" err="1" smtClean="0"/>
              <a:t>with</a:t>
            </a:r>
            <a:r>
              <a:rPr lang="nb-NO" sz="1600" dirty="0" smtClean="0"/>
              <a:t> </a:t>
            </a:r>
            <a:r>
              <a:rPr lang="nb-NO" sz="1600" dirty="0" err="1" smtClean="0"/>
              <a:t>bright</a:t>
            </a:r>
            <a:r>
              <a:rPr lang="nb-NO" sz="1600" dirty="0" smtClean="0"/>
              <a:t> region</a:t>
            </a:r>
          </a:p>
          <a:p>
            <a:pPr marL="0" indent="0" eaLnBrk="1" hangingPunct="1">
              <a:buFont typeface="ZapfDingbats" pitchFamily="82" charset="2"/>
              <a:buNone/>
            </a:pPr>
            <a:r>
              <a:rPr lang="nb-NO" sz="1600" dirty="0" smtClean="0"/>
              <a:t>1500 K </a:t>
            </a:r>
            <a:r>
              <a:rPr lang="nb-NO" sz="1600" dirty="0" err="1" smtClean="0"/>
              <a:t>contour</a:t>
            </a:r>
            <a:r>
              <a:rPr lang="nb-NO" sz="1600" dirty="0" smtClean="0"/>
              <a:t> </a:t>
            </a:r>
            <a:r>
              <a:rPr lang="nb-NO" sz="1600" dirty="0" err="1" smtClean="0"/>
              <a:t>with</a:t>
            </a:r>
            <a:r>
              <a:rPr lang="nb-NO" sz="1600" dirty="0" smtClean="0"/>
              <a:t> visible </a:t>
            </a:r>
            <a:r>
              <a:rPr lang="nb-NO" sz="1600" dirty="0" err="1" smtClean="0"/>
              <a:t>flame</a:t>
            </a:r>
            <a:r>
              <a:rPr lang="nb-NO" sz="1600" dirty="0" smtClean="0"/>
              <a:t> </a:t>
            </a:r>
            <a:r>
              <a:rPr lang="nb-NO" sz="1600" dirty="0" err="1" smtClean="0"/>
              <a:t>length</a:t>
            </a:r>
            <a:r>
              <a:rPr lang="nb-NO" sz="1600" dirty="0" smtClean="0"/>
              <a:t>?</a:t>
            </a:r>
          </a:p>
          <a:p>
            <a:pPr marL="0" indent="0" eaLnBrk="1" hangingPunct="1">
              <a:buFont typeface="ZapfDingbats" pitchFamily="82" charset="2"/>
              <a:buNone/>
            </a:pPr>
            <a:endParaRPr lang="nb-NO" sz="1600" dirty="0" smtClean="0"/>
          </a:p>
          <a:p>
            <a:pPr marL="0" indent="0" eaLnBrk="1" hangingPunct="1">
              <a:buFont typeface="ZapfDingbats" pitchFamily="82" charset="2"/>
              <a:buNone/>
            </a:pPr>
            <a:endParaRPr lang="nb-NO" sz="1600" dirty="0" smtClean="0"/>
          </a:p>
          <a:p>
            <a:pPr marL="0" indent="0" eaLnBrk="1" hangingPunct="1">
              <a:buFont typeface="ZapfDingbats" pitchFamily="82" charset="2"/>
              <a:buNone/>
            </a:pPr>
            <a:r>
              <a:rPr lang="nb-NO" sz="1600" dirty="0" smtClean="0"/>
              <a:t> </a:t>
            </a:r>
          </a:p>
          <a:p>
            <a:pPr marL="0" indent="0" eaLnBrk="1" hangingPunct="1">
              <a:buFont typeface="ZapfDingbats" pitchFamily="82" charset="2"/>
              <a:buNone/>
            </a:pPr>
            <a:endParaRPr lang="nb-NO" sz="1600" dirty="0" smtClean="0"/>
          </a:p>
          <a:p>
            <a:pPr marL="0" indent="0" eaLnBrk="1" hangingPunct="1">
              <a:buFont typeface="ZapfDingbats" pitchFamily="82" charset="2"/>
              <a:buNone/>
            </a:pPr>
            <a:endParaRPr lang="nb-NO" sz="1600" dirty="0" smtClean="0"/>
          </a:p>
          <a:p>
            <a:pPr marL="0" indent="0" eaLnBrk="1" hangingPunct="1">
              <a:buFont typeface="ZapfDingbats" pitchFamily="82" charset="2"/>
              <a:buNone/>
            </a:pPr>
            <a:endParaRPr lang="nb-NO" sz="1600" dirty="0" smtClean="0"/>
          </a:p>
        </p:txBody>
      </p:sp>
      <p:pic>
        <p:nvPicPr>
          <p:cNvPr id="223236" name="Picture 4" descr="9_5mm_HSL_mo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050" y="889000"/>
            <a:ext cx="4264025" cy="2547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3245" name="Picture 13" descr="HSL_flame9-5mm_3D_2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3465513"/>
            <a:ext cx="8718550" cy="265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3248" name="Line 16"/>
          <p:cNvSpPr>
            <a:spLocks noChangeShapeType="1"/>
          </p:cNvSpPr>
          <p:nvPr/>
        </p:nvSpPr>
        <p:spPr bwMode="auto">
          <a:xfrm flipV="1">
            <a:off x="4765675" y="2030413"/>
            <a:ext cx="2703513" cy="184150"/>
          </a:xfrm>
          <a:prstGeom prst="line">
            <a:avLst/>
          </a:prstGeom>
          <a:noFill/>
          <a:ln w="19050">
            <a:solidFill>
              <a:srgbClr val="CCFF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3249" name="Line 17"/>
          <p:cNvSpPr>
            <a:spLocks noChangeShapeType="1"/>
          </p:cNvSpPr>
          <p:nvPr/>
        </p:nvSpPr>
        <p:spPr bwMode="auto">
          <a:xfrm>
            <a:off x="4789488" y="2270125"/>
            <a:ext cx="2608262" cy="512763"/>
          </a:xfrm>
          <a:prstGeom prst="line">
            <a:avLst/>
          </a:prstGeom>
          <a:noFill/>
          <a:ln w="19050">
            <a:solidFill>
              <a:srgbClr val="CCFF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3250" name="Line 18"/>
          <p:cNvSpPr>
            <a:spLocks noChangeShapeType="1"/>
          </p:cNvSpPr>
          <p:nvPr/>
        </p:nvSpPr>
        <p:spPr bwMode="auto">
          <a:xfrm flipH="1" flipV="1">
            <a:off x="4805363" y="2349500"/>
            <a:ext cx="263525" cy="2784475"/>
          </a:xfrm>
          <a:prstGeom prst="line">
            <a:avLst/>
          </a:prstGeom>
          <a:noFill/>
          <a:ln w="19050">
            <a:solidFill>
              <a:srgbClr val="FF812E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3251" name="Line 19"/>
          <p:cNvSpPr>
            <a:spLocks noChangeShapeType="1"/>
          </p:cNvSpPr>
          <p:nvPr/>
        </p:nvSpPr>
        <p:spPr bwMode="auto">
          <a:xfrm flipH="1" flipV="1">
            <a:off x="7251700" y="2260600"/>
            <a:ext cx="319088" cy="2592388"/>
          </a:xfrm>
          <a:prstGeom prst="line">
            <a:avLst/>
          </a:prstGeom>
          <a:noFill/>
          <a:ln w="19050">
            <a:solidFill>
              <a:srgbClr val="FF812E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5649913" y="4095750"/>
            <a:ext cx="132921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nb-NO" sz="1400" dirty="0" err="1">
                <a:solidFill>
                  <a:srgbClr val="FF812E"/>
                </a:solidFill>
                <a:latin typeface="+mn-lt"/>
              </a:rPr>
              <a:t>Reaction</a:t>
            </a:r>
            <a:r>
              <a:rPr lang="nb-NO" sz="1400" dirty="0">
                <a:solidFill>
                  <a:srgbClr val="FF812E"/>
                </a:solidFill>
                <a:latin typeface="+mn-lt"/>
              </a:rPr>
              <a:t> </a:t>
            </a:r>
            <a:r>
              <a:rPr lang="nb-NO" sz="1400" dirty="0" err="1">
                <a:solidFill>
                  <a:srgbClr val="FF812E"/>
                </a:solidFill>
                <a:latin typeface="+mn-lt"/>
              </a:rPr>
              <a:t>zone</a:t>
            </a:r>
            <a:endParaRPr lang="en-US" sz="1400" dirty="0">
              <a:solidFill>
                <a:srgbClr val="FF812E"/>
              </a:solidFill>
              <a:latin typeface="+mn-lt"/>
            </a:endParaRPr>
          </a:p>
        </p:txBody>
      </p:sp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1526893" y="3524250"/>
            <a:ext cx="149906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nb-NO" sz="1400" dirty="0">
                <a:solidFill>
                  <a:srgbClr val="FF812E"/>
                </a:solidFill>
                <a:latin typeface="+mn-lt"/>
              </a:rPr>
              <a:t>T &gt; 1300 K </a:t>
            </a:r>
            <a:r>
              <a:rPr lang="nb-NO" sz="1400" dirty="0" err="1">
                <a:solidFill>
                  <a:srgbClr val="FF812E"/>
                </a:solidFill>
                <a:latin typeface="+mn-lt"/>
              </a:rPr>
              <a:t>zone</a:t>
            </a:r>
            <a:endParaRPr lang="en-US" sz="1400" dirty="0">
              <a:solidFill>
                <a:srgbClr val="FF812E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630168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7625" y="468313"/>
            <a:ext cx="9144000" cy="5670550"/>
          </a:xfrm>
          <a:noFill/>
          <a:ln/>
          <a:extLst>
            <a:ext uri="{91240B29-F687-4F45-9708-019B960494DF}">
              <a14:hiddenLine xmlns:a14="http://schemas.microsoft.com/office/drawing/2010/main" w="9525">
                <a:solidFill>
                  <a:srgbClr val="FF812E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eaLnBrk="1" hangingPunct="1">
              <a:buFont typeface="ZapfDingbats" pitchFamily="82" charset="2"/>
              <a:buNone/>
            </a:pPr>
            <a:r>
              <a:rPr lang="nb-NO" sz="1600" dirty="0" err="1" smtClean="0"/>
              <a:t>Notice</a:t>
            </a:r>
            <a:r>
              <a:rPr lang="nb-NO" sz="1600" dirty="0" smtClean="0"/>
              <a:t>: </a:t>
            </a:r>
          </a:p>
          <a:p>
            <a:pPr marL="0" indent="0" eaLnBrk="1" hangingPunct="1">
              <a:buFont typeface="ZapfDingbats" pitchFamily="82" charset="2"/>
              <a:buNone/>
            </a:pPr>
            <a:r>
              <a:rPr lang="nb-NO" sz="1600" dirty="0" smtClean="0"/>
              <a:t>Photo </a:t>
            </a:r>
            <a:r>
              <a:rPr lang="nb-NO" sz="1600" dirty="0" err="1" smtClean="0"/>
              <a:t>of</a:t>
            </a:r>
            <a:r>
              <a:rPr lang="nb-NO" sz="1600" dirty="0" smtClean="0"/>
              <a:t> jet-</a:t>
            </a:r>
            <a:r>
              <a:rPr lang="nb-NO" sz="1600" dirty="0" err="1" smtClean="0"/>
              <a:t>flame</a:t>
            </a:r>
            <a:r>
              <a:rPr lang="nb-NO" sz="1600" dirty="0" smtClean="0"/>
              <a:t> </a:t>
            </a:r>
            <a:r>
              <a:rPr lang="nb-NO" sz="1600" dirty="0" err="1" smtClean="0"/>
              <a:t>indicates</a:t>
            </a:r>
            <a:r>
              <a:rPr lang="nb-NO" sz="1600" dirty="0" smtClean="0"/>
              <a:t> </a:t>
            </a:r>
            <a:r>
              <a:rPr lang="nb-NO" sz="1600" dirty="0" err="1" smtClean="0"/>
              <a:t>downwards</a:t>
            </a:r>
            <a:r>
              <a:rPr lang="nb-NO" sz="1600" dirty="0" smtClean="0"/>
              <a:t> angle</a:t>
            </a:r>
          </a:p>
          <a:p>
            <a:pPr marL="0" indent="0" eaLnBrk="1" hangingPunct="1">
              <a:buFont typeface="ZapfDingbats" pitchFamily="82" charset="2"/>
              <a:buNone/>
            </a:pPr>
            <a:r>
              <a:rPr lang="nb-NO" sz="1600" dirty="0" smtClean="0"/>
              <a:t>(</a:t>
            </a:r>
            <a:r>
              <a:rPr lang="nb-NO" sz="1600" dirty="0" err="1" smtClean="0"/>
              <a:t>could</a:t>
            </a:r>
            <a:r>
              <a:rPr lang="nb-NO" sz="1600" dirty="0" smtClean="0"/>
              <a:t> be </a:t>
            </a:r>
            <a:r>
              <a:rPr lang="nb-NO" sz="1600" dirty="0" err="1" smtClean="0"/>
              <a:t>illusion</a:t>
            </a:r>
            <a:r>
              <a:rPr lang="nb-NO" sz="1600" dirty="0" smtClean="0"/>
              <a:t> due to </a:t>
            </a:r>
            <a:r>
              <a:rPr lang="nb-NO" sz="1600" dirty="0" err="1" smtClean="0"/>
              <a:t>camera</a:t>
            </a:r>
            <a:r>
              <a:rPr lang="nb-NO" sz="1600" dirty="0" smtClean="0"/>
              <a:t> </a:t>
            </a:r>
            <a:r>
              <a:rPr lang="nb-NO" sz="1600" dirty="0" err="1" smtClean="0"/>
              <a:t>position</a:t>
            </a:r>
            <a:r>
              <a:rPr lang="nb-NO" sz="1600" dirty="0" smtClean="0"/>
              <a:t>)</a:t>
            </a:r>
            <a:endParaRPr lang="nb-NO" sz="1600" dirty="0" smtClean="0"/>
          </a:p>
          <a:p>
            <a:pPr marL="0" indent="0" eaLnBrk="1" hangingPunct="1">
              <a:buFont typeface="ZapfDingbats" pitchFamily="82" charset="2"/>
              <a:buNone/>
            </a:pPr>
            <a:endParaRPr lang="nb-NO" sz="1600" dirty="0" smtClean="0"/>
          </a:p>
          <a:p>
            <a:pPr marL="0" indent="0" eaLnBrk="1" hangingPunct="1">
              <a:buFont typeface="ZapfDingbats" pitchFamily="82" charset="2"/>
              <a:buNone/>
            </a:pPr>
            <a:r>
              <a:rPr lang="nb-NO" sz="1600" dirty="0" err="1" smtClean="0"/>
              <a:t>Reaction</a:t>
            </a:r>
            <a:r>
              <a:rPr lang="nb-NO" sz="1600" dirty="0" smtClean="0"/>
              <a:t> </a:t>
            </a:r>
            <a:r>
              <a:rPr lang="nb-NO" sz="1600" dirty="0" err="1" smtClean="0"/>
              <a:t>zone</a:t>
            </a:r>
            <a:r>
              <a:rPr lang="nb-NO" sz="1600" dirty="0" smtClean="0"/>
              <a:t> </a:t>
            </a:r>
            <a:r>
              <a:rPr lang="nb-NO" sz="1600" dirty="0" err="1" smtClean="0"/>
              <a:t>corresponds</a:t>
            </a:r>
            <a:r>
              <a:rPr lang="nb-NO" sz="1600" dirty="0" smtClean="0"/>
              <a:t> </a:t>
            </a:r>
            <a:r>
              <a:rPr lang="nb-NO" sz="1600" dirty="0" err="1" smtClean="0"/>
              <a:t>with</a:t>
            </a:r>
            <a:r>
              <a:rPr lang="nb-NO" sz="1600" dirty="0" smtClean="0"/>
              <a:t> </a:t>
            </a:r>
            <a:r>
              <a:rPr lang="nb-NO" sz="1600" dirty="0" err="1" smtClean="0"/>
              <a:t>bright</a:t>
            </a:r>
            <a:r>
              <a:rPr lang="nb-NO" sz="1600" dirty="0" smtClean="0"/>
              <a:t> region</a:t>
            </a:r>
          </a:p>
          <a:p>
            <a:pPr marL="0" indent="0" eaLnBrk="1" hangingPunct="1">
              <a:buFont typeface="ZapfDingbats" pitchFamily="82" charset="2"/>
              <a:buNone/>
            </a:pPr>
            <a:r>
              <a:rPr lang="nb-NO" sz="1600" dirty="0" smtClean="0"/>
              <a:t>1500 K </a:t>
            </a:r>
            <a:r>
              <a:rPr lang="nb-NO" sz="1600" dirty="0" err="1" smtClean="0"/>
              <a:t>contour</a:t>
            </a:r>
            <a:r>
              <a:rPr lang="nb-NO" sz="1600" dirty="0" smtClean="0"/>
              <a:t> </a:t>
            </a:r>
            <a:r>
              <a:rPr lang="nb-NO" sz="1600" dirty="0" err="1" smtClean="0"/>
              <a:t>with</a:t>
            </a:r>
            <a:r>
              <a:rPr lang="nb-NO" sz="1600" dirty="0" smtClean="0"/>
              <a:t> visible </a:t>
            </a:r>
            <a:r>
              <a:rPr lang="nb-NO" sz="1600" dirty="0" err="1" smtClean="0"/>
              <a:t>flame</a:t>
            </a:r>
            <a:r>
              <a:rPr lang="nb-NO" sz="1600" dirty="0" smtClean="0"/>
              <a:t> </a:t>
            </a:r>
            <a:r>
              <a:rPr lang="nb-NO" sz="1600" dirty="0" err="1" smtClean="0"/>
              <a:t>length</a:t>
            </a:r>
            <a:r>
              <a:rPr lang="nb-NO" sz="1600" dirty="0" smtClean="0"/>
              <a:t>?</a:t>
            </a:r>
          </a:p>
          <a:p>
            <a:pPr marL="0" indent="0" eaLnBrk="1" hangingPunct="1">
              <a:buFont typeface="ZapfDingbats" pitchFamily="82" charset="2"/>
              <a:buNone/>
            </a:pPr>
            <a:endParaRPr lang="nb-NO" sz="1600" dirty="0" smtClean="0"/>
          </a:p>
          <a:p>
            <a:pPr marL="0" indent="0" eaLnBrk="1" hangingPunct="1">
              <a:buFont typeface="ZapfDingbats" pitchFamily="82" charset="2"/>
              <a:buNone/>
            </a:pPr>
            <a:endParaRPr lang="nb-NO" sz="1600" dirty="0" smtClean="0"/>
          </a:p>
          <a:p>
            <a:pPr marL="0" indent="0" eaLnBrk="1" hangingPunct="1">
              <a:buFont typeface="ZapfDingbats" pitchFamily="82" charset="2"/>
              <a:buNone/>
            </a:pPr>
            <a:r>
              <a:rPr lang="nb-NO" sz="1600" dirty="0" smtClean="0"/>
              <a:t> </a:t>
            </a:r>
          </a:p>
          <a:p>
            <a:pPr marL="0" indent="0" eaLnBrk="1" hangingPunct="1">
              <a:buFont typeface="ZapfDingbats" pitchFamily="82" charset="2"/>
              <a:buNone/>
            </a:pPr>
            <a:endParaRPr lang="nb-NO" sz="1600" dirty="0" smtClean="0"/>
          </a:p>
          <a:p>
            <a:pPr marL="0" indent="0" eaLnBrk="1" hangingPunct="1">
              <a:buFont typeface="ZapfDingbats" pitchFamily="82" charset="2"/>
              <a:buNone/>
            </a:pPr>
            <a:endParaRPr lang="nb-NO" sz="1600" dirty="0" smtClean="0"/>
          </a:p>
          <a:p>
            <a:pPr marL="0" indent="0" eaLnBrk="1" hangingPunct="1">
              <a:buFont typeface="ZapfDingbats" pitchFamily="82" charset="2"/>
              <a:buNone/>
            </a:pPr>
            <a:endParaRPr lang="nb-NO" sz="1600" dirty="0" smtClean="0"/>
          </a:p>
        </p:txBody>
      </p:sp>
      <p:pic>
        <p:nvPicPr>
          <p:cNvPr id="225285" name="Picture 5" descr="HSL_flame9-5mm_3D_2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3524250"/>
            <a:ext cx="8447088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286" name="Rectangle 6"/>
          <p:cNvSpPr>
            <a:spLocks noChangeArrowheads="1"/>
          </p:cNvSpPr>
          <p:nvPr/>
        </p:nvSpPr>
        <p:spPr bwMode="auto">
          <a:xfrm>
            <a:off x="5649913" y="4095750"/>
            <a:ext cx="132921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nb-NO" sz="1400" dirty="0" err="1">
                <a:solidFill>
                  <a:srgbClr val="FF812E"/>
                </a:solidFill>
                <a:latin typeface="+mn-lt"/>
              </a:rPr>
              <a:t>Reaction</a:t>
            </a:r>
            <a:r>
              <a:rPr lang="nb-NO" sz="1400" dirty="0">
                <a:solidFill>
                  <a:srgbClr val="FF812E"/>
                </a:solidFill>
                <a:latin typeface="+mn-lt"/>
              </a:rPr>
              <a:t> </a:t>
            </a:r>
            <a:r>
              <a:rPr lang="nb-NO" sz="1400" dirty="0" err="1">
                <a:solidFill>
                  <a:srgbClr val="FF812E"/>
                </a:solidFill>
                <a:latin typeface="+mn-lt"/>
              </a:rPr>
              <a:t>zone</a:t>
            </a:r>
            <a:endParaRPr lang="en-US" sz="1400" dirty="0">
              <a:solidFill>
                <a:srgbClr val="FF812E"/>
              </a:solidFill>
              <a:latin typeface="+mn-lt"/>
            </a:endParaRPr>
          </a:p>
        </p:txBody>
      </p:sp>
      <p:sp>
        <p:nvSpPr>
          <p:cNvPr id="225287" name="Rectangle 7"/>
          <p:cNvSpPr>
            <a:spLocks noChangeArrowheads="1"/>
          </p:cNvSpPr>
          <p:nvPr/>
        </p:nvSpPr>
        <p:spPr bwMode="auto">
          <a:xfrm>
            <a:off x="1526893" y="3524250"/>
            <a:ext cx="149906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nb-NO" sz="1400" dirty="0">
                <a:solidFill>
                  <a:srgbClr val="FF812E"/>
                </a:solidFill>
                <a:latin typeface="+mn-lt"/>
              </a:rPr>
              <a:t>T &gt; 1300 K </a:t>
            </a:r>
            <a:r>
              <a:rPr lang="nb-NO" sz="1400" dirty="0" err="1">
                <a:solidFill>
                  <a:srgbClr val="FF812E"/>
                </a:solidFill>
                <a:latin typeface="+mn-lt"/>
              </a:rPr>
              <a:t>zone</a:t>
            </a:r>
            <a:endParaRPr lang="en-US" sz="1400" dirty="0">
              <a:solidFill>
                <a:srgbClr val="FF812E"/>
              </a:solidFill>
              <a:latin typeface="+mn-lt"/>
            </a:endParaRPr>
          </a:p>
        </p:txBody>
      </p:sp>
      <p:grpSp>
        <p:nvGrpSpPr>
          <p:cNvPr id="225292" name="Group 12"/>
          <p:cNvGrpSpPr>
            <a:grpSpLocks/>
          </p:cNvGrpSpPr>
          <p:nvPr/>
        </p:nvGrpSpPr>
        <p:grpSpPr bwMode="auto">
          <a:xfrm rot="-251843">
            <a:off x="4537075" y="823913"/>
            <a:ext cx="4264025" cy="2547937"/>
            <a:chOff x="2812" y="560"/>
            <a:chExt cx="2686" cy="1605"/>
          </a:xfrm>
        </p:grpSpPr>
        <p:pic>
          <p:nvPicPr>
            <p:cNvPr id="225284" name="Picture 4" descr="9_5mm_HSL_mod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2" y="560"/>
              <a:ext cx="2686" cy="16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5288" name="Line 8"/>
            <p:cNvSpPr>
              <a:spLocks noChangeShapeType="1"/>
            </p:cNvSpPr>
            <p:nvPr/>
          </p:nvSpPr>
          <p:spPr bwMode="auto">
            <a:xfrm flipV="1">
              <a:off x="3002" y="1279"/>
              <a:ext cx="1703" cy="116"/>
            </a:xfrm>
            <a:prstGeom prst="line">
              <a:avLst/>
            </a:prstGeom>
            <a:noFill/>
            <a:ln w="19050">
              <a:solidFill>
                <a:srgbClr val="CCFF66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289" name="Line 9"/>
            <p:cNvSpPr>
              <a:spLocks noChangeShapeType="1"/>
            </p:cNvSpPr>
            <p:nvPr/>
          </p:nvSpPr>
          <p:spPr bwMode="auto">
            <a:xfrm>
              <a:off x="3017" y="1430"/>
              <a:ext cx="1643" cy="323"/>
            </a:xfrm>
            <a:prstGeom prst="line">
              <a:avLst/>
            </a:prstGeom>
            <a:noFill/>
            <a:ln w="19050">
              <a:solidFill>
                <a:srgbClr val="CCFF66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25290" name="Line 10"/>
          <p:cNvSpPr>
            <a:spLocks noChangeShapeType="1"/>
          </p:cNvSpPr>
          <p:nvPr/>
        </p:nvSpPr>
        <p:spPr bwMode="auto">
          <a:xfrm flipH="1" flipV="1">
            <a:off x="4805363" y="2349500"/>
            <a:ext cx="63500" cy="2784475"/>
          </a:xfrm>
          <a:prstGeom prst="line">
            <a:avLst/>
          </a:prstGeom>
          <a:noFill/>
          <a:ln w="19050">
            <a:solidFill>
              <a:srgbClr val="FF812E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291" name="Line 11"/>
          <p:cNvSpPr>
            <a:spLocks noChangeShapeType="1"/>
          </p:cNvSpPr>
          <p:nvPr/>
        </p:nvSpPr>
        <p:spPr bwMode="auto">
          <a:xfrm flipH="1" flipV="1">
            <a:off x="7251700" y="2260600"/>
            <a:ext cx="53975" cy="2647950"/>
          </a:xfrm>
          <a:prstGeom prst="line">
            <a:avLst/>
          </a:prstGeom>
          <a:noFill/>
          <a:ln w="19050">
            <a:solidFill>
              <a:srgbClr val="FF812E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293" name="Line 13"/>
          <p:cNvSpPr>
            <a:spLocks noChangeShapeType="1"/>
          </p:cNvSpPr>
          <p:nvPr/>
        </p:nvSpPr>
        <p:spPr bwMode="auto">
          <a:xfrm>
            <a:off x="150813" y="2301875"/>
            <a:ext cx="7910512" cy="6350"/>
          </a:xfrm>
          <a:prstGeom prst="line">
            <a:avLst/>
          </a:prstGeom>
          <a:noFill/>
          <a:ln w="19050">
            <a:solidFill>
              <a:srgbClr val="FF812E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294" name="Rectangle 14"/>
          <p:cNvSpPr>
            <a:spLocks noChangeArrowheads="1"/>
          </p:cNvSpPr>
          <p:nvPr/>
        </p:nvSpPr>
        <p:spPr bwMode="auto">
          <a:xfrm>
            <a:off x="4519816" y="1023938"/>
            <a:ext cx="289053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CCFF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nb-NO" sz="1400" b="0" dirty="0" err="1">
                <a:solidFill>
                  <a:srgbClr val="CCFF66"/>
                </a:solidFill>
                <a:latin typeface="+mn-lt"/>
              </a:rPr>
              <a:t>Rotated</a:t>
            </a:r>
            <a:r>
              <a:rPr lang="nb-NO" sz="1400" b="0" dirty="0">
                <a:solidFill>
                  <a:srgbClr val="CCFF66"/>
                </a:solidFill>
                <a:latin typeface="+mn-lt"/>
              </a:rPr>
              <a:t> so jet </a:t>
            </a:r>
            <a:r>
              <a:rPr lang="nb-NO" sz="1400" b="0" dirty="0" err="1">
                <a:solidFill>
                  <a:srgbClr val="CCFF66"/>
                </a:solidFill>
                <a:latin typeface="+mn-lt"/>
              </a:rPr>
              <a:t>becomes</a:t>
            </a:r>
            <a:r>
              <a:rPr lang="nb-NO" sz="1400" b="0" dirty="0">
                <a:solidFill>
                  <a:srgbClr val="CCFF66"/>
                </a:solidFill>
                <a:latin typeface="+mn-lt"/>
              </a:rPr>
              <a:t> </a:t>
            </a:r>
            <a:r>
              <a:rPr lang="nb-NO" sz="1400" b="0" dirty="0" err="1">
                <a:solidFill>
                  <a:srgbClr val="CCFF66"/>
                </a:solidFill>
                <a:latin typeface="+mn-lt"/>
              </a:rPr>
              <a:t>horizontal</a:t>
            </a:r>
            <a:endParaRPr lang="en-US" sz="1400" b="0" dirty="0">
              <a:solidFill>
                <a:srgbClr val="CCFF66"/>
              </a:solidFill>
              <a:latin typeface="+mn-lt"/>
            </a:endParaRPr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 bwMode="auto">
          <a:xfrm>
            <a:off x="119063" y="-12700"/>
            <a:ext cx="8748712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8000" tIns="46800" rIns="18000" bIns="4680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F812E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F812E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F812E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F812E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F812E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F812E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F812E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F812E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F812E"/>
                </a:solidFill>
                <a:latin typeface="Arial" charset="0"/>
              </a:defRPr>
            </a:lvl9pPr>
          </a:lstStyle>
          <a:p>
            <a:pPr>
              <a:spcBef>
                <a:spcPts val="725"/>
              </a:spcBef>
            </a:pPr>
            <a:r>
              <a:rPr lang="nb-NO" sz="2400" b="1" smtClean="0"/>
              <a:t>COMPARISON 9.5mm VS VIDEO</a:t>
            </a:r>
            <a:endParaRPr lang="en-US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27937274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346" name="Picture 18" descr="HSL_flame9-5mm_cutplan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7475" y="3906838"/>
            <a:ext cx="4538663" cy="2897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73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9063" y="-12700"/>
            <a:ext cx="8748712" cy="685800"/>
          </a:xfrm>
          <a:noFill/>
        </p:spPr>
        <p:txBody>
          <a:bodyPr lIns="18000" tIns="46800" rIns="18000" bIns="46800" anchor="ctr"/>
          <a:lstStyle/>
          <a:p>
            <a:pPr eaLnBrk="1" hangingPunct="1">
              <a:spcBef>
                <a:spcPts val="725"/>
              </a:spcBef>
            </a:pPr>
            <a:r>
              <a:rPr lang="nb-NO" sz="2400" b="1" smtClean="0"/>
              <a:t>DOUBLE PEAK IN SIMULATION, NOT IN TEST?</a:t>
            </a:r>
            <a:endParaRPr lang="en-US" sz="2400" b="1" smtClean="0"/>
          </a:p>
        </p:txBody>
      </p:sp>
      <p:sp>
        <p:nvSpPr>
          <p:cNvPr id="22733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7625" y="468313"/>
            <a:ext cx="9144000" cy="5670550"/>
          </a:xfrm>
          <a:noFill/>
          <a:ln/>
          <a:extLst>
            <a:ext uri="{91240B29-F687-4F45-9708-019B960494DF}">
              <a14:hiddenLine xmlns:a14="http://schemas.microsoft.com/office/drawing/2010/main" w="9525">
                <a:solidFill>
                  <a:srgbClr val="FF812E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eaLnBrk="1" hangingPunct="1">
              <a:buFont typeface="ZapfDingbats" pitchFamily="82" charset="2"/>
              <a:buNone/>
            </a:pPr>
            <a:endParaRPr lang="nb-NO" sz="1600" dirty="0" smtClean="0"/>
          </a:p>
          <a:p>
            <a:pPr marL="0" indent="0" eaLnBrk="1" hangingPunct="1">
              <a:buFont typeface="ZapfDingbats" pitchFamily="82" charset="2"/>
              <a:buNone/>
            </a:pPr>
            <a:endParaRPr lang="nb-NO" sz="1600" dirty="0" smtClean="0"/>
          </a:p>
          <a:p>
            <a:pPr marL="0" indent="0" eaLnBrk="1" hangingPunct="1">
              <a:buFont typeface="ZapfDingbats" pitchFamily="82" charset="2"/>
              <a:buNone/>
            </a:pPr>
            <a:endParaRPr lang="nb-NO" sz="1600" dirty="0" smtClean="0"/>
          </a:p>
          <a:p>
            <a:pPr marL="0" indent="0" eaLnBrk="1" hangingPunct="1">
              <a:buFont typeface="ZapfDingbats" pitchFamily="82" charset="2"/>
              <a:buNone/>
            </a:pPr>
            <a:r>
              <a:rPr lang="nb-NO" sz="1600" dirty="0" smtClean="0"/>
              <a:t> </a:t>
            </a:r>
          </a:p>
          <a:p>
            <a:pPr marL="0" indent="0" eaLnBrk="1" hangingPunct="1">
              <a:buFont typeface="ZapfDingbats" pitchFamily="82" charset="2"/>
              <a:buNone/>
            </a:pPr>
            <a:endParaRPr lang="nb-NO" sz="1600" dirty="0" smtClean="0"/>
          </a:p>
          <a:p>
            <a:pPr marL="0" indent="0" eaLnBrk="1" hangingPunct="1">
              <a:buFont typeface="ZapfDingbats" pitchFamily="82" charset="2"/>
              <a:buNone/>
            </a:pPr>
            <a:endParaRPr lang="nb-NO" sz="1600" dirty="0" smtClean="0"/>
          </a:p>
          <a:p>
            <a:pPr marL="0" indent="0" eaLnBrk="1" hangingPunct="1">
              <a:buFont typeface="ZapfDingbats" pitchFamily="82" charset="2"/>
              <a:buNone/>
            </a:pPr>
            <a:endParaRPr lang="nb-NO" sz="1600" dirty="0" smtClean="0"/>
          </a:p>
        </p:txBody>
      </p:sp>
      <p:pic>
        <p:nvPicPr>
          <p:cNvPr id="227332" name="Picture 4" descr="HSL_flame9-5mm_3D_2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412"/>
          <a:stretch>
            <a:fillRect/>
          </a:stretch>
        </p:blipFill>
        <p:spPr bwMode="auto">
          <a:xfrm>
            <a:off x="123825" y="1582738"/>
            <a:ext cx="4019550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7333" name="Rectangle 5"/>
          <p:cNvSpPr>
            <a:spLocks noChangeArrowheads="1"/>
          </p:cNvSpPr>
          <p:nvPr/>
        </p:nvSpPr>
        <p:spPr bwMode="auto">
          <a:xfrm>
            <a:off x="469900" y="3989388"/>
            <a:ext cx="324960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nb-NO" sz="1400" dirty="0" err="1">
                <a:solidFill>
                  <a:srgbClr val="FF812E"/>
                </a:solidFill>
                <a:latin typeface="+mn-lt"/>
              </a:rPr>
              <a:t>Explanation</a:t>
            </a:r>
            <a:r>
              <a:rPr lang="nb-NO" sz="1400" dirty="0">
                <a:solidFill>
                  <a:srgbClr val="FF812E"/>
                </a:solidFill>
                <a:latin typeface="+mn-lt"/>
              </a:rPr>
              <a:t> 1: first </a:t>
            </a:r>
            <a:r>
              <a:rPr lang="nb-NO" sz="1400" dirty="0" err="1">
                <a:solidFill>
                  <a:srgbClr val="FF812E"/>
                </a:solidFill>
                <a:latin typeface="+mn-lt"/>
              </a:rPr>
              <a:t>peak</a:t>
            </a:r>
            <a:r>
              <a:rPr lang="nb-NO" sz="1400" dirty="0">
                <a:solidFill>
                  <a:srgbClr val="FF812E"/>
                </a:solidFill>
                <a:latin typeface="+mn-lt"/>
              </a:rPr>
              <a:t> </a:t>
            </a:r>
            <a:r>
              <a:rPr lang="nb-NO" sz="1400" dirty="0" err="1">
                <a:solidFill>
                  <a:srgbClr val="FF812E"/>
                </a:solidFill>
                <a:latin typeface="+mn-lt"/>
              </a:rPr>
              <a:t>optically</a:t>
            </a:r>
            <a:r>
              <a:rPr lang="nb-NO" sz="1400" dirty="0">
                <a:solidFill>
                  <a:srgbClr val="FF812E"/>
                </a:solidFill>
                <a:latin typeface="+mn-lt"/>
              </a:rPr>
              <a:t> ”</a:t>
            </a:r>
            <a:r>
              <a:rPr lang="nb-NO" sz="1400" dirty="0" err="1">
                <a:solidFill>
                  <a:srgbClr val="FF812E"/>
                </a:solidFill>
                <a:latin typeface="+mn-lt"/>
              </a:rPr>
              <a:t>thin</a:t>
            </a:r>
            <a:r>
              <a:rPr lang="nb-NO" sz="1400" dirty="0">
                <a:solidFill>
                  <a:srgbClr val="FF812E"/>
                </a:solidFill>
                <a:latin typeface="+mn-lt"/>
              </a:rPr>
              <a:t>”</a:t>
            </a:r>
            <a:endParaRPr lang="en-US" sz="1400" dirty="0">
              <a:solidFill>
                <a:srgbClr val="FF812E"/>
              </a:solidFill>
              <a:latin typeface="+mn-lt"/>
            </a:endParaRPr>
          </a:p>
        </p:txBody>
      </p:sp>
      <p:sp>
        <p:nvSpPr>
          <p:cNvPr id="227334" name="Rectangle 6"/>
          <p:cNvSpPr>
            <a:spLocks noChangeArrowheads="1"/>
          </p:cNvSpPr>
          <p:nvPr/>
        </p:nvSpPr>
        <p:spPr bwMode="auto">
          <a:xfrm>
            <a:off x="150813" y="828245"/>
            <a:ext cx="397416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nb-NO" sz="1400" dirty="0">
                <a:solidFill>
                  <a:srgbClr val="FF812E"/>
                </a:solidFill>
                <a:latin typeface="+mn-lt"/>
              </a:rPr>
              <a:t>T &gt; 1300 K </a:t>
            </a:r>
            <a:r>
              <a:rPr lang="nb-NO" sz="1400" dirty="0" err="1">
                <a:solidFill>
                  <a:srgbClr val="FF812E"/>
                </a:solidFill>
                <a:latin typeface="+mn-lt"/>
              </a:rPr>
              <a:t>zone</a:t>
            </a:r>
            <a:endParaRPr lang="nb-NO" sz="1400" dirty="0">
              <a:solidFill>
                <a:srgbClr val="FF812E"/>
              </a:solidFill>
              <a:latin typeface="+mn-lt"/>
            </a:endParaRPr>
          </a:p>
          <a:p>
            <a:r>
              <a:rPr lang="nb-NO" sz="1400" dirty="0">
                <a:solidFill>
                  <a:srgbClr val="FF812E"/>
                </a:solidFill>
                <a:latin typeface="+mn-lt"/>
              </a:rPr>
              <a:t>Double </a:t>
            </a:r>
            <a:r>
              <a:rPr lang="nb-NO" sz="1400" dirty="0" err="1">
                <a:solidFill>
                  <a:srgbClr val="FF812E"/>
                </a:solidFill>
                <a:latin typeface="+mn-lt"/>
              </a:rPr>
              <a:t>peak</a:t>
            </a:r>
            <a:r>
              <a:rPr lang="nb-NO" sz="1400" dirty="0">
                <a:solidFill>
                  <a:srgbClr val="FF812E"/>
                </a:solidFill>
                <a:latin typeface="+mn-lt"/>
              </a:rPr>
              <a:t> </a:t>
            </a:r>
            <a:r>
              <a:rPr lang="nb-NO" sz="1400" dirty="0" err="1">
                <a:solidFill>
                  <a:srgbClr val="FF812E"/>
                </a:solidFill>
                <a:latin typeface="+mn-lt"/>
              </a:rPr>
              <a:t>seen</a:t>
            </a:r>
            <a:r>
              <a:rPr lang="nb-NO" sz="1400" dirty="0">
                <a:solidFill>
                  <a:srgbClr val="FF812E"/>
                </a:solidFill>
                <a:latin typeface="+mn-lt"/>
              </a:rPr>
              <a:t> in </a:t>
            </a:r>
            <a:r>
              <a:rPr lang="nb-NO" sz="1400" dirty="0" err="1">
                <a:solidFill>
                  <a:srgbClr val="FF812E"/>
                </a:solidFill>
                <a:latin typeface="+mn-lt"/>
              </a:rPr>
              <a:t>simulation</a:t>
            </a:r>
            <a:r>
              <a:rPr lang="nb-NO" sz="1400" dirty="0">
                <a:solidFill>
                  <a:srgbClr val="FF812E"/>
                </a:solidFill>
                <a:latin typeface="+mn-lt"/>
              </a:rPr>
              <a:t>, not in </a:t>
            </a:r>
            <a:r>
              <a:rPr lang="nb-NO" sz="1400" dirty="0" err="1">
                <a:solidFill>
                  <a:srgbClr val="FF812E"/>
                </a:solidFill>
                <a:latin typeface="+mn-lt"/>
              </a:rPr>
              <a:t>photo</a:t>
            </a:r>
            <a:r>
              <a:rPr lang="nb-NO" sz="1400" dirty="0">
                <a:solidFill>
                  <a:srgbClr val="FF812E"/>
                </a:solidFill>
                <a:latin typeface="+mn-lt"/>
              </a:rPr>
              <a:t> (?)</a:t>
            </a:r>
            <a:endParaRPr lang="en-US" sz="1400" dirty="0">
              <a:solidFill>
                <a:srgbClr val="FF812E"/>
              </a:solidFill>
              <a:latin typeface="+mn-lt"/>
            </a:endParaRPr>
          </a:p>
        </p:txBody>
      </p:sp>
      <p:grpSp>
        <p:nvGrpSpPr>
          <p:cNvPr id="227335" name="Group 7"/>
          <p:cNvGrpSpPr>
            <a:grpSpLocks/>
          </p:cNvGrpSpPr>
          <p:nvPr/>
        </p:nvGrpSpPr>
        <p:grpSpPr bwMode="auto">
          <a:xfrm rot="-251843">
            <a:off x="4537075" y="823913"/>
            <a:ext cx="4264025" cy="2547937"/>
            <a:chOff x="2812" y="560"/>
            <a:chExt cx="2686" cy="1605"/>
          </a:xfrm>
        </p:grpSpPr>
        <p:pic>
          <p:nvPicPr>
            <p:cNvPr id="227336" name="Picture 8" descr="9_5mm_HSL_mod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2" y="560"/>
              <a:ext cx="2686" cy="16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7337" name="Line 9"/>
            <p:cNvSpPr>
              <a:spLocks noChangeShapeType="1"/>
            </p:cNvSpPr>
            <p:nvPr/>
          </p:nvSpPr>
          <p:spPr bwMode="auto">
            <a:xfrm flipV="1">
              <a:off x="3002" y="1279"/>
              <a:ext cx="1703" cy="116"/>
            </a:xfrm>
            <a:prstGeom prst="line">
              <a:avLst/>
            </a:prstGeom>
            <a:noFill/>
            <a:ln w="19050">
              <a:solidFill>
                <a:srgbClr val="CCFF66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338" name="Line 10"/>
            <p:cNvSpPr>
              <a:spLocks noChangeShapeType="1"/>
            </p:cNvSpPr>
            <p:nvPr/>
          </p:nvSpPr>
          <p:spPr bwMode="auto">
            <a:xfrm>
              <a:off x="3017" y="1430"/>
              <a:ext cx="1643" cy="323"/>
            </a:xfrm>
            <a:prstGeom prst="line">
              <a:avLst/>
            </a:prstGeom>
            <a:noFill/>
            <a:ln w="19050">
              <a:solidFill>
                <a:srgbClr val="CCFF66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27343" name="Rectangle 15"/>
          <p:cNvSpPr>
            <a:spLocks noChangeArrowheads="1"/>
          </p:cNvSpPr>
          <p:nvPr/>
        </p:nvSpPr>
        <p:spPr bwMode="auto">
          <a:xfrm>
            <a:off x="4851400" y="1023938"/>
            <a:ext cx="289053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CCFF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nb-NO" sz="1400" b="0" dirty="0" err="1">
                <a:solidFill>
                  <a:srgbClr val="CCFF66"/>
                </a:solidFill>
                <a:latin typeface="+mn-lt"/>
              </a:rPr>
              <a:t>Rotated</a:t>
            </a:r>
            <a:r>
              <a:rPr lang="nb-NO" sz="1400" b="0" dirty="0">
                <a:solidFill>
                  <a:srgbClr val="CCFF66"/>
                </a:solidFill>
                <a:latin typeface="+mn-lt"/>
              </a:rPr>
              <a:t> so jet </a:t>
            </a:r>
            <a:r>
              <a:rPr lang="nb-NO" sz="1400" b="0" dirty="0" err="1">
                <a:solidFill>
                  <a:srgbClr val="CCFF66"/>
                </a:solidFill>
                <a:latin typeface="+mn-lt"/>
              </a:rPr>
              <a:t>becomes</a:t>
            </a:r>
            <a:r>
              <a:rPr lang="nb-NO" sz="1400" b="0" dirty="0">
                <a:solidFill>
                  <a:srgbClr val="CCFF66"/>
                </a:solidFill>
                <a:latin typeface="+mn-lt"/>
              </a:rPr>
              <a:t> </a:t>
            </a:r>
            <a:r>
              <a:rPr lang="nb-NO" sz="1400" b="0" dirty="0" err="1">
                <a:solidFill>
                  <a:srgbClr val="CCFF66"/>
                </a:solidFill>
                <a:latin typeface="+mn-lt"/>
              </a:rPr>
              <a:t>horizontal</a:t>
            </a:r>
            <a:endParaRPr lang="en-US" sz="1400" b="0" dirty="0">
              <a:solidFill>
                <a:srgbClr val="CCFF66"/>
              </a:solidFill>
              <a:latin typeface="+mn-lt"/>
            </a:endParaRPr>
          </a:p>
        </p:txBody>
      </p:sp>
      <p:sp>
        <p:nvSpPr>
          <p:cNvPr id="227347" name="Rectangle 19"/>
          <p:cNvSpPr>
            <a:spLocks noChangeArrowheads="1"/>
          </p:cNvSpPr>
          <p:nvPr/>
        </p:nvSpPr>
        <p:spPr bwMode="auto">
          <a:xfrm>
            <a:off x="4226055" y="3668190"/>
            <a:ext cx="496001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nb-NO" sz="1400" dirty="0" err="1">
                <a:solidFill>
                  <a:srgbClr val="FF812E"/>
                </a:solidFill>
                <a:latin typeface="+mn-lt"/>
              </a:rPr>
              <a:t>Explanation</a:t>
            </a:r>
            <a:r>
              <a:rPr lang="nb-NO" sz="1400" dirty="0">
                <a:solidFill>
                  <a:srgbClr val="FF812E"/>
                </a:solidFill>
                <a:latin typeface="+mn-lt"/>
              </a:rPr>
              <a:t> 2: </a:t>
            </a:r>
            <a:r>
              <a:rPr lang="nb-NO" sz="1400" dirty="0" err="1">
                <a:solidFill>
                  <a:srgbClr val="FF812E"/>
                </a:solidFill>
                <a:latin typeface="+mn-lt"/>
              </a:rPr>
              <a:t>Slower</a:t>
            </a:r>
            <a:r>
              <a:rPr lang="nb-NO" sz="1400" dirty="0">
                <a:solidFill>
                  <a:srgbClr val="FF812E"/>
                </a:solidFill>
                <a:latin typeface="+mn-lt"/>
              </a:rPr>
              <a:t> </a:t>
            </a:r>
            <a:r>
              <a:rPr lang="nb-NO" sz="1400" dirty="0" err="1">
                <a:solidFill>
                  <a:srgbClr val="FF812E"/>
                </a:solidFill>
                <a:latin typeface="+mn-lt"/>
              </a:rPr>
              <a:t>velocity</a:t>
            </a:r>
            <a:r>
              <a:rPr lang="nb-NO" sz="1400" dirty="0">
                <a:solidFill>
                  <a:srgbClr val="FF812E"/>
                </a:solidFill>
                <a:latin typeface="+mn-lt"/>
              </a:rPr>
              <a:t> </a:t>
            </a:r>
            <a:r>
              <a:rPr lang="nb-NO" sz="1400" dirty="0" err="1">
                <a:solidFill>
                  <a:srgbClr val="FF812E"/>
                </a:solidFill>
                <a:latin typeface="+mn-lt"/>
              </a:rPr>
              <a:t>into</a:t>
            </a:r>
            <a:r>
              <a:rPr lang="nb-NO" sz="1400" dirty="0">
                <a:solidFill>
                  <a:srgbClr val="FF812E"/>
                </a:solidFill>
                <a:latin typeface="+mn-lt"/>
              </a:rPr>
              <a:t> ”</a:t>
            </a:r>
            <a:r>
              <a:rPr lang="nb-NO" sz="1400" dirty="0" err="1">
                <a:solidFill>
                  <a:srgbClr val="FF812E"/>
                </a:solidFill>
                <a:latin typeface="+mn-lt"/>
              </a:rPr>
              <a:t>peak</a:t>
            </a:r>
            <a:r>
              <a:rPr lang="nb-NO" sz="1400" dirty="0">
                <a:solidFill>
                  <a:srgbClr val="FF812E"/>
                </a:solidFill>
                <a:latin typeface="+mn-lt"/>
              </a:rPr>
              <a:t> 1” </a:t>
            </a:r>
            <a:r>
              <a:rPr lang="nb-NO" sz="1400" dirty="0" err="1">
                <a:solidFill>
                  <a:srgbClr val="FF812E"/>
                </a:solidFill>
                <a:latin typeface="+mn-lt"/>
              </a:rPr>
              <a:t>than</a:t>
            </a:r>
            <a:r>
              <a:rPr lang="nb-NO" sz="1400" dirty="0">
                <a:solidFill>
                  <a:srgbClr val="FF812E"/>
                </a:solidFill>
                <a:latin typeface="+mn-lt"/>
              </a:rPr>
              <a:t> ”</a:t>
            </a:r>
            <a:r>
              <a:rPr lang="nb-NO" sz="1400" dirty="0" err="1">
                <a:solidFill>
                  <a:srgbClr val="FF812E"/>
                </a:solidFill>
                <a:latin typeface="+mn-lt"/>
              </a:rPr>
              <a:t>peak</a:t>
            </a:r>
            <a:r>
              <a:rPr lang="nb-NO" sz="1400" dirty="0">
                <a:solidFill>
                  <a:srgbClr val="FF812E"/>
                </a:solidFill>
                <a:latin typeface="+mn-lt"/>
              </a:rPr>
              <a:t> 2”</a:t>
            </a:r>
          </a:p>
          <a:p>
            <a:r>
              <a:rPr lang="nb-NO" sz="1400" dirty="0" err="1">
                <a:solidFill>
                  <a:srgbClr val="FF812E"/>
                </a:solidFill>
                <a:latin typeface="+mn-lt"/>
              </a:rPr>
              <a:t>glowing</a:t>
            </a:r>
            <a:r>
              <a:rPr lang="nb-NO" sz="1400" dirty="0">
                <a:solidFill>
                  <a:srgbClr val="FF812E"/>
                </a:solidFill>
                <a:latin typeface="+mn-lt"/>
              </a:rPr>
              <a:t> elements or </a:t>
            </a:r>
            <a:r>
              <a:rPr lang="nb-NO" sz="1400" dirty="0" err="1">
                <a:solidFill>
                  <a:srgbClr val="FF812E"/>
                </a:solidFill>
                <a:latin typeface="+mn-lt"/>
              </a:rPr>
              <a:t>particles</a:t>
            </a:r>
            <a:r>
              <a:rPr lang="nb-NO" sz="1400" dirty="0">
                <a:solidFill>
                  <a:srgbClr val="FF812E"/>
                </a:solidFill>
                <a:latin typeface="+mn-lt"/>
              </a:rPr>
              <a:t> </a:t>
            </a:r>
            <a:r>
              <a:rPr lang="nb-NO" sz="1400" dirty="0" err="1">
                <a:solidFill>
                  <a:srgbClr val="FF812E"/>
                </a:solidFill>
                <a:latin typeface="+mn-lt"/>
              </a:rPr>
              <a:t>will</a:t>
            </a:r>
            <a:r>
              <a:rPr lang="nb-NO" sz="1400" dirty="0">
                <a:solidFill>
                  <a:srgbClr val="FF812E"/>
                </a:solidFill>
                <a:latin typeface="+mn-lt"/>
              </a:rPr>
              <a:t> have </a:t>
            </a:r>
            <a:r>
              <a:rPr lang="nb-NO" sz="1400" dirty="0" err="1">
                <a:solidFill>
                  <a:srgbClr val="FF812E"/>
                </a:solidFill>
                <a:latin typeface="+mn-lt"/>
              </a:rPr>
              <a:t>quenched</a:t>
            </a:r>
            <a:r>
              <a:rPr lang="nb-NO" sz="1400" dirty="0">
                <a:solidFill>
                  <a:srgbClr val="FF812E"/>
                </a:solidFill>
                <a:latin typeface="+mn-lt"/>
              </a:rPr>
              <a:t> in ”</a:t>
            </a:r>
            <a:r>
              <a:rPr lang="nb-NO" sz="1400" dirty="0" err="1">
                <a:solidFill>
                  <a:srgbClr val="FF812E"/>
                </a:solidFill>
                <a:latin typeface="+mn-lt"/>
              </a:rPr>
              <a:t>peak</a:t>
            </a:r>
            <a:r>
              <a:rPr lang="nb-NO" sz="1400" dirty="0">
                <a:solidFill>
                  <a:srgbClr val="FF812E"/>
                </a:solidFill>
                <a:latin typeface="+mn-lt"/>
              </a:rPr>
              <a:t> 1”</a:t>
            </a:r>
            <a:endParaRPr lang="en-US" sz="1400" dirty="0">
              <a:solidFill>
                <a:srgbClr val="FF812E"/>
              </a:solidFill>
              <a:latin typeface="+mn-lt"/>
            </a:endParaRPr>
          </a:p>
        </p:txBody>
      </p:sp>
      <p:sp>
        <p:nvSpPr>
          <p:cNvPr id="227348" name="Rectangle 20"/>
          <p:cNvSpPr>
            <a:spLocks noChangeArrowheads="1"/>
          </p:cNvSpPr>
          <p:nvPr/>
        </p:nvSpPr>
        <p:spPr bwMode="auto">
          <a:xfrm>
            <a:off x="760413" y="1651000"/>
            <a:ext cx="68800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nb-NO" sz="1400" b="1" dirty="0" err="1">
                <a:solidFill>
                  <a:srgbClr val="FF812E"/>
                </a:solidFill>
              </a:rPr>
              <a:t>peak</a:t>
            </a:r>
            <a:r>
              <a:rPr lang="nb-NO" sz="1400" b="1" dirty="0">
                <a:solidFill>
                  <a:srgbClr val="FF812E"/>
                </a:solidFill>
              </a:rPr>
              <a:t> 1</a:t>
            </a:r>
            <a:endParaRPr lang="en-US" sz="1400" b="1" dirty="0">
              <a:solidFill>
                <a:srgbClr val="FF812E"/>
              </a:solidFill>
            </a:endParaRPr>
          </a:p>
        </p:txBody>
      </p:sp>
      <p:sp>
        <p:nvSpPr>
          <p:cNvPr id="227349" name="Rectangle 21"/>
          <p:cNvSpPr>
            <a:spLocks noChangeArrowheads="1"/>
          </p:cNvSpPr>
          <p:nvPr/>
        </p:nvSpPr>
        <p:spPr bwMode="auto">
          <a:xfrm>
            <a:off x="2087563" y="2005013"/>
            <a:ext cx="68800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nb-NO" sz="1400" b="1" dirty="0" err="1">
                <a:solidFill>
                  <a:srgbClr val="FF812E"/>
                </a:solidFill>
              </a:rPr>
              <a:t>peak</a:t>
            </a:r>
            <a:r>
              <a:rPr lang="nb-NO" sz="1400" b="1" dirty="0">
                <a:solidFill>
                  <a:srgbClr val="FF812E"/>
                </a:solidFill>
              </a:rPr>
              <a:t> 2</a:t>
            </a:r>
            <a:endParaRPr lang="en-US" sz="1400" b="1" dirty="0">
              <a:solidFill>
                <a:srgbClr val="FF812E"/>
              </a:solidFill>
            </a:endParaRPr>
          </a:p>
        </p:txBody>
      </p:sp>
      <p:sp>
        <p:nvSpPr>
          <p:cNvPr id="227350" name="Line 22"/>
          <p:cNvSpPr>
            <a:spLocks noChangeShapeType="1"/>
          </p:cNvSpPr>
          <p:nvPr/>
        </p:nvSpPr>
        <p:spPr bwMode="auto">
          <a:xfrm flipH="1">
            <a:off x="1233488" y="4262438"/>
            <a:ext cx="2270125" cy="374650"/>
          </a:xfrm>
          <a:prstGeom prst="line">
            <a:avLst/>
          </a:prstGeom>
          <a:noFill/>
          <a:ln w="38100">
            <a:solidFill>
              <a:srgbClr val="FF812E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27351" name="Picture 23" descr="HSL_flame9-5mm_wind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600" y="4294188"/>
            <a:ext cx="4597400" cy="2433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7352" name="Rectangle 24"/>
          <p:cNvSpPr>
            <a:spLocks noChangeArrowheads="1"/>
          </p:cNvSpPr>
          <p:nvPr/>
        </p:nvSpPr>
        <p:spPr bwMode="auto">
          <a:xfrm>
            <a:off x="5118100" y="5380038"/>
            <a:ext cx="889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nb-NO">
                <a:solidFill>
                  <a:srgbClr val="FF812E"/>
                </a:solidFill>
              </a:rPr>
              <a:t>&lt; 10 m/s</a:t>
            </a:r>
            <a:endParaRPr lang="en-US">
              <a:solidFill>
                <a:srgbClr val="FF812E"/>
              </a:solidFill>
            </a:endParaRPr>
          </a:p>
        </p:txBody>
      </p:sp>
      <p:sp>
        <p:nvSpPr>
          <p:cNvPr id="227353" name="Rectangle 25"/>
          <p:cNvSpPr>
            <a:spLocks noChangeArrowheads="1"/>
          </p:cNvSpPr>
          <p:nvPr/>
        </p:nvSpPr>
        <p:spPr bwMode="auto">
          <a:xfrm>
            <a:off x="6562725" y="5310188"/>
            <a:ext cx="8397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nb-NO">
                <a:solidFill>
                  <a:srgbClr val="FF812E"/>
                </a:solidFill>
              </a:rPr>
              <a:t>&gt;40 m/s</a:t>
            </a:r>
            <a:endParaRPr lang="en-US">
              <a:solidFill>
                <a:srgbClr val="FF81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0981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396" name="Picture 20" descr="9_5mm_HSL_color_manipul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42543">
            <a:off x="4451350" y="809625"/>
            <a:ext cx="4446588" cy="265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9378" name="Picture 2" descr="HSL_flame9-5mm_cutplane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7475" y="3906838"/>
            <a:ext cx="4538663" cy="2897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937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9063" y="-12700"/>
            <a:ext cx="8748712" cy="685800"/>
          </a:xfrm>
          <a:noFill/>
        </p:spPr>
        <p:txBody>
          <a:bodyPr lIns="18000" tIns="46800" rIns="18000" bIns="46800" anchor="ctr"/>
          <a:lstStyle/>
          <a:p>
            <a:pPr eaLnBrk="1" hangingPunct="1">
              <a:spcBef>
                <a:spcPts val="725"/>
              </a:spcBef>
            </a:pPr>
            <a:r>
              <a:rPr lang="nb-NO" sz="2400" b="1" smtClean="0"/>
              <a:t>DOUBLE PEAK IN SIMULATION, NOT IN TEST?</a:t>
            </a:r>
            <a:endParaRPr lang="en-US" sz="2400" b="1" smtClean="0"/>
          </a:p>
        </p:txBody>
      </p:sp>
      <p:pic>
        <p:nvPicPr>
          <p:cNvPr id="229381" name="Picture 5" descr="HSL_flame9-5mm_3D_2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412"/>
          <a:stretch>
            <a:fillRect/>
          </a:stretch>
        </p:blipFill>
        <p:spPr bwMode="auto">
          <a:xfrm>
            <a:off x="123825" y="1582738"/>
            <a:ext cx="4019550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9382" name="Rectangle 6"/>
          <p:cNvSpPr>
            <a:spLocks noChangeArrowheads="1"/>
          </p:cNvSpPr>
          <p:nvPr/>
        </p:nvSpPr>
        <p:spPr bwMode="auto">
          <a:xfrm>
            <a:off x="469900" y="3989388"/>
            <a:ext cx="324960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nb-NO" sz="1400" dirty="0" err="1">
                <a:solidFill>
                  <a:srgbClr val="FF812E"/>
                </a:solidFill>
                <a:latin typeface="+mn-lt"/>
              </a:rPr>
              <a:t>Explanation</a:t>
            </a:r>
            <a:r>
              <a:rPr lang="nb-NO" sz="1400" dirty="0">
                <a:solidFill>
                  <a:srgbClr val="FF812E"/>
                </a:solidFill>
                <a:latin typeface="+mn-lt"/>
              </a:rPr>
              <a:t> 1: first </a:t>
            </a:r>
            <a:r>
              <a:rPr lang="nb-NO" sz="1400" dirty="0" err="1">
                <a:solidFill>
                  <a:srgbClr val="FF812E"/>
                </a:solidFill>
                <a:latin typeface="+mn-lt"/>
              </a:rPr>
              <a:t>peak</a:t>
            </a:r>
            <a:r>
              <a:rPr lang="nb-NO" sz="1400" dirty="0">
                <a:solidFill>
                  <a:srgbClr val="FF812E"/>
                </a:solidFill>
                <a:latin typeface="+mn-lt"/>
              </a:rPr>
              <a:t> </a:t>
            </a:r>
            <a:r>
              <a:rPr lang="nb-NO" sz="1400" dirty="0" err="1">
                <a:solidFill>
                  <a:srgbClr val="FF812E"/>
                </a:solidFill>
                <a:latin typeface="+mn-lt"/>
              </a:rPr>
              <a:t>optically</a:t>
            </a:r>
            <a:r>
              <a:rPr lang="nb-NO" sz="1400" dirty="0">
                <a:solidFill>
                  <a:srgbClr val="FF812E"/>
                </a:solidFill>
                <a:latin typeface="+mn-lt"/>
              </a:rPr>
              <a:t> ”</a:t>
            </a:r>
            <a:r>
              <a:rPr lang="nb-NO" sz="1400" dirty="0" err="1">
                <a:solidFill>
                  <a:srgbClr val="FF812E"/>
                </a:solidFill>
                <a:latin typeface="+mn-lt"/>
              </a:rPr>
              <a:t>thin</a:t>
            </a:r>
            <a:r>
              <a:rPr lang="nb-NO" sz="1400" dirty="0">
                <a:solidFill>
                  <a:srgbClr val="FF812E"/>
                </a:solidFill>
                <a:latin typeface="+mn-lt"/>
              </a:rPr>
              <a:t>”</a:t>
            </a:r>
            <a:endParaRPr lang="en-US" sz="1400" dirty="0">
              <a:solidFill>
                <a:srgbClr val="FF812E"/>
              </a:solidFill>
              <a:latin typeface="+mn-lt"/>
            </a:endParaRPr>
          </a:p>
        </p:txBody>
      </p:sp>
      <p:sp>
        <p:nvSpPr>
          <p:cNvPr id="229383" name="Rectangle 7"/>
          <p:cNvSpPr>
            <a:spLocks noChangeArrowheads="1"/>
          </p:cNvSpPr>
          <p:nvPr/>
        </p:nvSpPr>
        <p:spPr bwMode="auto">
          <a:xfrm>
            <a:off x="195263" y="888533"/>
            <a:ext cx="391639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nb-NO" sz="1400" dirty="0">
                <a:solidFill>
                  <a:srgbClr val="FF812E"/>
                </a:solidFill>
                <a:latin typeface="+mn-lt"/>
              </a:rPr>
              <a:t>T &gt; 1500 K </a:t>
            </a:r>
            <a:r>
              <a:rPr lang="nb-NO" sz="1400" dirty="0" err="1">
                <a:solidFill>
                  <a:srgbClr val="FF812E"/>
                </a:solidFill>
                <a:latin typeface="+mn-lt"/>
              </a:rPr>
              <a:t>zone</a:t>
            </a:r>
            <a:r>
              <a:rPr lang="nb-NO" sz="1400" dirty="0">
                <a:solidFill>
                  <a:srgbClr val="FF812E"/>
                </a:solidFill>
                <a:latin typeface="+mn-lt"/>
              </a:rPr>
              <a:t> </a:t>
            </a:r>
            <a:r>
              <a:rPr lang="nb-NO" sz="1400" dirty="0" err="1">
                <a:solidFill>
                  <a:srgbClr val="FF812E"/>
                </a:solidFill>
                <a:latin typeface="+mn-lt"/>
              </a:rPr>
              <a:t>corresponds</a:t>
            </a:r>
            <a:r>
              <a:rPr lang="nb-NO" sz="1400" dirty="0">
                <a:solidFill>
                  <a:srgbClr val="FF812E"/>
                </a:solidFill>
                <a:latin typeface="+mn-lt"/>
              </a:rPr>
              <a:t> to visible </a:t>
            </a:r>
            <a:r>
              <a:rPr lang="nb-NO" sz="1400" dirty="0" err="1">
                <a:solidFill>
                  <a:srgbClr val="FF812E"/>
                </a:solidFill>
                <a:latin typeface="+mn-lt"/>
              </a:rPr>
              <a:t>plume</a:t>
            </a:r>
            <a:r>
              <a:rPr lang="nb-NO" sz="1400" dirty="0" smtClean="0">
                <a:solidFill>
                  <a:srgbClr val="FF812E"/>
                </a:solidFill>
                <a:latin typeface="+mn-lt"/>
              </a:rPr>
              <a:t>?</a:t>
            </a:r>
            <a:endParaRPr lang="nb-NO" sz="1400" dirty="0">
              <a:solidFill>
                <a:srgbClr val="FF812E"/>
              </a:solidFill>
              <a:latin typeface="+mn-lt"/>
            </a:endParaRPr>
          </a:p>
        </p:txBody>
      </p:sp>
      <p:sp>
        <p:nvSpPr>
          <p:cNvPr id="229388" name="Rectangle 12"/>
          <p:cNvSpPr>
            <a:spLocks noChangeArrowheads="1"/>
          </p:cNvSpPr>
          <p:nvPr/>
        </p:nvSpPr>
        <p:spPr bwMode="auto">
          <a:xfrm>
            <a:off x="4641850" y="2892425"/>
            <a:ext cx="395492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CCFF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nb-NO" sz="1400" b="0" dirty="0">
                <a:solidFill>
                  <a:srgbClr val="CCFF66"/>
                </a:solidFill>
                <a:latin typeface="+mn-lt"/>
              </a:rPr>
              <a:t>Double </a:t>
            </a:r>
            <a:r>
              <a:rPr lang="nb-NO" sz="1400" b="0" dirty="0" err="1">
                <a:solidFill>
                  <a:srgbClr val="CCFF66"/>
                </a:solidFill>
                <a:latin typeface="+mn-lt"/>
              </a:rPr>
              <a:t>peak</a:t>
            </a:r>
            <a:r>
              <a:rPr lang="nb-NO" sz="1400" b="0" dirty="0">
                <a:solidFill>
                  <a:srgbClr val="CCFF66"/>
                </a:solidFill>
                <a:latin typeface="+mn-lt"/>
              </a:rPr>
              <a:t> </a:t>
            </a:r>
            <a:r>
              <a:rPr lang="nb-NO" sz="1400" b="0" dirty="0" err="1">
                <a:solidFill>
                  <a:srgbClr val="CCFF66"/>
                </a:solidFill>
                <a:latin typeface="+mn-lt"/>
              </a:rPr>
              <a:t>also</a:t>
            </a:r>
            <a:r>
              <a:rPr lang="nb-NO" sz="1400" b="0" dirty="0">
                <a:solidFill>
                  <a:srgbClr val="CCFF66"/>
                </a:solidFill>
                <a:latin typeface="+mn-lt"/>
              </a:rPr>
              <a:t> in test (</a:t>
            </a:r>
            <a:r>
              <a:rPr lang="nb-NO" sz="1400" b="0" dirty="0" err="1">
                <a:solidFill>
                  <a:srgbClr val="CCFF66"/>
                </a:solidFill>
                <a:latin typeface="+mn-lt"/>
              </a:rPr>
              <a:t>weak</a:t>
            </a:r>
            <a:r>
              <a:rPr lang="nb-NO" sz="1400" b="0" dirty="0">
                <a:solidFill>
                  <a:srgbClr val="CCFF66"/>
                </a:solidFill>
                <a:latin typeface="+mn-lt"/>
              </a:rPr>
              <a:t> </a:t>
            </a:r>
            <a:r>
              <a:rPr lang="nb-NO" sz="1400" b="0" dirty="0" err="1">
                <a:solidFill>
                  <a:srgbClr val="CCFF66"/>
                </a:solidFill>
                <a:latin typeface="+mn-lt"/>
              </a:rPr>
              <a:t>contours</a:t>
            </a:r>
            <a:r>
              <a:rPr lang="nb-NO" sz="1400" b="0" dirty="0">
                <a:solidFill>
                  <a:srgbClr val="CCFF66"/>
                </a:solidFill>
                <a:latin typeface="+mn-lt"/>
              </a:rPr>
              <a:t> </a:t>
            </a:r>
            <a:r>
              <a:rPr lang="nb-NO" sz="1400" b="0" dirty="0" err="1">
                <a:solidFill>
                  <a:srgbClr val="CCFF66"/>
                </a:solidFill>
                <a:latin typeface="+mn-lt"/>
              </a:rPr>
              <a:t>seen</a:t>
            </a:r>
            <a:r>
              <a:rPr lang="nb-NO" sz="1400" b="0" dirty="0" smtClean="0">
                <a:solidFill>
                  <a:srgbClr val="CCFF66"/>
                </a:solidFill>
                <a:latin typeface="+mn-lt"/>
              </a:rPr>
              <a:t>)!</a:t>
            </a:r>
            <a:endParaRPr lang="en-US" sz="1400" b="0" dirty="0">
              <a:solidFill>
                <a:srgbClr val="CCFF66"/>
              </a:solidFill>
              <a:latin typeface="+mn-lt"/>
            </a:endParaRPr>
          </a:p>
        </p:txBody>
      </p:sp>
      <p:sp>
        <p:nvSpPr>
          <p:cNvPr id="229389" name="Rectangle 13"/>
          <p:cNvSpPr>
            <a:spLocks noChangeArrowheads="1"/>
          </p:cNvSpPr>
          <p:nvPr/>
        </p:nvSpPr>
        <p:spPr bwMode="auto">
          <a:xfrm>
            <a:off x="4286343" y="3638046"/>
            <a:ext cx="496001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nb-NO" sz="1400" dirty="0" err="1">
                <a:solidFill>
                  <a:srgbClr val="FF812E"/>
                </a:solidFill>
                <a:latin typeface="+mn-lt"/>
              </a:rPr>
              <a:t>Explanation</a:t>
            </a:r>
            <a:r>
              <a:rPr lang="nb-NO" sz="1400" dirty="0">
                <a:solidFill>
                  <a:srgbClr val="FF812E"/>
                </a:solidFill>
                <a:latin typeface="+mn-lt"/>
              </a:rPr>
              <a:t> 2: </a:t>
            </a:r>
            <a:r>
              <a:rPr lang="nb-NO" sz="1400" dirty="0" err="1">
                <a:solidFill>
                  <a:srgbClr val="FF812E"/>
                </a:solidFill>
                <a:latin typeface="+mn-lt"/>
              </a:rPr>
              <a:t>Slower</a:t>
            </a:r>
            <a:r>
              <a:rPr lang="nb-NO" sz="1400" dirty="0">
                <a:solidFill>
                  <a:srgbClr val="FF812E"/>
                </a:solidFill>
                <a:latin typeface="+mn-lt"/>
              </a:rPr>
              <a:t> </a:t>
            </a:r>
            <a:r>
              <a:rPr lang="nb-NO" sz="1400" dirty="0" err="1">
                <a:solidFill>
                  <a:srgbClr val="FF812E"/>
                </a:solidFill>
                <a:latin typeface="+mn-lt"/>
              </a:rPr>
              <a:t>velocity</a:t>
            </a:r>
            <a:r>
              <a:rPr lang="nb-NO" sz="1400" dirty="0">
                <a:solidFill>
                  <a:srgbClr val="FF812E"/>
                </a:solidFill>
                <a:latin typeface="+mn-lt"/>
              </a:rPr>
              <a:t> </a:t>
            </a:r>
            <a:r>
              <a:rPr lang="nb-NO" sz="1400" dirty="0" err="1">
                <a:solidFill>
                  <a:srgbClr val="FF812E"/>
                </a:solidFill>
                <a:latin typeface="+mn-lt"/>
              </a:rPr>
              <a:t>into</a:t>
            </a:r>
            <a:r>
              <a:rPr lang="nb-NO" sz="1400" dirty="0">
                <a:solidFill>
                  <a:srgbClr val="FF812E"/>
                </a:solidFill>
                <a:latin typeface="+mn-lt"/>
              </a:rPr>
              <a:t> ”</a:t>
            </a:r>
            <a:r>
              <a:rPr lang="nb-NO" sz="1400" dirty="0" err="1">
                <a:solidFill>
                  <a:srgbClr val="FF812E"/>
                </a:solidFill>
                <a:latin typeface="+mn-lt"/>
              </a:rPr>
              <a:t>peak</a:t>
            </a:r>
            <a:r>
              <a:rPr lang="nb-NO" sz="1400" dirty="0">
                <a:solidFill>
                  <a:srgbClr val="FF812E"/>
                </a:solidFill>
                <a:latin typeface="+mn-lt"/>
              </a:rPr>
              <a:t> 1” </a:t>
            </a:r>
            <a:r>
              <a:rPr lang="nb-NO" sz="1400" dirty="0" err="1">
                <a:solidFill>
                  <a:srgbClr val="FF812E"/>
                </a:solidFill>
                <a:latin typeface="+mn-lt"/>
              </a:rPr>
              <a:t>than</a:t>
            </a:r>
            <a:r>
              <a:rPr lang="nb-NO" sz="1400" dirty="0">
                <a:solidFill>
                  <a:srgbClr val="FF812E"/>
                </a:solidFill>
                <a:latin typeface="+mn-lt"/>
              </a:rPr>
              <a:t> ”</a:t>
            </a:r>
            <a:r>
              <a:rPr lang="nb-NO" sz="1400" dirty="0" err="1">
                <a:solidFill>
                  <a:srgbClr val="FF812E"/>
                </a:solidFill>
                <a:latin typeface="+mn-lt"/>
              </a:rPr>
              <a:t>peak</a:t>
            </a:r>
            <a:r>
              <a:rPr lang="nb-NO" sz="1400" dirty="0">
                <a:solidFill>
                  <a:srgbClr val="FF812E"/>
                </a:solidFill>
                <a:latin typeface="+mn-lt"/>
              </a:rPr>
              <a:t> 2”</a:t>
            </a:r>
          </a:p>
          <a:p>
            <a:r>
              <a:rPr lang="nb-NO" sz="1400" dirty="0" err="1">
                <a:solidFill>
                  <a:srgbClr val="FF812E"/>
                </a:solidFill>
                <a:latin typeface="+mn-lt"/>
              </a:rPr>
              <a:t>glowing</a:t>
            </a:r>
            <a:r>
              <a:rPr lang="nb-NO" sz="1400" dirty="0">
                <a:solidFill>
                  <a:srgbClr val="FF812E"/>
                </a:solidFill>
                <a:latin typeface="+mn-lt"/>
              </a:rPr>
              <a:t> elements or </a:t>
            </a:r>
            <a:r>
              <a:rPr lang="nb-NO" sz="1400" dirty="0" err="1">
                <a:solidFill>
                  <a:srgbClr val="FF812E"/>
                </a:solidFill>
                <a:latin typeface="+mn-lt"/>
              </a:rPr>
              <a:t>particles</a:t>
            </a:r>
            <a:r>
              <a:rPr lang="nb-NO" sz="1400" dirty="0">
                <a:solidFill>
                  <a:srgbClr val="FF812E"/>
                </a:solidFill>
                <a:latin typeface="+mn-lt"/>
              </a:rPr>
              <a:t> </a:t>
            </a:r>
            <a:r>
              <a:rPr lang="nb-NO" sz="1400" dirty="0" err="1">
                <a:solidFill>
                  <a:srgbClr val="FF812E"/>
                </a:solidFill>
                <a:latin typeface="+mn-lt"/>
              </a:rPr>
              <a:t>will</a:t>
            </a:r>
            <a:r>
              <a:rPr lang="nb-NO" sz="1400" dirty="0">
                <a:solidFill>
                  <a:srgbClr val="FF812E"/>
                </a:solidFill>
                <a:latin typeface="+mn-lt"/>
              </a:rPr>
              <a:t> have </a:t>
            </a:r>
            <a:r>
              <a:rPr lang="nb-NO" sz="1400" dirty="0" err="1">
                <a:solidFill>
                  <a:srgbClr val="FF812E"/>
                </a:solidFill>
                <a:latin typeface="+mn-lt"/>
              </a:rPr>
              <a:t>quenched</a:t>
            </a:r>
            <a:r>
              <a:rPr lang="nb-NO" sz="1400" dirty="0">
                <a:solidFill>
                  <a:srgbClr val="FF812E"/>
                </a:solidFill>
                <a:latin typeface="+mn-lt"/>
              </a:rPr>
              <a:t> in ”</a:t>
            </a:r>
            <a:r>
              <a:rPr lang="nb-NO" sz="1400" dirty="0" err="1">
                <a:solidFill>
                  <a:srgbClr val="FF812E"/>
                </a:solidFill>
                <a:latin typeface="+mn-lt"/>
              </a:rPr>
              <a:t>peak</a:t>
            </a:r>
            <a:r>
              <a:rPr lang="nb-NO" sz="1400" dirty="0">
                <a:solidFill>
                  <a:srgbClr val="FF812E"/>
                </a:solidFill>
                <a:latin typeface="+mn-lt"/>
              </a:rPr>
              <a:t> 1”</a:t>
            </a:r>
            <a:endParaRPr lang="en-US" sz="1400" dirty="0">
              <a:solidFill>
                <a:srgbClr val="FF812E"/>
              </a:solidFill>
              <a:latin typeface="+mn-lt"/>
            </a:endParaRPr>
          </a:p>
        </p:txBody>
      </p:sp>
      <p:sp>
        <p:nvSpPr>
          <p:cNvPr id="229390" name="Rectangle 14"/>
          <p:cNvSpPr>
            <a:spLocks noChangeArrowheads="1"/>
          </p:cNvSpPr>
          <p:nvPr/>
        </p:nvSpPr>
        <p:spPr bwMode="auto">
          <a:xfrm>
            <a:off x="760413" y="1651000"/>
            <a:ext cx="68800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nb-NO" sz="1400" b="1" dirty="0" err="1">
                <a:solidFill>
                  <a:srgbClr val="FF812E"/>
                </a:solidFill>
              </a:rPr>
              <a:t>peak</a:t>
            </a:r>
            <a:r>
              <a:rPr lang="nb-NO" sz="1400" b="1" dirty="0">
                <a:solidFill>
                  <a:srgbClr val="FF812E"/>
                </a:solidFill>
              </a:rPr>
              <a:t> 1</a:t>
            </a:r>
            <a:endParaRPr lang="en-US" sz="1400" b="1" dirty="0">
              <a:solidFill>
                <a:srgbClr val="FF812E"/>
              </a:solidFill>
            </a:endParaRPr>
          </a:p>
        </p:txBody>
      </p:sp>
      <p:sp>
        <p:nvSpPr>
          <p:cNvPr id="229391" name="Rectangle 15"/>
          <p:cNvSpPr>
            <a:spLocks noChangeArrowheads="1"/>
          </p:cNvSpPr>
          <p:nvPr/>
        </p:nvSpPr>
        <p:spPr bwMode="auto">
          <a:xfrm>
            <a:off x="2087563" y="2005013"/>
            <a:ext cx="68800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nb-NO" sz="1400" b="1" dirty="0" err="1">
                <a:solidFill>
                  <a:srgbClr val="FF812E"/>
                </a:solidFill>
              </a:rPr>
              <a:t>peak</a:t>
            </a:r>
            <a:r>
              <a:rPr lang="nb-NO" sz="1400" b="1" dirty="0">
                <a:solidFill>
                  <a:srgbClr val="FF812E"/>
                </a:solidFill>
              </a:rPr>
              <a:t> 2</a:t>
            </a:r>
            <a:endParaRPr lang="en-US" sz="1400" b="1" dirty="0">
              <a:solidFill>
                <a:srgbClr val="FF812E"/>
              </a:solidFill>
            </a:endParaRPr>
          </a:p>
        </p:txBody>
      </p:sp>
      <p:sp>
        <p:nvSpPr>
          <p:cNvPr id="229392" name="Line 16"/>
          <p:cNvSpPr>
            <a:spLocks noChangeShapeType="1"/>
          </p:cNvSpPr>
          <p:nvPr/>
        </p:nvSpPr>
        <p:spPr bwMode="auto">
          <a:xfrm flipH="1">
            <a:off x="1233488" y="4262438"/>
            <a:ext cx="2270125" cy="374650"/>
          </a:xfrm>
          <a:prstGeom prst="line">
            <a:avLst/>
          </a:prstGeom>
          <a:noFill/>
          <a:ln w="38100">
            <a:solidFill>
              <a:srgbClr val="FF812E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29393" name="Picture 17" descr="HSL_flame9-5mm_wind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600" y="4294188"/>
            <a:ext cx="4597400" cy="2433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9394" name="Rectangle 18"/>
          <p:cNvSpPr>
            <a:spLocks noChangeArrowheads="1"/>
          </p:cNvSpPr>
          <p:nvPr/>
        </p:nvSpPr>
        <p:spPr bwMode="auto">
          <a:xfrm>
            <a:off x="5118100" y="5380038"/>
            <a:ext cx="889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nb-NO">
                <a:solidFill>
                  <a:srgbClr val="FF812E"/>
                </a:solidFill>
              </a:rPr>
              <a:t>&lt; 10 m/s</a:t>
            </a:r>
            <a:endParaRPr lang="en-US">
              <a:solidFill>
                <a:srgbClr val="FF812E"/>
              </a:solidFill>
            </a:endParaRPr>
          </a:p>
        </p:txBody>
      </p:sp>
      <p:sp>
        <p:nvSpPr>
          <p:cNvPr id="229395" name="Rectangle 19"/>
          <p:cNvSpPr>
            <a:spLocks noChangeArrowheads="1"/>
          </p:cNvSpPr>
          <p:nvPr/>
        </p:nvSpPr>
        <p:spPr bwMode="auto">
          <a:xfrm>
            <a:off x="6562725" y="5310188"/>
            <a:ext cx="8397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nb-NO">
                <a:solidFill>
                  <a:srgbClr val="FF812E"/>
                </a:solidFill>
              </a:rPr>
              <a:t>&gt;40 m/s</a:t>
            </a:r>
            <a:endParaRPr lang="en-US">
              <a:solidFill>
                <a:srgbClr val="FF812E"/>
              </a:solidFill>
            </a:endParaRPr>
          </a:p>
        </p:txBody>
      </p:sp>
      <p:sp>
        <p:nvSpPr>
          <p:cNvPr id="229397" name="Line 21"/>
          <p:cNvSpPr>
            <a:spLocks noChangeShapeType="1"/>
          </p:cNvSpPr>
          <p:nvPr/>
        </p:nvSpPr>
        <p:spPr bwMode="auto">
          <a:xfrm flipV="1">
            <a:off x="5973763" y="1171575"/>
            <a:ext cx="595312" cy="1724025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9398" name="Line 22"/>
          <p:cNvSpPr>
            <a:spLocks noChangeShapeType="1"/>
          </p:cNvSpPr>
          <p:nvPr/>
        </p:nvSpPr>
        <p:spPr bwMode="auto">
          <a:xfrm flipV="1">
            <a:off x="5507038" y="1660525"/>
            <a:ext cx="323850" cy="1243013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9399" name="Line 23"/>
          <p:cNvSpPr>
            <a:spLocks noChangeShapeType="1"/>
          </p:cNvSpPr>
          <p:nvPr/>
        </p:nvSpPr>
        <p:spPr bwMode="auto">
          <a:xfrm flipV="1">
            <a:off x="6526213" y="1235075"/>
            <a:ext cx="708025" cy="17399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6137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131720" y="-83879"/>
            <a:ext cx="8483600" cy="8382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46800" rIns="18000" bIns="46800" anchor="ctr"/>
          <a:lstStyle/>
          <a:p>
            <a:pPr eaLnBrk="1" hangingPunct="1">
              <a:spcBef>
                <a:spcPts val="725"/>
              </a:spcBef>
            </a:pPr>
            <a:r>
              <a:rPr lang="nb-NO" sz="2400" b="1" dirty="0" smtClean="0"/>
              <a:t>CONCLUSIONS</a:t>
            </a:r>
            <a:endParaRPr lang="en-US" sz="2400" b="1" dirty="0" smtClean="0"/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71239" y="564979"/>
            <a:ext cx="8955065" cy="455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FF812E"/>
              </a:buClr>
              <a:buFont typeface="ZapfDingbats" pitchFamily="82" charset="2"/>
              <a:buChar char="n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FF812E"/>
              </a:buClr>
              <a:buFont typeface="ZapfDingbats" pitchFamily="82" charset="2"/>
              <a:buChar char="n"/>
              <a:defRPr sz="16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812E"/>
              </a:buClr>
              <a:buFont typeface="ZapfDingbats" pitchFamily="8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812E"/>
              </a:buClr>
              <a:buFont typeface="ZapfDingbats" pitchFamily="8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812E"/>
              </a:buClr>
              <a:buFont typeface="ZapfDingbats" pitchFamily="8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812E"/>
              </a:buClr>
              <a:buFont typeface="ZapfDingbats" pitchFamily="8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812E"/>
              </a:buClr>
              <a:buFont typeface="ZapfDingbats" pitchFamily="8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812E"/>
              </a:buClr>
              <a:buFont typeface="ZapfDingbats" pitchFamily="8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812E"/>
              </a:buClr>
              <a:buFont typeface="ZapfDingbats" pitchFamily="8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nb-NO" sz="1600" dirty="0" smtClean="0"/>
              <a:t>Due to </a:t>
            </a:r>
            <a:r>
              <a:rPr lang="nb-NO" sz="1600" dirty="0" err="1" smtClean="0"/>
              <a:t>setup</a:t>
            </a:r>
            <a:r>
              <a:rPr lang="nb-NO" sz="1600" dirty="0" smtClean="0"/>
              <a:t> </a:t>
            </a:r>
            <a:r>
              <a:rPr lang="nb-NO" sz="1600" dirty="0" err="1" smtClean="0"/>
              <a:t>errors</a:t>
            </a:r>
            <a:r>
              <a:rPr lang="nb-NO" sz="1600" dirty="0" smtClean="0"/>
              <a:t> and </a:t>
            </a:r>
            <a:r>
              <a:rPr lang="nb-NO" sz="1600" dirty="0" err="1" smtClean="0"/>
              <a:t>inaccuracies</a:t>
            </a:r>
            <a:r>
              <a:rPr lang="nb-NO" sz="1600" dirty="0" smtClean="0"/>
              <a:t> </a:t>
            </a:r>
            <a:r>
              <a:rPr lang="nb-NO" sz="1600" dirty="0" err="1" smtClean="0"/>
              <a:t>the</a:t>
            </a:r>
            <a:r>
              <a:rPr lang="nb-NO" sz="1600" dirty="0" smtClean="0"/>
              <a:t> FLACS-FIRE </a:t>
            </a:r>
            <a:r>
              <a:rPr lang="nb-NO" sz="1600" dirty="0" err="1" smtClean="0"/>
              <a:t>comparison</a:t>
            </a:r>
            <a:r>
              <a:rPr lang="nb-NO" sz="1600" dirty="0" smtClean="0"/>
              <a:t> to HSL tests not </a:t>
            </a:r>
            <a:r>
              <a:rPr lang="nb-NO" sz="1600" dirty="0" err="1" smtClean="0"/>
              <a:t>accurate</a:t>
            </a:r>
            <a:endParaRPr lang="nb-NO" sz="1600" dirty="0" smtClean="0"/>
          </a:p>
          <a:p>
            <a:r>
              <a:rPr lang="nb-NO" sz="1600" dirty="0" err="1" smtClean="0"/>
              <a:t>Also</a:t>
            </a:r>
            <a:r>
              <a:rPr lang="nb-NO" sz="1600" dirty="0" smtClean="0"/>
              <a:t> </a:t>
            </a:r>
            <a:r>
              <a:rPr lang="nb-NO" sz="1600" dirty="0" err="1" smtClean="0"/>
              <a:t>influenced</a:t>
            </a:r>
            <a:r>
              <a:rPr lang="nb-NO" sz="1600" dirty="0" smtClean="0"/>
              <a:t> by </a:t>
            </a:r>
            <a:r>
              <a:rPr lang="nb-NO" sz="1600" dirty="0" err="1" smtClean="0"/>
              <a:t>the</a:t>
            </a:r>
            <a:r>
              <a:rPr lang="nb-NO" sz="1600" dirty="0" smtClean="0"/>
              <a:t> </a:t>
            </a:r>
            <a:r>
              <a:rPr lang="nb-NO" sz="1600" dirty="0" err="1" smtClean="0"/>
              <a:t>fact</a:t>
            </a:r>
            <a:r>
              <a:rPr lang="nb-NO" sz="1600" dirty="0" smtClean="0"/>
              <a:t> </a:t>
            </a:r>
            <a:r>
              <a:rPr lang="nb-NO" sz="1600" dirty="0" err="1" smtClean="0"/>
              <a:t>that</a:t>
            </a:r>
            <a:r>
              <a:rPr lang="nb-NO" sz="1600" dirty="0" smtClean="0"/>
              <a:t> FLACS-FIRE is an </a:t>
            </a:r>
            <a:r>
              <a:rPr lang="nb-NO" sz="1600" dirty="0" err="1" smtClean="0"/>
              <a:t>unfinished</a:t>
            </a:r>
            <a:r>
              <a:rPr lang="nb-NO" sz="1600" dirty="0" smtClean="0"/>
              <a:t> </a:t>
            </a:r>
            <a:r>
              <a:rPr lang="nb-NO" sz="1600" dirty="0" err="1" smtClean="0"/>
              <a:t>product</a:t>
            </a:r>
            <a:r>
              <a:rPr lang="nb-NO" sz="1600" dirty="0" smtClean="0"/>
              <a:t> under </a:t>
            </a:r>
            <a:r>
              <a:rPr lang="nb-NO" sz="1600" dirty="0" err="1" smtClean="0"/>
              <a:t>development</a:t>
            </a:r>
            <a:endParaRPr lang="nb-NO" sz="1600" dirty="0" smtClean="0"/>
          </a:p>
          <a:p>
            <a:r>
              <a:rPr lang="nb-NO" sz="1600" dirty="0" smtClean="0"/>
              <a:t>Still </a:t>
            </a:r>
            <a:r>
              <a:rPr lang="nb-NO" sz="1600" dirty="0" err="1" smtClean="0"/>
              <a:t>promising</a:t>
            </a:r>
            <a:r>
              <a:rPr lang="nb-NO" sz="1600" dirty="0" smtClean="0"/>
              <a:t> </a:t>
            </a:r>
            <a:r>
              <a:rPr lang="nb-NO" sz="1600" dirty="0" err="1" smtClean="0"/>
              <a:t>result</a:t>
            </a:r>
            <a:r>
              <a:rPr lang="nb-NO" sz="1600" dirty="0" smtClean="0"/>
              <a:t> and progress </a:t>
            </a:r>
            <a:r>
              <a:rPr lang="nb-NO" sz="1600" dirty="0" err="1" smtClean="0"/>
              <a:t>seen</a:t>
            </a:r>
            <a:endParaRPr lang="nb-NO" sz="1600" dirty="0" smtClean="0"/>
          </a:p>
          <a:p>
            <a:r>
              <a:rPr lang="nb-NO" sz="1600" dirty="0" err="1" smtClean="0"/>
              <a:t>Expect</a:t>
            </a:r>
            <a:r>
              <a:rPr lang="nb-NO" sz="1600" dirty="0" smtClean="0"/>
              <a:t> prototype </a:t>
            </a:r>
            <a:r>
              <a:rPr lang="nb-NO" sz="1600" dirty="0" err="1" smtClean="0"/>
              <a:t>version</a:t>
            </a:r>
            <a:r>
              <a:rPr lang="nb-NO" sz="1600" dirty="0" smtClean="0"/>
              <a:t> for JIP-</a:t>
            </a:r>
            <a:r>
              <a:rPr lang="nb-NO" sz="1600" dirty="0" err="1" smtClean="0"/>
              <a:t>members</a:t>
            </a:r>
            <a:r>
              <a:rPr lang="nb-NO" sz="1600" dirty="0" smtClean="0"/>
              <a:t> 2012</a:t>
            </a:r>
          </a:p>
          <a:p>
            <a:r>
              <a:rPr lang="nb-NO" sz="1600" dirty="0" smtClean="0"/>
              <a:t>Will be </a:t>
            </a:r>
            <a:r>
              <a:rPr lang="nb-NO" sz="1600" dirty="0" err="1" smtClean="0"/>
              <a:t>commercially</a:t>
            </a:r>
            <a:r>
              <a:rPr lang="nb-NO" sz="1600" dirty="0" smtClean="0"/>
              <a:t> </a:t>
            </a:r>
            <a:r>
              <a:rPr lang="nb-NO" sz="1600" dirty="0" err="1" smtClean="0"/>
              <a:t>available</a:t>
            </a:r>
            <a:r>
              <a:rPr lang="nb-NO" sz="1600" dirty="0" smtClean="0"/>
              <a:t> </a:t>
            </a:r>
            <a:r>
              <a:rPr lang="nb-NO" sz="1600" dirty="0" err="1" smtClean="0"/>
              <a:t>once</a:t>
            </a:r>
            <a:r>
              <a:rPr lang="nb-NO" sz="1600" dirty="0" smtClean="0"/>
              <a:t> </a:t>
            </a:r>
            <a:r>
              <a:rPr lang="nb-NO" sz="1600" dirty="0" err="1" smtClean="0"/>
              <a:t>quality</a:t>
            </a:r>
            <a:r>
              <a:rPr lang="nb-NO" sz="1600" dirty="0" smtClean="0"/>
              <a:t> is </a:t>
            </a:r>
            <a:r>
              <a:rPr lang="nb-NO" sz="1600" dirty="0" err="1" smtClean="0"/>
              <a:t>comparable</a:t>
            </a:r>
            <a:r>
              <a:rPr lang="nb-NO" sz="1600" dirty="0" smtClean="0"/>
              <a:t> to </a:t>
            </a:r>
            <a:r>
              <a:rPr lang="nb-NO" sz="1600" dirty="0" err="1" smtClean="0"/>
              <a:t>other</a:t>
            </a:r>
            <a:r>
              <a:rPr lang="nb-NO" sz="1600" dirty="0" smtClean="0"/>
              <a:t> FLACS-products (</a:t>
            </a:r>
            <a:r>
              <a:rPr lang="nb-NO" sz="1600" dirty="0" err="1" smtClean="0"/>
              <a:t>validation</a:t>
            </a:r>
            <a:r>
              <a:rPr lang="nb-NO" sz="1600" dirty="0" smtClean="0"/>
              <a:t> and </a:t>
            </a:r>
            <a:r>
              <a:rPr lang="nb-NO" sz="1600" dirty="0" err="1" smtClean="0"/>
              <a:t>functionality</a:t>
            </a:r>
            <a:r>
              <a:rPr lang="nb-NO" sz="1600" dirty="0" smtClean="0"/>
              <a:t>)</a:t>
            </a: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19732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89345" y="5170189"/>
            <a:ext cx="84836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8000" tIns="46800" rIns="18000" bIns="4680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F812E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F812E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F812E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F812E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F812E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F812E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F812E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F812E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F812E"/>
                </a:solidFill>
                <a:latin typeface="Arial" charset="0"/>
              </a:defRPr>
            </a:lvl9pPr>
          </a:lstStyle>
          <a:p>
            <a:pPr>
              <a:spcBef>
                <a:spcPts val="725"/>
              </a:spcBef>
            </a:pPr>
            <a:r>
              <a:rPr lang="nb-NO" sz="2400" b="1" dirty="0" err="1" smtClean="0"/>
              <a:t>Acknowledgment</a:t>
            </a:r>
            <a:endParaRPr lang="en-US" sz="2400" b="1" dirty="0" smtClean="0"/>
          </a:p>
        </p:txBody>
      </p:sp>
      <p:sp>
        <p:nvSpPr>
          <p:cNvPr id="14" name="Rectangle 4"/>
          <p:cNvSpPr txBox="1">
            <a:spLocks noChangeArrowheads="1"/>
          </p:cNvSpPr>
          <p:nvPr/>
        </p:nvSpPr>
        <p:spPr bwMode="auto">
          <a:xfrm>
            <a:off x="94467" y="5799056"/>
            <a:ext cx="8955065" cy="455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FF812E"/>
              </a:buClr>
              <a:buFont typeface="ZapfDingbats" pitchFamily="82" charset="2"/>
              <a:buChar char="n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FF812E"/>
              </a:buClr>
              <a:buFont typeface="ZapfDingbats" pitchFamily="82" charset="2"/>
              <a:buChar char="n"/>
              <a:defRPr sz="16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812E"/>
              </a:buClr>
              <a:buFont typeface="ZapfDingbats" pitchFamily="8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812E"/>
              </a:buClr>
              <a:buFont typeface="ZapfDingbats" pitchFamily="8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812E"/>
              </a:buClr>
              <a:buFont typeface="ZapfDingbats" pitchFamily="8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812E"/>
              </a:buClr>
              <a:buFont typeface="ZapfDingbats" pitchFamily="8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812E"/>
              </a:buClr>
              <a:buFont typeface="ZapfDingbats" pitchFamily="8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812E"/>
              </a:buClr>
              <a:buFont typeface="ZapfDingbats" pitchFamily="8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812E"/>
              </a:buClr>
              <a:buFont typeface="ZapfDingbats" pitchFamily="8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nb-NO" sz="1600" dirty="0" err="1" smtClean="0"/>
              <a:t>Thanks</a:t>
            </a:r>
            <a:r>
              <a:rPr lang="nb-NO" sz="1600" dirty="0" smtClean="0"/>
              <a:t> to </a:t>
            </a:r>
            <a:r>
              <a:rPr lang="nb-NO" sz="1600" dirty="0" err="1" smtClean="0"/>
              <a:t>the</a:t>
            </a:r>
            <a:r>
              <a:rPr lang="nb-NO" sz="1600" dirty="0" smtClean="0"/>
              <a:t> research council </a:t>
            </a:r>
            <a:r>
              <a:rPr lang="nb-NO" sz="1600" dirty="0" err="1" smtClean="0"/>
              <a:t>of</a:t>
            </a:r>
            <a:r>
              <a:rPr lang="nb-NO" sz="1600" dirty="0" smtClean="0"/>
              <a:t> Norway for </a:t>
            </a:r>
            <a:r>
              <a:rPr lang="nb-NO" sz="1600" dirty="0" err="1" smtClean="0"/>
              <a:t>partial</a:t>
            </a:r>
            <a:r>
              <a:rPr lang="nb-NO" sz="1600" dirty="0" smtClean="0"/>
              <a:t> support to IEA </a:t>
            </a:r>
            <a:r>
              <a:rPr lang="nb-NO" sz="1600" dirty="0" err="1" smtClean="0"/>
              <a:t>Task</a:t>
            </a:r>
            <a:r>
              <a:rPr lang="nb-NO" sz="1600" dirty="0" smtClean="0"/>
              <a:t> 31 </a:t>
            </a:r>
            <a:r>
              <a:rPr lang="nb-NO" sz="1600" smtClean="0"/>
              <a:t>participation</a:t>
            </a:r>
            <a:endParaRPr lang="nb-NO" sz="1600" dirty="0" smtClean="0"/>
          </a:p>
          <a:p>
            <a:pPr marL="0" indent="0">
              <a:buNone/>
            </a:pPr>
            <a:endParaRPr lang="nb-NO" sz="1600" dirty="0"/>
          </a:p>
          <a:p>
            <a:pPr marL="0" indent="0">
              <a:buNone/>
            </a:pPr>
            <a:endParaRPr lang="nb-NO" sz="1600" dirty="0" smtClean="0"/>
          </a:p>
          <a:p>
            <a:pPr marL="0" indent="0">
              <a:buNone/>
            </a:pPr>
            <a:endParaRPr lang="nb-NO" sz="1600" dirty="0"/>
          </a:p>
          <a:p>
            <a:pPr marL="0" indent="0">
              <a:buNone/>
            </a:pPr>
            <a:endParaRPr lang="nb-NO" sz="1600" dirty="0" smtClean="0"/>
          </a:p>
          <a:p>
            <a:pPr marL="0" indent="0">
              <a:buNone/>
            </a:pPr>
            <a:endParaRPr lang="nb-NO" sz="1600" dirty="0"/>
          </a:p>
          <a:p>
            <a:pPr marL="0" indent="0">
              <a:buNone/>
            </a:pPr>
            <a:endParaRPr lang="nb-NO" sz="1600" dirty="0" smtClean="0"/>
          </a:p>
          <a:p>
            <a:pPr marL="0" indent="0">
              <a:buNone/>
            </a:pPr>
            <a:endParaRPr lang="nb-NO" sz="1600" dirty="0"/>
          </a:p>
          <a:p>
            <a:pPr marL="0" indent="0">
              <a:buNone/>
            </a:pPr>
            <a:endParaRPr lang="nb-NO" sz="1600" dirty="0" smtClean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6150" y="2611785"/>
            <a:ext cx="6759575" cy="2201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077229" y="4883984"/>
            <a:ext cx="685155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1200" b="1" dirty="0" err="1">
                <a:latin typeface="+mn-lt"/>
              </a:rPr>
              <a:t>P</a:t>
            </a:r>
            <a:r>
              <a:rPr lang="nb-NO" sz="1200" b="1" dirty="0" err="1" smtClean="0">
                <a:latin typeface="+mn-lt"/>
              </a:rPr>
              <a:t>redicted</a:t>
            </a:r>
            <a:r>
              <a:rPr lang="nb-NO" sz="1200" b="1" dirty="0" smtClean="0">
                <a:latin typeface="+mn-lt"/>
              </a:rPr>
              <a:t> </a:t>
            </a:r>
            <a:r>
              <a:rPr lang="nb-NO" sz="1200" b="1" dirty="0" err="1" smtClean="0">
                <a:latin typeface="+mn-lt"/>
              </a:rPr>
              <a:t>radiation</a:t>
            </a:r>
            <a:r>
              <a:rPr lang="nb-NO" sz="1200" b="1" dirty="0">
                <a:latin typeface="+mn-lt"/>
              </a:rPr>
              <a:t> </a:t>
            </a:r>
            <a:r>
              <a:rPr lang="nb-NO" sz="1200" b="1" dirty="0" smtClean="0">
                <a:latin typeface="+mn-lt"/>
              </a:rPr>
              <a:t>kW/m</a:t>
            </a:r>
            <a:r>
              <a:rPr lang="nb-NO" sz="1200" b="1" baseline="30000" dirty="0" smtClean="0">
                <a:latin typeface="+mn-lt"/>
              </a:rPr>
              <a:t>2</a:t>
            </a:r>
            <a:r>
              <a:rPr lang="nb-NO" sz="1200" b="1" dirty="0" smtClean="0">
                <a:latin typeface="+mn-lt"/>
              </a:rPr>
              <a:t> (</a:t>
            </a:r>
            <a:r>
              <a:rPr lang="nb-NO" sz="1200" b="1" dirty="0" err="1" smtClean="0">
                <a:latin typeface="+mn-lt"/>
              </a:rPr>
              <a:t>horizontal</a:t>
            </a:r>
            <a:r>
              <a:rPr lang="nb-NO" sz="1200" b="1" dirty="0" smtClean="0">
                <a:latin typeface="+mn-lt"/>
              </a:rPr>
              <a:t> </a:t>
            </a:r>
            <a:r>
              <a:rPr lang="nb-NO" sz="1200" b="1" dirty="0" err="1" smtClean="0">
                <a:latin typeface="+mn-lt"/>
              </a:rPr>
              <a:t>surfaces</a:t>
            </a:r>
            <a:r>
              <a:rPr lang="nb-NO" sz="1200" b="1" dirty="0" smtClean="0">
                <a:latin typeface="+mn-lt"/>
              </a:rPr>
              <a:t>) and </a:t>
            </a:r>
            <a:r>
              <a:rPr lang="nb-NO" sz="1200" b="1" dirty="0" err="1" smtClean="0">
                <a:latin typeface="+mn-lt"/>
              </a:rPr>
              <a:t>flame</a:t>
            </a:r>
            <a:r>
              <a:rPr lang="nb-NO" sz="1200" b="1" dirty="0" smtClean="0">
                <a:latin typeface="+mn-lt"/>
              </a:rPr>
              <a:t> </a:t>
            </a:r>
            <a:r>
              <a:rPr lang="nb-NO" sz="1200" b="1" dirty="0" err="1" smtClean="0">
                <a:latin typeface="+mn-lt"/>
              </a:rPr>
              <a:t>simulating</a:t>
            </a:r>
            <a:r>
              <a:rPr lang="nb-NO" sz="1200" b="1" dirty="0" smtClean="0">
                <a:latin typeface="+mn-lt"/>
              </a:rPr>
              <a:t> jet-fire on oil </a:t>
            </a:r>
            <a:r>
              <a:rPr lang="nb-NO" sz="1200" b="1" dirty="0" err="1" smtClean="0">
                <a:latin typeface="+mn-lt"/>
              </a:rPr>
              <a:t>platform</a:t>
            </a:r>
            <a:endParaRPr lang="en-US" sz="12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310545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>
          <a:xfrm>
            <a:off x="130175" y="-58738"/>
            <a:ext cx="9013825" cy="685801"/>
          </a:xfrm>
          <a:noFill/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46800" rIns="18000" bIns="46800" anchor="ctr"/>
          <a:lstStyle/>
          <a:p>
            <a:pPr>
              <a:spcBef>
                <a:spcPts val="725"/>
              </a:spcBef>
            </a:pPr>
            <a:r>
              <a:rPr lang="nb-NO" sz="2800" b="1" dirty="0" smtClean="0"/>
              <a:t>BACKGROUND FLACS-FIRE</a:t>
            </a:r>
            <a:endParaRPr lang="en-US" sz="2800" b="1" dirty="0"/>
          </a:p>
        </p:txBody>
      </p:sp>
      <p:sp>
        <p:nvSpPr>
          <p:cNvPr id="124932" name="Rectangle 4"/>
          <p:cNvSpPr>
            <a:spLocks noChangeArrowheads="1"/>
          </p:cNvSpPr>
          <p:nvPr/>
        </p:nvSpPr>
        <p:spPr bwMode="auto">
          <a:xfrm>
            <a:off x="2465388" y="5838825"/>
            <a:ext cx="1938337" cy="1698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933" name="Rectangle 5"/>
          <p:cNvSpPr>
            <a:spLocks noChangeArrowheads="1"/>
          </p:cNvSpPr>
          <p:nvPr/>
        </p:nvSpPr>
        <p:spPr bwMode="auto">
          <a:xfrm>
            <a:off x="1585913" y="6213475"/>
            <a:ext cx="1938337" cy="1698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934" name="Text Box 6"/>
          <p:cNvSpPr txBox="1">
            <a:spLocks noChangeArrowheads="1"/>
          </p:cNvSpPr>
          <p:nvPr/>
        </p:nvSpPr>
        <p:spPr bwMode="auto">
          <a:xfrm>
            <a:off x="303213" y="768350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7" name="Rectangle 2"/>
          <p:cNvSpPr txBox="1">
            <a:spLocks noChangeArrowheads="1"/>
          </p:cNvSpPr>
          <p:nvPr/>
        </p:nvSpPr>
        <p:spPr bwMode="auto">
          <a:xfrm>
            <a:off x="130175" y="654049"/>
            <a:ext cx="9013825" cy="685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8000" tIns="46800" rIns="18000" bIns="4680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F812E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F812E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F812E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F812E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F812E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F812E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F812E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F812E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F812E"/>
                </a:solidFill>
                <a:latin typeface="Arial" charset="0"/>
              </a:defRPr>
            </a:lvl9pPr>
          </a:lstStyle>
          <a:p>
            <a:pPr>
              <a:spcBef>
                <a:spcPts val="725"/>
              </a:spcBef>
            </a:pPr>
            <a:r>
              <a:rPr lang="nb-NO" sz="1800" dirty="0" smtClean="0">
                <a:solidFill>
                  <a:schemeClr val="tx1"/>
                </a:solidFill>
              </a:rPr>
              <a:t>FLACS is a </a:t>
            </a:r>
            <a:r>
              <a:rPr lang="nb-NO" sz="1800" dirty="0" err="1" smtClean="0">
                <a:solidFill>
                  <a:schemeClr val="tx1"/>
                </a:solidFill>
              </a:rPr>
              <a:t>leading</a:t>
            </a:r>
            <a:r>
              <a:rPr lang="nb-NO" sz="1800" dirty="0" smtClean="0">
                <a:solidFill>
                  <a:schemeClr val="tx1"/>
                </a:solidFill>
              </a:rPr>
              <a:t> </a:t>
            </a:r>
            <a:r>
              <a:rPr lang="nb-NO" sz="1800" dirty="0" err="1" smtClean="0">
                <a:solidFill>
                  <a:schemeClr val="tx1"/>
                </a:solidFill>
              </a:rPr>
              <a:t>tool</a:t>
            </a:r>
            <a:r>
              <a:rPr lang="nb-NO" sz="1800" dirty="0" smtClean="0">
                <a:solidFill>
                  <a:schemeClr val="tx1"/>
                </a:solidFill>
              </a:rPr>
              <a:t> </a:t>
            </a:r>
            <a:r>
              <a:rPr lang="nb-NO" sz="1800" dirty="0" err="1" smtClean="0">
                <a:solidFill>
                  <a:schemeClr val="tx1"/>
                </a:solidFill>
              </a:rPr>
              <a:t>within</a:t>
            </a:r>
            <a:r>
              <a:rPr lang="nb-NO" sz="1800" dirty="0" smtClean="0">
                <a:solidFill>
                  <a:schemeClr val="tx1"/>
                </a:solidFill>
              </a:rPr>
              <a:t> offshore oil and gas</a:t>
            </a:r>
          </a:p>
          <a:p>
            <a:pPr marL="285750" indent="-285750">
              <a:spcBef>
                <a:spcPts val="725"/>
              </a:spcBef>
              <a:buClr>
                <a:srgbClr val="FF812E"/>
              </a:buClr>
              <a:buFont typeface="Wingdings" pitchFamily="2" charset="2"/>
              <a:buChar char="§"/>
            </a:pPr>
            <a:r>
              <a:rPr lang="nb-NO" sz="1800" dirty="0" smtClean="0">
                <a:solidFill>
                  <a:schemeClr val="tx1"/>
                </a:solidFill>
              </a:rPr>
              <a:t>Used in most oil and gas </a:t>
            </a:r>
            <a:r>
              <a:rPr lang="nb-NO" sz="1800" dirty="0" err="1" smtClean="0">
                <a:solidFill>
                  <a:schemeClr val="tx1"/>
                </a:solidFill>
              </a:rPr>
              <a:t>explosion</a:t>
            </a:r>
            <a:r>
              <a:rPr lang="nb-NO" sz="1800" dirty="0" smtClean="0">
                <a:solidFill>
                  <a:schemeClr val="tx1"/>
                </a:solidFill>
              </a:rPr>
              <a:t>/blast studies</a:t>
            </a:r>
          </a:p>
          <a:p>
            <a:pPr marL="285750" indent="-285750">
              <a:spcBef>
                <a:spcPts val="725"/>
              </a:spcBef>
              <a:buClr>
                <a:srgbClr val="FF812E"/>
              </a:buClr>
              <a:buFont typeface="Wingdings" pitchFamily="2" charset="2"/>
              <a:buChar char="§"/>
            </a:pPr>
            <a:r>
              <a:rPr lang="nb-NO" sz="1800" dirty="0" err="1" smtClean="0">
                <a:solidFill>
                  <a:schemeClr val="tx1"/>
                </a:solidFill>
              </a:rPr>
              <a:t>Preferred</a:t>
            </a:r>
            <a:r>
              <a:rPr lang="nb-NO" sz="1800" dirty="0" smtClean="0">
                <a:solidFill>
                  <a:schemeClr val="tx1"/>
                </a:solidFill>
              </a:rPr>
              <a:t> </a:t>
            </a:r>
            <a:r>
              <a:rPr lang="nb-NO" sz="1800" dirty="0" err="1" smtClean="0">
                <a:solidFill>
                  <a:schemeClr val="tx1"/>
                </a:solidFill>
              </a:rPr>
              <a:t>tool</a:t>
            </a:r>
            <a:r>
              <a:rPr lang="nb-NO" sz="1800" dirty="0" smtClean="0">
                <a:solidFill>
                  <a:schemeClr val="tx1"/>
                </a:solidFill>
              </a:rPr>
              <a:t> for </a:t>
            </a:r>
            <a:r>
              <a:rPr lang="nb-NO" sz="1800" dirty="0" err="1" smtClean="0">
                <a:solidFill>
                  <a:schemeClr val="tx1"/>
                </a:solidFill>
              </a:rPr>
              <a:t>many</a:t>
            </a:r>
            <a:r>
              <a:rPr lang="nb-NO" sz="1800" dirty="0" smtClean="0">
                <a:solidFill>
                  <a:schemeClr val="tx1"/>
                </a:solidFill>
              </a:rPr>
              <a:t> types </a:t>
            </a:r>
            <a:r>
              <a:rPr lang="nb-NO" sz="1800" dirty="0" err="1" smtClean="0">
                <a:solidFill>
                  <a:schemeClr val="tx1"/>
                </a:solidFill>
              </a:rPr>
              <a:t>of</a:t>
            </a:r>
            <a:r>
              <a:rPr lang="nb-NO" sz="1800" dirty="0" smtClean="0">
                <a:solidFill>
                  <a:schemeClr val="tx1"/>
                </a:solidFill>
              </a:rPr>
              <a:t> </a:t>
            </a:r>
            <a:r>
              <a:rPr lang="nb-NO" sz="1800" dirty="0" err="1" smtClean="0">
                <a:solidFill>
                  <a:schemeClr val="tx1"/>
                </a:solidFill>
              </a:rPr>
              <a:t>dispersion</a:t>
            </a:r>
            <a:r>
              <a:rPr lang="nb-NO" sz="1800" dirty="0" smtClean="0">
                <a:solidFill>
                  <a:schemeClr val="tx1"/>
                </a:solidFill>
              </a:rPr>
              <a:t> studies</a:t>
            </a:r>
          </a:p>
          <a:p>
            <a:pPr marL="285750" indent="-285750">
              <a:spcBef>
                <a:spcPts val="725"/>
              </a:spcBef>
              <a:buClr>
                <a:srgbClr val="FF812E"/>
              </a:buClr>
              <a:buFont typeface="Wingdings" pitchFamily="2" charset="2"/>
              <a:buChar char="§"/>
            </a:pPr>
            <a:r>
              <a:rPr lang="nb-NO" sz="1800" dirty="0" err="1" smtClean="0">
                <a:solidFill>
                  <a:schemeClr val="tx1"/>
                </a:solidFill>
              </a:rPr>
              <a:t>Leading</a:t>
            </a:r>
            <a:r>
              <a:rPr lang="nb-NO" sz="1800" dirty="0" smtClean="0">
                <a:solidFill>
                  <a:schemeClr val="tx1"/>
                </a:solidFill>
              </a:rPr>
              <a:t> </a:t>
            </a:r>
            <a:r>
              <a:rPr lang="nb-NO" sz="1800" dirty="0" err="1" smtClean="0">
                <a:solidFill>
                  <a:schemeClr val="tx1"/>
                </a:solidFill>
              </a:rPr>
              <a:t>tool</a:t>
            </a:r>
            <a:r>
              <a:rPr lang="nb-NO" sz="1800" dirty="0" smtClean="0">
                <a:solidFill>
                  <a:schemeClr val="tx1"/>
                </a:solidFill>
              </a:rPr>
              <a:t> for hydrogen </a:t>
            </a:r>
            <a:r>
              <a:rPr lang="nb-NO" sz="1800" dirty="0" err="1" smtClean="0">
                <a:solidFill>
                  <a:schemeClr val="tx1"/>
                </a:solidFill>
              </a:rPr>
              <a:t>safety</a:t>
            </a:r>
            <a:r>
              <a:rPr lang="nb-NO" sz="1800" dirty="0" smtClean="0">
                <a:solidFill>
                  <a:schemeClr val="tx1"/>
                </a:solidFill>
              </a:rPr>
              <a:t> (</a:t>
            </a:r>
            <a:r>
              <a:rPr lang="nb-NO" sz="1800" dirty="0" err="1" smtClean="0">
                <a:solidFill>
                  <a:schemeClr val="tx1"/>
                </a:solidFill>
              </a:rPr>
              <a:t>applicability</a:t>
            </a:r>
            <a:r>
              <a:rPr lang="nb-NO" sz="1800" dirty="0" smtClean="0">
                <a:solidFill>
                  <a:schemeClr val="tx1"/>
                </a:solidFill>
              </a:rPr>
              <a:t> &amp; </a:t>
            </a:r>
            <a:r>
              <a:rPr lang="nb-NO" sz="1800" dirty="0" err="1" smtClean="0">
                <a:solidFill>
                  <a:schemeClr val="tx1"/>
                </a:solidFill>
              </a:rPr>
              <a:t>validation</a:t>
            </a:r>
            <a:r>
              <a:rPr lang="nb-NO" sz="1800" dirty="0" smtClean="0">
                <a:solidFill>
                  <a:schemeClr val="tx1"/>
                </a:solidFill>
              </a:rPr>
              <a:t>)</a:t>
            </a:r>
            <a:endParaRPr lang="nb-NO" sz="1800" dirty="0" smtClean="0">
              <a:solidFill>
                <a:schemeClr val="tx1"/>
              </a:solidFill>
            </a:endParaRPr>
          </a:p>
          <a:p>
            <a:pPr>
              <a:spcBef>
                <a:spcPts val="725"/>
              </a:spcBef>
            </a:pPr>
            <a:endParaRPr lang="nb-NO" sz="1800" dirty="0" smtClean="0">
              <a:solidFill>
                <a:schemeClr val="tx1"/>
              </a:solidFill>
            </a:endParaRPr>
          </a:p>
          <a:p>
            <a:pPr>
              <a:spcBef>
                <a:spcPts val="725"/>
              </a:spcBef>
            </a:pPr>
            <a:endParaRPr lang="nb-NO" sz="1800" dirty="0" smtClean="0">
              <a:solidFill>
                <a:schemeClr val="tx1"/>
              </a:solidFill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130175" y="2273759"/>
            <a:ext cx="9013825" cy="685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8000" tIns="46800" rIns="18000" bIns="4680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F812E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F812E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F812E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F812E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F812E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F812E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F812E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F812E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F812E"/>
                </a:solidFill>
                <a:latin typeface="Arial" charset="0"/>
              </a:defRPr>
            </a:lvl9pPr>
          </a:lstStyle>
          <a:p>
            <a:pPr>
              <a:spcBef>
                <a:spcPts val="725"/>
              </a:spcBef>
            </a:pPr>
            <a:r>
              <a:rPr lang="nb-NO" sz="1800" dirty="0" smtClean="0">
                <a:solidFill>
                  <a:schemeClr val="tx1"/>
                </a:solidFill>
              </a:rPr>
              <a:t>GexCon </a:t>
            </a:r>
            <a:r>
              <a:rPr lang="nb-NO" sz="1800" dirty="0" err="1" smtClean="0">
                <a:solidFill>
                  <a:schemeClr val="tx1"/>
                </a:solidFill>
              </a:rPr>
              <a:t>wants</a:t>
            </a:r>
            <a:r>
              <a:rPr lang="nb-NO" sz="1800" dirty="0" smtClean="0">
                <a:solidFill>
                  <a:schemeClr val="tx1"/>
                </a:solidFill>
              </a:rPr>
              <a:t> to </a:t>
            </a:r>
            <a:r>
              <a:rPr lang="nb-NO" sz="1800" dirty="0" err="1" smtClean="0">
                <a:solidFill>
                  <a:schemeClr val="tx1"/>
                </a:solidFill>
              </a:rPr>
              <a:t>add</a:t>
            </a:r>
            <a:r>
              <a:rPr lang="nb-NO" sz="1800" dirty="0" smtClean="0">
                <a:solidFill>
                  <a:schemeClr val="tx1"/>
                </a:solidFill>
              </a:rPr>
              <a:t> fire </a:t>
            </a:r>
            <a:r>
              <a:rPr lang="nb-NO" sz="1800" dirty="0" err="1" smtClean="0">
                <a:solidFill>
                  <a:schemeClr val="tx1"/>
                </a:solidFill>
              </a:rPr>
              <a:t>functionality</a:t>
            </a:r>
            <a:endParaRPr lang="nb-NO" sz="1800" dirty="0" smtClean="0">
              <a:solidFill>
                <a:schemeClr val="tx1"/>
              </a:solidFill>
            </a:endParaRPr>
          </a:p>
          <a:p>
            <a:pPr marL="285750" indent="-285750">
              <a:spcBef>
                <a:spcPts val="725"/>
              </a:spcBef>
              <a:buClr>
                <a:srgbClr val="FF812E"/>
              </a:buClr>
              <a:buFont typeface="Wingdings" pitchFamily="2" charset="2"/>
              <a:buChar char="§"/>
            </a:pPr>
            <a:r>
              <a:rPr lang="nb-NO" sz="1800" dirty="0" smtClean="0">
                <a:solidFill>
                  <a:schemeClr val="tx1"/>
                </a:solidFill>
              </a:rPr>
              <a:t>More </a:t>
            </a:r>
            <a:r>
              <a:rPr lang="nb-NO" sz="1800" dirty="0" err="1" smtClean="0">
                <a:solidFill>
                  <a:schemeClr val="tx1"/>
                </a:solidFill>
              </a:rPr>
              <a:t>complete</a:t>
            </a:r>
            <a:r>
              <a:rPr lang="nb-NO" sz="1800" dirty="0" smtClean="0">
                <a:solidFill>
                  <a:schemeClr val="tx1"/>
                </a:solidFill>
              </a:rPr>
              <a:t> </a:t>
            </a:r>
            <a:r>
              <a:rPr lang="nb-NO" sz="1800" dirty="0" err="1" smtClean="0">
                <a:solidFill>
                  <a:schemeClr val="tx1"/>
                </a:solidFill>
              </a:rPr>
              <a:t>tool</a:t>
            </a:r>
            <a:r>
              <a:rPr lang="nb-NO" sz="1800" dirty="0" smtClean="0">
                <a:solidFill>
                  <a:schemeClr val="tx1"/>
                </a:solidFill>
              </a:rPr>
              <a:t> for risk &amp; </a:t>
            </a:r>
            <a:r>
              <a:rPr lang="nb-NO" sz="1800" dirty="0" err="1" smtClean="0">
                <a:solidFill>
                  <a:schemeClr val="tx1"/>
                </a:solidFill>
              </a:rPr>
              <a:t>consequence</a:t>
            </a:r>
            <a:r>
              <a:rPr lang="nb-NO" sz="1800" dirty="0" smtClean="0">
                <a:solidFill>
                  <a:schemeClr val="tx1"/>
                </a:solidFill>
              </a:rPr>
              <a:t> studies</a:t>
            </a:r>
          </a:p>
          <a:p>
            <a:pPr marL="285750" indent="-285750">
              <a:spcBef>
                <a:spcPts val="725"/>
              </a:spcBef>
              <a:buClr>
                <a:srgbClr val="FF812E"/>
              </a:buClr>
              <a:buFont typeface="Wingdings" pitchFamily="2" charset="2"/>
              <a:buChar char="§"/>
            </a:pPr>
            <a:endParaRPr lang="nb-NO" sz="1800" dirty="0">
              <a:solidFill>
                <a:schemeClr val="tx1"/>
              </a:solidFill>
            </a:endParaRPr>
          </a:p>
          <a:p>
            <a:pPr>
              <a:spcBef>
                <a:spcPts val="725"/>
              </a:spcBef>
              <a:buClr>
                <a:srgbClr val="FF812E"/>
              </a:buClr>
            </a:pPr>
            <a:r>
              <a:rPr lang="nb-NO" sz="1800" dirty="0" smtClean="0">
                <a:solidFill>
                  <a:schemeClr val="tx1"/>
                </a:solidFill>
              </a:rPr>
              <a:t>Offshore </a:t>
            </a:r>
            <a:r>
              <a:rPr lang="nb-NO" sz="1800" dirty="0" err="1" smtClean="0">
                <a:solidFill>
                  <a:schemeClr val="tx1"/>
                </a:solidFill>
              </a:rPr>
              <a:t>installation</a:t>
            </a:r>
            <a:r>
              <a:rPr lang="nb-NO" sz="1800" dirty="0" smtClean="0">
                <a:solidFill>
                  <a:schemeClr val="tx1"/>
                </a:solidFill>
              </a:rPr>
              <a:t> s</a:t>
            </a:r>
            <a:r>
              <a:rPr lang="nb-NO" sz="1800" dirty="0" smtClean="0">
                <a:solidFill>
                  <a:schemeClr val="tx1"/>
                </a:solidFill>
              </a:rPr>
              <a:t>tandards: </a:t>
            </a:r>
            <a:r>
              <a:rPr lang="nb-NO" sz="1800" dirty="0" err="1">
                <a:solidFill>
                  <a:schemeClr val="tx1"/>
                </a:solidFill>
              </a:rPr>
              <a:t>E</a:t>
            </a:r>
            <a:r>
              <a:rPr lang="nb-NO" sz="1800" dirty="0" err="1" smtClean="0">
                <a:solidFill>
                  <a:schemeClr val="tx1"/>
                </a:solidFill>
              </a:rPr>
              <a:t>scalation</a:t>
            </a:r>
            <a:r>
              <a:rPr lang="nb-NO" sz="1800" dirty="0" smtClean="0">
                <a:solidFill>
                  <a:schemeClr val="tx1"/>
                </a:solidFill>
              </a:rPr>
              <a:t> from </a:t>
            </a:r>
            <a:r>
              <a:rPr lang="nb-NO" sz="1800" dirty="0" err="1" smtClean="0">
                <a:solidFill>
                  <a:schemeClr val="tx1"/>
                </a:solidFill>
              </a:rPr>
              <a:t>accidental</a:t>
            </a:r>
            <a:r>
              <a:rPr lang="nb-NO" sz="1800" dirty="0" smtClean="0">
                <a:solidFill>
                  <a:schemeClr val="tx1"/>
                </a:solidFill>
              </a:rPr>
              <a:t> </a:t>
            </a:r>
            <a:r>
              <a:rPr lang="nb-NO" sz="1800" dirty="0" err="1" smtClean="0">
                <a:solidFill>
                  <a:schemeClr val="tx1"/>
                </a:solidFill>
              </a:rPr>
              <a:t>loads</a:t>
            </a:r>
            <a:r>
              <a:rPr lang="nb-NO" sz="1800" dirty="0" smtClean="0">
                <a:solidFill>
                  <a:schemeClr val="tx1"/>
                </a:solidFill>
              </a:rPr>
              <a:t> &lt; 10</a:t>
            </a:r>
            <a:r>
              <a:rPr lang="nb-NO" sz="1800" baseline="30000" dirty="0" smtClean="0">
                <a:solidFill>
                  <a:schemeClr val="tx1"/>
                </a:solidFill>
              </a:rPr>
              <a:t>-4</a:t>
            </a:r>
            <a:r>
              <a:rPr lang="nb-NO" sz="1800" dirty="0" smtClean="0">
                <a:solidFill>
                  <a:schemeClr val="tx1"/>
                </a:solidFill>
              </a:rPr>
              <a:t> per </a:t>
            </a:r>
            <a:r>
              <a:rPr lang="nb-NO" sz="1800" dirty="0" err="1" smtClean="0">
                <a:solidFill>
                  <a:schemeClr val="tx1"/>
                </a:solidFill>
              </a:rPr>
              <a:t>year</a:t>
            </a:r>
            <a:endParaRPr lang="nb-NO" sz="1800" dirty="0" smtClean="0">
              <a:solidFill>
                <a:schemeClr val="tx1"/>
              </a:solidFill>
            </a:endParaRPr>
          </a:p>
          <a:p>
            <a:pPr marL="285750" indent="-285750">
              <a:spcBef>
                <a:spcPts val="725"/>
              </a:spcBef>
              <a:buClr>
                <a:srgbClr val="FF812E"/>
              </a:buClr>
              <a:buFont typeface="Wingdings" pitchFamily="2" charset="2"/>
              <a:buChar char="§"/>
            </a:pPr>
            <a:r>
              <a:rPr lang="nb-NO" sz="1800" dirty="0" smtClean="0">
                <a:solidFill>
                  <a:schemeClr val="tx1"/>
                </a:solidFill>
              </a:rPr>
              <a:t>NORSOK Z-013 (2010) and ISO 19901-3 (2010)</a:t>
            </a:r>
          </a:p>
          <a:p>
            <a:pPr marL="285750" indent="-285750">
              <a:spcBef>
                <a:spcPts val="725"/>
              </a:spcBef>
              <a:buClr>
                <a:srgbClr val="FF812E"/>
              </a:buClr>
              <a:buFont typeface="Wingdings" pitchFamily="2" charset="2"/>
              <a:buChar char="§"/>
            </a:pPr>
            <a:r>
              <a:rPr lang="nb-NO" sz="1800" dirty="0" err="1" smtClean="0">
                <a:solidFill>
                  <a:schemeClr val="tx1"/>
                </a:solidFill>
              </a:rPr>
              <a:t>Combined</a:t>
            </a:r>
            <a:r>
              <a:rPr lang="nb-NO" sz="1800" dirty="0" smtClean="0">
                <a:solidFill>
                  <a:schemeClr val="tx1"/>
                </a:solidFill>
              </a:rPr>
              <a:t> </a:t>
            </a:r>
            <a:r>
              <a:rPr lang="nb-NO" sz="1800" dirty="0" err="1" smtClean="0">
                <a:solidFill>
                  <a:schemeClr val="tx1"/>
                </a:solidFill>
              </a:rPr>
              <a:t>probabilistic</a:t>
            </a:r>
            <a:r>
              <a:rPr lang="nb-NO" sz="1800" dirty="0" smtClean="0">
                <a:solidFill>
                  <a:schemeClr val="tx1"/>
                </a:solidFill>
              </a:rPr>
              <a:t> fire and </a:t>
            </a:r>
            <a:r>
              <a:rPr lang="nb-NO" sz="1800" dirty="0" err="1" smtClean="0">
                <a:solidFill>
                  <a:schemeClr val="tx1"/>
                </a:solidFill>
              </a:rPr>
              <a:t>explosion</a:t>
            </a:r>
            <a:r>
              <a:rPr lang="nb-NO" sz="1800" dirty="0" smtClean="0">
                <a:solidFill>
                  <a:schemeClr val="tx1"/>
                </a:solidFill>
              </a:rPr>
              <a:t> </a:t>
            </a:r>
            <a:r>
              <a:rPr lang="nb-NO" sz="1800" dirty="0" err="1" smtClean="0">
                <a:solidFill>
                  <a:schemeClr val="tx1"/>
                </a:solidFill>
              </a:rPr>
              <a:t>study</a:t>
            </a:r>
            <a:r>
              <a:rPr lang="nb-NO" sz="1800" dirty="0" smtClean="0">
                <a:solidFill>
                  <a:schemeClr val="tx1"/>
                </a:solidFill>
              </a:rPr>
              <a:t> </a:t>
            </a:r>
            <a:r>
              <a:rPr lang="nb-NO" sz="1800" dirty="0" err="1" smtClean="0">
                <a:solidFill>
                  <a:schemeClr val="tx1"/>
                </a:solidFill>
              </a:rPr>
              <a:t>wanted</a:t>
            </a:r>
            <a:r>
              <a:rPr lang="nb-NO" sz="1800" dirty="0" smtClean="0">
                <a:solidFill>
                  <a:schemeClr val="tx1"/>
                </a:solidFill>
              </a:rPr>
              <a:t> by oil companies</a:t>
            </a:r>
            <a:endParaRPr lang="nb-NO" sz="1800" dirty="0" smtClean="0">
              <a:solidFill>
                <a:schemeClr val="tx1"/>
              </a:solidFill>
            </a:endParaRPr>
          </a:p>
          <a:p>
            <a:pPr>
              <a:spcBef>
                <a:spcPts val="725"/>
              </a:spcBef>
            </a:pPr>
            <a:endParaRPr lang="nb-NO" sz="1800" dirty="0" smtClean="0">
              <a:solidFill>
                <a:schemeClr val="tx1"/>
              </a:solidFill>
            </a:endParaRPr>
          </a:p>
        </p:txBody>
      </p:sp>
      <p:pic>
        <p:nvPicPr>
          <p:cNvPr id="10" name="Picture 5" descr="800px-Deepwater_Horizon_offshore_drilling_unit_on_fire_20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5219" y="4544752"/>
            <a:ext cx="2550241" cy="1913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9651" y="1955697"/>
            <a:ext cx="2602992" cy="13228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5256" y="335534"/>
            <a:ext cx="2580204" cy="1511373"/>
          </a:xfrm>
          <a:prstGeom prst="rect">
            <a:avLst/>
          </a:prstGeom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13" y="4689695"/>
            <a:ext cx="5592786" cy="1693643"/>
          </a:xfrm>
          <a:prstGeom prst="rect">
            <a:avLst/>
          </a:prstGeom>
          <a:noFill/>
          <a:ln w="9525">
            <a:solidFill>
              <a:srgbClr val="FF812E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5" descr="confined-si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8324" y="2420240"/>
            <a:ext cx="2581641" cy="2432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4931" name="Rectangle 3"/>
          <p:cNvSpPr>
            <a:spLocks noChangeArrowheads="1"/>
          </p:cNvSpPr>
          <p:nvPr/>
        </p:nvSpPr>
        <p:spPr bwMode="auto">
          <a:xfrm>
            <a:off x="1695450" y="15478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77FA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24933" name="Rectangle 5"/>
          <p:cNvSpPr>
            <a:spLocks noChangeArrowheads="1"/>
          </p:cNvSpPr>
          <p:nvPr/>
        </p:nvSpPr>
        <p:spPr bwMode="auto">
          <a:xfrm>
            <a:off x="1585913" y="6213475"/>
            <a:ext cx="1938337" cy="1698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934" name="Text Box 6"/>
          <p:cNvSpPr txBox="1">
            <a:spLocks noChangeArrowheads="1"/>
          </p:cNvSpPr>
          <p:nvPr/>
        </p:nvSpPr>
        <p:spPr bwMode="auto">
          <a:xfrm>
            <a:off x="303213" y="768350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5" name="Rectangle 2"/>
          <p:cNvSpPr>
            <a:spLocks noGrp="1" noChangeArrowheads="1"/>
          </p:cNvSpPr>
          <p:nvPr>
            <p:ph type="title"/>
          </p:nvPr>
        </p:nvSpPr>
        <p:spPr>
          <a:xfrm>
            <a:off x="187325" y="-225425"/>
            <a:ext cx="8902700" cy="1262063"/>
          </a:xfrm>
          <a:noFill/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nb-NO" sz="2400" b="1" dirty="0" smtClean="0"/>
              <a:t>2008	FLACS-FIRE beta-</a:t>
            </a:r>
            <a:r>
              <a:rPr lang="nb-NO" sz="2400" b="1" dirty="0" err="1" smtClean="0"/>
              <a:t>release</a:t>
            </a:r>
            <a:endParaRPr lang="en-GB" sz="2400" dirty="0">
              <a:latin typeface="Arial Black" pitchFamily="34" charset="0"/>
            </a:endParaRPr>
          </a:p>
        </p:txBody>
      </p:sp>
      <p:sp>
        <p:nvSpPr>
          <p:cNvPr id="16" name="Text Box 3"/>
          <p:cNvSpPr txBox="1">
            <a:spLocks noChangeArrowheads="1"/>
          </p:cNvSpPr>
          <p:nvPr/>
        </p:nvSpPr>
        <p:spPr bwMode="auto">
          <a:xfrm>
            <a:off x="123279" y="599492"/>
            <a:ext cx="8643938" cy="4801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Clr>
                <a:srgbClr val="FF812E"/>
              </a:buClr>
            </a:pPr>
            <a:r>
              <a:rPr lang="nb-NO" sz="1800" dirty="0" smtClean="0"/>
              <a:t>Model to </a:t>
            </a:r>
            <a:r>
              <a:rPr lang="nb-NO" sz="1800" dirty="0" err="1" smtClean="0"/>
              <a:t>simulate</a:t>
            </a:r>
            <a:r>
              <a:rPr lang="nb-NO" sz="1800" dirty="0" smtClean="0"/>
              <a:t> jet-fires</a:t>
            </a:r>
          </a:p>
          <a:p>
            <a:pPr>
              <a:buClr>
                <a:srgbClr val="FF812E"/>
              </a:buClr>
            </a:pPr>
            <a:endParaRPr lang="nb-NO" sz="1800" dirty="0"/>
          </a:p>
          <a:p>
            <a:pPr>
              <a:buClr>
                <a:srgbClr val="FF812E"/>
              </a:buClr>
            </a:pPr>
            <a:r>
              <a:rPr lang="nb-NO" sz="1800" dirty="0" err="1" smtClean="0"/>
              <a:t>Modified</a:t>
            </a:r>
            <a:r>
              <a:rPr lang="nb-NO" sz="1800" dirty="0" smtClean="0"/>
              <a:t> </a:t>
            </a:r>
            <a:r>
              <a:rPr lang="nb-NO" sz="1800" dirty="0" err="1"/>
              <a:t>combustion</a:t>
            </a:r>
            <a:r>
              <a:rPr lang="nb-NO" sz="1800" dirty="0"/>
              <a:t> </a:t>
            </a:r>
            <a:r>
              <a:rPr lang="nb-NO" sz="1800" dirty="0" err="1" smtClean="0"/>
              <a:t>models</a:t>
            </a:r>
            <a:r>
              <a:rPr lang="nb-NO" sz="1800" dirty="0" smtClean="0"/>
              <a:t> for non-</a:t>
            </a:r>
            <a:r>
              <a:rPr lang="nb-NO" sz="1800" dirty="0" err="1" smtClean="0"/>
              <a:t>premixed</a:t>
            </a:r>
            <a:endParaRPr lang="nb-NO" sz="1800" dirty="0"/>
          </a:p>
          <a:p>
            <a:pPr>
              <a:buClr>
                <a:srgbClr val="FF812E"/>
              </a:buClr>
              <a:buFont typeface="Wingdings" pitchFamily="2" charset="2"/>
              <a:buChar char="§"/>
            </a:pPr>
            <a:r>
              <a:rPr lang="nb-NO" sz="1800" dirty="0" smtClean="0"/>
              <a:t> Eddy </a:t>
            </a:r>
            <a:r>
              <a:rPr lang="nb-NO" sz="1800" dirty="0" err="1" smtClean="0"/>
              <a:t>dissipation</a:t>
            </a:r>
            <a:r>
              <a:rPr lang="nb-NO" sz="1800" dirty="0" smtClean="0"/>
              <a:t> </a:t>
            </a:r>
            <a:r>
              <a:rPr lang="nb-NO" sz="1800" dirty="0" err="1" smtClean="0"/>
              <a:t>concept</a:t>
            </a:r>
            <a:r>
              <a:rPr lang="nb-NO" sz="1800" dirty="0" smtClean="0"/>
              <a:t> (EDC) used by FLUENT, KFX, CFX</a:t>
            </a:r>
          </a:p>
          <a:p>
            <a:pPr>
              <a:buClr>
                <a:srgbClr val="FF812E"/>
              </a:buClr>
              <a:buFont typeface="Wingdings" pitchFamily="2" charset="2"/>
              <a:buChar char="§"/>
            </a:pPr>
            <a:r>
              <a:rPr lang="nb-NO" sz="1800" dirty="0"/>
              <a:t> </a:t>
            </a:r>
            <a:r>
              <a:rPr lang="nb-NO" sz="1800" dirty="0" smtClean="0"/>
              <a:t>Mixed is </a:t>
            </a:r>
            <a:r>
              <a:rPr lang="nb-NO" sz="1800" dirty="0" err="1" smtClean="0"/>
              <a:t>burnt</a:t>
            </a:r>
            <a:r>
              <a:rPr lang="nb-NO" sz="1800" dirty="0" smtClean="0"/>
              <a:t> (MIB) used in FDS</a:t>
            </a:r>
          </a:p>
          <a:p>
            <a:pPr>
              <a:buClr>
                <a:srgbClr val="FF812E"/>
              </a:buClr>
            </a:pPr>
            <a:endParaRPr lang="nb-NO" sz="1800" dirty="0" smtClean="0"/>
          </a:p>
          <a:p>
            <a:pPr>
              <a:buClr>
                <a:srgbClr val="FF812E"/>
              </a:buClr>
            </a:pPr>
            <a:r>
              <a:rPr lang="nb-NO" sz="1800" dirty="0" err="1" smtClean="0"/>
              <a:t>Soot</a:t>
            </a:r>
            <a:r>
              <a:rPr lang="nb-NO" sz="1800" dirty="0" smtClean="0"/>
              <a:t> </a:t>
            </a:r>
            <a:r>
              <a:rPr lang="nb-NO" sz="1800" dirty="0" err="1"/>
              <a:t>models</a:t>
            </a:r>
            <a:r>
              <a:rPr lang="nb-NO" sz="1800" dirty="0"/>
              <a:t> </a:t>
            </a:r>
            <a:r>
              <a:rPr lang="nb-NO" sz="1800" dirty="0" err="1"/>
              <a:t>developed</a:t>
            </a:r>
            <a:endParaRPr lang="nb-NO" sz="1800" dirty="0"/>
          </a:p>
          <a:p>
            <a:pPr>
              <a:buClr>
                <a:srgbClr val="FF812E"/>
              </a:buClr>
              <a:buFont typeface="Wingdings" pitchFamily="2" charset="2"/>
              <a:buChar char="§"/>
            </a:pPr>
            <a:r>
              <a:rPr lang="nb-NO" sz="1800" dirty="0" smtClean="0"/>
              <a:t> </a:t>
            </a:r>
            <a:r>
              <a:rPr lang="nb-NO" sz="1800" dirty="0" err="1" smtClean="0"/>
              <a:t>Formation</a:t>
            </a:r>
            <a:r>
              <a:rPr lang="nb-NO" sz="1800" dirty="0" smtClean="0"/>
              <a:t> </a:t>
            </a:r>
            <a:r>
              <a:rPr lang="nb-NO" sz="1800" dirty="0" err="1" smtClean="0"/>
              <a:t>oxidation</a:t>
            </a:r>
            <a:r>
              <a:rPr lang="nb-NO" sz="1800" dirty="0" smtClean="0"/>
              <a:t> </a:t>
            </a:r>
            <a:r>
              <a:rPr lang="nb-NO" sz="1800" dirty="0" err="1" smtClean="0"/>
              <a:t>model</a:t>
            </a:r>
            <a:r>
              <a:rPr lang="nb-NO" sz="1800" dirty="0" smtClean="0"/>
              <a:t> (FOM) used in FLUENT, KFX, CFX</a:t>
            </a:r>
          </a:p>
          <a:p>
            <a:pPr>
              <a:buClr>
                <a:srgbClr val="FF812E"/>
              </a:buClr>
              <a:buFont typeface="Wingdings" pitchFamily="2" charset="2"/>
              <a:buChar char="§"/>
            </a:pPr>
            <a:r>
              <a:rPr lang="nb-NO" sz="1800" dirty="0" smtClean="0"/>
              <a:t> </a:t>
            </a:r>
            <a:r>
              <a:rPr lang="nb-NO" sz="1800" dirty="0" err="1" smtClean="0"/>
              <a:t>Fixed</a:t>
            </a:r>
            <a:r>
              <a:rPr lang="nb-NO" sz="1800" dirty="0" smtClean="0"/>
              <a:t> </a:t>
            </a:r>
            <a:r>
              <a:rPr lang="nb-NO" sz="1800" dirty="0" err="1" smtClean="0"/>
              <a:t>conversion</a:t>
            </a:r>
            <a:r>
              <a:rPr lang="nb-NO" sz="1800" dirty="0" smtClean="0"/>
              <a:t> </a:t>
            </a:r>
            <a:r>
              <a:rPr lang="nb-NO" sz="1800" dirty="0" err="1" smtClean="0"/>
              <a:t>factor</a:t>
            </a:r>
            <a:r>
              <a:rPr lang="nb-NO" sz="1800" dirty="0" smtClean="0"/>
              <a:t> (FCM) used in FDS</a:t>
            </a:r>
          </a:p>
          <a:p>
            <a:pPr>
              <a:buClr>
                <a:srgbClr val="FF812E"/>
              </a:buClr>
            </a:pPr>
            <a:endParaRPr lang="nb-NO" sz="1800" dirty="0" smtClean="0"/>
          </a:p>
          <a:p>
            <a:pPr>
              <a:buClr>
                <a:srgbClr val="FF812E"/>
              </a:buClr>
            </a:pPr>
            <a:r>
              <a:rPr lang="nb-NO" sz="1800" dirty="0" err="1" smtClean="0"/>
              <a:t>Radiation</a:t>
            </a:r>
            <a:r>
              <a:rPr lang="nb-NO" sz="1800" dirty="0" smtClean="0"/>
              <a:t> </a:t>
            </a:r>
            <a:r>
              <a:rPr lang="nb-NO" sz="1800" dirty="0" err="1" smtClean="0"/>
              <a:t>model</a:t>
            </a:r>
            <a:r>
              <a:rPr lang="nb-NO" sz="1800" dirty="0" smtClean="0"/>
              <a:t> </a:t>
            </a:r>
            <a:endParaRPr lang="nb-NO" sz="1800" dirty="0"/>
          </a:p>
          <a:p>
            <a:pPr>
              <a:buClr>
                <a:srgbClr val="FF812E"/>
              </a:buClr>
              <a:buFont typeface="Wingdings" pitchFamily="2" charset="2"/>
              <a:buChar char="§"/>
            </a:pPr>
            <a:r>
              <a:rPr lang="nb-NO" sz="1800" dirty="0"/>
              <a:t> </a:t>
            </a:r>
            <a:r>
              <a:rPr lang="nb-NO" sz="1800" dirty="0" smtClean="0"/>
              <a:t>6-flux </a:t>
            </a:r>
            <a:r>
              <a:rPr lang="nb-NO" sz="1800" dirty="0" err="1" smtClean="0"/>
              <a:t>model</a:t>
            </a:r>
            <a:r>
              <a:rPr lang="nb-NO" sz="1800" dirty="0" smtClean="0"/>
              <a:t> (</a:t>
            </a:r>
            <a:r>
              <a:rPr lang="nb-NO" sz="1800" dirty="0" err="1" smtClean="0"/>
              <a:t>correct</a:t>
            </a:r>
            <a:r>
              <a:rPr lang="nb-NO" sz="1800" dirty="0" smtClean="0"/>
              <a:t> heat loss, </a:t>
            </a:r>
            <a:r>
              <a:rPr lang="nb-NO" sz="1800" dirty="0" err="1" smtClean="0"/>
              <a:t>but</a:t>
            </a:r>
            <a:r>
              <a:rPr lang="nb-NO" sz="1800" dirty="0" smtClean="0"/>
              <a:t> </a:t>
            </a:r>
            <a:r>
              <a:rPr lang="nb-NO" sz="1800" dirty="0" err="1" smtClean="0"/>
              <a:t>wrong</a:t>
            </a:r>
            <a:r>
              <a:rPr lang="nb-NO" sz="1800" dirty="0" smtClean="0"/>
              <a:t> </a:t>
            </a:r>
            <a:r>
              <a:rPr lang="nb-NO" sz="1800" dirty="0" err="1" smtClean="0"/>
              <a:t>distribution</a:t>
            </a:r>
            <a:r>
              <a:rPr lang="nb-NO" sz="1800" dirty="0" smtClean="0"/>
              <a:t>)</a:t>
            </a:r>
          </a:p>
          <a:p>
            <a:pPr>
              <a:buClr>
                <a:srgbClr val="FF812E"/>
              </a:buClr>
            </a:pPr>
            <a:endParaRPr lang="nb-NO" sz="1800" dirty="0"/>
          </a:p>
          <a:p>
            <a:pPr>
              <a:buClr>
                <a:srgbClr val="FF812E"/>
              </a:buClr>
            </a:pPr>
            <a:r>
              <a:rPr lang="nb-NO" sz="1800" dirty="0" smtClean="0"/>
              <a:t>Output parameters</a:t>
            </a:r>
            <a:endParaRPr lang="nb-NO" sz="1800" dirty="0"/>
          </a:p>
          <a:p>
            <a:pPr>
              <a:buClr>
                <a:srgbClr val="FF812E"/>
              </a:buClr>
              <a:buFont typeface="Wingdings" pitchFamily="2" charset="2"/>
              <a:buChar char="§"/>
            </a:pPr>
            <a:r>
              <a:rPr lang="nb-NO" sz="1800" dirty="0"/>
              <a:t> </a:t>
            </a:r>
            <a:r>
              <a:rPr lang="nb-NO" sz="1800" dirty="0" smtClean="0"/>
              <a:t>QWALL (heat </a:t>
            </a:r>
            <a:r>
              <a:rPr lang="nb-NO" sz="1800" dirty="0" err="1" smtClean="0"/>
              <a:t>loads</a:t>
            </a:r>
            <a:r>
              <a:rPr lang="nb-NO" sz="1800" dirty="0" smtClean="0"/>
              <a:t> at </a:t>
            </a:r>
            <a:r>
              <a:rPr lang="nb-NO" sz="1800" dirty="0" err="1" smtClean="0"/>
              <a:t>surfaces</a:t>
            </a:r>
            <a:r>
              <a:rPr lang="nb-NO" sz="1800" dirty="0" smtClean="0"/>
              <a:t>) and </a:t>
            </a:r>
            <a:r>
              <a:rPr lang="nb-NO" sz="1800" dirty="0" err="1" smtClean="0"/>
              <a:t>Q</a:t>
            </a:r>
            <a:r>
              <a:rPr lang="nb-NO" sz="1100" dirty="0" err="1" smtClean="0"/>
              <a:t>point</a:t>
            </a:r>
            <a:r>
              <a:rPr lang="nb-NO" sz="1800" dirty="0" smtClean="0"/>
              <a:t> and QDOSE</a:t>
            </a:r>
          </a:p>
          <a:p>
            <a:pPr>
              <a:buClr>
                <a:srgbClr val="FF812E"/>
              </a:buClr>
            </a:pPr>
            <a:endParaRPr lang="nb-NO" sz="1800" dirty="0" smtClean="0"/>
          </a:p>
          <a:p>
            <a:pPr>
              <a:buClr>
                <a:srgbClr val="FF812E"/>
              </a:buClr>
            </a:pPr>
            <a:r>
              <a:rPr lang="nb-NO" sz="1800" dirty="0" smtClean="0"/>
              <a:t>Small </a:t>
            </a:r>
            <a:r>
              <a:rPr lang="nb-NO" sz="1800" dirty="0" err="1" smtClean="0"/>
              <a:t>validation</a:t>
            </a:r>
            <a:r>
              <a:rPr lang="nb-NO" sz="1800" dirty="0" smtClean="0"/>
              <a:t> report</a:t>
            </a:r>
          </a:p>
        </p:txBody>
      </p:sp>
      <p:pic>
        <p:nvPicPr>
          <p:cNvPr id="19" name="Picture 6" descr="confined-fir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8324" y="4741536"/>
            <a:ext cx="2500313" cy="1641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0" name="Object 7">
            <a:hlinkClick r:id="rId6"/>
          </p:cNvPr>
          <p:cNvGraphicFramePr>
            <a:graphicFrameLocks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6336177"/>
              </p:ext>
            </p:extLst>
          </p:nvPr>
        </p:nvGraphicFramePr>
        <p:xfrm>
          <a:off x="7025489" y="88192"/>
          <a:ext cx="1814528" cy="25692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5" name="Acrobat Document" r:id="rId7" imgW="4533834" imgH="6415907" progId="AcroExch.Document.7">
                  <p:embed/>
                </p:oleObj>
              </mc:Choice>
              <mc:Fallback>
                <p:oleObj name="Acrobat Document" r:id="rId7" imgW="4533834" imgH="6415907" progId="AcroExch.Document.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9057" t="17955" r="19057" b="17955"/>
                      <a:stretch>
                        <a:fillRect/>
                      </a:stretch>
                    </p:blipFill>
                    <p:spPr bwMode="auto">
                      <a:xfrm>
                        <a:off x="7025489" y="88192"/>
                        <a:ext cx="1814528" cy="2569243"/>
                      </a:xfrm>
                      <a:prstGeom prst="rect">
                        <a:avLst/>
                      </a:prstGeom>
                      <a:noFill/>
                      <a:ln w="28575" cmpd="sng">
                        <a:solidFill>
                          <a:srgbClr val="FF812E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0350616"/>
              </p:ext>
            </p:extLst>
          </p:nvPr>
        </p:nvGraphicFramePr>
        <p:xfrm>
          <a:off x="3802379" y="5562437"/>
          <a:ext cx="2285479" cy="7388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6" name="Equation" r:id="rId9" imgW="1497950" imgH="482391" progId="Equation.DSMT4">
                  <p:embed/>
                </p:oleObj>
              </mc:Choice>
              <mc:Fallback>
                <p:oleObj name="Equation" r:id="rId9" imgW="1497950" imgH="482391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02379" y="5562437"/>
                        <a:ext cx="2285479" cy="7388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47633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1" name="Rectangle 3"/>
          <p:cNvSpPr>
            <a:spLocks noChangeArrowheads="1"/>
          </p:cNvSpPr>
          <p:nvPr/>
        </p:nvSpPr>
        <p:spPr bwMode="auto">
          <a:xfrm>
            <a:off x="1695450" y="15478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77FA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24932" name="Rectangle 4"/>
          <p:cNvSpPr>
            <a:spLocks noChangeArrowheads="1"/>
          </p:cNvSpPr>
          <p:nvPr/>
        </p:nvSpPr>
        <p:spPr bwMode="auto">
          <a:xfrm>
            <a:off x="2465388" y="5838825"/>
            <a:ext cx="1938337" cy="1698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933" name="Rectangle 5"/>
          <p:cNvSpPr>
            <a:spLocks noChangeArrowheads="1"/>
          </p:cNvSpPr>
          <p:nvPr/>
        </p:nvSpPr>
        <p:spPr bwMode="auto">
          <a:xfrm>
            <a:off x="1585913" y="6213475"/>
            <a:ext cx="1938337" cy="1698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934" name="Text Box 6"/>
          <p:cNvSpPr txBox="1">
            <a:spLocks noChangeArrowheads="1"/>
          </p:cNvSpPr>
          <p:nvPr/>
        </p:nvSpPr>
        <p:spPr bwMode="auto">
          <a:xfrm>
            <a:off x="303213" y="768350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5" name="Rectangle 2"/>
          <p:cNvSpPr>
            <a:spLocks noGrp="1" noChangeArrowheads="1"/>
          </p:cNvSpPr>
          <p:nvPr>
            <p:ph type="title"/>
          </p:nvPr>
        </p:nvSpPr>
        <p:spPr>
          <a:xfrm>
            <a:off x="187325" y="-352167"/>
            <a:ext cx="8902700" cy="1262063"/>
          </a:xfrm>
          <a:noFill/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nb-NO" sz="2400" b="1" dirty="0" smtClean="0"/>
              <a:t>FLACS-FIRE 2008-2011</a:t>
            </a:r>
            <a:endParaRPr lang="en-GB" sz="2400" dirty="0">
              <a:latin typeface="Arial Black" pitchFamily="34" charset="0"/>
            </a:endParaRPr>
          </a:p>
        </p:txBody>
      </p:sp>
      <p:sp>
        <p:nvSpPr>
          <p:cNvPr id="16" name="Text Box 3"/>
          <p:cNvSpPr txBox="1">
            <a:spLocks noChangeArrowheads="1"/>
          </p:cNvSpPr>
          <p:nvPr/>
        </p:nvSpPr>
        <p:spPr bwMode="auto">
          <a:xfrm>
            <a:off x="123279" y="409379"/>
            <a:ext cx="8643938" cy="6186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Clr>
                <a:srgbClr val="FF812E"/>
              </a:buClr>
            </a:pPr>
            <a:r>
              <a:rPr lang="nb-NO" sz="1800" dirty="0" err="1" smtClean="0"/>
              <a:t>Temporary</a:t>
            </a:r>
            <a:r>
              <a:rPr lang="nb-NO" sz="1800" dirty="0" smtClean="0"/>
              <a:t> stop in </a:t>
            </a:r>
            <a:r>
              <a:rPr lang="nb-NO" sz="1800" dirty="0" err="1" smtClean="0"/>
              <a:t>development</a:t>
            </a:r>
            <a:r>
              <a:rPr lang="nb-NO" sz="1800" dirty="0" smtClean="0"/>
              <a:t> 2008</a:t>
            </a:r>
          </a:p>
          <a:p>
            <a:pPr>
              <a:buClr>
                <a:srgbClr val="FF812E"/>
              </a:buClr>
              <a:buFont typeface="Wingdings" pitchFamily="2" charset="2"/>
              <a:buChar char="§"/>
            </a:pPr>
            <a:r>
              <a:rPr lang="nb-NO" sz="1800" dirty="0" smtClean="0"/>
              <a:t> Main resources re-</a:t>
            </a:r>
            <a:r>
              <a:rPr lang="nb-NO" sz="1800" dirty="0" err="1" smtClean="0"/>
              <a:t>allocated</a:t>
            </a:r>
            <a:r>
              <a:rPr lang="nb-NO" sz="1800" dirty="0" smtClean="0"/>
              <a:t> to </a:t>
            </a:r>
            <a:r>
              <a:rPr lang="nb-NO" sz="1800" dirty="0" err="1" smtClean="0"/>
              <a:t>better</a:t>
            </a:r>
            <a:r>
              <a:rPr lang="nb-NO" sz="1800" dirty="0" smtClean="0"/>
              <a:t> </a:t>
            </a:r>
            <a:r>
              <a:rPr lang="nb-NO" sz="1800" dirty="0" err="1" smtClean="0"/>
              <a:t>paid</a:t>
            </a:r>
            <a:r>
              <a:rPr lang="nb-NO" sz="1800" dirty="0" smtClean="0"/>
              <a:t> </a:t>
            </a:r>
            <a:r>
              <a:rPr lang="nb-NO" sz="1800" dirty="0" err="1" smtClean="0"/>
              <a:t>activities</a:t>
            </a:r>
            <a:endParaRPr lang="nb-NO" sz="1800" dirty="0" smtClean="0"/>
          </a:p>
          <a:p>
            <a:pPr>
              <a:buClr>
                <a:srgbClr val="FF812E"/>
              </a:buClr>
              <a:buFont typeface="Wingdings" pitchFamily="2" charset="2"/>
              <a:buChar char="§"/>
            </a:pPr>
            <a:r>
              <a:rPr lang="nb-NO" sz="1800" dirty="0" smtClean="0"/>
              <a:t> </a:t>
            </a:r>
            <a:r>
              <a:rPr lang="nb-NO" sz="1800" dirty="0" err="1" smtClean="0"/>
              <a:t>Some</a:t>
            </a:r>
            <a:r>
              <a:rPr lang="nb-NO" sz="1800" dirty="0" smtClean="0"/>
              <a:t> </a:t>
            </a:r>
            <a:r>
              <a:rPr lang="nb-NO" sz="1800" dirty="0" err="1" smtClean="0"/>
              <a:t>validation</a:t>
            </a:r>
            <a:r>
              <a:rPr lang="nb-NO" sz="1800" dirty="0" smtClean="0"/>
              <a:t> and </a:t>
            </a:r>
            <a:r>
              <a:rPr lang="nb-NO" sz="1800" dirty="0" err="1" smtClean="0"/>
              <a:t>evaluation</a:t>
            </a:r>
            <a:r>
              <a:rPr lang="nb-NO" sz="1800" dirty="0" smtClean="0"/>
              <a:t> </a:t>
            </a:r>
            <a:r>
              <a:rPr lang="nb-NO" sz="1800" dirty="0" err="1" smtClean="0"/>
              <a:t>work</a:t>
            </a:r>
            <a:r>
              <a:rPr lang="nb-NO" sz="1800" dirty="0" smtClean="0"/>
              <a:t> </a:t>
            </a:r>
            <a:r>
              <a:rPr lang="nb-NO" sz="1800" dirty="0" err="1" smtClean="0"/>
              <a:t>performed</a:t>
            </a:r>
            <a:endParaRPr lang="nb-NO" sz="1800" dirty="0" smtClean="0"/>
          </a:p>
          <a:p>
            <a:pPr>
              <a:buClr>
                <a:srgbClr val="FF812E"/>
              </a:buClr>
              <a:buFont typeface="Wingdings" pitchFamily="2" charset="2"/>
              <a:buChar char="§"/>
            </a:pPr>
            <a:r>
              <a:rPr lang="nb-NO" sz="1800" dirty="0"/>
              <a:t> </a:t>
            </a:r>
            <a:r>
              <a:rPr lang="nb-NO" sz="1800" dirty="0" smtClean="0"/>
              <a:t>FLACS-FIRE beta-</a:t>
            </a:r>
            <a:r>
              <a:rPr lang="nb-NO" sz="1800" dirty="0" err="1" smtClean="0"/>
              <a:t>version</a:t>
            </a:r>
            <a:r>
              <a:rPr lang="nb-NO" sz="1800" dirty="0" smtClean="0"/>
              <a:t> </a:t>
            </a:r>
            <a:r>
              <a:rPr lang="nb-NO" sz="1800" dirty="0" err="1" smtClean="0"/>
              <a:t>taken</a:t>
            </a:r>
            <a:r>
              <a:rPr lang="nb-NO" sz="1800" dirty="0" smtClean="0"/>
              <a:t> back</a:t>
            </a:r>
          </a:p>
          <a:p>
            <a:pPr>
              <a:buClr>
                <a:srgbClr val="FF812E"/>
              </a:buClr>
            </a:pPr>
            <a:endParaRPr lang="nb-NO" sz="1800" dirty="0" smtClean="0"/>
          </a:p>
          <a:p>
            <a:pPr>
              <a:buClr>
                <a:srgbClr val="FF812E"/>
              </a:buClr>
            </a:pPr>
            <a:r>
              <a:rPr lang="nb-NO" sz="1800" dirty="0" err="1" smtClean="0"/>
              <a:t>Conclusions</a:t>
            </a:r>
            <a:r>
              <a:rPr lang="nb-NO" sz="1800" dirty="0" smtClean="0"/>
              <a:t> </a:t>
            </a:r>
            <a:r>
              <a:rPr lang="nb-NO" sz="1800" dirty="0" err="1" smtClean="0"/>
              <a:t>of</a:t>
            </a:r>
            <a:r>
              <a:rPr lang="nb-NO" sz="1800" dirty="0" smtClean="0"/>
              <a:t> </a:t>
            </a:r>
            <a:r>
              <a:rPr lang="nb-NO" sz="1800" dirty="0" err="1" smtClean="0"/>
              <a:t>evaluation</a:t>
            </a:r>
            <a:endParaRPr lang="nb-NO" sz="1800" dirty="0"/>
          </a:p>
          <a:p>
            <a:pPr>
              <a:buClr>
                <a:srgbClr val="FF812E"/>
              </a:buClr>
              <a:buFont typeface="Wingdings" pitchFamily="2" charset="2"/>
              <a:buChar char="§"/>
            </a:pPr>
            <a:r>
              <a:rPr lang="nb-NO" sz="1800" dirty="0" smtClean="0"/>
              <a:t> </a:t>
            </a:r>
            <a:r>
              <a:rPr lang="nb-NO" sz="1800" dirty="0" err="1" smtClean="0"/>
              <a:t>Flame</a:t>
            </a:r>
            <a:r>
              <a:rPr lang="nb-NO" sz="1800" dirty="0" smtClean="0"/>
              <a:t> </a:t>
            </a:r>
            <a:r>
              <a:rPr lang="nb-NO" sz="1800" dirty="0" err="1" smtClean="0"/>
              <a:t>shapes</a:t>
            </a:r>
            <a:r>
              <a:rPr lang="nb-NO" sz="1800" dirty="0" smtClean="0"/>
              <a:t> and fire dynamics </a:t>
            </a:r>
            <a:r>
              <a:rPr lang="nb-NO" sz="1800" dirty="0" err="1" smtClean="0"/>
              <a:t>well</a:t>
            </a:r>
            <a:r>
              <a:rPr lang="nb-NO" sz="1800" dirty="0" smtClean="0"/>
              <a:t> </a:t>
            </a:r>
            <a:r>
              <a:rPr lang="nb-NO" sz="1800" dirty="0" err="1" smtClean="0"/>
              <a:t>simulated</a:t>
            </a:r>
            <a:endParaRPr lang="nb-NO" sz="1800" dirty="0" smtClean="0"/>
          </a:p>
          <a:p>
            <a:pPr>
              <a:buClr>
                <a:srgbClr val="FF812E"/>
              </a:buClr>
              <a:buFont typeface="Wingdings" pitchFamily="2" charset="2"/>
              <a:buChar char="§"/>
            </a:pPr>
            <a:r>
              <a:rPr lang="nb-NO" sz="1800" dirty="0" smtClean="0"/>
              <a:t> </a:t>
            </a:r>
            <a:r>
              <a:rPr lang="nb-NO" sz="1800" dirty="0" err="1" smtClean="0"/>
              <a:t>Radiation</a:t>
            </a:r>
            <a:r>
              <a:rPr lang="nb-NO" sz="1800" dirty="0" smtClean="0"/>
              <a:t> </a:t>
            </a:r>
            <a:r>
              <a:rPr lang="nb-NO" sz="1800" dirty="0" err="1" smtClean="0"/>
              <a:t>pattern</a:t>
            </a:r>
            <a:r>
              <a:rPr lang="nb-NO" sz="1800" dirty="0" smtClean="0"/>
              <a:t> </a:t>
            </a:r>
            <a:r>
              <a:rPr lang="nb-NO" sz="1800" dirty="0" err="1" smtClean="0"/>
              <a:t>very</a:t>
            </a:r>
            <a:r>
              <a:rPr lang="nb-NO" sz="1800" dirty="0" smtClean="0"/>
              <a:t> </a:t>
            </a:r>
            <a:r>
              <a:rPr lang="nb-NO" sz="1800" dirty="0" err="1" smtClean="0"/>
              <a:t>wrong</a:t>
            </a:r>
            <a:r>
              <a:rPr lang="nb-NO" sz="1800" dirty="0" smtClean="0"/>
              <a:t> (</a:t>
            </a:r>
            <a:r>
              <a:rPr lang="nb-NO" sz="1800" dirty="0" err="1" smtClean="0"/>
              <a:t>along</a:t>
            </a:r>
            <a:r>
              <a:rPr lang="nb-NO" sz="1800" dirty="0" smtClean="0"/>
              <a:t> </a:t>
            </a:r>
            <a:r>
              <a:rPr lang="nb-NO" sz="1800" dirty="0" err="1" smtClean="0"/>
              <a:t>axes</a:t>
            </a:r>
            <a:r>
              <a:rPr lang="nb-NO" sz="1800" dirty="0" smtClean="0"/>
              <a:t>)</a:t>
            </a:r>
          </a:p>
          <a:p>
            <a:pPr>
              <a:buClr>
                <a:srgbClr val="FF812E"/>
              </a:buClr>
              <a:buFont typeface="Wingdings" pitchFamily="2" charset="2"/>
              <a:buChar char="§"/>
            </a:pPr>
            <a:r>
              <a:rPr lang="nb-NO" sz="1800" dirty="0"/>
              <a:t> </a:t>
            </a:r>
            <a:r>
              <a:rPr lang="nb-NO" sz="1800" dirty="0" smtClean="0"/>
              <a:t>Model </a:t>
            </a:r>
            <a:r>
              <a:rPr lang="nb-NO" sz="1800" dirty="0" err="1" smtClean="0"/>
              <a:t>much</a:t>
            </a:r>
            <a:r>
              <a:rPr lang="nb-NO" sz="1800" dirty="0" smtClean="0"/>
              <a:t> </a:t>
            </a:r>
            <a:r>
              <a:rPr lang="nb-NO" sz="1800" dirty="0" err="1" smtClean="0"/>
              <a:t>too</a:t>
            </a:r>
            <a:r>
              <a:rPr lang="nb-NO" sz="1800" dirty="0" smtClean="0"/>
              <a:t> </a:t>
            </a:r>
            <a:r>
              <a:rPr lang="nb-NO" sz="1800" dirty="0" err="1" smtClean="0"/>
              <a:t>slow</a:t>
            </a:r>
            <a:r>
              <a:rPr lang="nb-NO" sz="1800" dirty="0" smtClean="0"/>
              <a:t> (</a:t>
            </a:r>
            <a:r>
              <a:rPr lang="nb-NO" sz="1800" dirty="0" err="1" smtClean="0"/>
              <a:t>explosion</a:t>
            </a:r>
            <a:r>
              <a:rPr lang="nb-NO" sz="1800" dirty="0" smtClean="0"/>
              <a:t> ~1s, fire ~1000 s)</a:t>
            </a:r>
          </a:p>
          <a:p>
            <a:pPr>
              <a:buClr>
                <a:srgbClr val="FF812E"/>
              </a:buClr>
              <a:buFont typeface="Wingdings" pitchFamily="2" charset="2"/>
              <a:buChar char="§"/>
            </a:pPr>
            <a:r>
              <a:rPr lang="nb-NO" sz="1800" dirty="0"/>
              <a:t> </a:t>
            </a:r>
            <a:r>
              <a:rPr lang="nb-NO" sz="1800" dirty="0" err="1" smtClean="0"/>
              <a:t>Need</a:t>
            </a:r>
            <a:r>
              <a:rPr lang="nb-NO" sz="1800" dirty="0" smtClean="0"/>
              <a:t> for </a:t>
            </a:r>
            <a:r>
              <a:rPr lang="nb-NO" sz="1800" dirty="0" err="1" smtClean="0"/>
              <a:t>improved</a:t>
            </a:r>
            <a:r>
              <a:rPr lang="nb-NO" sz="1800" dirty="0" smtClean="0"/>
              <a:t> output</a:t>
            </a:r>
          </a:p>
          <a:p>
            <a:pPr>
              <a:buClr>
                <a:srgbClr val="FF812E"/>
              </a:buClr>
            </a:pPr>
            <a:endParaRPr lang="nb-NO" sz="1800" dirty="0" smtClean="0"/>
          </a:p>
          <a:p>
            <a:pPr>
              <a:buClr>
                <a:srgbClr val="FF812E"/>
              </a:buClr>
            </a:pPr>
            <a:r>
              <a:rPr lang="nb-NO" sz="1800" dirty="0" smtClean="0"/>
              <a:t>Joint </a:t>
            </a:r>
            <a:r>
              <a:rPr lang="nb-NO" sz="1800" dirty="0" err="1" smtClean="0"/>
              <a:t>industry</a:t>
            </a:r>
            <a:r>
              <a:rPr lang="nb-NO" sz="1800" dirty="0" smtClean="0"/>
              <a:t> </a:t>
            </a:r>
            <a:r>
              <a:rPr lang="nb-NO" sz="1800" dirty="0" err="1" smtClean="0"/>
              <a:t>project</a:t>
            </a:r>
            <a:r>
              <a:rPr lang="nb-NO" sz="1800" dirty="0" smtClean="0"/>
              <a:t> 2009-2011 (ExxonMobil, Total, IRSN, Statoil)</a:t>
            </a:r>
            <a:endParaRPr lang="nb-NO" sz="1800" dirty="0"/>
          </a:p>
          <a:p>
            <a:pPr>
              <a:buClr>
                <a:srgbClr val="FF812E"/>
              </a:buClr>
              <a:buFont typeface="Wingdings" pitchFamily="2" charset="2"/>
              <a:buChar char="§"/>
            </a:pPr>
            <a:r>
              <a:rPr lang="nb-NO" sz="1800" dirty="0"/>
              <a:t> </a:t>
            </a:r>
            <a:r>
              <a:rPr lang="nb-NO" sz="1800" dirty="0" err="1" smtClean="0"/>
              <a:t>Parallel</a:t>
            </a:r>
            <a:r>
              <a:rPr lang="nb-NO" sz="1800" dirty="0" smtClean="0"/>
              <a:t> </a:t>
            </a:r>
            <a:r>
              <a:rPr lang="nb-NO" sz="1800" dirty="0" err="1" smtClean="0"/>
              <a:t>version</a:t>
            </a:r>
            <a:r>
              <a:rPr lang="nb-NO" sz="1800" dirty="0" smtClean="0"/>
              <a:t> </a:t>
            </a:r>
            <a:r>
              <a:rPr lang="nb-NO" sz="1800" dirty="0" err="1" smtClean="0"/>
              <a:t>of</a:t>
            </a:r>
            <a:r>
              <a:rPr lang="nb-NO" sz="1800" dirty="0" smtClean="0"/>
              <a:t> FLACS (~3 times faster </a:t>
            </a:r>
            <a:r>
              <a:rPr lang="nb-NO" sz="1800" dirty="0" err="1" smtClean="0"/>
              <a:t>with</a:t>
            </a:r>
            <a:r>
              <a:rPr lang="nb-NO" sz="1800" dirty="0" smtClean="0"/>
              <a:t> 4 CPUs)</a:t>
            </a:r>
          </a:p>
          <a:p>
            <a:pPr>
              <a:buClr>
                <a:srgbClr val="FF812E"/>
              </a:buClr>
              <a:buFont typeface="Wingdings" pitchFamily="2" charset="2"/>
              <a:buChar char="§"/>
            </a:pPr>
            <a:r>
              <a:rPr lang="nb-NO" sz="1800" dirty="0"/>
              <a:t> </a:t>
            </a:r>
            <a:r>
              <a:rPr lang="nb-NO" sz="1800" dirty="0" err="1" smtClean="0"/>
              <a:t>Incompressible</a:t>
            </a:r>
            <a:r>
              <a:rPr lang="nb-NO" sz="1800" dirty="0" smtClean="0"/>
              <a:t> </a:t>
            </a:r>
            <a:r>
              <a:rPr lang="nb-NO" sz="1800" dirty="0" err="1" smtClean="0"/>
              <a:t>solver</a:t>
            </a:r>
            <a:r>
              <a:rPr lang="nb-NO" sz="1800" dirty="0" smtClean="0"/>
              <a:t> (~10 times faster)</a:t>
            </a:r>
          </a:p>
          <a:p>
            <a:pPr>
              <a:buClr>
                <a:srgbClr val="FF812E"/>
              </a:buClr>
              <a:buFont typeface="Wingdings" pitchFamily="2" charset="2"/>
              <a:buChar char="§"/>
            </a:pPr>
            <a:r>
              <a:rPr lang="nb-NO" sz="1800" dirty="0"/>
              <a:t> </a:t>
            </a:r>
            <a:r>
              <a:rPr lang="nb-NO" sz="1800" dirty="0" err="1" smtClean="0"/>
              <a:t>Work</a:t>
            </a:r>
            <a:r>
              <a:rPr lang="nb-NO" sz="1800" dirty="0" smtClean="0"/>
              <a:t> on </a:t>
            </a:r>
            <a:r>
              <a:rPr lang="nb-NO" sz="1800" dirty="0" err="1" smtClean="0"/>
              <a:t>embedded</a:t>
            </a:r>
            <a:r>
              <a:rPr lang="nb-NO" sz="1800" dirty="0" smtClean="0"/>
              <a:t> grids (e.g. </a:t>
            </a:r>
            <a:r>
              <a:rPr lang="nb-NO" sz="1800" dirty="0" err="1" smtClean="0"/>
              <a:t>around</a:t>
            </a:r>
            <a:r>
              <a:rPr lang="nb-NO" sz="1800" dirty="0" smtClean="0"/>
              <a:t> jets) </a:t>
            </a:r>
            <a:r>
              <a:rPr lang="nb-NO" sz="1800" dirty="0" err="1" smtClean="0"/>
              <a:t>ongoing</a:t>
            </a:r>
            <a:endParaRPr lang="nb-NO" sz="1800" dirty="0" smtClean="0"/>
          </a:p>
          <a:p>
            <a:pPr>
              <a:buClr>
                <a:srgbClr val="FF812E"/>
              </a:buClr>
            </a:pPr>
            <a:endParaRPr lang="nb-NO" sz="1800" dirty="0"/>
          </a:p>
          <a:p>
            <a:pPr>
              <a:buClr>
                <a:srgbClr val="FF812E"/>
              </a:buClr>
            </a:pPr>
            <a:r>
              <a:rPr lang="nb-NO" sz="1800" dirty="0" smtClean="0"/>
              <a:t>2010 =&gt; </a:t>
            </a:r>
            <a:r>
              <a:rPr lang="nb-NO" sz="1800" dirty="0" err="1" smtClean="0"/>
              <a:t>Building</a:t>
            </a:r>
            <a:r>
              <a:rPr lang="nb-NO" sz="1800" dirty="0" smtClean="0"/>
              <a:t> up </a:t>
            </a:r>
            <a:r>
              <a:rPr lang="nb-NO" sz="1800" dirty="0" err="1" smtClean="0"/>
              <a:t>new</a:t>
            </a:r>
            <a:r>
              <a:rPr lang="nb-NO" sz="1800" dirty="0" smtClean="0"/>
              <a:t> fire </a:t>
            </a:r>
            <a:r>
              <a:rPr lang="nb-NO" sz="1800" dirty="0" err="1" smtClean="0"/>
              <a:t>modeling</a:t>
            </a:r>
            <a:r>
              <a:rPr lang="nb-NO" sz="1800" dirty="0" smtClean="0"/>
              <a:t> team</a:t>
            </a:r>
            <a:endParaRPr lang="nb-NO" sz="1800" dirty="0"/>
          </a:p>
          <a:p>
            <a:pPr>
              <a:buClr>
                <a:srgbClr val="FF812E"/>
              </a:buClr>
              <a:buFont typeface="Wingdings" pitchFamily="2" charset="2"/>
              <a:buChar char="§"/>
            </a:pPr>
            <a:r>
              <a:rPr lang="nb-NO" sz="1800" dirty="0"/>
              <a:t> </a:t>
            </a:r>
            <a:r>
              <a:rPr lang="nb-NO" sz="1800" dirty="0" smtClean="0"/>
              <a:t>Ray-tracing </a:t>
            </a:r>
            <a:r>
              <a:rPr lang="nb-NO" sz="1800" dirty="0" err="1" smtClean="0"/>
              <a:t>model</a:t>
            </a:r>
            <a:r>
              <a:rPr lang="nb-NO" sz="1800" dirty="0" smtClean="0"/>
              <a:t> (DTM) for </a:t>
            </a:r>
            <a:r>
              <a:rPr lang="nb-NO" sz="1800" dirty="0" err="1" smtClean="0"/>
              <a:t>radiation</a:t>
            </a:r>
            <a:r>
              <a:rPr lang="nb-NO" sz="1800" dirty="0" smtClean="0"/>
              <a:t> (</a:t>
            </a:r>
            <a:r>
              <a:rPr lang="nb-NO" sz="1800" dirty="0" err="1" smtClean="0"/>
              <a:t>optimization</a:t>
            </a:r>
            <a:r>
              <a:rPr lang="nb-NO" sz="1800" dirty="0" smtClean="0"/>
              <a:t> </a:t>
            </a:r>
            <a:r>
              <a:rPr lang="nb-NO" sz="1800" dirty="0" err="1" smtClean="0"/>
              <a:t>remains</a:t>
            </a:r>
            <a:r>
              <a:rPr lang="nb-NO" sz="1800" dirty="0" smtClean="0"/>
              <a:t>)</a:t>
            </a:r>
          </a:p>
          <a:p>
            <a:pPr>
              <a:buClr>
                <a:srgbClr val="FF812E"/>
              </a:buClr>
              <a:buFont typeface="Wingdings" pitchFamily="2" charset="2"/>
              <a:buChar char="§"/>
            </a:pPr>
            <a:r>
              <a:rPr lang="nb-NO" sz="1800" dirty="0"/>
              <a:t> </a:t>
            </a:r>
            <a:r>
              <a:rPr lang="nb-NO" sz="1800" dirty="0" err="1" smtClean="0"/>
              <a:t>Validation</a:t>
            </a:r>
            <a:r>
              <a:rPr lang="nb-NO" sz="1800" dirty="0"/>
              <a:t> </a:t>
            </a:r>
            <a:r>
              <a:rPr lang="nb-NO" sz="1800" dirty="0" smtClean="0"/>
              <a:t>and </a:t>
            </a:r>
            <a:r>
              <a:rPr lang="nb-NO" sz="1800" dirty="0" err="1"/>
              <a:t>m</a:t>
            </a:r>
            <a:r>
              <a:rPr lang="nb-NO" sz="1800" dirty="0" err="1" smtClean="0"/>
              <a:t>ethodology</a:t>
            </a:r>
            <a:r>
              <a:rPr lang="nb-NO" sz="1800" dirty="0" smtClean="0"/>
              <a:t> </a:t>
            </a:r>
            <a:r>
              <a:rPr lang="nb-NO" sz="1800" dirty="0" err="1" smtClean="0"/>
              <a:t>development</a:t>
            </a:r>
            <a:r>
              <a:rPr lang="nb-NO" sz="1800" dirty="0" smtClean="0"/>
              <a:t> </a:t>
            </a:r>
            <a:r>
              <a:rPr lang="nb-NO" sz="1800" dirty="0" err="1" smtClean="0"/>
              <a:t>ongoing</a:t>
            </a:r>
            <a:endParaRPr lang="nb-NO" sz="1800" dirty="0" smtClean="0"/>
          </a:p>
          <a:p>
            <a:pPr>
              <a:buClr>
                <a:srgbClr val="FF812E"/>
              </a:buClr>
            </a:pPr>
            <a:endParaRPr lang="nb-NO" sz="1800" dirty="0" smtClean="0"/>
          </a:p>
          <a:p>
            <a:pPr>
              <a:buClr>
                <a:srgbClr val="FF812E"/>
              </a:buClr>
            </a:pPr>
            <a:endParaRPr lang="nb-NO" sz="1800" dirty="0" smtClean="0"/>
          </a:p>
          <a:p>
            <a:pPr>
              <a:buClr>
                <a:srgbClr val="FF812E"/>
              </a:buClr>
            </a:pPr>
            <a:r>
              <a:rPr lang="nb-NO" sz="1800" dirty="0" smtClean="0"/>
              <a:t>2012 =&gt; JIP on FIRE </a:t>
            </a:r>
            <a:r>
              <a:rPr lang="nb-NO" sz="1800" dirty="0" err="1" smtClean="0"/>
              <a:t>will</a:t>
            </a:r>
            <a:r>
              <a:rPr lang="nb-NO" sz="1800" dirty="0" smtClean="0"/>
              <a:t> start, partners </a:t>
            </a:r>
            <a:r>
              <a:rPr lang="nb-NO" sz="1800" dirty="0" err="1" smtClean="0"/>
              <a:t>get</a:t>
            </a:r>
            <a:r>
              <a:rPr lang="nb-NO" sz="1800" dirty="0" smtClean="0"/>
              <a:t> beta-</a:t>
            </a:r>
            <a:r>
              <a:rPr lang="nb-NO" sz="1800" dirty="0" err="1" smtClean="0"/>
              <a:t>versions</a:t>
            </a:r>
            <a:r>
              <a:rPr lang="nb-NO" sz="1800" dirty="0" smtClean="0"/>
              <a:t> and </a:t>
            </a:r>
            <a:r>
              <a:rPr lang="nb-NO" sz="1800" dirty="0" err="1" smtClean="0"/>
              <a:t>can</a:t>
            </a:r>
            <a:r>
              <a:rPr lang="nb-NO" sz="1800" dirty="0" smtClean="0"/>
              <a:t> </a:t>
            </a:r>
            <a:r>
              <a:rPr lang="nb-NO" sz="1800" dirty="0" err="1" smtClean="0"/>
              <a:t>influence</a:t>
            </a:r>
            <a:r>
              <a:rPr lang="nb-NO" sz="1800" dirty="0" smtClean="0"/>
              <a:t> </a:t>
            </a:r>
            <a:r>
              <a:rPr lang="nb-NO" sz="1800" dirty="0" err="1" smtClean="0"/>
              <a:t>development</a:t>
            </a:r>
            <a:endParaRPr lang="nb-NO" sz="1800" dirty="0" smtClean="0"/>
          </a:p>
        </p:txBody>
      </p:sp>
      <p:pic>
        <p:nvPicPr>
          <p:cNvPr id="5123" name="Picture 3" descr="425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453" y="488934"/>
            <a:ext cx="3572424" cy="2390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1996" y="3241129"/>
            <a:ext cx="2103438" cy="169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944536" y="2902504"/>
            <a:ext cx="181492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1200" dirty="0" smtClean="0">
                <a:latin typeface="+mn-lt"/>
              </a:rPr>
              <a:t>FLACS-FIRE </a:t>
            </a:r>
            <a:r>
              <a:rPr lang="nb-NO" sz="1200" dirty="0" err="1" smtClean="0">
                <a:latin typeface="+mn-lt"/>
              </a:rPr>
              <a:t>simulation</a:t>
            </a:r>
            <a:endParaRPr lang="en-US" sz="1200" dirty="0">
              <a:latin typeface="+mn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952297" y="4950152"/>
            <a:ext cx="140615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1200" dirty="0" smtClean="0">
                <a:latin typeface="+mn-lt"/>
              </a:rPr>
              <a:t>Murcia test </a:t>
            </a:r>
            <a:r>
              <a:rPr lang="nb-NO" sz="1200" dirty="0" err="1" smtClean="0">
                <a:latin typeface="+mn-lt"/>
              </a:rPr>
              <a:t>facility</a:t>
            </a:r>
            <a:endParaRPr lang="en-U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20107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>
          <a:xfrm>
            <a:off x="130175" y="-58738"/>
            <a:ext cx="9013825" cy="685801"/>
          </a:xfrm>
          <a:noFill/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46800" rIns="18000" bIns="46800" anchor="ctr"/>
          <a:lstStyle/>
          <a:p>
            <a:pPr>
              <a:spcBef>
                <a:spcPts val="725"/>
              </a:spcBef>
            </a:pPr>
            <a:r>
              <a:rPr lang="nb-NO" sz="2800" b="1" dirty="0" smtClean="0"/>
              <a:t>CURRENT WORK: FLACS-FIRE FOR HYDROGEN</a:t>
            </a:r>
            <a:endParaRPr lang="en-US" sz="2800" b="1" dirty="0"/>
          </a:p>
        </p:txBody>
      </p:sp>
      <p:sp>
        <p:nvSpPr>
          <p:cNvPr id="124931" name="Rectangle 3"/>
          <p:cNvSpPr>
            <a:spLocks noChangeArrowheads="1"/>
          </p:cNvSpPr>
          <p:nvPr/>
        </p:nvSpPr>
        <p:spPr bwMode="auto">
          <a:xfrm>
            <a:off x="1695450" y="15478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77FA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24932" name="Rectangle 4"/>
          <p:cNvSpPr>
            <a:spLocks noChangeArrowheads="1"/>
          </p:cNvSpPr>
          <p:nvPr/>
        </p:nvSpPr>
        <p:spPr bwMode="auto">
          <a:xfrm>
            <a:off x="2465388" y="5838825"/>
            <a:ext cx="1938337" cy="1698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933" name="Rectangle 5"/>
          <p:cNvSpPr>
            <a:spLocks noChangeArrowheads="1"/>
          </p:cNvSpPr>
          <p:nvPr/>
        </p:nvSpPr>
        <p:spPr bwMode="auto">
          <a:xfrm>
            <a:off x="1585913" y="6213475"/>
            <a:ext cx="1938337" cy="1698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934" name="Text Box 6"/>
          <p:cNvSpPr txBox="1">
            <a:spLocks noChangeArrowheads="1"/>
          </p:cNvSpPr>
          <p:nvPr/>
        </p:nvSpPr>
        <p:spPr bwMode="auto">
          <a:xfrm>
            <a:off x="303213" y="768350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7" name="Rectangle 2"/>
          <p:cNvSpPr txBox="1">
            <a:spLocks noChangeArrowheads="1"/>
          </p:cNvSpPr>
          <p:nvPr/>
        </p:nvSpPr>
        <p:spPr bwMode="auto">
          <a:xfrm>
            <a:off x="137795" y="753194"/>
            <a:ext cx="9013825" cy="685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8000" tIns="46800" rIns="18000" bIns="4680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F812E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F812E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F812E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F812E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F812E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F812E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F812E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F812E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F812E"/>
                </a:solidFill>
                <a:latin typeface="Arial" charset="0"/>
              </a:defRPr>
            </a:lvl9pPr>
          </a:lstStyle>
          <a:p>
            <a:pPr>
              <a:spcBef>
                <a:spcPts val="725"/>
              </a:spcBef>
            </a:pPr>
            <a:r>
              <a:rPr lang="nb-NO" sz="1800" dirty="0" smtClean="0">
                <a:solidFill>
                  <a:schemeClr val="tx1"/>
                </a:solidFill>
              </a:rPr>
              <a:t>For hydrogen </a:t>
            </a:r>
            <a:r>
              <a:rPr lang="nb-NO" sz="1800" dirty="0" err="1" smtClean="0">
                <a:solidFill>
                  <a:schemeClr val="tx1"/>
                </a:solidFill>
              </a:rPr>
              <a:t>simulations</a:t>
            </a:r>
            <a:r>
              <a:rPr lang="nb-NO" sz="1800" dirty="0" smtClean="0">
                <a:solidFill>
                  <a:schemeClr val="tx1"/>
                </a:solidFill>
              </a:rPr>
              <a:t> </a:t>
            </a:r>
            <a:r>
              <a:rPr lang="nb-NO" sz="1800" dirty="0" err="1" smtClean="0">
                <a:solidFill>
                  <a:schemeClr val="tx1"/>
                </a:solidFill>
              </a:rPr>
              <a:t>the</a:t>
            </a:r>
            <a:r>
              <a:rPr lang="nb-NO" sz="1800" dirty="0" smtClean="0">
                <a:solidFill>
                  <a:schemeClr val="tx1"/>
                </a:solidFill>
              </a:rPr>
              <a:t> </a:t>
            </a:r>
            <a:r>
              <a:rPr lang="nb-NO" sz="1800" dirty="0" err="1" smtClean="0">
                <a:solidFill>
                  <a:schemeClr val="tx1"/>
                </a:solidFill>
              </a:rPr>
              <a:t>followin</a:t>
            </a:r>
            <a:r>
              <a:rPr lang="nb-NO" sz="1800" dirty="0" err="1" smtClean="0">
                <a:solidFill>
                  <a:schemeClr val="tx1"/>
                </a:solidFill>
              </a:rPr>
              <a:t>g</a:t>
            </a:r>
            <a:r>
              <a:rPr lang="nb-NO" sz="1800" dirty="0" smtClean="0">
                <a:solidFill>
                  <a:schemeClr val="tx1"/>
                </a:solidFill>
              </a:rPr>
              <a:t> </a:t>
            </a:r>
            <a:r>
              <a:rPr lang="nb-NO" sz="1800" dirty="0" err="1" smtClean="0">
                <a:solidFill>
                  <a:schemeClr val="tx1"/>
                </a:solidFill>
              </a:rPr>
              <a:t>models</a:t>
            </a:r>
            <a:r>
              <a:rPr lang="nb-NO" sz="1800" dirty="0" smtClean="0">
                <a:solidFill>
                  <a:schemeClr val="tx1"/>
                </a:solidFill>
              </a:rPr>
              <a:t> </a:t>
            </a:r>
            <a:r>
              <a:rPr lang="nb-NO" sz="1800" dirty="0" err="1" smtClean="0">
                <a:solidFill>
                  <a:schemeClr val="tx1"/>
                </a:solidFill>
              </a:rPr>
              <a:t>are</a:t>
            </a:r>
            <a:r>
              <a:rPr lang="nb-NO" sz="1800" dirty="0" smtClean="0">
                <a:solidFill>
                  <a:schemeClr val="tx1"/>
                </a:solidFill>
              </a:rPr>
              <a:t> used</a:t>
            </a:r>
            <a:endParaRPr lang="nb-NO" sz="1800" dirty="0" smtClean="0">
              <a:solidFill>
                <a:schemeClr val="tx1"/>
              </a:solidFill>
            </a:endParaRPr>
          </a:p>
          <a:p>
            <a:pPr marL="285750" indent="-285750">
              <a:spcBef>
                <a:spcPts val="725"/>
              </a:spcBef>
              <a:buClr>
                <a:srgbClr val="FF812E"/>
              </a:buClr>
              <a:buFont typeface="Wingdings" pitchFamily="2" charset="2"/>
              <a:buChar char="§"/>
            </a:pPr>
            <a:r>
              <a:rPr lang="nb-NO" sz="1800" dirty="0" smtClean="0">
                <a:solidFill>
                  <a:schemeClr val="tx1"/>
                </a:solidFill>
              </a:rPr>
              <a:t>EDC </a:t>
            </a:r>
            <a:r>
              <a:rPr lang="nb-NO" sz="1800" dirty="0" err="1" smtClean="0">
                <a:solidFill>
                  <a:schemeClr val="tx1"/>
                </a:solidFill>
              </a:rPr>
              <a:t>combustion</a:t>
            </a:r>
            <a:r>
              <a:rPr lang="nb-NO" sz="1800" dirty="0" smtClean="0">
                <a:solidFill>
                  <a:schemeClr val="tx1"/>
                </a:solidFill>
              </a:rPr>
              <a:t> </a:t>
            </a:r>
            <a:r>
              <a:rPr lang="nb-NO" sz="1800" dirty="0" err="1" smtClean="0">
                <a:solidFill>
                  <a:schemeClr val="tx1"/>
                </a:solidFill>
              </a:rPr>
              <a:t>model</a:t>
            </a:r>
            <a:r>
              <a:rPr lang="nb-NO" sz="1800" dirty="0" smtClean="0">
                <a:solidFill>
                  <a:schemeClr val="tx1"/>
                </a:solidFill>
              </a:rPr>
              <a:t> (</a:t>
            </a:r>
            <a:r>
              <a:rPr lang="nb-NO" sz="1800" dirty="0" err="1" smtClean="0">
                <a:solidFill>
                  <a:schemeClr val="tx1"/>
                </a:solidFill>
              </a:rPr>
              <a:t>adaptively</a:t>
            </a:r>
            <a:r>
              <a:rPr lang="nb-NO" sz="1800" dirty="0" smtClean="0">
                <a:solidFill>
                  <a:schemeClr val="tx1"/>
                </a:solidFill>
              </a:rPr>
              <a:t> </a:t>
            </a:r>
            <a:r>
              <a:rPr lang="nb-NO" sz="1800" dirty="0" err="1" smtClean="0">
                <a:solidFill>
                  <a:schemeClr val="tx1"/>
                </a:solidFill>
              </a:rPr>
              <a:t>activated</a:t>
            </a:r>
            <a:r>
              <a:rPr lang="nb-NO" sz="1800" dirty="0" smtClean="0">
                <a:solidFill>
                  <a:schemeClr val="tx1"/>
                </a:solidFill>
              </a:rPr>
              <a:t> for non-</a:t>
            </a:r>
            <a:r>
              <a:rPr lang="nb-NO" sz="1800" dirty="0" err="1" smtClean="0">
                <a:solidFill>
                  <a:schemeClr val="tx1"/>
                </a:solidFill>
              </a:rPr>
              <a:t>premixed</a:t>
            </a:r>
            <a:r>
              <a:rPr lang="nb-NO" sz="1800" dirty="0" smtClean="0">
                <a:solidFill>
                  <a:schemeClr val="tx1"/>
                </a:solidFill>
              </a:rPr>
              <a:t> </a:t>
            </a:r>
            <a:r>
              <a:rPr lang="nb-NO" sz="1800" dirty="0" err="1" smtClean="0">
                <a:solidFill>
                  <a:schemeClr val="tx1"/>
                </a:solidFill>
              </a:rPr>
              <a:t>flames</a:t>
            </a:r>
            <a:r>
              <a:rPr lang="nb-NO" sz="1800" dirty="0" smtClean="0">
                <a:solidFill>
                  <a:schemeClr val="tx1"/>
                </a:solidFill>
              </a:rPr>
              <a:t>)</a:t>
            </a:r>
          </a:p>
          <a:p>
            <a:pPr marL="285750" indent="-285750">
              <a:spcBef>
                <a:spcPts val="725"/>
              </a:spcBef>
              <a:buClr>
                <a:srgbClr val="FF812E"/>
              </a:buClr>
              <a:buFont typeface="Wingdings" pitchFamily="2" charset="2"/>
              <a:buChar char="§"/>
            </a:pPr>
            <a:r>
              <a:rPr lang="nb-NO" sz="1800" dirty="0" err="1" smtClean="0">
                <a:solidFill>
                  <a:schemeClr val="tx1"/>
                </a:solidFill>
              </a:rPr>
              <a:t>Soot</a:t>
            </a:r>
            <a:r>
              <a:rPr lang="nb-NO" sz="1800" dirty="0" smtClean="0">
                <a:solidFill>
                  <a:schemeClr val="tx1"/>
                </a:solidFill>
              </a:rPr>
              <a:t> </a:t>
            </a:r>
            <a:r>
              <a:rPr lang="nb-NO" sz="1800" dirty="0" err="1" smtClean="0">
                <a:solidFill>
                  <a:schemeClr val="tx1"/>
                </a:solidFill>
              </a:rPr>
              <a:t>model</a:t>
            </a:r>
            <a:r>
              <a:rPr lang="nb-NO" sz="1800" dirty="0" smtClean="0">
                <a:solidFill>
                  <a:schemeClr val="tx1"/>
                </a:solidFill>
              </a:rPr>
              <a:t> not relevant for hydrogen</a:t>
            </a:r>
          </a:p>
          <a:p>
            <a:pPr marL="285750" indent="-285750">
              <a:spcBef>
                <a:spcPts val="725"/>
              </a:spcBef>
              <a:buClr>
                <a:srgbClr val="FF812E"/>
              </a:buClr>
              <a:buFont typeface="Wingdings" pitchFamily="2" charset="2"/>
              <a:buChar char="§"/>
            </a:pPr>
            <a:r>
              <a:rPr lang="nb-NO" sz="1800" dirty="0" smtClean="0">
                <a:solidFill>
                  <a:schemeClr val="tx1"/>
                </a:solidFill>
              </a:rPr>
              <a:t>DTM (</a:t>
            </a:r>
            <a:r>
              <a:rPr lang="nb-NO" sz="1800" dirty="0" err="1" smtClean="0">
                <a:solidFill>
                  <a:schemeClr val="tx1"/>
                </a:solidFill>
              </a:rPr>
              <a:t>raytracing</a:t>
            </a:r>
            <a:r>
              <a:rPr lang="nb-NO" sz="1800" dirty="0" smtClean="0">
                <a:solidFill>
                  <a:schemeClr val="tx1"/>
                </a:solidFill>
              </a:rPr>
              <a:t>) </a:t>
            </a:r>
            <a:r>
              <a:rPr lang="nb-NO" sz="1800" dirty="0" err="1" smtClean="0">
                <a:solidFill>
                  <a:schemeClr val="tx1"/>
                </a:solidFill>
              </a:rPr>
              <a:t>radiation</a:t>
            </a:r>
            <a:r>
              <a:rPr lang="nb-NO" sz="1800" dirty="0" smtClean="0">
                <a:solidFill>
                  <a:schemeClr val="tx1"/>
                </a:solidFill>
              </a:rPr>
              <a:t> </a:t>
            </a:r>
            <a:r>
              <a:rPr lang="nb-NO" sz="1800" dirty="0" err="1" smtClean="0">
                <a:solidFill>
                  <a:schemeClr val="tx1"/>
                </a:solidFill>
              </a:rPr>
              <a:t>model</a:t>
            </a:r>
            <a:r>
              <a:rPr lang="nb-NO" sz="1800" dirty="0" smtClean="0">
                <a:solidFill>
                  <a:schemeClr val="tx1"/>
                </a:solidFill>
              </a:rPr>
              <a:t> used</a:t>
            </a:r>
          </a:p>
          <a:p>
            <a:pPr marL="285750" indent="-285750">
              <a:spcBef>
                <a:spcPts val="725"/>
              </a:spcBef>
              <a:buClr>
                <a:srgbClr val="FF812E"/>
              </a:buClr>
              <a:buFont typeface="Wingdings" pitchFamily="2" charset="2"/>
              <a:buChar char="§"/>
            </a:pPr>
            <a:r>
              <a:rPr lang="nb-NO" sz="1800" dirty="0" err="1" smtClean="0">
                <a:solidFill>
                  <a:schemeClr val="tx1"/>
                </a:solidFill>
              </a:rPr>
              <a:t>Simulated</a:t>
            </a:r>
            <a:r>
              <a:rPr lang="nb-NO" sz="1800" dirty="0" smtClean="0">
                <a:solidFill>
                  <a:schemeClr val="tx1"/>
                </a:solidFill>
              </a:rPr>
              <a:t> HSL jet fire tests (</a:t>
            </a:r>
            <a:r>
              <a:rPr lang="nb-NO" sz="1800" dirty="0" err="1" smtClean="0">
                <a:solidFill>
                  <a:schemeClr val="tx1"/>
                </a:solidFill>
              </a:rPr>
              <a:t>variation</a:t>
            </a:r>
            <a:r>
              <a:rPr lang="nb-NO" sz="1800" dirty="0" smtClean="0">
                <a:solidFill>
                  <a:schemeClr val="tx1"/>
                </a:solidFill>
              </a:rPr>
              <a:t> </a:t>
            </a:r>
            <a:r>
              <a:rPr lang="nb-NO" sz="1800" dirty="0" err="1" smtClean="0">
                <a:solidFill>
                  <a:schemeClr val="tx1"/>
                </a:solidFill>
              </a:rPr>
              <a:t>of</a:t>
            </a:r>
            <a:r>
              <a:rPr lang="nb-NO" sz="1800" dirty="0" smtClean="0">
                <a:solidFill>
                  <a:schemeClr val="tx1"/>
                </a:solidFill>
              </a:rPr>
              <a:t> barriers and </a:t>
            </a:r>
            <a:r>
              <a:rPr lang="nb-NO" sz="1800" dirty="0" err="1" smtClean="0">
                <a:solidFill>
                  <a:schemeClr val="tx1"/>
                </a:solidFill>
              </a:rPr>
              <a:t>release</a:t>
            </a:r>
            <a:r>
              <a:rPr lang="nb-NO" sz="1800" dirty="0" smtClean="0">
                <a:solidFill>
                  <a:schemeClr val="tx1"/>
                </a:solidFill>
              </a:rPr>
              <a:t> </a:t>
            </a:r>
            <a:r>
              <a:rPr lang="nb-NO" sz="1800" dirty="0" err="1" smtClean="0">
                <a:solidFill>
                  <a:schemeClr val="tx1"/>
                </a:solidFill>
              </a:rPr>
              <a:t>orifice</a:t>
            </a:r>
            <a:r>
              <a:rPr lang="nb-NO" sz="1800" dirty="0" smtClean="0">
                <a:solidFill>
                  <a:schemeClr val="tx1"/>
                </a:solidFill>
              </a:rPr>
              <a:t> diameter)</a:t>
            </a:r>
            <a:endParaRPr lang="nb-NO" sz="1800" dirty="0" smtClean="0">
              <a:solidFill>
                <a:schemeClr val="tx1"/>
              </a:solidFill>
            </a:endParaRPr>
          </a:p>
          <a:p>
            <a:pPr>
              <a:spcBef>
                <a:spcPts val="725"/>
              </a:spcBef>
            </a:pPr>
            <a:endParaRPr lang="nb-NO" sz="1800" dirty="0" smtClean="0">
              <a:solidFill>
                <a:schemeClr val="tx1"/>
              </a:solidFill>
            </a:endParaRPr>
          </a:p>
        </p:txBody>
      </p:sp>
      <p:pic>
        <p:nvPicPr>
          <p:cNvPr id="14" name="Picture 2" descr="3d_t9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912"/>
          <a:stretch>
            <a:fillRect/>
          </a:stretch>
        </p:blipFill>
        <p:spPr bwMode="auto">
          <a:xfrm>
            <a:off x="1695450" y="2810751"/>
            <a:ext cx="4819650" cy="357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2118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>
          <a:xfrm>
            <a:off x="130175" y="-58738"/>
            <a:ext cx="9013825" cy="685801"/>
          </a:xfrm>
          <a:noFill/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46800" rIns="18000" bIns="46800" anchor="ctr"/>
          <a:lstStyle/>
          <a:p>
            <a:pPr>
              <a:spcBef>
                <a:spcPts val="725"/>
              </a:spcBef>
            </a:pPr>
            <a:r>
              <a:rPr lang="nb-NO" sz="2800" b="1" dirty="0" smtClean="0"/>
              <a:t>OVERVIEW HSL FIRE EXPERIMENTS</a:t>
            </a:r>
            <a:endParaRPr lang="en-US" sz="2800" b="1" dirty="0"/>
          </a:p>
        </p:txBody>
      </p:sp>
      <p:sp>
        <p:nvSpPr>
          <p:cNvPr id="124931" name="Rectangle 3"/>
          <p:cNvSpPr>
            <a:spLocks noChangeArrowheads="1"/>
          </p:cNvSpPr>
          <p:nvPr/>
        </p:nvSpPr>
        <p:spPr bwMode="auto">
          <a:xfrm>
            <a:off x="1695450" y="15478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77FA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24932" name="Rectangle 4"/>
          <p:cNvSpPr>
            <a:spLocks noChangeArrowheads="1"/>
          </p:cNvSpPr>
          <p:nvPr/>
        </p:nvSpPr>
        <p:spPr bwMode="auto">
          <a:xfrm>
            <a:off x="2465388" y="5838825"/>
            <a:ext cx="1938337" cy="1698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933" name="Rectangle 5"/>
          <p:cNvSpPr>
            <a:spLocks noChangeArrowheads="1"/>
          </p:cNvSpPr>
          <p:nvPr/>
        </p:nvSpPr>
        <p:spPr bwMode="auto">
          <a:xfrm>
            <a:off x="1585913" y="6213475"/>
            <a:ext cx="1938337" cy="1698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934" name="Text Box 6"/>
          <p:cNvSpPr txBox="1">
            <a:spLocks noChangeArrowheads="1"/>
          </p:cNvSpPr>
          <p:nvPr/>
        </p:nvSpPr>
        <p:spPr bwMode="auto">
          <a:xfrm>
            <a:off x="303213" y="768350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7" name="Rectangle 2"/>
          <p:cNvSpPr txBox="1">
            <a:spLocks noChangeArrowheads="1"/>
          </p:cNvSpPr>
          <p:nvPr/>
        </p:nvSpPr>
        <p:spPr bwMode="auto">
          <a:xfrm>
            <a:off x="137795" y="572330"/>
            <a:ext cx="9013825" cy="685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8000" tIns="46800" rIns="18000" bIns="4680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F812E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F812E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F812E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F812E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F812E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F812E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F812E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F812E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F812E"/>
                </a:solidFill>
                <a:latin typeface="Arial" charset="0"/>
              </a:defRPr>
            </a:lvl9pPr>
          </a:lstStyle>
          <a:p>
            <a:pPr>
              <a:spcBef>
                <a:spcPts val="725"/>
              </a:spcBef>
            </a:pPr>
            <a:r>
              <a:rPr lang="nb-NO" sz="1800" dirty="0" err="1" smtClean="0">
                <a:solidFill>
                  <a:schemeClr val="tx1"/>
                </a:solidFill>
              </a:rPr>
              <a:t>Horizontal</a:t>
            </a:r>
            <a:r>
              <a:rPr lang="nb-NO" sz="1800" dirty="0" smtClean="0">
                <a:solidFill>
                  <a:schemeClr val="tx1"/>
                </a:solidFill>
              </a:rPr>
              <a:t> jet fire </a:t>
            </a:r>
            <a:r>
              <a:rPr lang="nb-NO" sz="1800" dirty="0" err="1" smtClean="0">
                <a:solidFill>
                  <a:schemeClr val="tx1"/>
                </a:solidFill>
              </a:rPr>
              <a:t>experiments</a:t>
            </a:r>
            <a:endParaRPr lang="nb-NO" sz="1800" dirty="0" smtClean="0">
              <a:solidFill>
                <a:schemeClr val="tx1"/>
              </a:solidFill>
            </a:endParaRPr>
          </a:p>
          <a:p>
            <a:pPr marL="285750" indent="-285750">
              <a:spcBef>
                <a:spcPts val="725"/>
              </a:spcBef>
              <a:buClr>
                <a:srgbClr val="FF812E"/>
              </a:buClr>
              <a:buFont typeface="Wingdings" pitchFamily="2" charset="2"/>
              <a:buChar char="§"/>
            </a:pPr>
            <a:r>
              <a:rPr lang="nb-NO" sz="1800" dirty="0">
                <a:solidFill>
                  <a:schemeClr val="tx1"/>
                </a:solidFill>
              </a:rPr>
              <a:t>Three </a:t>
            </a:r>
            <a:r>
              <a:rPr lang="nb-NO" sz="1800" dirty="0" err="1">
                <a:solidFill>
                  <a:schemeClr val="tx1"/>
                </a:solidFill>
              </a:rPr>
              <a:t>release</a:t>
            </a:r>
            <a:r>
              <a:rPr lang="nb-NO" sz="1800" dirty="0">
                <a:solidFill>
                  <a:schemeClr val="tx1"/>
                </a:solidFill>
              </a:rPr>
              <a:t> </a:t>
            </a:r>
            <a:r>
              <a:rPr lang="nb-NO" sz="1800" dirty="0" err="1" smtClean="0">
                <a:solidFill>
                  <a:schemeClr val="tx1"/>
                </a:solidFill>
              </a:rPr>
              <a:t>orifices</a:t>
            </a:r>
            <a:r>
              <a:rPr lang="nb-NO" sz="1800" dirty="0" smtClean="0">
                <a:solidFill>
                  <a:schemeClr val="tx1"/>
                </a:solidFill>
              </a:rPr>
              <a:t> (200 bar &amp; 100 </a:t>
            </a:r>
            <a:r>
              <a:rPr lang="nb-NO" sz="1800" dirty="0" err="1" smtClean="0">
                <a:solidFill>
                  <a:schemeClr val="tx1"/>
                </a:solidFill>
              </a:rPr>
              <a:t>litre</a:t>
            </a:r>
            <a:r>
              <a:rPr lang="nb-NO" sz="1800" dirty="0" smtClean="0">
                <a:solidFill>
                  <a:schemeClr val="tx1"/>
                </a:solidFill>
              </a:rPr>
              <a:t>)</a:t>
            </a:r>
            <a:endParaRPr lang="nb-NO" sz="1800" dirty="0">
              <a:solidFill>
                <a:schemeClr val="tx1"/>
              </a:solidFill>
            </a:endParaRPr>
          </a:p>
          <a:p>
            <a:pPr marL="742950" lvl="1" indent="-285750">
              <a:spcBef>
                <a:spcPts val="725"/>
              </a:spcBef>
              <a:buClr>
                <a:srgbClr val="FF812E"/>
              </a:buClr>
              <a:buFont typeface="Symbol" pitchFamily="18" charset="2"/>
              <a:buChar char="Þ"/>
            </a:pPr>
            <a:r>
              <a:rPr lang="nb-NO" sz="1800" dirty="0">
                <a:solidFill>
                  <a:schemeClr val="tx1"/>
                </a:solidFill>
              </a:rPr>
              <a:t>3.2mm, 6.4mm and 9.5mm</a:t>
            </a:r>
          </a:p>
          <a:p>
            <a:pPr marL="285750" indent="-285750">
              <a:spcBef>
                <a:spcPts val="725"/>
              </a:spcBef>
              <a:buClr>
                <a:srgbClr val="FF812E"/>
              </a:buClr>
              <a:buFont typeface="Wingdings" pitchFamily="2" charset="2"/>
              <a:buChar char="§"/>
            </a:pPr>
            <a:r>
              <a:rPr lang="nb-NO" sz="1800" dirty="0" smtClean="0">
                <a:solidFill>
                  <a:schemeClr val="tx1"/>
                </a:solidFill>
              </a:rPr>
              <a:t>Three barriers </a:t>
            </a:r>
            <a:r>
              <a:rPr lang="nb-NO" sz="1800" dirty="0" err="1" smtClean="0">
                <a:solidFill>
                  <a:schemeClr val="tx1"/>
                </a:solidFill>
              </a:rPr>
              <a:t>configurations</a:t>
            </a:r>
            <a:endParaRPr lang="nb-NO" sz="1800" dirty="0">
              <a:solidFill>
                <a:schemeClr val="tx1"/>
              </a:solidFill>
            </a:endParaRPr>
          </a:p>
          <a:p>
            <a:pPr marL="742950" lvl="1" indent="-285750">
              <a:spcBef>
                <a:spcPts val="725"/>
              </a:spcBef>
              <a:buClr>
                <a:srgbClr val="FF812E"/>
              </a:buClr>
              <a:buFont typeface="Symbol" pitchFamily="18" charset="2"/>
              <a:buChar char="Þ"/>
            </a:pPr>
            <a:r>
              <a:rPr lang="nb-NO" sz="1800" dirty="0" smtClean="0">
                <a:solidFill>
                  <a:schemeClr val="tx1"/>
                </a:solidFill>
              </a:rPr>
              <a:t>90 </a:t>
            </a:r>
            <a:r>
              <a:rPr lang="nb-NO" sz="1800" dirty="0" err="1" smtClean="0">
                <a:solidFill>
                  <a:schemeClr val="tx1"/>
                </a:solidFill>
              </a:rPr>
              <a:t>degree</a:t>
            </a:r>
            <a:r>
              <a:rPr lang="nb-NO" sz="1800" dirty="0" smtClean="0">
                <a:solidFill>
                  <a:schemeClr val="tx1"/>
                </a:solidFill>
              </a:rPr>
              <a:t>, 60 </a:t>
            </a:r>
            <a:r>
              <a:rPr lang="nb-NO" sz="1800" dirty="0" err="1" smtClean="0">
                <a:solidFill>
                  <a:schemeClr val="tx1"/>
                </a:solidFill>
              </a:rPr>
              <a:t>degree</a:t>
            </a:r>
            <a:r>
              <a:rPr lang="nb-NO" sz="1800" dirty="0" smtClean="0">
                <a:solidFill>
                  <a:schemeClr val="tx1"/>
                </a:solidFill>
              </a:rPr>
              <a:t> and </a:t>
            </a:r>
            <a:r>
              <a:rPr lang="nb-NO" sz="1800" dirty="0" err="1" smtClean="0">
                <a:solidFill>
                  <a:schemeClr val="tx1"/>
                </a:solidFill>
              </a:rPr>
              <a:t>no</a:t>
            </a:r>
            <a:r>
              <a:rPr lang="nb-NO" sz="1800" dirty="0" smtClean="0">
                <a:solidFill>
                  <a:schemeClr val="tx1"/>
                </a:solidFill>
              </a:rPr>
              <a:t> barriers (</a:t>
            </a:r>
            <a:r>
              <a:rPr lang="nb-NO" sz="1800" dirty="0" err="1" smtClean="0">
                <a:solidFill>
                  <a:schemeClr val="tx1"/>
                </a:solidFill>
              </a:rPr>
              <a:t>only</a:t>
            </a:r>
            <a:r>
              <a:rPr lang="nb-NO" sz="1800" dirty="0" smtClean="0">
                <a:solidFill>
                  <a:schemeClr val="tx1"/>
                </a:solidFill>
              </a:rPr>
              <a:t> 9.5mm)</a:t>
            </a:r>
          </a:p>
          <a:p>
            <a:pPr marL="285750" indent="-285750">
              <a:spcBef>
                <a:spcPts val="725"/>
              </a:spcBef>
              <a:buClr>
                <a:srgbClr val="FF812E"/>
              </a:buClr>
              <a:buFont typeface="Wingdings" pitchFamily="2" charset="2"/>
              <a:buChar char="§"/>
            </a:pPr>
            <a:r>
              <a:rPr lang="nb-NO" sz="1800" dirty="0" err="1" smtClean="0">
                <a:solidFill>
                  <a:schemeClr val="tx1"/>
                </a:solidFill>
              </a:rPr>
              <a:t>Release</a:t>
            </a:r>
            <a:r>
              <a:rPr lang="nb-NO" sz="1800" dirty="0" smtClean="0">
                <a:solidFill>
                  <a:schemeClr val="tx1"/>
                </a:solidFill>
              </a:rPr>
              <a:t> at 1.2m </a:t>
            </a:r>
            <a:r>
              <a:rPr lang="nb-NO" sz="1800" dirty="0" err="1" smtClean="0">
                <a:solidFill>
                  <a:schemeClr val="tx1"/>
                </a:solidFill>
              </a:rPr>
              <a:t>height</a:t>
            </a:r>
            <a:endParaRPr lang="nb-NO" sz="1800" dirty="0" smtClean="0">
              <a:solidFill>
                <a:schemeClr val="tx1"/>
              </a:solidFill>
            </a:endParaRPr>
          </a:p>
          <a:p>
            <a:pPr marL="285750" indent="-285750">
              <a:spcBef>
                <a:spcPts val="725"/>
              </a:spcBef>
              <a:buClr>
                <a:srgbClr val="FF812E"/>
              </a:buClr>
              <a:buFont typeface="Wingdings" pitchFamily="2" charset="2"/>
              <a:buChar char="§"/>
            </a:pPr>
            <a:r>
              <a:rPr lang="nb-NO" sz="1800" dirty="0" err="1" smtClean="0">
                <a:solidFill>
                  <a:schemeClr val="tx1"/>
                </a:solidFill>
              </a:rPr>
              <a:t>Ignition</a:t>
            </a:r>
            <a:r>
              <a:rPr lang="nb-NO" sz="1800" dirty="0">
                <a:solidFill>
                  <a:schemeClr val="tx1"/>
                </a:solidFill>
              </a:rPr>
              <a:t> </a:t>
            </a:r>
            <a:r>
              <a:rPr lang="nb-NO" sz="1800" dirty="0" smtClean="0">
                <a:solidFill>
                  <a:schemeClr val="tx1"/>
                </a:solidFill>
              </a:rPr>
              <a:t>2m from </a:t>
            </a:r>
            <a:r>
              <a:rPr lang="nb-NO" sz="1800" dirty="0" err="1" smtClean="0">
                <a:solidFill>
                  <a:schemeClr val="tx1"/>
                </a:solidFill>
              </a:rPr>
              <a:t>release</a:t>
            </a:r>
            <a:r>
              <a:rPr lang="nb-NO" sz="1800" dirty="0" smtClean="0">
                <a:solidFill>
                  <a:schemeClr val="tx1"/>
                </a:solidFill>
              </a:rPr>
              <a:t> at 800ms</a:t>
            </a:r>
          </a:p>
          <a:p>
            <a:pPr marL="285750" indent="-285750">
              <a:spcBef>
                <a:spcPts val="725"/>
              </a:spcBef>
              <a:buClr>
                <a:srgbClr val="FF812E"/>
              </a:buClr>
              <a:buFont typeface="Wingdings" pitchFamily="2" charset="2"/>
              <a:buChar char="§"/>
            </a:pPr>
            <a:r>
              <a:rPr lang="nb-NO" sz="1800" dirty="0" smtClean="0">
                <a:solidFill>
                  <a:schemeClr val="tx1"/>
                </a:solidFill>
              </a:rPr>
              <a:t>Barriers 2.6m from </a:t>
            </a:r>
            <a:r>
              <a:rPr lang="nb-NO" sz="1800" dirty="0" err="1" smtClean="0">
                <a:solidFill>
                  <a:schemeClr val="tx1"/>
                </a:solidFill>
              </a:rPr>
              <a:t>release</a:t>
            </a:r>
            <a:r>
              <a:rPr lang="nb-NO" sz="1800" dirty="0" smtClean="0">
                <a:solidFill>
                  <a:schemeClr val="tx1"/>
                </a:solidFill>
              </a:rPr>
              <a:t> location</a:t>
            </a:r>
          </a:p>
          <a:p>
            <a:pPr marL="285750" indent="-285750">
              <a:spcBef>
                <a:spcPts val="725"/>
              </a:spcBef>
              <a:buClr>
                <a:srgbClr val="FF812E"/>
              </a:buClr>
              <a:buFont typeface="Wingdings" pitchFamily="2" charset="2"/>
              <a:buChar char="§"/>
            </a:pPr>
            <a:endParaRPr lang="nb-NO" sz="1800" dirty="0" smtClean="0">
              <a:solidFill>
                <a:schemeClr val="tx1"/>
              </a:solidFill>
            </a:endParaRPr>
          </a:p>
          <a:p>
            <a:pPr>
              <a:spcBef>
                <a:spcPts val="725"/>
              </a:spcBef>
            </a:pPr>
            <a:endParaRPr lang="nb-NO" sz="1800" dirty="0" smtClean="0">
              <a:solidFill>
                <a:schemeClr val="tx1"/>
              </a:solidFill>
            </a:endParaRPr>
          </a:p>
          <a:p>
            <a:pPr>
              <a:spcBef>
                <a:spcPts val="725"/>
              </a:spcBef>
            </a:pPr>
            <a:endParaRPr lang="nb-NO" sz="1800" dirty="0" smtClean="0">
              <a:solidFill>
                <a:schemeClr val="tx1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2734" y="2013005"/>
            <a:ext cx="2220300" cy="1677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2734" y="158699"/>
            <a:ext cx="2220300" cy="1773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2673" y="3776523"/>
            <a:ext cx="3631327" cy="2606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795" y="3776523"/>
            <a:ext cx="3744844" cy="2606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2953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>
          <a:xfrm>
            <a:off x="130175" y="-58738"/>
            <a:ext cx="9013825" cy="685801"/>
          </a:xfrm>
          <a:noFill/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46800" rIns="18000" bIns="46800" anchor="ctr"/>
          <a:lstStyle/>
          <a:p>
            <a:pPr>
              <a:spcBef>
                <a:spcPts val="725"/>
              </a:spcBef>
            </a:pPr>
            <a:r>
              <a:rPr lang="nb-NO" sz="2800" b="1" dirty="0" smtClean="0"/>
              <a:t>OVERVIEW HSL FIRE EXPERIMENTS</a:t>
            </a:r>
            <a:endParaRPr lang="en-US" sz="2800" b="1" dirty="0"/>
          </a:p>
        </p:txBody>
      </p:sp>
      <p:sp>
        <p:nvSpPr>
          <p:cNvPr id="124931" name="Rectangle 3"/>
          <p:cNvSpPr>
            <a:spLocks noChangeArrowheads="1"/>
          </p:cNvSpPr>
          <p:nvPr/>
        </p:nvSpPr>
        <p:spPr bwMode="auto">
          <a:xfrm>
            <a:off x="1695450" y="15478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77FA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24932" name="Rectangle 4"/>
          <p:cNvSpPr>
            <a:spLocks noChangeArrowheads="1"/>
          </p:cNvSpPr>
          <p:nvPr/>
        </p:nvSpPr>
        <p:spPr bwMode="auto">
          <a:xfrm>
            <a:off x="2465388" y="5838825"/>
            <a:ext cx="1938337" cy="1698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933" name="Rectangle 5"/>
          <p:cNvSpPr>
            <a:spLocks noChangeArrowheads="1"/>
          </p:cNvSpPr>
          <p:nvPr/>
        </p:nvSpPr>
        <p:spPr bwMode="auto">
          <a:xfrm>
            <a:off x="1585913" y="6213475"/>
            <a:ext cx="1938337" cy="1698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934" name="Text Box 6"/>
          <p:cNvSpPr txBox="1">
            <a:spLocks noChangeArrowheads="1"/>
          </p:cNvSpPr>
          <p:nvPr/>
        </p:nvSpPr>
        <p:spPr bwMode="auto">
          <a:xfrm>
            <a:off x="303213" y="768350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7" name="Rectangle 2"/>
          <p:cNvSpPr txBox="1">
            <a:spLocks noChangeArrowheads="1"/>
          </p:cNvSpPr>
          <p:nvPr/>
        </p:nvSpPr>
        <p:spPr bwMode="auto">
          <a:xfrm>
            <a:off x="137795" y="572330"/>
            <a:ext cx="9013825" cy="685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8000" tIns="46800" rIns="18000" bIns="4680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F812E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F812E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F812E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F812E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F812E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F812E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F812E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F812E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F812E"/>
                </a:solidFill>
                <a:latin typeface="Arial" charset="0"/>
              </a:defRPr>
            </a:lvl9pPr>
          </a:lstStyle>
          <a:p>
            <a:pPr>
              <a:spcBef>
                <a:spcPts val="725"/>
              </a:spcBef>
            </a:pPr>
            <a:r>
              <a:rPr lang="nb-NO" sz="1800" dirty="0" err="1" smtClean="0">
                <a:solidFill>
                  <a:schemeClr val="tx1"/>
                </a:solidFill>
              </a:rPr>
              <a:t>Results</a:t>
            </a:r>
            <a:endParaRPr lang="nb-NO" sz="1800" dirty="0" smtClean="0">
              <a:solidFill>
                <a:schemeClr val="tx1"/>
              </a:solidFill>
            </a:endParaRPr>
          </a:p>
          <a:p>
            <a:pPr marL="285750" indent="-285750">
              <a:spcBef>
                <a:spcPts val="725"/>
              </a:spcBef>
              <a:buClr>
                <a:srgbClr val="FF812E"/>
              </a:buClr>
              <a:buFont typeface="Wingdings" pitchFamily="2" charset="2"/>
              <a:buChar char="§"/>
            </a:pPr>
            <a:r>
              <a:rPr lang="nb-NO" sz="1800" dirty="0" err="1" smtClean="0">
                <a:solidFill>
                  <a:schemeClr val="tx1"/>
                </a:solidFill>
              </a:rPr>
              <a:t>Overpressures</a:t>
            </a:r>
            <a:r>
              <a:rPr lang="nb-NO" sz="1800" dirty="0" smtClean="0">
                <a:solidFill>
                  <a:schemeClr val="tx1"/>
                </a:solidFill>
              </a:rPr>
              <a:t> at sensors</a:t>
            </a:r>
          </a:p>
          <a:p>
            <a:pPr marL="285750" indent="-285750">
              <a:spcBef>
                <a:spcPts val="725"/>
              </a:spcBef>
              <a:buClr>
                <a:srgbClr val="FF812E"/>
              </a:buClr>
              <a:buFont typeface="Wingdings" pitchFamily="2" charset="2"/>
              <a:buChar char="§"/>
            </a:pPr>
            <a:r>
              <a:rPr lang="nb-NO" sz="1800" dirty="0" smtClean="0">
                <a:solidFill>
                  <a:schemeClr val="tx1"/>
                </a:solidFill>
              </a:rPr>
              <a:t>Heat </a:t>
            </a:r>
            <a:r>
              <a:rPr lang="nb-NO" sz="1800" dirty="0" err="1" smtClean="0">
                <a:solidFill>
                  <a:schemeClr val="tx1"/>
                </a:solidFill>
              </a:rPr>
              <a:t>flux</a:t>
            </a:r>
            <a:r>
              <a:rPr lang="nb-NO" sz="1800" dirty="0" smtClean="0">
                <a:solidFill>
                  <a:schemeClr val="tx1"/>
                </a:solidFill>
              </a:rPr>
              <a:t> at sensors</a:t>
            </a:r>
            <a:endParaRPr lang="nb-NO" sz="1800" dirty="0" smtClean="0">
              <a:solidFill>
                <a:schemeClr val="tx1"/>
              </a:solidFill>
            </a:endParaRPr>
          </a:p>
          <a:p>
            <a:pPr>
              <a:spcBef>
                <a:spcPts val="725"/>
              </a:spcBef>
            </a:pPr>
            <a:endParaRPr lang="nb-NO" sz="1800" dirty="0" smtClean="0">
              <a:solidFill>
                <a:schemeClr val="tx1"/>
              </a:solidFill>
            </a:endParaRPr>
          </a:p>
          <a:p>
            <a:pPr>
              <a:spcBef>
                <a:spcPts val="725"/>
              </a:spcBef>
            </a:pPr>
            <a:endParaRPr lang="nb-NO" sz="1800" dirty="0" smtClean="0">
              <a:solidFill>
                <a:schemeClr val="tx1"/>
              </a:solidFill>
            </a:endParaRP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5574" y="3860799"/>
            <a:ext cx="6467475" cy="235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4641" y="1441947"/>
            <a:ext cx="6600825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4676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>
          <a:xfrm>
            <a:off x="130175" y="-58738"/>
            <a:ext cx="9013825" cy="685801"/>
          </a:xfrm>
          <a:noFill/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46800" rIns="18000" bIns="46800" anchor="ctr"/>
          <a:lstStyle/>
          <a:p>
            <a:pPr>
              <a:spcBef>
                <a:spcPts val="725"/>
              </a:spcBef>
            </a:pPr>
            <a:r>
              <a:rPr lang="nb-NO" sz="2800" b="1" dirty="0" smtClean="0"/>
              <a:t>GexCon </a:t>
            </a:r>
            <a:r>
              <a:rPr lang="nb-NO" sz="2800" b="1" dirty="0" err="1" smtClean="0"/>
              <a:t>did</a:t>
            </a:r>
            <a:r>
              <a:rPr lang="nb-NO" sz="2800" b="1" dirty="0" smtClean="0"/>
              <a:t> not </a:t>
            </a:r>
            <a:r>
              <a:rPr lang="nb-NO" sz="2800" b="1" dirty="0" err="1" smtClean="0"/>
              <a:t>focus</a:t>
            </a:r>
            <a:r>
              <a:rPr lang="nb-NO" sz="2800" b="1" dirty="0" smtClean="0"/>
              <a:t> on </a:t>
            </a:r>
            <a:r>
              <a:rPr lang="nb-NO" sz="2800" b="1" dirty="0" err="1" smtClean="0"/>
              <a:t>explosion</a:t>
            </a:r>
            <a:r>
              <a:rPr lang="nb-NO" sz="2800" b="1" dirty="0" smtClean="0"/>
              <a:t> </a:t>
            </a:r>
            <a:r>
              <a:rPr lang="nb-NO" sz="2800" b="1" dirty="0" err="1" smtClean="0"/>
              <a:t>pressures</a:t>
            </a:r>
            <a:endParaRPr lang="en-US" sz="2800" b="1" dirty="0"/>
          </a:p>
        </p:txBody>
      </p:sp>
      <p:sp>
        <p:nvSpPr>
          <p:cNvPr id="124931" name="Rectangle 3"/>
          <p:cNvSpPr>
            <a:spLocks noChangeArrowheads="1"/>
          </p:cNvSpPr>
          <p:nvPr/>
        </p:nvSpPr>
        <p:spPr bwMode="auto">
          <a:xfrm>
            <a:off x="1695450" y="15478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77FA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24932" name="Rectangle 4"/>
          <p:cNvSpPr>
            <a:spLocks noChangeArrowheads="1"/>
          </p:cNvSpPr>
          <p:nvPr/>
        </p:nvSpPr>
        <p:spPr bwMode="auto">
          <a:xfrm>
            <a:off x="2465388" y="5838825"/>
            <a:ext cx="1938337" cy="1698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933" name="Rectangle 5"/>
          <p:cNvSpPr>
            <a:spLocks noChangeArrowheads="1"/>
          </p:cNvSpPr>
          <p:nvPr/>
        </p:nvSpPr>
        <p:spPr bwMode="auto">
          <a:xfrm>
            <a:off x="1585913" y="6213475"/>
            <a:ext cx="1938337" cy="1698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934" name="Text Box 6"/>
          <p:cNvSpPr txBox="1">
            <a:spLocks noChangeArrowheads="1"/>
          </p:cNvSpPr>
          <p:nvPr/>
        </p:nvSpPr>
        <p:spPr bwMode="auto">
          <a:xfrm>
            <a:off x="303213" y="768350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7" name="Rectangle 2"/>
          <p:cNvSpPr txBox="1">
            <a:spLocks noChangeArrowheads="1"/>
          </p:cNvSpPr>
          <p:nvPr/>
        </p:nvSpPr>
        <p:spPr bwMode="auto">
          <a:xfrm>
            <a:off x="137795" y="572330"/>
            <a:ext cx="9013825" cy="685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8000" tIns="46800" rIns="18000" bIns="4680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F812E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F812E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F812E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F812E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F812E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F812E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F812E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F812E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F812E"/>
                </a:solidFill>
                <a:latin typeface="Arial" charset="0"/>
              </a:defRPr>
            </a:lvl9pPr>
          </a:lstStyle>
          <a:p>
            <a:pPr>
              <a:spcBef>
                <a:spcPts val="725"/>
              </a:spcBef>
            </a:pPr>
            <a:r>
              <a:rPr lang="nb-NO" sz="1800" dirty="0" smtClean="0">
                <a:solidFill>
                  <a:schemeClr val="tx1"/>
                </a:solidFill>
              </a:rPr>
              <a:t>Guidelines for grid and time </a:t>
            </a:r>
            <a:r>
              <a:rPr lang="nb-NO" sz="1800" dirty="0" err="1" smtClean="0">
                <a:solidFill>
                  <a:schemeClr val="tx1"/>
                </a:solidFill>
              </a:rPr>
              <a:t>step</a:t>
            </a:r>
            <a:r>
              <a:rPr lang="nb-NO" sz="1800" dirty="0" smtClean="0">
                <a:solidFill>
                  <a:schemeClr val="tx1"/>
                </a:solidFill>
              </a:rPr>
              <a:t> for </a:t>
            </a:r>
            <a:r>
              <a:rPr lang="nb-NO" sz="1800" dirty="0" err="1" smtClean="0">
                <a:solidFill>
                  <a:schemeClr val="tx1"/>
                </a:solidFill>
              </a:rPr>
              <a:t>explosion</a:t>
            </a:r>
            <a:r>
              <a:rPr lang="nb-NO" sz="1800" dirty="0" smtClean="0">
                <a:solidFill>
                  <a:schemeClr val="tx1"/>
                </a:solidFill>
              </a:rPr>
              <a:t> and fire </a:t>
            </a:r>
            <a:r>
              <a:rPr lang="nb-NO" sz="1800" dirty="0" err="1" smtClean="0">
                <a:solidFill>
                  <a:schemeClr val="tx1"/>
                </a:solidFill>
              </a:rPr>
              <a:t>are</a:t>
            </a:r>
            <a:r>
              <a:rPr lang="nb-NO" sz="1800" dirty="0" smtClean="0">
                <a:solidFill>
                  <a:schemeClr val="tx1"/>
                </a:solidFill>
              </a:rPr>
              <a:t> different</a:t>
            </a:r>
            <a:endParaRPr lang="nb-NO" sz="1800" dirty="0" smtClean="0">
              <a:solidFill>
                <a:schemeClr val="tx1"/>
              </a:solidFill>
            </a:endParaRPr>
          </a:p>
          <a:p>
            <a:pPr marL="285750" indent="-285750">
              <a:spcBef>
                <a:spcPts val="725"/>
              </a:spcBef>
              <a:buClr>
                <a:srgbClr val="FF812E"/>
              </a:buClr>
              <a:buFont typeface="Wingdings" pitchFamily="2" charset="2"/>
              <a:buChar char="§"/>
            </a:pPr>
            <a:r>
              <a:rPr lang="nb-NO" sz="1800" dirty="0" smtClean="0">
                <a:solidFill>
                  <a:schemeClr val="tx1"/>
                </a:solidFill>
              </a:rPr>
              <a:t>For </a:t>
            </a:r>
            <a:r>
              <a:rPr lang="nb-NO" sz="1800" dirty="0" err="1" smtClean="0">
                <a:solidFill>
                  <a:schemeClr val="tx1"/>
                </a:solidFill>
              </a:rPr>
              <a:t>this</a:t>
            </a:r>
            <a:r>
              <a:rPr lang="nb-NO" sz="1800" dirty="0" smtClean="0">
                <a:solidFill>
                  <a:schemeClr val="tx1"/>
                </a:solidFill>
              </a:rPr>
              <a:t> </a:t>
            </a:r>
            <a:r>
              <a:rPr lang="nb-NO" sz="1800" dirty="0" err="1" smtClean="0">
                <a:solidFill>
                  <a:schemeClr val="tx1"/>
                </a:solidFill>
              </a:rPr>
              <a:t>study</a:t>
            </a:r>
            <a:r>
              <a:rPr lang="nb-NO" sz="1800" dirty="0" smtClean="0">
                <a:solidFill>
                  <a:schemeClr val="tx1"/>
                </a:solidFill>
              </a:rPr>
              <a:t> </a:t>
            </a:r>
            <a:r>
              <a:rPr lang="nb-NO" sz="1800" dirty="0" err="1" smtClean="0">
                <a:solidFill>
                  <a:schemeClr val="tx1"/>
                </a:solidFill>
              </a:rPr>
              <a:t>we</a:t>
            </a:r>
            <a:r>
              <a:rPr lang="nb-NO" sz="1800" dirty="0" smtClean="0">
                <a:solidFill>
                  <a:schemeClr val="tx1"/>
                </a:solidFill>
              </a:rPr>
              <a:t> </a:t>
            </a:r>
            <a:r>
              <a:rPr lang="nb-NO" sz="1800" dirty="0" err="1" smtClean="0">
                <a:solidFill>
                  <a:schemeClr val="tx1"/>
                </a:solidFill>
              </a:rPr>
              <a:t>optimized</a:t>
            </a:r>
            <a:r>
              <a:rPr lang="nb-NO" sz="1800" dirty="0" smtClean="0">
                <a:solidFill>
                  <a:schemeClr val="tx1"/>
                </a:solidFill>
              </a:rPr>
              <a:t> grid and </a:t>
            </a:r>
            <a:r>
              <a:rPr lang="nb-NO" sz="1800" dirty="0" err="1" smtClean="0">
                <a:solidFill>
                  <a:schemeClr val="tx1"/>
                </a:solidFill>
              </a:rPr>
              <a:t>timestep</a:t>
            </a:r>
            <a:r>
              <a:rPr lang="nb-NO" sz="1800" dirty="0" smtClean="0">
                <a:solidFill>
                  <a:schemeClr val="tx1"/>
                </a:solidFill>
              </a:rPr>
              <a:t> for fire =&gt; </a:t>
            </a:r>
            <a:r>
              <a:rPr lang="nb-NO" sz="1800" dirty="0" err="1" smtClean="0">
                <a:solidFill>
                  <a:schemeClr val="tx1"/>
                </a:solidFill>
              </a:rPr>
              <a:t>did</a:t>
            </a:r>
            <a:r>
              <a:rPr lang="nb-NO" sz="1800" dirty="0" smtClean="0">
                <a:solidFill>
                  <a:schemeClr val="tx1"/>
                </a:solidFill>
              </a:rPr>
              <a:t> not </a:t>
            </a:r>
            <a:r>
              <a:rPr lang="nb-NO" sz="1800" dirty="0" err="1" smtClean="0">
                <a:solidFill>
                  <a:schemeClr val="tx1"/>
                </a:solidFill>
              </a:rPr>
              <a:t>study</a:t>
            </a:r>
            <a:r>
              <a:rPr lang="nb-NO" sz="1800" dirty="0" smtClean="0">
                <a:solidFill>
                  <a:schemeClr val="tx1"/>
                </a:solidFill>
              </a:rPr>
              <a:t> </a:t>
            </a:r>
            <a:r>
              <a:rPr lang="nb-NO" sz="1800" dirty="0" err="1" smtClean="0">
                <a:solidFill>
                  <a:schemeClr val="tx1"/>
                </a:solidFill>
              </a:rPr>
              <a:t>pressures</a:t>
            </a:r>
            <a:endParaRPr lang="nb-NO" sz="1800" dirty="0" smtClean="0">
              <a:solidFill>
                <a:schemeClr val="tx1"/>
              </a:solidFill>
            </a:endParaRPr>
          </a:p>
          <a:p>
            <a:pPr>
              <a:spcBef>
                <a:spcPts val="725"/>
              </a:spcBef>
              <a:buClr>
                <a:srgbClr val="FF812E"/>
              </a:buClr>
            </a:pPr>
            <a:endParaRPr lang="nb-NO" sz="1800" dirty="0" smtClean="0">
              <a:solidFill>
                <a:schemeClr val="tx1"/>
              </a:solidFill>
            </a:endParaRPr>
          </a:p>
          <a:p>
            <a:pPr>
              <a:spcBef>
                <a:spcPts val="725"/>
              </a:spcBef>
              <a:buClr>
                <a:srgbClr val="FF812E"/>
              </a:buClr>
            </a:pPr>
            <a:endParaRPr lang="nb-NO" sz="1800" dirty="0" smtClean="0">
              <a:solidFill>
                <a:schemeClr val="tx1"/>
              </a:solidFill>
            </a:endParaRPr>
          </a:p>
          <a:p>
            <a:pPr>
              <a:spcBef>
                <a:spcPts val="725"/>
              </a:spcBef>
              <a:buClr>
                <a:srgbClr val="FF812E"/>
              </a:buClr>
            </a:pPr>
            <a:r>
              <a:rPr lang="nb-NO" sz="1800" dirty="0" err="1" smtClean="0">
                <a:solidFill>
                  <a:schemeClr val="tx1"/>
                </a:solidFill>
              </a:rPr>
              <a:t>Previously</a:t>
            </a:r>
            <a:r>
              <a:rPr lang="nb-NO" sz="1800" dirty="0" smtClean="0">
                <a:solidFill>
                  <a:schemeClr val="tx1"/>
                </a:solidFill>
              </a:rPr>
              <a:t> </a:t>
            </a:r>
            <a:r>
              <a:rPr lang="nb-NO" sz="1800" dirty="0" err="1" smtClean="0">
                <a:solidFill>
                  <a:schemeClr val="tx1"/>
                </a:solidFill>
              </a:rPr>
              <a:t>demonstrated</a:t>
            </a:r>
            <a:r>
              <a:rPr lang="nb-NO" sz="1800" dirty="0" smtClean="0">
                <a:solidFill>
                  <a:schemeClr val="tx1"/>
                </a:solidFill>
              </a:rPr>
              <a:t> </a:t>
            </a:r>
            <a:r>
              <a:rPr lang="nb-NO" sz="1800" dirty="0" err="1" smtClean="0">
                <a:solidFill>
                  <a:schemeClr val="tx1"/>
                </a:solidFill>
              </a:rPr>
              <a:t>th</a:t>
            </a:r>
            <a:r>
              <a:rPr lang="nb-NO" sz="1800" dirty="0" err="1" smtClean="0">
                <a:solidFill>
                  <a:schemeClr val="tx1"/>
                </a:solidFill>
              </a:rPr>
              <a:t>at</a:t>
            </a:r>
            <a:r>
              <a:rPr lang="nb-NO" sz="1800" dirty="0" smtClean="0">
                <a:solidFill>
                  <a:schemeClr val="tx1"/>
                </a:solidFill>
              </a:rPr>
              <a:t> FLACS </a:t>
            </a:r>
            <a:r>
              <a:rPr lang="nb-NO" sz="1800" dirty="0" err="1" smtClean="0">
                <a:solidFill>
                  <a:schemeClr val="tx1"/>
                </a:solidFill>
              </a:rPr>
              <a:t>can</a:t>
            </a:r>
            <a:r>
              <a:rPr lang="nb-NO" sz="1800" dirty="0" smtClean="0">
                <a:solidFill>
                  <a:schemeClr val="tx1"/>
                </a:solidFill>
              </a:rPr>
              <a:t> </a:t>
            </a:r>
            <a:r>
              <a:rPr lang="nb-NO" sz="1800" dirty="0" err="1" smtClean="0">
                <a:solidFill>
                  <a:schemeClr val="tx1"/>
                </a:solidFill>
              </a:rPr>
              <a:t>predict</a:t>
            </a:r>
            <a:r>
              <a:rPr lang="nb-NO" sz="1800" dirty="0" smtClean="0">
                <a:solidFill>
                  <a:schemeClr val="tx1"/>
                </a:solidFill>
              </a:rPr>
              <a:t> </a:t>
            </a:r>
            <a:r>
              <a:rPr lang="nb-NO" sz="1800" dirty="0" err="1" smtClean="0">
                <a:solidFill>
                  <a:schemeClr val="tx1"/>
                </a:solidFill>
              </a:rPr>
              <a:t>exploding</a:t>
            </a:r>
            <a:r>
              <a:rPr lang="nb-NO" sz="1800" dirty="0" smtClean="0">
                <a:solidFill>
                  <a:schemeClr val="tx1"/>
                </a:solidFill>
              </a:rPr>
              <a:t> hydrogen jets </a:t>
            </a:r>
            <a:r>
              <a:rPr lang="nb-NO" sz="1800" dirty="0" err="1" smtClean="0">
                <a:solidFill>
                  <a:schemeClr val="tx1"/>
                </a:solidFill>
              </a:rPr>
              <a:t>well</a:t>
            </a:r>
            <a:endParaRPr lang="nb-NO" sz="1800" dirty="0" smtClean="0">
              <a:solidFill>
                <a:schemeClr val="tx1"/>
              </a:solidFill>
            </a:endParaRPr>
          </a:p>
          <a:p>
            <a:pPr>
              <a:spcBef>
                <a:spcPts val="725"/>
              </a:spcBef>
            </a:pPr>
            <a:endParaRPr lang="nb-NO" sz="1800" dirty="0" smtClean="0">
              <a:solidFill>
                <a:schemeClr val="tx1"/>
              </a:solidFill>
            </a:endParaRPr>
          </a:p>
          <a:p>
            <a:pPr>
              <a:spcBef>
                <a:spcPts val="725"/>
              </a:spcBef>
            </a:pPr>
            <a:endParaRPr lang="nb-NO" sz="1800" dirty="0" smtClean="0">
              <a:solidFill>
                <a:schemeClr val="tx1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021" y="3828424"/>
            <a:ext cx="3481741" cy="2037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37795" y="6008688"/>
            <a:ext cx="192552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1400" dirty="0" smtClean="0">
                <a:latin typeface="+mn-lt"/>
              </a:rPr>
              <a:t>FZK (KIT) </a:t>
            </a:r>
            <a:r>
              <a:rPr lang="nb-NO" sz="1400" dirty="0" err="1" smtClean="0">
                <a:latin typeface="+mn-lt"/>
              </a:rPr>
              <a:t>ignited</a:t>
            </a:r>
            <a:r>
              <a:rPr lang="nb-NO" sz="1400" dirty="0" smtClean="0">
                <a:latin typeface="+mn-lt"/>
              </a:rPr>
              <a:t> jets </a:t>
            </a:r>
            <a:endParaRPr lang="en-US" sz="1400" dirty="0">
              <a:latin typeface="+mn-lt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0" y="3570288"/>
            <a:ext cx="27432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3814376" y="6075561"/>
            <a:ext cx="205697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1400" dirty="0" err="1" smtClean="0">
                <a:latin typeface="+mn-lt"/>
              </a:rPr>
              <a:t>Sandia</a:t>
            </a:r>
            <a:r>
              <a:rPr lang="nb-NO" sz="1400" dirty="0" smtClean="0">
                <a:latin typeface="+mn-lt"/>
              </a:rPr>
              <a:t>/SRI tunnel tests</a:t>
            </a:r>
            <a:endParaRPr lang="en-US" sz="1400" dirty="0">
              <a:latin typeface="+mn-lt"/>
            </a:endParaRP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7450" y="3717890"/>
            <a:ext cx="3326990" cy="2120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6358284" y="6059586"/>
            <a:ext cx="208582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1400" dirty="0" err="1" smtClean="0">
                <a:latin typeface="+mn-lt"/>
              </a:rPr>
              <a:t>Sandia</a:t>
            </a:r>
            <a:r>
              <a:rPr lang="nb-NO" sz="1400" dirty="0" smtClean="0">
                <a:latin typeface="+mn-lt"/>
              </a:rPr>
              <a:t>/SRI barrier tests</a:t>
            </a:r>
            <a:endParaRPr lang="en-US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6376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>
          <a:xfrm>
            <a:off x="130175" y="-58738"/>
            <a:ext cx="9013825" cy="685801"/>
          </a:xfrm>
          <a:noFill/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46800" rIns="18000" bIns="46800" anchor="ctr"/>
          <a:lstStyle/>
          <a:p>
            <a:pPr>
              <a:spcBef>
                <a:spcPts val="725"/>
              </a:spcBef>
            </a:pPr>
            <a:r>
              <a:rPr lang="nb-NO" sz="2800" b="1" dirty="0" err="1" smtClean="0"/>
              <a:t>Simulation</a:t>
            </a:r>
            <a:r>
              <a:rPr lang="nb-NO" sz="2800" b="1" dirty="0" smtClean="0"/>
              <a:t> </a:t>
            </a:r>
            <a:r>
              <a:rPr lang="nb-NO" sz="2800" b="1" dirty="0" err="1" smtClean="0"/>
              <a:t>setup</a:t>
            </a:r>
            <a:endParaRPr lang="en-US" sz="2800" b="1" dirty="0"/>
          </a:p>
        </p:txBody>
      </p:sp>
      <p:sp>
        <p:nvSpPr>
          <p:cNvPr id="124934" name="Text Box 6"/>
          <p:cNvSpPr txBox="1">
            <a:spLocks noChangeArrowheads="1"/>
          </p:cNvSpPr>
          <p:nvPr/>
        </p:nvSpPr>
        <p:spPr bwMode="auto">
          <a:xfrm>
            <a:off x="303213" y="768350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7" name="Rectangle 2"/>
          <p:cNvSpPr txBox="1">
            <a:spLocks noChangeArrowheads="1"/>
          </p:cNvSpPr>
          <p:nvPr/>
        </p:nvSpPr>
        <p:spPr bwMode="auto">
          <a:xfrm>
            <a:off x="137795" y="572330"/>
            <a:ext cx="9013825" cy="685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8000" tIns="46800" rIns="18000" bIns="4680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F812E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F812E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F812E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F812E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F812E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F812E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F812E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F812E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F812E"/>
                </a:solidFill>
                <a:latin typeface="Arial" charset="0"/>
              </a:defRPr>
            </a:lvl9pPr>
          </a:lstStyle>
          <a:p>
            <a:pPr>
              <a:spcBef>
                <a:spcPts val="725"/>
              </a:spcBef>
            </a:pPr>
            <a:r>
              <a:rPr lang="nb-NO" sz="1800" dirty="0" smtClean="0">
                <a:solidFill>
                  <a:schemeClr val="tx1"/>
                </a:solidFill>
              </a:rPr>
              <a:t>Guidelines for FLACS-FIRE (grid / time </a:t>
            </a:r>
            <a:r>
              <a:rPr lang="nb-NO" sz="1800" dirty="0" err="1" smtClean="0">
                <a:solidFill>
                  <a:schemeClr val="tx1"/>
                </a:solidFill>
              </a:rPr>
              <a:t>step</a:t>
            </a:r>
            <a:r>
              <a:rPr lang="nb-NO" sz="1800" dirty="0" smtClean="0">
                <a:solidFill>
                  <a:schemeClr val="tx1"/>
                </a:solidFill>
              </a:rPr>
              <a:t>) as for FLACS-DISPERSION</a:t>
            </a:r>
            <a:endParaRPr lang="nb-NO" sz="1800" dirty="0" smtClean="0">
              <a:solidFill>
                <a:schemeClr val="tx1"/>
              </a:solidFill>
            </a:endParaRPr>
          </a:p>
          <a:p>
            <a:pPr marL="285750" indent="-285750">
              <a:spcBef>
                <a:spcPts val="725"/>
              </a:spcBef>
              <a:buClr>
                <a:srgbClr val="FF812E"/>
              </a:buClr>
              <a:buFont typeface="Wingdings" pitchFamily="2" charset="2"/>
              <a:buChar char="§"/>
            </a:pPr>
            <a:r>
              <a:rPr lang="nb-NO" sz="1800" dirty="0" smtClean="0">
                <a:solidFill>
                  <a:schemeClr val="tx1"/>
                </a:solidFill>
              </a:rPr>
              <a:t>Grid </a:t>
            </a:r>
            <a:r>
              <a:rPr lang="nb-NO" sz="1800" dirty="0" err="1" smtClean="0">
                <a:solidFill>
                  <a:schemeClr val="tx1"/>
                </a:solidFill>
              </a:rPr>
              <a:t>refinement</a:t>
            </a:r>
            <a:r>
              <a:rPr lang="nb-NO" sz="1800" dirty="0" smtClean="0">
                <a:solidFill>
                  <a:schemeClr val="tx1"/>
                </a:solidFill>
              </a:rPr>
              <a:t> </a:t>
            </a:r>
            <a:r>
              <a:rPr lang="nb-NO" sz="1800" dirty="0" err="1" smtClean="0">
                <a:solidFill>
                  <a:schemeClr val="tx1"/>
                </a:solidFill>
              </a:rPr>
              <a:t>near</a:t>
            </a:r>
            <a:r>
              <a:rPr lang="nb-NO" sz="1800" dirty="0" smtClean="0">
                <a:solidFill>
                  <a:schemeClr val="tx1"/>
                </a:solidFill>
              </a:rPr>
              <a:t> </a:t>
            </a:r>
            <a:r>
              <a:rPr lang="nb-NO" sz="1800" dirty="0">
                <a:solidFill>
                  <a:schemeClr val="tx1"/>
                </a:solidFill>
              </a:rPr>
              <a:t>jet (</a:t>
            </a:r>
            <a:r>
              <a:rPr lang="nb-NO" sz="1800" dirty="0" err="1">
                <a:solidFill>
                  <a:schemeClr val="tx1"/>
                </a:solidFill>
              </a:rPr>
              <a:t>Acv</a:t>
            </a:r>
            <a:r>
              <a:rPr lang="nb-NO" sz="1800" dirty="0">
                <a:solidFill>
                  <a:schemeClr val="tx1"/>
                </a:solidFill>
              </a:rPr>
              <a:t> &lt; </a:t>
            </a:r>
            <a:r>
              <a:rPr lang="nb-NO" sz="1800" dirty="0" err="1">
                <a:solidFill>
                  <a:schemeClr val="tx1"/>
                </a:solidFill>
              </a:rPr>
              <a:t>Ajet</a:t>
            </a:r>
            <a:r>
              <a:rPr lang="nb-NO" sz="1800" dirty="0">
                <a:solidFill>
                  <a:schemeClr val="tx1"/>
                </a:solidFill>
              </a:rPr>
              <a:t> &lt; 1.25 </a:t>
            </a:r>
            <a:r>
              <a:rPr lang="nb-NO" sz="1800" dirty="0" err="1">
                <a:solidFill>
                  <a:schemeClr val="tx1"/>
                </a:solidFill>
              </a:rPr>
              <a:t>Acv</a:t>
            </a:r>
            <a:r>
              <a:rPr lang="nb-NO" sz="1800" dirty="0">
                <a:solidFill>
                  <a:schemeClr val="tx1"/>
                </a:solidFill>
              </a:rPr>
              <a:t>)</a:t>
            </a:r>
            <a:endParaRPr lang="nb-NO" sz="1800" dirty="0" smtClean="0">
              <a:solidFill>
                <a:schemeClr val="tx1"/>
              </a:solidFill>
            </a:endParaRPr>
          </a:p>
          <a:p>
            <a:pPr marL="285750" indent="-285750">
              <a:spcBef>
                <a:spcPts val="725"/>
              </a:spcBef>
              <a:buClr>
                <a:srgbClr val="FF812E"/>
              </a:buClr>
              <a:buFont typeface="Wingdings" pitchFamily="2" charset="2"/>
              <a:buChar char="§"/>
            </a:pPr>
            <a:r>
              <a:rPr lang="nb-NO" sz="1800" dirty="0" err="1" smtClean="0">
                <a:solidFill>
                  <a:schemeClr val="tx1"/>
                </a:solidFill>
              </a:rPr>
              <a:t>Refinement</a:t>
            </a:r>
            <a:r>
              <a:rPr lang="nb-NO" sz="1800" dirty="0" smtClean="0">
                <a:solidFill>
                  <a:schemeClr val="tx1"/>
                </a:solidFill>
              </a:rPr>
              <a:t> </a:t>
            </a:r>
            <a:r>
              <a:rPr lang="nb-NO" sz="1800" dirty="0" err="1" smtClean="0">
                <a:solidFill>
                  <a:schemeClr val="tx1"/>
                </a:solidFill>
              </a:rPr>
              <a:t>where</a:t>
            </a:r>
            <a:r>
              <a:rPr lang="nb-NO" sz="1800" dirty="0" smtClean="0">
                <a:solidFill>
                  <a:schemeClr val="tx1"/>
                </a:solidFill>
              </a:rPr>
              <a:t> gradients </a:t>
            </a:r>
            <a:r>
              <a:rPr lang="nb-NO" sz="1800" dirty="0" err="1" smtClean="0">
                <a:solidFill>
                  <a:schemeClr val="tx1"/>
                </a:solidFill>
              </a:rPr>
              <a:t>are</a:t>
            </a:r>
            <a:r>
              <a:rPr lang="nb-NO" sz="1800" dirty="0" smtClean="0">
                <a:solidFill>
                  <a:schemeClr val="tx1"/>
                </a:solidFill>
              </a:rPr>
              <a:t> </a:t>
            </a:r>
            <a:r>
              <a:rPr lang="nb-NO" sz="1800" dirty="0" err="1" smtClean="0">
                <a:solidFill>
                  <a:schemeClr val="tx1"/>
                </a:solidFill>
              </a:rPr>
              <a:t>expected</a:t>
            </a:r>
            <a:endParaRPr lang="nb-NO" sz="1800" dirty="0" smtClean="0">
              <a:solidFill>
                <a:schemeClr val="tx1"/>
              </a:solidFill>
            </a:endParaRPr>
          </a:p>
          <a:p>
            <a:pPr marL="285750" indent="-285750">
              <a:spcBef>
                <a:spcPts val="725"/>
              </a:spcBef>
              <a:buClr>
                <a:srgbClr val="FF812E"/>
              </a:buClr>
              <a:buFont typeface="Wingdings" pitchFamily="2" charset="2"/>
              <a:buChar char="§"/>
            </a:pPr>
            <a:r>
              <a:rPr lang="nb-NO" sz="1800" dirty="0" smtClean="0">
                <a:solidFill>
                  <a:schemeClr val="tx1"/>
                </a:solidFill>
              </a:rPr>
              <a:t>Maximum grid </a:t>
            </a:r>
            <a:r>
              <a:rPr lang="nb-NO" sz="1800" dirty="0" err="1" smtClean="0">
                <a:solidFill>
                  <a:schemeClr val="tx1"/>
                </a:solidFill>
              </a:rPr>
              <a:t>aspect</a:t>
            </a:r>
            <a:r>
              <a:rPr lang="nb-NO" sz="1800" dirty="0" smtClean="0">
                <a:solidFill>
                  <a:schemeClr val="tx1"/>
                </a:solidFill>
              </a:rPr>
              <a:t> ratio </a:t>
            </a:r>
            <a:r>
              <a:rPr lang="nb-NO" sz="1800" dirty="0" err="1" smtClean="0">
                <a:solidFill>
                  <a:schemeClr val="tx1"/>
                </a:solidFill>
              </a:rPr>
              <a:t>of</a:t>
            </a:r>
            <a:r>
              <a:rPr lang="nb-NO" sz="1800" dirty="0" smtClean="0">
                <a:solidFill>
                  <a:schemeClr val="tx1"/>
                </a:solidFill>
              </a:rPr>
              <a:t> 5 </a:t>
            </a:r>
            <a:r>
              <a:rPr lang="nb-NO" sz="1800" dirty="0" err="1" smtClean="0">
                <a:solidFill>
                  <a:schemeClr val="tx1"/>
                </a:solidFill>
              </a:rPr>
              <a:t>near</a:t>
            </a:r>
            <a:r>
              <a:rPr lang="nb-NO" sz="1800" dirty="0" smtClean="0">
                <a:solidFill>
                  <a:schemeClr val="tx1"/>
                </a:solidFill>
              </a:rPr>
              <a:t> jet</a:t>
            </a:r>
          </a:p>
          <a:p>
            <a:pPr marL="285750" indent="-285750">
              <a:spcBef>
                <a:spcPts val="725"/>
              </a:spcBef>
              <a:buClr>
                <a:srgbClr val="FF812E"/>
              </a:buClr>
              <a:buFont typeface="Wingdings" pitchFamily="2" charset="2"/>
              <a:buChar char="§"/>
            </a:pPr>
            <a:r>
              <a:rPr lang="nb-NO" sz="1800" dirty="0" smtClean="0">
                <a:solidFill>
                  <a:schemeClr val="tx1"/>
                </a:solidFill>
              </a:rPr>
              <a:t>Time </a:t>
            </a:r>
            <a:r>
              <a:rPr lang="nb-NO" sz="1800" dirty="0" err="1" smtClean="0">
                <a:solidFill>
                  <a:schemeClr val="tx1"/>
                </a:solidFill>
              </a:rPr>
              <a:t>step</a:t>
            </a:r>
            <a:r>
              <a:rPr lang="nb-NO" sz="1800" dirty="0" smtClean="0">
                <a:solidFill>
                  <a:schemeClr val="tx1"/>
                </a:solidFill>
              </a:rPr>
              <a:t>: CFLV </a:t>
            </a:r>
            <a:r>
              <a:rPr lang="nb-NO" sz="1800" dirty="0" err="1" smtClean="0">
                <a:solidFill>
                  <a:schemeClr val="tx1"/>
                </a:solidFill>
              </a:rPr>
              <a:t>max</a:t>
            </a:r>
            <a:r>
              <a:rPr lang="nb-NO" sz="1800" dirty="0" smtClean="0">
                <a:solidFill>
                  <a:schemeClr val="tx1"/>
                </a:solidFill>
              </a:rPr>
              <a:t> 2</a:t>
            </a:r>
          </a:p>
          <a:p>
            <a:pPr marL="285750" indent="-285750">
              <a:spcBef>
                <a:spcPts val="725"/>
              </a:spcBef>
              <a:buClr>
                <a:srgbClr val="FF812E"/>
              </a:buClr>
              <a:buFont typeface="Wingdings" pitchFamily="2" charset="2"/>
              <a:buChar char="§"/>
            </a:pPr>
            <a:r>
              <a:rPr lang="nb-NO" sz="1800" dirty="0" smtClean="0">
                <a:solidFill>
                  <a:schemeClr val="tx1"/>
                </a:solidFill>
              </a:rPr>
              <a:t>100.000 to 200.000 grid </a:t>
            </a:r>
            <a:r>
              <a:rPr lang="nb-NO" sz="1800" dirty="0" err="1" smtClean="0">
                <a:solidFill>
                  <a:schemeClr val="tx1"/>
                </a:solidFill>
              </a:rPr>
              <a:t>cells</a:t>
            </a:r>
            <a:endParaRPr lang="nb-NO" sz="1800" dirty="0" smtClean="0">
              <a:solidFill>
                <a:schemeClr val="tx1"/>
              </a:solidFill>
            </a:endParaRPr>
          </a:p>
          <a:p>
            <a:pPr marL="285750" indent="-285750">
              <a:spcBef>
                <a:spcPts val="725"/>
              </a:spcBef>
              <a:buClr>
                <a:srgbClr val="FF812E"/>
              </a:buClr>
              <a:buFont typeface="Wingdings" pitchFamily="2" charset="2"/>
              <a:buChar char="§"/>
            </a:pPr>
            <a:r>
              <a:rPr lang="nb-NO" sz="1800" dirty="0" err="1" smtClean="0">
                <a:solidFill>
                  <a:schemeClr val="tx1"/>
                </a:solidFill>
              </a:rPr>
              <a:t>Transient</a:t>
            </a:r>
            <a:r>
              <a:rPr lang="nb-NO" sz="1800" dirty="0" smtClean="0">
                <a:solidFill>
                  <a:schemeClr val="tx1"/>
                </a:solidFill>
              </a:rPr>
              <a:t> </a:t>
            </a:r>
            <a:r>
              <a:rPr lang="nb-NO" sz="1800" dirty="0" err="1" smtClean="0">
                <a:solidFill>
                  <a:schemeClr val="tx1"/>
                </a:solidFill>
              </a:rPr>
              <a:t>release</a:t>
            </a:r>
            <a:r>
              <a:rPr lang="nb-NO" sz="1800" dirty="0" smtClean="0">
                <a:solidFill>
                  <a:schemeClr val="tx1"/>
                </a:solidFill>
              </a:rPr>
              <a:t> rates (one tank </a:t>
            </a:r>
            <a:r>
              <a:rPr lang="nb-NO" sz="1800" dirty="0" err="1" smtClean="0">
                <a:solidFill>
                  <a:schemeClr val="tx1"/>
                </a:solidFill>
              </a:rPr>
              <a:t>instead</a:t>
            </a:r>
            <a:r>
              <a:rPr lang="nb-NO" sz="1800" dirty="0" smtClean="0">
                <a:solidFill>
                  <a:schemeClr val="tx1"/>
                </a:solidFill>
              </a:rPr>
              <a:t> </a:t>
            </a:r>
            <a:r>
              <a:rPr lang="nb-NO" sz="1800" dirty="0" err="1" smtClean="0">
                <a:solidFill>
                  <a:schemeClr val="tx1"/>
                </a:solidFill>
              </a:rPr>
              <a:t>of</a:t>
            </a:r>
            <a:r>
              <a:rPr lang="nb-NO" sz="1800" dirty="0" smtClean="0">
                <a:solidFill>
                  <a:schemeClr val="tx1"/>
                </a:solidFill>
              </a:rPr>
              <a:t> </a:t>
            </a:r>
            <a:r>
              <a:rPr lang="nb-NO" sz="1800" dirty="0" err="1" smtClean="0">
                <a:solidFill>
                  <a:schemeClr val="tx1"/>
                </a:solidFill>
              </a:rPr>
              <a:t>two</a:t>
            </a:r>
            <a:r>
              <a:rPr lang="nb-NO" sz="1800" dirty="0" smtClean="0">
                <a:solidFill>
                  <a:schemeClr val="tx1"/>
                </a:solidFill>
              </a:rPr>
              <a:t>?)</a:t>
            </a:r>
          </a:p>
          <a:p>
            <a:pPr>
              <a:spcBef>
                <a:spcPts val="725"/>
              </a:spcBef>
            </a:pPr>
            <a:endParaRPr lang="nb-NO" sz="1800" dirty="0" smtClean="0">
              <a:solidFill>
                <a:schemeClr val="tx1"/>
              </a:solidFill>
            </a:endParaRPr>
          </a:p>
          <a:p>
            <a:pPr>
              <a:spcBef>
                <a:spcPts val="725"/>
              </a:spcBef>
            </a:pPr>
            <a:endParaRPr lang="nb-NO" sz="1800" dirty="0" smtClean="0">
              <a:solidFill>
                <a:schemeClr val="tx1"/>
              </a:solidFill>
            </a:endParaRPr>
          </a:p>
        </p:txBody>
      </p:sp>
      <p:pic>
        <p:nvPicPr>
          <p:cNvPr id="11266" name="Picture 2" descr="32_6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70" t="6241"/>
          <a:stretch>
            <a:fillRect/>
          </a:stretch>
        </p:blipFill>
        <p:spPr bwMode="auto">
          <a:xfrm>
            <a:off x="146815" y="3193066"/>
            <a:ext cx="5389827" cy="3177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4307" y="3073646"/>
            <a:ext cx="2867025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4115" y="4792485"/>
            <a:ext cx="2867025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0956" y="908891"/>
            <a:ext cx="3474301" cy="2133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2106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sjonsmal hvit bakgrunn">
  <a:themeElements>
    <a:clrScheme name="Presentasjonsmal hvit bakgrun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resentasjonsmal hvit bakgrun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esentasjonsmal hvit bakgrun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sjonsmal hvit bakgrun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sjonsmal hvit bakgrun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sjonsmal hvit bakgrun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sjonsmal hvit bakgrun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sjonsmal hvit bakgrun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sjonsmal hvit bakgrun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Presentasjonsmal hvit bakgrunn</Template>
  <TotalTime>5124</TotalTime>
  <Words>992</Words>
  <Application>Microsoft Office PowerPoint</Application>
  <PresentationFormat>On-screen Show (4:3)</PresentationFormat>
  <Paragraphs>198</Paragraphs>
  <Slides>16</Slides>
  <Notes>16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Presentasjonsmal hvit bakgrunn</vt:lpstr>
      <vt:lpstr>Adobe Acrobat Document</vt:lpstr>
      <vt:lpstr>MathType 5.0 Equation</vt:lpstr>
      <vt:lpstr>MODELLING OF HYDROGEN JET FIRES USING CFD</vt:lpstr>
      <vt:lpstr>BACKGROUND FLACS-FIRE</vt:lpstr>
      <vt:lpstr>2008 FLACS-FIRE beta-release</vt:lpstr>
      <vt:lpstr>FLACS-FIRE 2008-2011</vt:lpstr>
      <vt:lpstr>CURRENT WORK: FLACS-FIRE FOR HYDROGEN</vt:lpstr>
      <vt:lpstr>OVERVIEW HSL FIRE EXPERIMENTS</vt:lpstr>
      <vt:lpstr>OVERVIEW HSL FIRE EXPERIMENTS</vt:lpstr>
      <vt:lpstr>GexCon did not focus on explosion pressures</vt:lpstr>
      <vt:lpstr>Simulation setup</vt:lpstr>
      <vt:lpstr>Results</vt:lpstr>
      <vt:lpstr>Results</vt:lpstr>
      <vt:lpstr>COMPARISON 9.5mm VS VIDEO</vt:lpstr>
      <vt:lpstr>PowerPoint Presentation</vt:lpstr>
      <vt:lpstr>DOUBLE PEAK IN SIMULATION, NOT IN TEST?</vt:lpstr>
      <vt:lpstr>DOUBLE PEAK IN SIMULATION, NOT IN TEST?</vt:lpstr>
      <vt:lpstr>CONCLUSIONS</vt:lpstr>
    </vt:vector>
  </TitlesOfParts>
  <Company>GexCon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_rev1_</dc:creator>
  <cp:lastModifiedBy>Hansen, Olav Roald</cp:lastModifiedBy>
  <cp:revision>128</cp:revision>
  <dcterms:created xsi:type="dcterms:W3CDTF">2006-09-01T10:32:54Z</dcterms:created>
  <dcterms:modified xsi:type="dcterms:W3CDTF">2011-09-14T15:36:12Z</dcterms:modified>
</cp:coreProperties>
</file>