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76" r:id="rId6"/>
    <p:sldId id="282" r:id="rId7"/>
    <p:sldId id="280" r:id="rId8"/>
    <p:sldId id="269" r:id="rId9"/>
    <p:sldId id="259" r:id="rId10"/>
    <p:sldId id="260" r:id="rId11"/>
    <p:sldId id="277" r:id="rId12"/>
    <p:sldId id="262" r:id="rId13"/>
    <p:sldId id="263" r:id="rId14"/>
    <p:sldId id="270" r:id="rId15"/>
    <p:sldId id="273" r:id="rId16"/>
    <p:sldId id="271" r:id="rId17"/>
    <p:sldId id="278" r:id="rId18"/>
    <p:sldId id="275" r:id="rId19"/>
    <p:sldId id="265" r:id="rId20"/>
    <p:sldId id="264" r:id="rId21"/>
    <p:sldId id="272" r:id="rId22"/>
    <p:sldId id="266" r:id="rId23"/>
    <p:sldId id="267" r:id="rId24"/>
    <p:sldId id="274" r:id="rId25"/>
    <p:sldId id="26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2B6"/>
    <a:srgbClr val="263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5" autoAdjust="0"/>
  </p:normalViewPr>
  <p:slideViewPr>
    <p:cSldViewPr snapToGrid="0">
      <p:cViewPr varScale="1">
        <p:scale>
          <a:sx n="45" d="100"/>
          <a:sy n="45" d="100"/>
        </p:scale>
        <p:origin x="-1056" y="-108"/>
      </p:cViewPr>
      <p:guideLst>
        <p:guide orient="horz" pos="2160"/>
        <p:guide orient="horz" pos="4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7EDA-5601-4BB1-A7F5-7E33B1819263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5285-8C54-4B68-8EC7-9E1306464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:\JOHNSTON\Marketing\Corp Comm\» Dave Gemma\FINAL_PNGs_2011\BLUE set\BLUE_title_20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7013" y="2189163"/>
            <a:ext cx="50292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7013" y="4043363"/>
            <a:ext cx="5029200" cy="1196975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A6A8-A4F7-4E8D-A8FF-FA0BD8DFA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4496F-E82A-4161-B9FB-16C7ED938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C9B38-95A9-4A21-A5D1-4E233FD37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35E4-5700-4660-AAE2-C23DD67CA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20182-7AFB-4B1A-BDC5-A7E76AA1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1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8362"/>
            <a:ext cx="4040188" cy="784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8445"/>
            <a:ext cx="4040188" cy="35177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8362"/>
            <a:ext cx="4041775" cy="784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8445"/>
            <a:ext cx="4041775" cy="35177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9C54-D42A-43C9-A925-617E0C5C1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D167A-92D9-414B-9F43-B18306841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645"/>
            <a:ext cx="3008313" cy="7035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2269"/>
            <a:ext cx="5111750" cy="5413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84422"/>
            <a:ext cx="3008313" cy="44417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6569-5738-4FE8-B3DA-9A4F99B52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2265-FD2E-4C8A-BB77-7FE39E297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3E3DA-F3F4-4E2A-B7D3-30B3B224E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:\JOHNSTON\Marketing\Corp Comm\» Dave Gemma\FINAL_PNGs_2011\BLUE set\BLUE_option2_2011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289C32-8134-40FB-9C7F-BB0235397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:\JOHNSTON\Marketing\Corp Comm\» Dave Gemma\FINAL_PNGs_2011\BLUE set\BLUE_blank_20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37_BauwensCR\LCHPROP010_withOverlay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37_BauwensCR\LCHPROMAG015_001142b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37_BauwensCR\External%20Explosion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7013" y="1930400"/>
            <a:ext cx="50292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n w="12700">
                  <a:solidFill>
                    <a:srgbClr val="6A82B6"/>
                  </a:solidFill>
                </a:ln>
                <a:latin typeface="Arial" pitchFamily="34" charset="0"/>
                <a:cs typeface="Arial" pitchFamily="34" charset="0"/>
              </a:rPr>
              <a:t>Effect of Hydrogen Concentration on Vented Explosions</a:t>
            </a:r>
            <a:endParaRPr lang="en-US" sz="4000" b="1" dirty="0">
              <a:ln w="12700">
                <a:solidFill>
                  <a:srgbClr val="6A82B6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i="1" dirty="0" smtClean="0">
                <a:ln>
                  <a:solidFill>
                    <a:srgbClr val="6A82B6"/>
                  </a:solidFill>
                </a:ln>
                <a:latin typeface="Arial" pitchFamily="34" charset="0"/>
                <a:cs typeface="Arial" pitchFamily="34" charset="0"/>
              </a:rPr>
              <a:t>C. Regis Bauwens, Jenny Chao, Sergey B. Dorofeev</a:t>
            </a:r>
          </a:p>
          <a:p>
            <a:pPr algn="r" eaLnBrk="1" hangingPunct="1">
              <a:defRPr/>
            </a:pPr>
            <a:r>
              <a:rPr lang="en-US" dirty="0" smtClean="0">
                <a:ln>
                  <a:solidFill>
                    <a:srgbClr val="6A82B6"/>
                  </a:solidFill>
                </a:ln>
                <a:latin typeface="Arial" pitchFamily="34" charset="0"/>
                <a:cs typeface="Arial" pitchFamily="34" charset="0"/>
              </a:rPr>
              <a:t>6</a:t>
            </a:r>
            <a:r>
              <a:rPr lang="en-US" baseline="30000" dirty="0" smtClean="0">
                <a:ln>
                  <a:solidFill>
                    <a:srgbClr val="6A82B6"/>
                  </a:solidFill>
                </a:ln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n>
                  <a:solidFill>
                    <a:srgbClr val="6A82B6"/>
                  </a:solidFill>
                </a:ln>
                <a:latin typeface="Arial" pitchFamily="34" charset="0"/>
                <a:cs typeface="Arial" pitchFamily="34" charset="0"/>
              </a:rPr>
              <a:t> ICHS</a:t>
            </a:r>
          </a:p>
          <a:p>
            <a:pPr algn="r" eaLnBrk="1" hangingPunct="1">
              <a:defRPr/>
            </a:pPr>
            <a:r>
              <a:rPr lang="en-US" dirty="0" smtClean="0">
                <a:ln>
                  <a:solidFill>
                    <a:srgbClr val="6A82B6"/>
                  </a:solidFill>
                </a:ln>
                <a:latin typeface="Arial" pitchFamily="34" charset="0"/>
                <a:cs typeface="Arial" pitchFamily="34" charset="0"/>
              </a:rPr>
              <a:t>Sept. 13</a:t>
            </a:r>
            <a:r>
              <a:rPr lang="en-US" baseline="30000" dirty="0" smtClean="0">
                <a:ln>
                  <a:solidFill>
                    <a:srgbClr val="6A82B6"/>
                  </a:solidFill>
                </a:ln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n>
                  <a:solidFill>
                    <a:srgbClr val="6A82B6"/>
                  </a:solidFill>
                </a:ln>
                <a:latin typeface="Arial" pitchFamily="34" charset="0"/>
                <a:cs typeface="Arial" pitchFamily="34" charset="0"/>
              </a:rPr>
              <a:t>, 2011</a:t>
            </a:r>
            <a:endParaRPr lang="en-US" dirty="0">
              <a:ln>
                <a:solidFill>
                  <a:srgbClr val="6A82B6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313" y="98425"/>
            <a:ext cx="4713287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Background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Rayleigh-Taylor Instability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573213"/>
            <a:ext cx="67167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Explosion Phenomena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Flame-acoustic interactions</a:t>
            </a:r>
          </a:p>
        </p:txBody>
      </p:sp>
      <p:pic>
        <p:nvPicPr>
          <p:cNvPr id="4" name="LCHPROP010_withOverlay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4862513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Explosion Phenomena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dirty="0" smtClean="0"/>
              <a:t>Lewis Number Effect</a:t>
            </a:r>
          </a:p>
          <a:p>
            <a:pPr lvl="1" eaLnBrk="1" hangingPunct="1"/>
            <a:r>
              <a:rPr lang="en-US" dirty="0" smtClean="0"/>
              <a:t>LE &lt; 1 enhances hydrodynamic flame instabilities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LE decreases as hydrogen concentration decreases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Increases effective burning velocity of flame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Experiments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Flame speed</a:t>
            </a:r>
          </a:p>
        </p:txBody>
      </p:sp>
      <p:pic>
        <p:nvPicPr>
          <p:cNvPr id="18436" name="Picture 3" descr="HydVel.emf"/>
          <p:cNvPicPr>
            <a:picLocks noChangeAspect="1"/>
          </p:cNvPicPr>
          <p:nvPr/>
        </p:nvPicPr>
        <p:blipFill>
          <a:blip r:embed="rId2" cstate="print"/>
          <a:srcRect l="1144" t="4492" r="574"/>
          <a:stretch>
            <a:fillRect/>
          </a:stretch>
        </p:blipFill>
        <p:spPr bwMode="auto">
          <a:xfrm>
            <a:off x="652463" y="1471613"/>
            <a:ext cx="7845425" cy="4860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Experiments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Flame speed</a:t>
            </a:r>
          </a:p>
        </p:txBody>
      </p:sp>
      <p:pic>
        <p:nvPicPr>
          <p:cNvPr id="1029" name="Picture 6" descr="HydVelNorm_Aspect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1785938"/>
            <a:ext cx="4479925" cy="3821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Picture 7" descr="HydVelNormLE_Aspect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738" y="1785938"/>
            <a:ext cx="4479925" cy="3821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1230313" y="5605463"/>
            <a:ext cx="2613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Normalized by </a:t>
            </a:r>
            <a:r>
              <a:rPr lang="el-GR">
                <a:solidFill>
                  <a:schemeClr val="bg1"/>
                </a:solidFill>
              </a:rPr>
              <a:t>σ</a:t>
            </a:r>
            <a:r>
              <a:rPr lang="en-US">
                <a:solidFill>
                  <a:schemeClr val="bg1"/>
                </a:solidFill>
              </a:rPr>
              <a:t>S</a:t>
            </a:r>
            <a:r>
              <a:rPr lang="en-US" baseline="-25000">
                <a:solidFill>
                  <a:schemeClr val="bg1"/>
                </a:solidFill>
              </a:rPr>
              <a:t>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5616575" y="5595938"/>
            <a:ext cx="2613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Normalized by </a:t>
            </a:r>
            <a:r>
              <a:rPr lang="el-GR">
                <a:solidFill>
                  <a:schemeClr val="bg1"/>
                </a:solidFill>
              </a:rPr>
              <a:t>σ</a:t>
            </a:r>
            <a:r>
              <a:rPr lang="en-US">
                <a:solidFill>
                  <a:schemeClr val="bg1"/>
                </a:solidFill>
              </a:rPr>
              <a:t>S</a:t>
            </a:r>
            <a:r>
              <a:rPr lang="en-US" baseline="-25000">
                <a:solidFill>
                  <a:schemeClr val="bg1"/>
                </a:solidFill>
              </a:rPr>
              <a:t>L</a:t>
            </a:r>
            <a:r>
              <a:rPr lang="el-G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baseline="-250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6148388" y="6038850"/>
          <a:ext cx="1462087" cy="365125"/>
        </p:xfrm>
        <a:graphic>
          <a:graphicData uri="http://schemas.openxmlformats.org/presentationml/2006/ole">
            <p:oleObj spid="_x0000_s1026" name="Equation" r:id="rId5" imgW="914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Experiments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Internal Pressure</a:t>
            </a:r>
          </a:p>
        </p:txBody>
      </p:sp>
      <p:pic>
        <p:nvPicPr>
          <p:cNvPr id="19460" name="Picture 3" descr="HydPresHP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513" y="1839913"/>
            <a:ext cx="4481512" cy="3543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461" name="Picture 4" descr="HydPresLP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1025"/>
            <a:ext cx="4479925" cy="3538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230313" y="560546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80 Hz Low Pass Filtered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410200" y="559593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80 Hz High Pass Filtered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313" y="98425"/>
            <a:ext cx="4713287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Outline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</a:rPr>
              <a:t>Background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</a:rPr>
              <a:t>Explosion Phenomena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</a:rPr>
              <a:t>Experiments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Correlation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</a:rPr>
              <a:t>Conclusion/Summary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</a:rPr>
              <a:t>Questions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Correlation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Model Description</a:t>
            </a:r>
          </a:p>
          <a:p>
            <a:pPr lvl="1" eaLnBrk="1" hangingPunct="1"/>
            <a:r>
              <a:rPr lang="en-US" sz="2400" smtClean="0"/>
              <a:t>Previous studies found each pressure peak independent of one another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/>
            <a:r>
              <a:rPr lang="en-US" sz="2400" smtClean="0"/>
              <a:t>Pressure peaks occur when volume production matches volumetric flow rate through vent</a:t>
            </a:r>
          </a:p>
          <a:p>
            <a:pPr lvl="2" eaLnBrk="1" hangingPunct="1"/>
            <a:endParaRPr lang="en-US" sz="1800" smtClean="0"/>
          </a:p>
          <a:p>
            <a:pPr lvl="2" eaLnBrk="1" hangingPunct="1"/>
            <a:r>
              <a:rPr lang="en-US" sz="2000" smtClean="0"/>
              <a:t>Rate of volume production depends on flame area, flame speed </a:t>
            </a:r>
          </a:p>
          <a:p>
            <a:pPr lvl="1" eaLnBrk="1" hangingPunct="1"/>
            <a:endParaRPr lang="en-US" sz="2400" smtClean="0"/>
          </a:p>
          <a:p>
            <a:pPr lvl="2" eaLnBrk="1" hangingPunct="1"/>
            <a:r>
              <a:rPr lang="en-US" sz="2000" smtClean="0"/>
              <a:t>Rate of venting function of pressure across vent, vent size and density of vented gas</a:t>
            </a:r>
          </a:p>
          <a:p>
            <a:pPr lvl="1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" y="1938338"/>
            <a:ext cx="7967663" cy="3613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Correlation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Model Description</a:t>
            </a:r>
          </a:p>
        </p:txBody>
      </p:sp>
      <p:graphicFrame>
        <p:nvGraphicFramePr>
          <p:cNvPr id="2050" name="Object 1"/>
          <p:cNvGraphicFramePr>
            <a:graphicFrameLocks/>
          </p:cNvGraphicFramePr>
          <p:nvPr/>
        </p:nvGraphicFramePr>
        <p:xfrm>
          <a:off x="1624013" y="2865438"/>
          <a:ext cx="5822950" cy="1573212"/>
        </p:xfrm>
        <a:graphic>
          <a:graphicData uri="http://schemas.openxmlformats.org/presentationml/2006/ole">
            <p:oleObj spid="_x0000_s2050" name="Equation" r:id="rId3" imgW="2539800" imgH="660240" progId="Equation.3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44925" y="1828800"/>
            <a:ext cx="1616075" cy="1855788"/>
            <a:chOff x="2309" y="974"/>
            <a:chExt cx="1018" cy="1169"/>
          </a:xfrm>
        </p:grpSpPr>
        <p:sp>
          <p:nvSpPr>
            <p:cNvPr id="2064" name="Oval 4"/>
            <p:cNvSpPr>
              <a:spLocks noChangeArrowheads="1"/>
            </p:cNvSpPr>
            <p:nvPr/>
          </p:nvSpPr>
          <p:spPr bwMode="auto">
            <a:xfrm>
              <a:off x="3039" y="1855"/>
              <a:ext cx="288" cy="288"/>
            </a:xfrm>
            <a:prstGeom prst="ellips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Text Box 5"/>
            <p:cNvSpPr txBox="1">
              <a:spLocks noChangeArrowheads="1"/>
            </p:cNvSpPr>
            <p:nvPr/>
          </p:nvSpPr>
          <p:spPr bwMode="auto">
            <a:xfrm>
              <a:off x="2309" y="974"/>
              <a:ext cx="9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660033"/>
                  </a:solidFill>
                </a:rPr>
                <a:t>burning velocity</a:t>
              </a:r>
            </a:p>
          </p:txBody>
        </p:sp>
        <p:sp>
          <p:nvSpPr>
            <p:cNvPr id="2066" name="Line 6"/>
            <p:cNvSpPr>
              <a:spLocks noChangeShapeType="1"/>
            </p:cNvSpPr>
            <p:nvPr/>
          </p:nvSpPr>
          <p:spPr bwMode="auto">
            <a:xfrm>
              <a:off x="3070" y="1417"/>
              <a:ext cx="101" cy="433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72100" y="1828800"/>
            <a:ext cx="1638300" cy="1857375"/>
            <a:chOff x="3271" y="975"/>
            <a:chExt cx="1032" cy="1170"/>
          </a:xfrm>
        </p:grpSpPr>
        <p:sp>
          <p:nvSpPr>
            <p:cNvPr id="2061" name="Oval 8"/>
            <p:cNvSpPr>
              <a:spLocks noChangeArrowheads="1"/>
            </p:cNvSpPr>
            <p:nvPr/>
          </p:nvSpPr>
          <p:spPr bwMode="auto">
            <a:xfrm>
              <a:off x="3271" y="1857"/>
              <a:ext cx="288" cy="288"/>
            </a:xfrm>
            <a:prstGeom prst="ellips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Text Box 9"/>
            <p:cNvSpPr txBox="1">
              <a:spLocks noChangeArrowheads="1"/>
            </p:cNvSpPr>
            <p:nvPr/>
          </p:nvSpPr>
          <p:spPr bwMode="auto">
            <a:xfrm>
              <a:off x="3318" y="975"/>
              <a:ext cx="9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660033"/>
                  </a:solidFill>
                </a:rPr>
                <a:t>maximum flame area</a:t>
              </a:r>
            </a:p>
          </p:txBody>
        </p:sp>
        <p:sp>
          <p:nvSpPr>
            <p:cNvPr id="2063" name="Line 10"/>
            <p:cNvSpPr>
              <a:spLocks noChangeShapeType="1"/>
            </p:cNvSpPr>
            <p:nvPr/>
          </p:nvSpPr>
          <p:spPr bwMode="auto">
            <a:xfrm flipH="1">
              <a:off x="3423" y="1419"/>
              <a:ext cx="103" cy="44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397000" y="1892300"/>
            <a:ext cx="2290763" cy="1857375"/>
            <a:chOff x="459" y="1015"/>
            <a:chExt cx="1443" cy="1170"/>
          </a:xfrm>
        </p:grpSpPr>
        <p:sp>
          <p:nvSpPr>
            <p:cNvPr id="2058" name="Text Box 12"/>
            <p:cNvSpPr txBox="1">
              <a:spLocks noChangeArrowheads="1"/>
            </p:cNvSpPr>
            <p:nvPr/>
          </p:nvSpPr>
          <p:spPr bwMode="auto">
            <a:xfrm>
              <a:off x="459" y="1015"/>
              <a:ext cx="144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660033"/>
                  </a:solidFill>
                </a:rPr>
                <a:t>external explosion pressure</a:t>
              </a:r>
            </a:p>
          </p:txBody>
        </p:sp>
        <p:sp>
          <p:nvSpPr>
            <p:cNvPr id="2059" name="Line 13"/>
            <p:cNvSpPr>
              <a:spLocks noChangeShapeType="1"/>
            </p:cNvSpPr>
            <p:nvPr/>
          </p:nvSpPr>
          <p:spPr bwMode="auto">
            <a:xfrm>
              <a:off x="1079" y="1370"/>
              <a:ext cx="115" cy="527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Oval 14"/>
            <p:cNvSpPr>
              <a:spLocks noChangeArrowheads="1"/>
            </p:cNvSpPr>
            <p:nvPr/>
          </p:nvSpPr>
          <p:spPr bwMode="auto">
            <a:xfrm>
              <a:off x="1090" y="1897"/>
              <a:ext cx="288" cy="288"/>
            </a:xfrm>
            <a:prstGeom prst="ellips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579438" y="5087938"/>
            <a:ext cx="788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808000"/>
                </a:solidFill>
              </a:rPr>
              <a:t>production of combustion products = loss of volume due to venting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Correlation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7967663" cy="5540375"/>
          </a:xfrm>
        </p:spPr>
        <p:txBody>
          <a:bodyPr/>
          <a:lstStyle/>
          <a:p>
            <a:pPr eaLnBrk="1" hangingPunct="1"/>
            <a:r>
              <a:rPr lang="en-US" smtClean="0"/>
              <a:t>External Explosion Peak, P</a:t>
            </a:r>
            <a:r>
              <a:rPr lang="en-US" baseline="-25000" smtClean="0"/>
              <a:t>ext</a:t>
            </a:r>
            <a:endParaRPr lang="en-US" smtClean="0"/>
          </a:p>
        </p:txBody>
      </p:sp>
      <p:pic>
        <p:nvPicPr>
          <p:cNvPr id="307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68475"/>
            <a:ext cx="4114800" cy="4113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9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213" y="1765300"/>
            <a:ext cx="4114800" cy="4113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6130925" y="5940425"/>
          <a:ext cx="1462088" cy="365125"/>
        </p:xfrm>
        <a:graphic>
          <a:graphicData uri="http://schemas.openxmlformats.org/presentationml/2006/ole">
            <p:oleObj spid="_x0000_s3074" name="Equation" r:id="rId5" imgW="914400" imgH="228600" progId="Equation.3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2055813" y="5940425"/>
          <a:ext cx="812800" cy="346075"/>
        </p:xfrm>
        <a:graphic>
          <a:graphicData uri="http://schemas.openxmlformats.org/presentationml/2006/ole">
            <p:oleObj spid="_x0000_s3075" name="Equation" r:id="rId6" imgW="5079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313" y="98425"/>
            <a:ext cx="4713287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Background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Explosion Phenomena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Experiments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Correlation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Conclusion/Summary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Questions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Correlation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Flame-Acoustic Peak, P</a:t>
            </a:r>
            <a:r>
              <a:rPr lang="en-US" baseline="-25000" smtClean="0"/>
              <a:t>vib</a:t>
            </a:r>
            <a:endParaRPr lang="en-US" smtClean="0"/>
          </a:p>
        </p:txBody>
      </p:sp>
      <p:pic>
        <p:nvPicPr>
          <p:cNvPr id="410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1765300"/>
            <a:ext cx="4114800" cy="4113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10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038" y="1765300"/>
            <a:ext cx="4114800" cy="4113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6130925" y="5940425"/>
          <a:ext cx="1462088" cy="365125"/>
        </p:xfrm>
        <a:graphic>
          <a:graphicData uri="http://schemas.openxmlformats.org/presentationml/2006/ole">
            <p:oleObj spid="_x0000_s4098" name="Equation" r:id="rId5" imgW="914400" imgH="228600" progId="Equation.3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2055813" y="5940425"/>
          <a:ext cx="812800" cy="346075"/>
        </p:xfrm>
        <a:graphic>
          <a:graphicData uri="http://schemas.openxmlformats.org/presentationml/2006/ole">
            <p:oleObj spid="_x0000_s4099" name="Equation" r:id="rId6" imgW="5079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Discussion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dirty="0" smtClean="0"/>
              <a:t>Model accurately reproduces trends for peak pressures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Valid over wide range of initial conditions and ignition locations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Only two empirical constants in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Conclusion/Summary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dirty="0" smtClean="0"/>
              <a:t>Experiments</a:t>
            </a:r>
          </a:p>
          <a:p>
            <a:pPr lvl="1" eaLnBrk="1" hangingPunct="1"/>
            <a:r>
              <a:rPr lang="en-US" sz="2400" dirty="0" smtClean="0"/>
              <a:t>Experiments performed for 12-19% vol. hydrogen-air mixtures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Throughout range of concentrations same peaks present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High frequency flame-acoustic interactions increase in amplitude with lower concentration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Flame-acoustic interactions did not result in more damaging over-pressures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Conclusion/Summary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dirty="0" smtClean="0"/>
              <a:t>Correlation</a:t>
            </a:r>
          </a:p>
          <a:p>
            <a:pPr lvl="1" eaLnBrk="1" hangingPunct="1"/>
            <a:r>
              <a:rPr lang="en-US" sz="2400" dirty="0" smtClean="0"/>
              <a:t>Previously developed model performs well across range of concentrations 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Adding LE correction slightly improves performance of model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LE correction may have larger contribution at higher concentrations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Questions?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313" y="98425"/>
            <a:ext cx="4713287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Background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Vented Explosions</a:t>
            </a:r>
          </a:p>
        </p:txBody>
      </p:sp>
      <p:pic>
        <p:nvPicPr>
          <p:cNvPr id="5" name="LCHPROMAG015_001142b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738" y="1509713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313" y="98425"/>
            <a:ext cx="4713287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Background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  <a:p>
            <a:pPr lvl="1" eaLnBrk="1" hangingPunct="1"/>
            <a:r>
              <a:rPr lang="en-US" dirty="0" smtClean="0"/>
              <a:t>Necessary to properly size vents</a:t>
            </a:r>
          </a:p>
          <a:p>
            <a:pPr lvl="2" eaLnBrk="1" hangingPunct="1"/>
            <a:r>
              <a:rPr lang="en-US" dirty="0" smtClean="0"/>
              <a:t>Aim to minimize vent size while providing adequate protection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Existing empirical standards based on limited data</a:t>
            </a:r>
          </a:p>
          <a:p>
            <a:pPr lvl="2" eaLnBrk="1" hangingPunct="1"/>
            <a:r>
              <a:rPr lang="en-US" dirty="0" smtClean="0"/>
              <a:t>Predictions off by more than order of magnitude</a:t>
            </a:r>
          </a:p>
          <a:p>
            <a:pPr lvl="2" eaLnBrk="1" hangingPunct="1"/>
            <a:r>
              <a:rPr lang="en-US" dirty="0" smtClean="0"/>
              <a:t>Greatly under predicts hydrogen-air mixtures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313" y="98425"/>
            <a:ext cx="4713287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Background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z="3000" dirty="0" smtClean="0"/>
              <a:t>V</a:t>
            </a:r>
            <a:r>
              <a:rPr lang="en-US" sz="3000" dirty="0" smtClean="0">
                <a:latin typeface="+mj-lt"/>
              </a:rPr>
              <a:t>ented Explosion Research Program</a:t>
            </a:r>
          </a:p>
          <a:p>
            <a:pPr lvl="4" eaLnBrk="1" hangingPunct="1"/>
            <a:endParaRPr lang="en-US" sz="800" dirty="0" smtClean="0">
              <a:latin typeface="+mj-lt"/>
            </a:endParaRP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latin typeface="+mj-lt"/>
              </a:rPr>
              <a:t>Generate a set of experimental data on vented explosions varying: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endParaRPr lang="en-US" sz="600" dirty="0" smtClean="0">
              <a:latin typeface="+mj-lt"/>
            </a:endParaRPr>
          </a:p>
          <a:p>
            <a:pPr lvl="2">
              <a:lnSpc>
                <a:spcPct val="50000"/>
              </a:lnSpc>
              <a:spcAft>
                <a:spcPct val="20000"/>
              </a:spcAft>
            </a:pPr>
            <a:r>
              <a:rPr lang="en-US" dirty="0" smtClean="0">
                <a:latin typeface="+mj-lt"/>
              </a:rPr>
              <a:t>mixture composition</a:t>
            </a:r>
          </a:p>
          <a:p>
            <a:pPr lvl="2">
              <a:lnSpc>
                <a:spcPct val="50000"/>
              </a:lnSpc>
              <a:spcAft>
                <a:spcPct val="20000"/>
              </a:spcAft>
            </a:pPr>
            <a:r>
              <a:rPr lang="en-US" dirty="0" smtClean="0">
                <a:latin typeface="+mj-lt"/>
              </a:rPr>
              <a:t>ignition location</a:t>
            </a:r>
          </a:p>
          <a:p>
            <a:pPr lvl="2">
              <a:lnSpc>
                <a:spcPct val="50000"/>
              </a:lnSpc>
              <a:spcAft>
                <a:spcPct val="20000"/>
              </a:spcAft>
            </a:pPr>
            <a:r>
              <a:rPr lang="en-US" dirty="0" smtClean="0">
                <a:latin typeface="+mj-lt"/>
              </a:rPr>
              <a:t>vent size</a:t>
            </a:r>
          </a:p>
          <a:p>
            <a:pPr lvl="2">
              <a:lnSpc>
                <a:spcPct val="50000"/>
              </a:lnSpc>
              <a:spcAft>
                <a:spcPct val="20000"/>
              </a:spcAft>
            </a:pPr>
            <a:r>
              <a:rPr lang="en-US" dirty="0" smtClean="0">
                <a:latin typeface="+mj-lt"/>
              </a:rPr>
              <a:t>presence of obstacles </a:t>
            </a:r>
          </a:p>
          <a:p>
            <a:pPr lvl="2">
              <a:lnSpc>
                <a:spcPct val="50000"/>
              </a:lnSpc>
              <a:spcAft>
                <a:spcPct val="20000"/>
              </a:spcAft>
            </a:pPr>
            <a:r>
              <a:rPr lang="en-US" dirty="0" smtClean="0">
                <a:latin typeface="+mj-lt"/>
              </a:rPr>
              <a:t>size of enclosure</a:t>
            </a:r>
          </a:p>
          <a:p>
            <a:pPr lvl="2">
              <a:lnSpc>
                <a:spcPct val="50000"/>
              </a:lnSpc>
              <a:spcAft>
                <a:spcPct val="20000"/>
              </a:spcAft>
            </a:pPr>
            <a:r>
              <a:rPr lang="en-US" dirty="0" smtClean="0">
                <a:latin typeface="+mj-lt"/>
              </a:rPr>
              <a:t>vent deployment pressure/panel mass</a:t>
            </a:r>
          </a:p>
          <a:p>
            <a:pPr lvl="1">
              <a:lnSpc>
                <a:spcPct val="50000"/>
              </a:lnSpc>
              <a:spcAft>
                <a:spcPct val="20000"/>
              </a:spcAft>
            </a:pPr>
            <a:endParaRPr lang="en-US" dirty="0" smtClean="0">
              <a:latin typeface="+mj-lt"/>
            </a:endParaRPr>
          </a:p>
          <a:p>
            <a:pPr lvl="1">
              <a:lnSpc>
                <a:spcPct val="50000"/>
              </a:lnSpc>
              <a:spcAft>
                <a:spcPct val="20000"/>
              </a:spcAft>
            </a:pPr>
            <a:r>
              <a:rPr lang="en-US" sz="2400" dirty="0" smtClean="0">
                <a:latin typeface="+mj-lt"/>
              </a:rPr>
              <a:t>Develop engineering tools/CFD models</a:t>
            </a:r>
          </a:p>
          <a:p>
            <a:pPr lvl="1">
              <a:lnSpc>
                <a:spcPct val="50000"/>
              </a:lnSpc>
              <a:spcAft>
                <a:spcPct val="20000"/>
              </a:spcAft>
            </a:pPr>
            <a:endParaRPr lang="en-US" sz="2400" dirty="0" smtClean="0">
              <a:latin typeface="+mj-lt"/>
            </a:endParaRPr>
          </a:p>
          <a:p>
            <a:pPr lvl="1">
              <a:lnSpc>
                <a:spcPct val="50000"/>
              </a:lnSpc>
              <a:spcAft>
                <a:spcPct val="20000"/>
              </a:spcAft>
            </a:pPr>
            <a:r>
              <a:rPr lang="en-US" sz="2400" dirty="0" smtClean="0">
                <a:latin typeface="+mj-lt"/>
              </a:rPr>
              <a:t>Develop/improve vent size correlations</a:t>
            </a:r>
          </a:p>
          <a:p>
            <a:pPr lvl="1">
              <a:lnSpc>
                <a:spcPct val="50000"/>
              </a:lnSpc>
              <a:spcAft>
                <a:spcPct val="20000"/>
              </a:spcAft>
            </a:pPr>
            <a:endParaRPr lang="en-US" sz="2000" dirty="0" smtClean="0">
              <a:latin typeface="Helvetica" pitchFamily="34" charset="0"/>
            </a:endParaRPr>
          </a:p>
          <a:p>
            <a:pPr>
              <a:lnSpc>
                <a:spcPct val="50000"/>
              </a:lnSpc>
              <a:spcAft>
                <a:spcPct val="20000"/>
              </a:spcAft>
            </a:pPr>
            <a:endParaRPr lang="en-US" sz="2400" dirty="0" smtClean="0">
              <a:latin typeface="Helvetica" pitchFamily="34" charset="0"/>
            </a:endParaRP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Background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dirty="0" smtClean="0"/>
              <a:t>Experimental Setup</a:t>
            </a:r>
          </a:p>
        </p:txBody>
      </p:sp>
      <p:sp>
        <p:nvSpPr>
          <p:cNvPr id="12292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47" y="1924104"/>
            <a:ext cx="4716463" cy="3222625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79666" y="1844986"/>
            <a:ext cx="38643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Volume: 64 m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Vent size: 5.4 m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 – 19 % vol. hydrogen-air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Background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dirty="0" smtClean="0"/>
              <a:t>Experimental Setup</a:t>
            </a:r>
          </a:p>
          <a:p>
            <a:pPr lvl="1" eaLnBrk="1" hangingPunct="1"/>
            <a:r>
              <a:rPr lang="en-US" dirty="0" smtClean="0"/>
              <a:t>Instrumentation layout:</a:t>
            </a:r>
          </a:p>
        </p:txBody>
      </p:sp>
      <p:sp>
        <p:nvSpPr>
          <p:cNvPr id="12292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08" y="2263224"/>
            <a:ext cx="6524625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313" y="98425"/>
            <a:ext cx="4713287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Background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dirty="0" smtClean="0"/>
              <a:t>Center ignition 19% hydrogen-air</a:t>
            </a:r>
          </a:p>
        </p:txBody>
      </p:sp>
      <p:pic>
        <p:nvPicPr>
          <p:cNvPr id="13316" name="Picture 3" descr="ExampleTrace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3" y="1720850"/>
            <a:ext cx="7315200" cy="4073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3325813" y="2525713"/>
            <a:ext cx="560387" cy="2174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803650" y="2576513"/>
            <a:ext cx="74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P</a:t>
            </a:r>
            <a:r>
              <a:rPr lang="en-US" i="1" baseline="-25000"/>
              <a:t>ext</a:t>
            </a:r>
            <a:endParaRPr lang="en-US" i="1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630738" y="3227388"/>
            <a:ext cx="561975" cy="2190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5129213" y="3270250"/>
            <a:ext cx="74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P</a:t>
            </a:r>
            <a:r>
              <a:rPr lang="en-US" i="1" baseline="-25000"/>
              <a:t>vib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8425"/>
            <a:ext cx="7162800" cy="655638"/>
          </a:xfrm>
        </p:spPr>
        <p:txBody>
          <a:bodyPr/>
          <a:lstStyle/>
          <a:p>
            <a:pPr algn="r" eaLnBrk="1" hangingPunct="1"/>
            <a:r>
              <a:rPr lang="en-US" sz="4000" smtClean="0"/>
              <a:t>Explosion Phenomena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738"/>
            <a:ext cx="8229600" cy="5540375"/>
          </a:xfrm>
        </p:spPr>
        <p:txBody>
          <a:bodyPr/>
          <a:lstStyle/>
          <a:p>
            <a:pPr eaLnBrk="1" hangingPunct="1"/>
            <a:r>
              <a:rPr lang="en-US" smtClean="0"/>
              <a:t>External Explosion</a:t>
            </a:r>
          </a:p>
        </p:txBody>
      </p:sp>
      <p:pic>
        <p:nvPicPr>
          <p:cNvPr id="4" name="External Explosion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55751"/>
            <a:ext cx="9031288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011-blue-option-2">
  <a:themeElements>
    <a:clrScheme name="175thAnniversary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5thAnniversaryLight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5thAnniversary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5thAnniversary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5thAnniversary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5thAnniversary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5thAnniversary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5thAnniversary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5thAnniversary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5thAnniversary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5thAnniversary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5thAnniversary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5thAnniversary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5thAnniversary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394</Words>
  <Application>Microsoft Office PowerPoint</Application>
  <PresentationFormat>On-screen Show (4:3)</PresentationFormat>
  <Paragraphs>123</Paragraphs>
  <Slides>24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2011-blue-option-2</vt:lpstr>
      <vt:lpstr>Blank</vt:lpstr>
      <vt:lpstr>Equation</vt:lpstr>
      <vt:lpstr>Effect of Hydrogen Concentration on Vented Explosions</vt:lpstr>
      <vt:lpstr>Outline</vt:lpstr>
      <vt:lpstr>Background</vt:lpstr>
      <vt:lpstr>Background</vt:lpstr>
      <vt:lpstr>Background</vt:lpstr>
      <vt:lpstr>Background</vt:lpstr>
      <vt:lpstr>Background</vt:lpstr>
      <vt:lpstr>Background</vt:lpstr>
      <vt:lpstr>Explosion Phenomena</vt:lpstr>
      <vt:lpstr>Background</vt:lpstr>
      <vt:lpstr>Explosion Phenomena</vt:lpstr>
      <vt:lpstr>Explosion Phenomena</vt:lpstr>
      <vt:lpstr>Experiments</vt:lpstr>
      <vt:lpstr>Experiments</vt:lpstr>
      <vt:lpstr>Experiments</vt:lpstr>
      <vt:lpstr>Outline</vt:lpstr>
      <vt:lpstr>Correlation</vt:lpstr>
      <vt:lpstr>Correlation</vt:lpstr>
      <vt:lpstr>Correlation</vt:lpstr>
      <vt:lpstr>Correlation</vt:lpstr>
      <vt:lpstr>Discussion</vt:lpstr>
      <vt:lpstr>Conclusion/Summary</vt:lpstr>
      <vt:lpstr>Conclusion/Summary</vt:lpstr>
      <vt:lpstr>Questions?</vt:lpstr>
    </vt:vector>
  </TitlesOfParts>
  <Company>FM Global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Gemma, David</dc:creator>
  <cp:lastModifiedBy>AES</cp:lastModifiedBy>
  <cp:revision>339</cp:revision>
  <dcterms:created xsi:type="dcterms:W3CDTF">2009-12-17T15:46:32Z</dcterms:created>
  <dcterms:modified xsi:type="dcterms:W3CDTF">2011-09-14T18:28:40Z</dcterms:modified>
</cp:coreProperties>
</file>