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6" r:id="rId2"/>
    <p:sldId id="257" r:id="rId3"/>
    <p:sldId id="269" r:id="rId4"/>
    <p:sldId id="259" r:id="rId5"/>
    <p:sldId id="260" r:id="rId6"/>
    <p:sldId id="261" r:id="rId7"/>
    <p:sldId id="273" r:id="rId8"/>
    <p:sldId id="270" r:id="rId9"/>
    <p:sldId id="271" r:id="rId10"/>
    <p:sldId id="262" r:id="rId11"/>
    <p:sldId id="263" r:id="rId12"/>
    <p:sldId id="264" r:id="rId13"/>
    <p:sldId id="272" r:id="rId14"/>
    <p:sldId id="265" r:id="rId15"/>
    <p:sldId id="276" r:id="rId16"/>
    <p:sldId id="266" r:id="rId17"/>
    <p:sldId id="267" r:id="rId18"/>
    <p:sldId id="268" r:id="rId19"/>
    <p:sldId id="277" r:id="rId20"/>
    <p:sldId id="275" r:id="rId21"/>
    <p:sldId id="258" r:id="rId22"/>
    <p:sldId id="274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47" autoAdjust="0"/>
  </p:normalViewPr>
  <p:slideViewPr>
    <p:cSldViewPr showGuides="1">
      <p:cViewPr varScale="1">
        <p:scale>
          <a:sx n="113" d="100"/>
          <a:sy n="113" d="100"/>
        </p:scale>
        <p:origin x="-114" y="-288"/>
      </p:cViewPr>
      <p:guideLst>
        <p:guide orient="horz" pos="26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23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BAE10-8EA1-4224-95B5-04419262AD78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1F88D-0971-47C6-A389-F53B9F54F02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1F88D-0971-47C6-A389-F53B9F54F02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DA4A9C-836C-486E-800C-1CF645B5355F}" type="datetimeFigureOut">
              <a:rPr kumimoji="1" lang="ja-JP" altLang="en-US" smtClean="0"/>
              <a:pPr/>
              <a:t>2011/9/10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0E34F6-E562-4E55-9400-88A1BBFFFF3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M:\ICHS4_20110905\presentation\234_MogiT\movie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20" y="3644949"/>
            <a:ext cx="7884368" cy="792163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400" b="1" u="sng" dirty="0" smtClean="0">
                <a:latin typeface="Arial" pitchFamily="34" charset="0"/>
                <a:cs typeface="Arial" pitchFamily="34" charset="0"/>
              </a:rPr>
              <a:t>Toshio Mogi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, Woo-Kyung Kim, </a:t>
            </a:r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Ritsu</a:t>
            </a:r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2400" b="1" dirty="0" err="1" smtClean="0">
                <a:latin typeface="Arial" pitchFamily="34" charset="0"/>
                <a:cs typeface="Arial" pitchFamily="34" charset="0"/>
              </a:rPr>
              <a:t>Dobashi</a:t>
            </a:r>
            <a:endParaRPr kumimoji="1" lang="en-US" altLang="ja-JP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1" lang="en-US" altLang="ja-JP" sz="2400" b="1" dirty="0" smtClean="0">
                <a:latin typeface="Arial" pitchFamily="34" charset="0"/>
                <a:cs typeface="Arial" pitchFamily="34" charset="0"/>
              </a:rPr>
              <a:t>The University of Tokyo</a:t>
            </a:r>
            <a:endParaRPr kumimoji="1" lang="ja-JP" alt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図 6" descr="ut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8894" y="0"/>
            <a:ext cx="3125106" cy="54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43608" y="1268760"/>
            <a:ext cx="8063880" cy="17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Fundamental study on accidental explosion behavior of hydrogen/ air mixtures in open space</a:t>
            </a:r>
            <a:endParaRPr kumimoji="1" lang="ja-JP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06134" y="4869160"/>
            <a:ext cx="4814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ICHS</a:t>
            </a:r>
            <a:r>
              <a:rPr lang="ja-JP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2011</a:t>
            </a:r>
          </a:p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Internationa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l Conference on Hydrogen Safety</a:t>
            </a:r>
          </a:p>
          <a:p>
            <a:pPr algn="ctr"/>
            <a:r>
              <a:rPr kumimoji="1" lang="en-US" altLang="ja-JP" dirty="0" smtClean="0">
                <a:latin typeface="Arial" pitchFamily="34" charset="0"/>
                <a:cs typeface="Arial" pitchFamily="34" charset="0"/>
              </a:rPr>
              <a:t>September 12-14, 2011</a:t>
            </a:r>
          </a:p>
          <a:p>
            <a:pPr algn="ctr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San Francisco, California-USA</a:t>
            </a:r>
            <a:endParaRPr kumimoji="1" lang="en-US" altLang="ja-JP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8112" y="116632"/>
            <a:ext cx="8100392" cy="908720"/>
          </a:xfrm>
        </p:spPr>
        <p:txBody>
          <a:bodyPr>
            <a:noAutofit/>
          </a:bodyPr>
          <a:lstStyle/>
          <a:p>
            <a:r>
              <a:rPr lang="en-GB" altLang="ja-JP" sz="3200" b="1" dirty="0" smtClean="0">
                <a:latin typeface="Arial" pitchFamily="34" charset="0"/>
                <a:cs typeface="Arial" pitchFamily="34" charset="0"/>
              </a:rPr>
              <a:t>Flame radius versus time at various equivalence ratios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図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980728"/>
            <a:ext cx="5677624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グループ化 6"/>
          <p:cNvGrpSpPr/>
          <p:nvPr/>
        </p:nvGrpSpPr>
        <p:grpSpPr>
          <a:xfrm>
            <a:off x="988968" y="5301208"/>
            <a:ext cx="6970831" cy="1556792"/>
            <a:chOff x="988968" y="5301208"/>
            <a:chExt cx="6970831" cy="1556792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2483768" y="5683250"/>
            <a:ext cx="2255838" cy="1174750"/>
          </p:xfrm>
          <a:graphic>
            <a:graphicData uri="http://schemas.openxmlformats.org/presentationml/2006/ole">
              <p:oleObj spid="_x0000_s31745" name="数式" r:id="rId4" imgW="901440" imgH="469800" progId="Equation.3">
                <p:embed/>
              </p:oleObj>
            </a:graphicData>
          </a:graphic>
        </p:graphicFrame>
        <p:sp>
          <p:nvSpPr>
            <p:cNvPr id="5" name="Text Box 31"/>
            <p:cNvSpPr txBox="1">
              <a:spLocks noChangeArrowheads="1"/>
            </p:cNvSpPr>
            <p:nvPr/>
          </p:nvSpPr>
          <p:spPr bwMode="auto">
            <a:xfrm>
              <a:off x="4860032" y="5949280"/>
              <a:ext cx="309976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ja-JP" i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ja-JP" i="1" baseline="-250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en-US" altLang="ja-JP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altLang="ja-JP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initial soap bubble</a:t>
              </a:r>
              <a:r>
                <a:rPr lang="en-US" altLang="ja-JP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ja-JP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radius</a:t>
              </a:r>
            </a:p>
            <a:p>
              <a:pPr>
                <a:spcBef>
                  <a:spcPct val="0"/>
                </a:spcBef>
              </a:pPr>
              <a:r>
                <a:rPr lang="en-US" altLang="ja-JP" i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altLang="ja-JP" i="1" baseline="-25000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altLang="ja-JP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: burned flame radius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988968" y="5301208"/>
              <a:ext cx="39629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u="sng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Mean burning velocity calculation</a:t>
              </a:r>
              <a:endParaRPr kumimoji="1" lang="ja-JP" altLang="en-US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2400" y="44624"/>
            <a:ext cx="7818072" cy="1080120"/>
          </a:xfrm>
        </p:spPr>
        <p:txBody>
          <a:bodyPr>
            <a:noAutofit/>
          </a:bodyPr>
          <a:lstStyle/>
          <a:p>
            <a:r>
              <a:rPr lang="en-GB" altLang="ja-JP" sz="3200" b="1" dirty="0" smtClean="0">
                <a:latin typeface="Arial" pitchFamily="34" charset="0"/>
                <a:cs typeface="Arial" pitchFamily="34" charset="0"/>
              </a:rPr>
              <a:t>Comparison between measured mean burning velocity and literature data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285" y="1268760"/>
            <a:ext cx="7098163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4360" y="116632"/>
            <a:ext cx="7498080" cy="936104"/>
          </a:xfrm>
        </p:spPr>
        <p:txBody>
          <a:bodyPr>
            <a:noAutofit/>
          </a:bodyPr>
          <a:lstStyle/>
          <a:p>
            <a:r>
              <a:rPr lang="en-GB" altLang="ja-JP" sz="3200" b="1" dirty="0" smtClean="0">
                <a:latin typeface="Arial" pitchFamily="34" charset="0"/>
                <a:cs typeface="Arial" pitchFamily="34" charset="0"/>
              </a:rPr>
              <a:t>Pressure wave histories with different equivalence ratio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7352"/>
            <a:ext cx="713784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グループ化 7"/>
          <p:cNvGrpSpPr/>
          <p:nvPr/>
        </p:nvGrpSpPr>
        <p:grpSpPr>
          <a:xfrm>
            <a:off x="5292080" y="2060848"/>
            <a:ext cx="1153716" cy="1080120"/>
            <a:chOff x="5292080" y="2060848"/>
            <a:chExt cx="1153716" cy="1080120"/>
          </a:xfrm>
        </p:grpSpPr>
        <p:cxnSp>
          <p:nvCxnSpPr>
            <p:cNvPr id="5" name="直線矢印コネクタ 4"/>
            <p:cNvCxnSpPr/>
            <p:nvPr/>
          </p:nvCxnSpPr>
          <p:spPr>
            <a:xfrm rot="5400000">
              <a:off x="5040846" y="2312082"/>
              <a:ext cx="50405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rot="5400000">
              <a:off x="5328878" y="2528106"/>
              <a:ext cx="50405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rot="5400000">
              <a:off x="6192974" y="2888146"/>
              <a:ext cx="50405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テキスト ボックス 8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34360" y="188640"/>
            <a:ext cx="8109640" cy="792088"/>
          </a:xfrm>
        </p:spPr>
        <p:txBody>
          <a:bodyPr>
            <a:noAutofit/>
          </a:bodyPr>
          <a:lstStyle/>
          <a:p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Comparison with existing simple model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71600" y="1484784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blast overpressure at the position </a:t>
            </a:r>
            <a:r>
              <a:rPr lang="en-US" altLang="ja-JP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from the explosion point is equated by the theory of acoustics;</a:t>
            </a: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/>
        </p:nvGraphicFramePr>
        <p:xfrm>
          <a:off x="4932363" y="1988840"/>
          <a:ext cx="3238500" cy="989013"/>
        </p:xfrm>
        <a:graphic>
          <a:graphicData uri="http://schemas.openxmlformats.org/presentationml/2006/ole">
            <p:oleObj spid="_x0000_s28677" name="数式" r:id="rId3" imgW="1269720" imgH="431640" progId="Equation.3">
              <p:embed/>
            </p:oleObj>
          </a:graphicData>
        </a:graphic>
      </p:graphicFrame>
      <p:graphicFrame>
        <p:nvGraphicFramePr>
          <p:cNvPr id="28678" name="Object 27"/>
          <p:cNvGraphicFramePr>
            <a:graphicFrameLocks noChangeAspect="1"/>
          </p:cNvGraphicFramePr>
          <p:nvPr/>
        </p:nvGraphicFramePr>
        <p:xfrm>
          <a:off x="1115616" y="2132856"/>
          <a:ext cx="3598862" cy="1816100"/>
        </p:xfrm>
        <a:graphic>
          <a:graphicData uri="http://schemas.openxmlformats.org/presentationml/2006/ole">
            <p:oleObj spid="_x0000_s28678" name="Picture" r:id="rId4" imgW="3780720" imgH="1910160" progId="Word.Picture.8">
              <p:embed/>
            </p:oleObj>
          </a:graphicData>
        </a:graphic>
      </p:graphicFrame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004048" y="2924944"/>
            <a:ext cx="40324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ja-JP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　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ja-JP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pressure</a:t>
            </a:r>
          </a:p>
          <a:p>
            <a:pPr>
              <a:spcBef>
                <a:spcPct val="0"/>
              </a:spcBef>
            </a:pPr>
            <a:r>
              <a:rPr lang="en-US" altLang="ja-JP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ja-JP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　　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altLang="ja-JP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ja-JP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dV</a:t>
            </a:r>
            <a:r>
              <a:rPr lang="en-US" altLang="ja-JP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ja-JP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ja-JP" alt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ja-JP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volumetric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ja-JP" alt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combustion </a:t>
            </a:r>
            <a:endParaRPr lang="en-US" altLang="ja-JP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71600" y="421179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A.Thomas</a:t>
            </a:r>
            <a:r>
              <a:rPr lang="en-US" altLang="ja-JP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et al. (</a:t>
            </a:r>
            <a:r>
              <a:rPr lang="en-US" altLang="ja-JP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Proc. R. Soc. </a:t>
            </a:r>
            <a:r>
              <a:rPr lang="en-US" altLang="ja-JP" b="1" i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Lond</a:t>
            </a:r>
            <a:r>
              <a:rPr lang="en-US" altLang="ja-JP" b="1" i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en-US" altLang="ja-JP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294: 449-466 ,1966)</a:t>
            </a:r>
            <a:endParaRPr lang="ja-JP" altLang="en-US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105273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Theory of acoustics</a:t>
            </a:r>
            <a:endParaRPr kumimoji="1" lang="ja-JP" altLang="en-US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4932040" y="4581128"/>
          <a:ext cx="3113087" cy="919163"/>
        </p:xfrm>
        <a:graphic>
          <a:graphicData uri="http://schemas.openxmlformats.org/presentationml/2006/ole">
            <p:oleObj spid="_x0000_s28679" name="数式" r:id="rId5" imgW="1333440" imgH="393480" progId="Equation.3">
              <p:embed/>
            </p:oleObj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5004048" y="5517232"/>
            <a:ext cx="33123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 </a:t>
            </a:r>
            <a:r>
              <a:rPr lang="en-US" altLang="ja-JP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burning velocity</a:t>
            </a:r>
            <a:endParaRPr lang="en-US" altLang="ja-JP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ja-JP" i="1" dirty="0">
                <a:solidFill>
                  <a:prstClr val="black"/>
                </a:solidFill>
                <a:latin typeface="Symbol" pitchFamily="18" charset="2"/>
                <a:cs typeface="Arial" pitchFamily="34" charset="0"/>
              </a:rPr>
              <a:t>e</a:t>
            </a:r>
            <a:r>
              <a:rPr lang="en-US" altLang="ja-JP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: volumetric expansion ratio</a:t>
            </a: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ja-JP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altLang="ja-JP" baseline="-25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altLang="ja-JP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: flame radius at quenching</a:t>
            </a:r>
          </a:p>
        </p:txBody>
      </p: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1691920" y="4725144"/>
            <a:ext cx="2592048" cy="1925900"/>
            <a:chOff x="1081432" y="4381574"/>
            <a:chExt cx="3332996" cy="2476426"/>
          </a:xfrm>
        </p:grpSpPr>
        <p:sp>
          <p:nvSpPr>
            <p:cNvPr id="20" name="Oval 2"/>
            <p:cNvSpPr>
              <a:spLocks noChangeAspect="1" noChangeArrowheads="1"/>
            </p:cNvSpPr>
            <p:nvPr/>
          </p:nvSpPr>
          <p:spPr bwMode="auto">
            <a:xfrm>
              <a:off x="1187624" y="4496312"/>
              <a:ext cx="1874448" cy="1874449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49001"/>
                  </a:srgbClr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254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AutoShape 14"/>
            <p:cNvSpPr>
              <a:spLocks noChangeArrowheads="1"/>
            </p:cNvSpPr>
            <p:nvPr/>
          </p:nvSpPr>
          <p:spPr bwMode="auto">
            <a:xfrm>
              <a:off x="3169664" y="5389686"/>
              <a:ext cx="608280" cy="66469"/>
            </a:xfrm>
            <a:prstGeom prst="rightArrow">
              <a:avLst>
                <a:gd name="adj1" fmla="val 50000"/>
                <a:gd name="adj2" fmla="val 189338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081432" y="4381574"/>
              <a:ext cx="2088232" cy="208823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2161552" y="5461693"/>
              <a:ext cx="521146" cy="77164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2017536" y="5677718"/>
              <a:ext cx="43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ja-JP" altLang="en-US" b="0" i="1">
                  <a:solidFill>
                    <a:schemeClr val="bg1"/>
                  </a:solidFill>
                  <a:latin typeface="Times New Roman" pitchFamily="18" charset="0"/>
                </a:rPr>
                <a:t>ｒ</a:t>
              </a:r>
            </a:p>
          </p:txBody>
        </p:sp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3195302" y="4919965"/>
              <a:ext cx="1219126" cy="593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ja-JP" sz="2400" b="0" i="1" dirty="0">
                  <a:latin typeface="Symbol" pitchFamily="18" charset="2"/>
                </a:rPr>
                <a:t>e</a:t>
              </a:r>
              <a:r>
                <a:rPr lang="en-US" altLang="ja-JP" sz="2400" b="0" i="1" dirty="0">
                  <a:latin typeface="Times New Roman" pitchFamily="18" charset="0"/>
                </a:rPr>
                <a:t> </a:t>
              </a:r>
              <a:r>
                <a:rPr lang="en-US" altLang="ja-JP" sz="2400" b="0" i="1" dirty="0" smtClean="0">
                  <a:latin typeface="Times New Roman" pitchFamily="18" charset="0"/>
                </a:rPr>
                <a:t>S</a:t>
              </a:r>
              <a:endParaRPr lang="en-US" altLang="ja-JP" sz="2400" b="0" dirty="0">
                <a:latin typeface="Times New Roman" pitchFamily="18" charset="0"/>
              </a:endParaRPr>
            </a:p>
          </p:txBody>
        </p:sp>
        <p:graphicFrame>
          <p:nvGraphicFramePr>
            <p:cNvPr id="26" name="Object 19"/>
            <p:cNvGraphicFramePr>
              <a:graphicFrameLocks noChangeAspect="1"/>
            </p:cNvGraphicFramePr>
            <p:nvPr>
              <p:ph sz="quarter" idx="4294967295"/>
            </p:nvPr>
          </p:nvGraphicFramePr>
          <p:xfrm>
            <a:off x="2484534" y="6397625"/>
            <a:ext cx="1093787" cy="460375"/>
          </p:xfrm>
          <a:graphic>
            <a:graphicData uri="http://schemas.openxmlformats.org/presentationml/2006/ole">
              <p:oleObj spid="_x0000_s28680" name="数式" r:id="rId6" imgW="482400" imgH="203040" progId="Equation.3">
                <p:embed/>
              </p:oleObj>
            </a:graphicData>
          </a:graphic>
        </p:graphicFrame>
      </p:grpSp>
      <p:sp>
        <p:nvSpPr>
          <p:cNvPr id="28" name="テキスト ボックス 27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225152"/>
            <a:ext cx="7992888" cy="971600"/>
          </a:xfrm>
        </p:spPr>
        <p:txBody>
          <a:bodyPr>
            <a:noAutofit/>
          </a:bodyPr>
          <a:lstStyle/>
          <a:p>
            <a:r>
              <a:rPr lang="en-GB" altLang="ja-JP" sz="3200" b="1" dirty="0" smtClean="0">
                <a:latin typeface="Arial" pitchFamily="34" charset="0"/>
                <a:cs typeface="Arial" pitchFamily="34" charset="0"/>
              </a:rPr>
              <a:t>Comparison between measured and predicted</a:t>
            </a:r>
            <a:r>
              <a:rPr lang="ja-JP" alt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b="1" dirty="0" smtClean="0">
                <a:latin typeface="Arial" pitchFamily="34" charset="0"/>
                <a:cs typeface="Arial" pitchFamily="34" charset="0"/>
              </a:rPr>
              <a:t>peak overpressure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図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711800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矢印コネクタ 4"/>
          <p:cNvCxnSpPr/>
          <p:nvPr/>
        </p:nvCxnSpPr>
        <p:spPr>
          <a:xfrm rot="5400000" flipH="1" flipV="1">
            <a:off x="5796099" y="3645062"/>
            <a:ext cx="1152203" cy="1588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034096" cy="1143000"/>
          </a:xfrm>
        </p:spPr>
        <p:txBody>
          <a:bodyPr>
            <a:noAutofit/>
          </a:bodyPr>
          <a:lstStyle/>
          <a:p>
            <a:r>
              <a:rPr lang="en-US" altLang="ja-JP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Discussion-Existing study on blast wave </a:t>
            </a:r>
            <a:br>
              <a:rPr lang="en-US" altLang="ja-JP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ja-JP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 acceleration of flame propagation </a:t>
            </a:r>
            <a:endParaRPr kumimoji="1" lang="ja-JP" altLang="en-US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2"/>
          <p:cNvSpPr>
            <a:spLocks noChangeAspect="1" noChangeArrowheads="1"/>
          </p:cNvSpPr>
          <p:nvPr/>
        </p:nvSpPr>
        <p:spPr bwMode="auto">
          <a:xfrm>
            <a:off x="5703428" y="2565883"/>
            <a:ext cx="2519362" cy="2519363"/>
          </a:xfrm>
          <a:prstGeom prst="ellipse">
            <a:avLst/>
          </a:prstGeom>
          <a:gradFill rotWithShape="1">
            <a:gsLst>
              <a:gs pos="0">
                <a:srgbClr val="FF0000">
                  <a:alpha val="49001"/>
                </a:srgbClr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8259303" y="3650146"/>
            <a:ext cx="817562" cy="107950"/>
          </a:xfrm>
          <a:prstGeom prst="rightArrow">
            <a:avLst>
              <a:gd name="adj1" fmla="val 50000"/>
              <a:gd name="adj2" fmla="val 189338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416465" y="3167546"/>
            <a:ext cx="66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ja-JP" sz="2400" i="1" dirty="0">
                <a:solidFill>
                  <a:prstClr val="black"/>
                </a:solidFill>
                <a:latin typeface="Symbol" pitchFamily="18" charset="2"/>
              </a:rPr>
              <a:t>e</a:t>
            </a:r>
            <a:r>
              <a:rPr lang="en-US" altLang="ja-JP" sz="2400" i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altLang="ja-JP" sz="2400" i="1" dirty="0" smtClean="0">
                <a:solidFill>
                  <a:prstClr val="black"/>
                </a:solidFill>
                <a:latin typeface="Times New Roman" pitchFamily="18" charset="0"/>
              </a:rPr>
              <a:t>S</a:t>
            </a:r>
            <a:endParaRPr lang="en-US" altLang="ja-JP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7017878" y="3920021"/>
            <a:ext cx="665162" cy="9445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017878" y="4308958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i="1">
                <a:solidFill>
                  <a:prstClr val="white"/>
                </a:solidFill>
                <a:latin typeface="Times New Roman" pitchFamily="18" charset="0"/>
              </a:rPr>
              <a:t>ｒ</a:t>
            </a: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790544" y="4935301"/>
          <a:ext cx="1093788" cy="460375"/>
        </p:xfrm>
        <a:graphic>
          <a:graphicData uri="http://schemas.openxmlformats.org/presentationml/2006/ole">
            <p:oleObj spid="_x0000_s59394" name="数式" r:id="rId3" imgW="482400" imgH="203040" progId="Equation.3">
              <p:embed/>
            </p:oleObj>
          </a:graphicData>
        </a:graphic>
      </p:graphicFrame>
      <p:sp>
        <p:nvSpPr>
          <p:cNvPr id="12" name="Oval 22"/>
          <p:cNvSpPr>
            <a:spLocks noChangeAspect="1" noChangeArrowheads="1"/>
          </p:cNvSpPr>
          <p:nvPr/>
        </p:nvSpPr>
        <p:spPr bwMode="auto">
          <a:xfrm>
            <a:off x="5558965" y="2423008"/>
            <a:ext cx="2806700" cy="2806700"/>
          </a:xfrm>
          <a:prstGeom prst="ellipse">
            <a:avLst/>
          </a:prstGeom>
          <a:noFill/>
          <a:ln w="19050">
            <a:solidFill>
              <a:schemeClr val="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589128" y="1546708"/>
            <a:ext cx="3259137" cy="911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000" tIns="90000" rIns="90000" bIns="90000" anchor="ctr">
            <a:spAutoFit/>
          </a:bodyPr>
          <a:lstStyle/>
          <a:p>
            <a:r>
              <a:rPr lang="en-US" altLang="ja-JP" sz="2400" dirty="0">
                <a:solidFill>
                  <a:srgbClr val="168BBA"/>
                </a:solidFill>
              </a:rPr>
              <a:t>Laminar flame propagates spherically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043608" y="5085184"/>
            <a:ext cx="3136032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i="1" dirty="0" smtClean="0">
                <a:solidFill>
                  <a:schemeClr val="tx2"/>
                </a:solidFill>
              </a:rPr>
              <a:t>S : burning velocity</a:t>
            </a:r>
            <a:endParaRPr lang="en-US" altLang="ja-JP" i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ja-JP" i="1" dirty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altLang="ja-JP" i="1" dirty="0">
                <a:solidFill>
                  <a:schemeClr val="tx2"/>
                </a:solidFill>
              </a:rPr>
              <a:t>  : volumetric expansion ratio</a:t>
            </a:r>
          </a:p>
          <a:p>
            <a:pPr>
              <a:spcBef>
                <a:spcPct val="0"/>
              </a:spcBef>
              <a:buFont typeface="Symbol" pitchFamily="18" charset="2"/>
              <a:buNone/>
            </a:pPr>
            <a:r>
              <a:rPr lang="en-US" altLang="ja-JP" i="1" dirty="0" err="1">
                <a:solidFill>
                  <a:schemeClr val="tx2"/>
                </a:solidFill>
              </a:rPr>
              <a:t>r</a:t>
            </a:r>
            <a:r>
              <a:rPr lang="en-US" altLang="ja-JP" i="1" baseline="-25000" dirty="0" err="1">
                <a:solidFill>
                  <a:schemeClr val="tx2"/>
                </a:solidFill>
              </a:rPr>
              <a:t>q</a:t>
            </a:r>
            <a:r>
              <a:rPr lang="en-US" altLang="ja-JP" i="1" dirty="0">
                <a:solidFill>
                  <a:schemeClr val="tx2"/>
                </a:solidFill>
              </a:rPr>
              <a:t> : flame radius at quenching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90761" y="3860800"/>
          <a:ext cx="3113087" cy="919163"/>
        </p:xfrm>
        <a:graphic>
          <a:graphicData uri="http://schemas.openxmlformats.org/presentationml/2006/ole">
            <p:oleObj spid="_x0000_s59395" name="数式" r:id="rId4" imgW="1333440" imgH="393480" progId="Equation.3">
              <p:embed/>
            </p:oleObj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/>
        </p:nvGraphicFramePr>
        <p:xfrm>
          <a:off x="3122315" y="3836665"/>
          <a:ext cx="2254250" cy="919163"/>
        </p:xfrm>
        <a:graphic>
          <a:graphicData uri="http://schemas.openxmlformats.org/presentationml/2006/ole">
            <p:oleObj spid="_x0000_s59396" name="数式" r:id="rId5" imgW="965160" imgH="393480" progId="Equation.3">
              <p:embed/>
            </p:oleObj>
          </a:graphicData>
        </a:graphic>
      </p:graphicFrame>
      <p:sp>
        <p:nvSpPr>
          <p:cNvPr id="18" name="正方形/長方形 17"/>
          <p:cNvSpPr/>
          <p:nvPr/>
        </p:nvSpPr>
        <p:spPr>
          <a:xfrm>
            <a:off x="3762334" y="4692486"/>
            <a:ext cx="24482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rgbClr val="FF0000"/>
                </a:solidFill>
                <a:latin typeface="MingLiU" pitchFamily="49" charset="-120"/>
                <a:ea typeface="MingLiU" pitchFamily="49" charset="-120"/>
              </a:rPr>
              <a:t>S</a:t>
            </a:r>
            <a:r>
              <a:rPr kumimoji="1" lang="en-US" altLang="ja-JP" sz="2800" i="1" dirty="0" smtClean="0">
                <a:solidFill>
                  <a:srgbClr val="FF0000"/>
                </a:solidFill>
              </a:rPr>
              <a:t>=constant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rot="5400000" flipH="1" flipV="1">
            <a:off x="4586287" y="3846761"/>
            <a:ext cx="864096" cy="7486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>
            <a:off x="4372261" y="4934957"/>
            <a:ext cx="265536" cy="1339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115616" y="1772816"/>
          <a:ext cx="3800475" cy="1160462"/>
        </p:xfrm>
        <a:graphic>
          <a:graphicData uri="http://schemas.openxmlformats.org/presentationml/2006/ole">
            <p:oleObj spid="_x0000_s59397" name="数式" r:id="rId6" imgW="1269720" imgH="431640" progId="Equation.3">
              <p:embed/>
            </p:oleObj>
          </a:graphicData>
        </a:graphic>
      </p:graphicFrame>
      <p:sp>
        <p:nvSpPr>
          <p:cNvPr id="21" name="正方形/長方形 20"/>
          <p:cNvSpPr/>
          <p:nvPr/>
        </p:nvSpPr>
        <p:spPr>
          <a:xfrm>
            <a:off x="72008" y="3879266"/>
            <a:ext cx="5364088" cy="8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auto">
          <a:xfrm>
            <a:off x="2339752" y="3190428"/>
            <a:ext cx="1430573" cy="454596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115616" y="6309320"/>
            <a:ext cx="64087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A.Thomas</a:t>
            </a:r>
            <a:r>
              <a:rPr kumimoji="1" lang="en-US" altLang="ja-JP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</a:t>
            </a:r>
            <a:r>
              <a:rPr kumimoji="1" lang="en-US" altLang="ja-JP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ja-JP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Proc. R. Soc. </a:t>
            </a:r>
            <a:r>
              <a:rPr lang="en-US" altLang="ja-JP" i="1" u="sng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Lond</a:t>
            </a:r>
            <a:r>
              <a:rPr lang="en-US" altLang="ja-JP" i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en-US" altLang="ja-JP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294: 449-466 ,1966)</a:t>
            </a:r>
            <a:endParaRPr kumimoji="1" lang="ja-JP" altLang="en-US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5400000" cy="4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352928" cy="1143000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Time histories of flame radius, burning velocity, overpressure (</a:t>
            </a:r>
            <a:r>
              <a:rPr kumimoji="1" lang="en-US" altLang="ja-JP" sz="3200" b="1" i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 = 0.7)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5400000" flipH="1" flipV="1">
            <a:off x="6121023" y="4256355"/>
            <a:ext cx="647960" cy="1587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259632" y="1772816"/>
          <a:ext cx="2033587" cy="1270000"/>
        </p:xfrm>
        <a:graphic>
          <a:graphicData uri="http://schemas.openxmlformats.org/presentationml/2006/ole">
            <p:oleObj spid="_x0000_s29698" name="数式" r:id="rId5" imgW="812520" imgH="507960" progId="Equation.3">
              <p:embed/>
            </p:oleObj>
          </a:graphicData>
        </a:graphic>
      </p:graphicFrame>
      <p:grpSp>
        <p:nvGrpSpPr>
          <p:cNvPr id="11" name="グループ化 10"/>
          <p:cNvGrpSpPr/>
          <p:nvPr/>
        </p:nvGrpSpPr>
        <p:grpSpPr>
          <a:xfrm>
            <a:off x="1475656" y="1818680"/>
            <a:ext cx="1221809" cy="1655679"/>
            <a:chOff x="1475656" y="2780928"/>
            <a:chExt cx="1221809" cy="1655679"/>
          </a:xfrm>
        </p:grpSpPr>
        <p:sp>
          <p:nvSpPr>
            <p:cNvPr id="9" name="正方形/長方形 8"/>
            <p:cNvSpPr/>
            <p:nvPr/>
          </p:nvSpPr>
          <p:spPr>
            <a:xfrm>
              <a:off x="1907704" y="2780928"/>
              <a:ext cx="432048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75656" y="4036497"/>
              <a:ext cx="1221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>
                  <a:solidFill>
                    <a:srgbClr val="FF0000"/>
                  </a:solidFill>
                </a:rPr>
                <a:t>≠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constant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5400000" cy="4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280920" cy="1143000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Time histories of flame radius, burning velocity, overpressure (</a:t>
            </a:r>
            <a:r>
              <a:rPr kumimoji="1" lang="en-US" altLang="ja-JP" sz="3200" b="1" i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 = 1.8)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028384" cy="1143000"/>
          </a:xfrm>
        </p:spPr>
        <p:txBody>
          <a:bodyPr>
            <a:noAutofit/>
          </a:bodyPr>
          <a:lstStyle/>
          <a:p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Time histories of flame radius, burning velocity, overpressure (</a:t>
            </a:r>
            <a:r>
              <a:rPr kumimoji="1" lang="en-US" altLang="ja-JP" sz="3200" b="1" i="1" dirty="0" smtClean="0">
                <a:latin typeface="Symbol" pitchFamily="18" charset="2"/>
                <a:cs typeface="Arial" pitchFamily="34" charset="0"/>
              </a:rPr>
              <a:t>f</a:t>
            </a:r>
            <a:r>
              <a:rPr kumimoji="1" lang="en-US" altLang="ja-JP" sz="3200" b="1" dirty="0" smtClean="0">
                <a:latin typeface="Symbol" pitchFamily="18" charset="2"/>
                <a:cs typeface="Arial" pitchFamily="34" charset="0"/>
              </a:rPr>
              <a:t> </a:t>
            </a:r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>= 3.0)</a:t>
            </a:r>
            <a:endParaRPr kumimoji="1" lang="ja-JP" alt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5400000" cy="41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9289032" cy="1143000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Discussion</a:t>
            </a:r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Diffusive-Thermal </a:t>
            </a:r>
            <a:r>
              <a:rPr lang="en-US" altLang="ja-JP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instability(Lewis number)</a:t>
            </a:r>
            <a:r>
              <a:rPr lang="ja-JP" alt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ja-JP" alt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endParaRPr kumimoji="1" lang="ja-JP" alt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グループ化 23"/>
          <p:cNvGrpSpPr/>
          <p:nvPr/>
        </p:nvGrpSpPr>
        <p:grpSpPr>
          <a:xfrm>
            <a:off x="4860032" y="1988840"/>
            <a:ext cx="4032448" cy="3168352"/>
            <a:chOff x="4340736" y="1632228"/>
            <a:chExt cx="4803264" cy="3776911"/>
          </a:xfrm>
        </p:grpSpPr>
        <p:pic>
          <p:nvPicPr>
            <p:cNvPr id="5" name="Picture 2" descr="C:\Users\kim\Desktop\data\images\hydrogen\Lewis number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340736" y="1632228"/>
              <a:ext cx="4803264" cy="3776911"/>
            </a:xfrm>
            <a:prstGeom prst="rect">
              <a:avLst/>
            </a:prstGeom>
            <a:noFill/>
          </p:spPr>
        </p:pic>
        <p:cxnSp>
          <p:nvCxnSpPr>
            <p:cNvPr id="6" name="直線コネクタ 5"/>
            <p:cNvCxnSpPr/>
            <p:nvPr/>
          </p:nvCxnSpPr>
          <p:spPr>
            <a:xfrm>
              <a:off x="5220072" y="4005064"/>
              <a:ext cx="35192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右矢印 15"/>
            <p:cNvSpPr/>
            <p:nvPr/>
          </p:nvSpPr>
          <p:spPr>
            <a:xfrm>
              <a:off x="6979686" y="3349693"/>
              <a:ext cx="1005494" cy="343413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>
              <a:off x="6895895" y="2743925"/>
              <a:ext cx="1413174" cy="772679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r>
                <a:rPr lang="en-US" altLang="ja-JP" sz="2400" dirty="0" smtClean="0">
                  <a:solidFill>
                    <a:srgbClr val="00B0F0"/>
                  </a:solidFill>
                </a:rPr>
                <a:t>stable</a:t>
              </a:r>
              <a:endParaRPr lang="ja-JP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9" name="右矢印 15"/>
            <p:cNvSpPr/>
            <p:nvPr/>
          </p:nvSpPr>
          <p:spPr>
            <a:xfrm rot="10800000">
              <a:off x="6216401" y="3984369"/>
              <a:ext cx="1005494" cy="343413"/>
            </a:xfrm>
            <a:prstGeom prst="rightArrow">
              <a:avLst/>
            </a:prstGeom>
            <a:gradFill flip="none" rotWithShape="1">
              <a:gsLst>
                <a:gs pos="100000">
                  <a:srgbClr val="FF00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AutoShape 31"/>
            <p:cNvSpPr>
              <a:spLocks noChangeArrowheads="1"/>
            </p:cNvSpPr>
            <p:nvPr/>
          </p:nvSpPr>
          <p:spPr bwMode="auto">
            <a:xfrm>
              <a:off x="6300192" y="4077072"/>
              <a:ext cx="1413174" cy="772679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r>
                <a:rPr lang="en-US" altLang="ja-JP" sz="2400" dirty="0" smtClean="0">
                  <a:solidFill>
                    <a:srgbClr val="FF0000"/>
                  </a:solidFill>
                </a:rPr>
                <a:t>unstable</a:t>
              </a:r>
              <a:endParaRPr lang="ja-JP" altLang="en-US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4139952" y="4371584"/>
          <a:ext cx="228179" cy="209619"/>
        </p:xfrm>
        <a:graphic>
          <a:graphicData uri="http://schemas.openxmlformats.org/presentationml/2006/ole">
            <p:oleObj spid="_x0000_s60418" name="数式" r:id="rId5" imgW="152280" imgH="139680" progId="Equation.3">
              <p:embed/>
            </p:oleObj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/>
        </p:nvGraphicFramePr>
        <p:xfrm>
          <a:off x="1331640" y="4005064"/>
          <a:ext cx="990600" cy="767081"/>
        </p:xfrm>
        <a:graphic>
          <a:graphicData uri="http://schemas.openxmlformats.org/presentationml/2006/ole">
            <p:oleObj spid="_x0000_s60419" name="数式" r:id="rId6" imgW="507960" imgH="393480" progId="Equation.3">
              <p:embed/>
            </p:oleObj>
          </a:graphicData>
        </a:graphic>
      </p:graphicFrame>
      <p:cxnSp>
        <p:nvCxnSpPr>
          <p:cNvPr id="13" name="直線コネクタ 12"/>
          <p:cNvCxnSpPr/>
          <p:nvPr/>
        </p:nvCxnSpPr>
        <p:spPr>
          <a:xfrm rot="16200000" flipH="1">
            <a:off x="4963380" y="3455257"/>
            <a:ext cx="2246734" cy="5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64"/>
          <p:cNvGrpSpPr>
            <a:grpSpLocks noChangeAspect="1"/>
          </p:cNvGrpSpPr>
          <p:nvPr/>
        </p:nvGrpSpPr>
        <p:grpSpPr>
          <a:xfrm>
            <a:off x="1259632" y="2198593"/>
            <a:ext cx="3600000" cy="2382610"/>
            <a:chOff x="971600" y="1440216"/>
            <a:chExt cx="7786742" cy="5567478"/>
          </a:xfrm>
        </p:grpSpPr>
        <p:sp>
          <p:nvSpPr>
            <p:cNvPr id="15" name="右矢印 19"/>
            <p:cNvSpPr/>
            <p:nvPr/>
          </p:nvSpPr>
          <p:spPr>
            <a:xfrm>
              <a:off x="2828988" y="2143115"/>
              <a:ext cx="518496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右矢印 20"/>
            <p:cNvSpPr/>
            <p:nvPr/>
          </p:nvSpPr>
          <p:spPr>
            <a:xfrm rot="10800000">
              <a:off x="2718958" y="2285992"/>
              <a:ext cx="73281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AutoShape 31"/>
            <p:cNvSpPr>
              <a:spLocks noChangeArrowheads="1"/>
            </p:cNvSpPr>
            <p:nvPr/>
          </p:nvSpPr>
          <p:spPr bwMode="auto">
            <a:xfrm>
              <a:off x="971600" y="2214554"/>
              <a:ext cx="1214446" cy="64294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Unburned</a:t>
              </a: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side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AutoShape 31"/>
            <p:cNvSpPr>
              <a:spLocks noChangeArrowheads="1"/>
            </p:cNvSpPr>
            <p:nvPr/>
          </p:nvSpPr>
          <p:spPr bwMode="auto">
            <a:xfrm>
              <a:off x="3686244" y="3214686"/>
              <a:ext cx="1214446" cy="64294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Burned</a:t>
              </a: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side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31"/>
            <p:cNvSpPr>
              <a:spLocks noChangeArrowheads="1"/>
            </p:cNvSpPr>
            <p:nvPr/>
          </p:nvSpPr>
          <p:spPr bwMode="auto">
            <a:xfrm>
              <a:off x="4090168" y="5933266"/>
              <a:ext cx="1214446" cy="642943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Mass diffusion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7349567" y="5972925"/>
            <a:ext cx="475128" cy="475126"/>
          </p:xfrm>
          <a:graphic>
            <a:graphicData uri="http://schemas.openxmlformats.org/presentationml/2006/ole">
              <p:oleObj spid="_x0000_s60420" name="数式" r:id="rId7" imgW="164880" imgH="164880" progId="Equation.3">
                <p:embed/>
              </p:oleObj>
            </a:graphicData>
          </a:graphic>
        </p:graphicFrame>
        <p:grpSp>
          <p:nvGrpSpPr>
            <p:cNvPr id="21" name="グループ化 35"/>
            <p:cNvGrpSpPr/>
            <p:nvPr/>
          </p:nvGrpSpPr>
          <p:grpSpPr>
            <a:xfrm rot="20937345">
              <a:off x="2448893" y="1440216"/>
              <a:ext cx="1214446" cy="3607412"/>
              <a:chOff x="1142976" y="1785926"/>
              <a:chExt cx="1214446" cy="2857520"/>
            </a:xfrm>
          </p:grpSpPr>
          <p:sp>
            <p:nvSpPr>
              <p:cNvPr id="53" name="円弧 71"/>
              <p:cNvSpPr/>
              <p:nvPr/>
            </p:nvSpPr>
            <p:spPr>
              <a:xfrm>
                <a:off x="1142976" y="1785926"/>
                <a:ext cx="1214446" cy="1428760"/>
              </a:xfrm>
              <a:prstGeom prst="arc">
                <a:avLst>
                  <a:gd name="adj1" fmla="val 17185946"/>
                  <a:gd name="adj2" fmla="val 5398006"/>
                </a:avLst>
              </a:prstGeom>
              <a:noFill/>
              <a:ln w="76200">
                <a:gradFill flip="none" rotWithShape="1">
                  <a:gsLst>
                    <a:gs pos="11000">
                      <a:srgbClr val="FFF200">
                        <a:alpha val="62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円弧 72"/>
              <p:cNvSpPr/>
              <p:nvPr/>
            </p:nvSpPr>
            <p:spPr>
              <a:xfrm rot="10800000">
                <a:off x="1142976" y="3214686"/>
                <a:ext cx="1214446" cy="1428760"/>
              </a:xfrm>
              <a:prstGeom prst="arc">
                <a:avLst>
                  <a:gd name="adj1" fmla="val 17653008"/>
                  <a:gd name="adj2" fmla="val 5398006"/>
                </a:avLst>
              </a:prstGeom>
              <a:ln w="76200">
                <a:gradFill flip="none" rotWithShape="1">
                  <a:gsLst>
                    <a:gs pos="11000">
                      <a:srgbClr val="FFF200">
                        <a:alpha val="62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右矢印 40"/>
            <p:cNvSpPr/>
            <p:nvPr/>
          </p:nvSpPr>
          <p:spPr>
            <a:xfrm>
              <a:off x="1971732" y="3857628"/>
              <a:ext cx="518496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右矢印 41"/>
            <p:cNvSpPr/>
            <p:nvPr/>
          </p:nvSpPr>
          <p:spPr>
            <a:xfrm rot="10800000">
              <a:off x="1827518" y="4000505"/>
              <a:ext cx="73281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右矢印 42"/>
            <p:cNvSpPr/>
            <p:nvPr/>
          </p:nvSpPr>
          <p:spPr>
            <a:xfrm rot="1800000">
              <a:off x="2114608" y="3286123"/>
              <a:ext cx="518496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右矢印 43"/>
            <p:cNvSpPr/>
            <p:nvPr/>
          </p:nvSpPr>
          <p:spPr>
            <a:xfrm rot="12600000">
              <a:off x="1925932" y="3446092"/>
              <a:ext cx="73281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右矢印 44"/>
            <p:cNvSpPr/>
            <p:nvPr/>
          </p:nvSpPr>
          <p:spPr>
            <a:xfrm rot="1800000">
              <a:off x="2738133" y="2620359"/>
              <a:ext cx="518496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右矢印 45"/>
            <p:cNvSpPr/>
            <p:nvPr/>
          </p:nvSpPr>
          <p:spPr>
            <a:xfrm rot="12600000">
              <a:off x="2609613" y="2784010"/>
              <a:ext cx="73281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右矢印 46"/>
            <p:cNvSpPr/>
            <p:nvPr/>
          </p:nvSpPr>
          <p:spPr>
            <a:xfrm rot="-1800000">
              <a:off x="2043172" y="4406310"/>
              <a:ext cx="518496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右矢印 47"/>
            <p:cNvSpPr/>
            <p:nvPr/>
          </p:nvSpPr>
          <p:spPr>
            <a:xfrm rot="-12600000">
              <a:off x="1983763" y="4608650"/>
              <a:ext cx="73281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右矢印 48"/>
            <p:cNvSpPr/>
            <p:nvPr/>
          </p:nvSpPr>
          <p:spPr>
            <a:xfrm rot="-1800000">
              <a:off x="2544223" y="1691664"/>
              <a:ext cx="518496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右矢印 49"/>
            <p:cNvSpPr/>
            <p:nvPr/>
          </p:nvSpPr>
          <p:spPr>
            <a:xfrm rot="-12600000">
              <a:off x="2512537" y="1816682"/>
              <a:ext cx="73281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右矢印 50"/>
            <p:cNvSpPr/>
            <p:nvPr/>
          </p:nvSpPr>
          <p:spPr>
            <a:xfrm>
              <a:off x="3375791" y="6290457"/>
              <a:ext cx="732811" cy="142877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右矢印 51"/>
            <p:cNvSpPr/>
            <p:nvPr/>
          </p:nvSpPr>
          <p:spPr>
            <a:xfrm rot="10800000">
              <a:off x="3375791" y="6576209"/>
              <a:ext cx="732811" cy="14287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右矢印 52"/>
            <p:cNvSpPr/>
            <p:nvPr/>
          </p:nvSpPr>
          <p:spPr>
            <a:xfrm>
              <a:off x="6686640" y="2143116"/>
              <a:ext cx="734400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右矢印 53"/>
            <p:cNvSpPr/>
            <p:nvPr/>
          </p:nvSpPr>
          <p:spPr>
            <a:xfrm rot="10800000">
              <a:off x="7043830" y="2285992"/>
              <a:ext cx="51840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6" name="グループ化 72"/>
            <p:cNvGrpSpPr/>
            <p:nvPr/>
          </p:nvGrpSpPr>
          <p:grpSpPr>
            <a:xfrm rot="20937345">
              <a:off x="6520859" y="1440217"/>
              <a:ext cx="1214446" cy="3607412"/>
              <a:chOff x="1142976" y="1785926"/>
              <a:chExt cx="1214446" cy="2857520"/>
            </a:xfrm>
          </p:grpSpPr>
          <p:sp>
            <p:nvSpPr>
              <p:cNvPr id="51" name="円弧 69"/>
              <p:cNvSpPr/>
              <p:nvPr/>
            </p:nvSpPr>
            <p:spPr>
              <a:xfrm>
                <a:off x="1142976" y="1785926"/>
                <a:ext cx="1214446" cy="1428760"/>
              </a:xfrm>
              <a:prstGeom prst="arc">
                <a:avLst>
                  <a:gd name="adj1" fmla="val 17185946"/>
                  <a:gd name="adj2" fmla="val 5398006"/>
                </a:avLst>
              </a:prstGeom>
              <a:noFill/>
              <a:ln w="76200">
                <a:gradFill flip="none" rotWithShape="1">
                  <a:gsLst>
                    <a:gs pos="11000">
                      <a:srgbClr val="FFF200">
                        <a:alpha val="62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円弧 70"/>
              <p:cNvSpPr/>
              <p:nvPr/>
            </p:nvSpPr>
            <p:spPr>
              <a:xfrm rot="10800000">
                <a:off x="1142976" y="3214686"/>
                <a:ext cx="1214446" cy="1428760"/>
              </a:xfrm>
              <a:prstGeom prst="arc">
                <a:avLst>
                  <a:gd name="adj1" fmla="val 17653008"/>
                  <a:gd name="adj2" fmla="val 5398006"/>
                </a:avLst>
              </a:prstGeom>
              <a:ln w="76200">
                <a:gradFill flip="none" rotWithShape="1">
                  <a:gsLst>
                    <a:gs pos="11000">
                      <a:srgbClr val="FFF200">
                        <a:alpha val="62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7" name="右矢印 55"/>
            <p:cNvSpPr/>
            <p:nvPr/>
          </p:nvSpPr>
          <p:spPr>
            <a:xfrm>
              <a:off x="5900822" y="3857628"/>
              <a:ext cx="734400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右矢印 56"/>
            <p:cNvSpPr/>
            <p:nvPr/>
          </p:nvSpPr>
          <p:spPr>
            <a:xfrm rot="10800000">
              <a:off x="6115137" y="4000506"/>
              <a:ext cx="51840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右矢印 57"/>
            <p:cNvSpPr/>
            <p:nvPr/>
          </p:nvSpPr>
          <p:spPr>
            <a:xfrm rot="1800000">
              <a:off x="6030223" y="3245839"/>
              <a:ext cx="734400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右矢印 58"/>
            <p:cNvSpPr/>
            <p:nvPr/>
          </p:nvSpPr>
          <p:spPr>
            <a:xfrm rot="12600000">
              <a:off x="6207728" y="3520321"/>
              <a:ext cx="51840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右矢印 59"/>
            <p:cNvSpPr/>
            <p:nvPr/>
          </p:nvSpPr>
          <p:spPr>
            <a:xfrm rot="1800000">
              <a:off x="6744602" y="2602896"/>
              <a:ext cx="734400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右矢印 60"/>
            <p:cNvSpPr/>
            <p:nvPr/>
          </p:nvSpPr>
          <p:spPr>
            <a:xfrm rot="12600000">
              <a:off x="6901947" y="2834649"/>
              <a:ext cx="51840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右矢印 61"/>
            <p:cNvSpPr/>
            <p:nvPr/>
          </p:nvSpPr>
          <p:spPr>
            <a:xfrm rot="-1800000">
              <a:off x="5958782" y="4388847"/>
              <a:ext cx="734400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右矢印 62"/>
            <p:cNvSpPr/>
            <p:nvPr/>
          </p:nvSpPr>
          <p:spPr>
            <a:xfrm rot="-12600000">
              <a:off x="6259005" y="4477723"/>
              <a:ext cx="51840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右矢印 63"/>
            <p:cNvSpPr/>
            <p:nvPr/>
          </p:nvSpPr>
          <p:spPr>
            <a:xfrm rot="-1800000">
              <a:off x="6458850" y="1745642"/>
              <a:ext cx="734400" cy="142876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右矢印 64"/>
            <p:cNvSpPr/>
            <p:nvPr/>
          </p:nvSpPr>
          <p:spPr>
            <a:xfrm rot="-12600000">
              <a:off x="6830509" y="1834517"/>
              <a:ext cx="518400" cy="14287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AutoShape 31"/>
            <p:cNvSpPr>
              <a:spLocks noChangeArrowheads="1"/>
            </p:cNvSpPr>
            <p:nvPr/>
          </p:nvSpPr>
          <p:spPr bwMode="auto">
            <a:xfrm>
              <a:off x="4086643" y="6364752"/>
              <a:ext cx="1214446" cy="64294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Heat diffusion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AutoShape 31"/>
            <p:cNvSpPr>
              <a:spLocks noChangeArrowheads="1"/>
            </p:cNvSpPr>
            <p:nvPr/>
          </p:nvSpPr>
          <p:spPr bwMode="auto">
            <a:xfrm>
              <a:off x="2114608" y="5012252"/>
              <a:ext cx="2097420" cy="64294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ja-JP" i="1" dirty="0" smtClean="0">
                  <a:latin typeface="Times New Roman" pitchFamily="18" charset="0"/>
                  <a:cs typeface="Times New Roman" pitchFamily="18" charset="0"/>
                </a:rPr>
                <a:t>Le</a:t>
              </a: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&gt;1,stable)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AutoShape 31"/>
            <p:cNvSpPr>
              <a:spLocks noChangeArrowheads="1"/>
            </p:cNvSpPr>
            <p:nvPr/>
          </p:nvSpPr>
          <p:spPr bwMode="auto">
            <a:xfrm>
              <a:off x="4900690" y="2214554"/>
              <a:ext cx="1214446" cy="64294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Unburned</a:t>
              </a: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side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31"/>
            <p:cNvSpPr>
              <a:spLocks noChangeArrowheads="1"/>
            </p:cNvSpPr>
            <p:nvPr/>
          </p:nvSpPr>
          <p:spPr bwMode="auto">
            <a:xfrm>
              <a:off x="7543896" y="3286124"/>
              <a:ext cx="1214446" cy="642942"/>
            </a:xfrm>
            <a:prstGeom prst="flowChartAlternateProcess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Burned</a:t>
              </a:r>
            </a:p>
            <a:p>
              <a:pPr algn="ctr"/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side</a:t>
              </a:r>
              <a:endParaRPr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AutoShape 31"/>
          <p:cNvSpPr>
            <a:spLocks noChangeArrowheads="1"/>
          </p:cNvSpPr>
          <p:nvPr/>
        </p:nvSpPr>
        <p:spPr bwMode="auto">
          <a:xfrm>
            <a:off x="3491880" y="3717032"/>
            <a:ext cx="707528" cy="3467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Le&lt;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1,unstable)</a:t>
            </a:r>
            <a:endParaRPr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4360" y="188640"/>
            <a:ext cx="7498080" cy="77809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Background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698706" y="2852936"/>
            <a:ext cx="2313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Hydrogen 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690050" y="3501008"/>
            <a:ext cx="498640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Low </a:t>
            </a:r>
            <a:r>
              <a:rPr lang="en-US" altLang="ja-JP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ignition 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ja-JP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(0.019mJ)</a:t>
            </a:r>
            <a:endParaRPr lang="en-US" altLang="ja-JP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Extensive flammable 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region</a:t>
            </a:r>
            <a:r>
              <a:rPr lang="ja-JP" alt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(4-75vol%)</a:t>
            </a:r>
            <a:endParaRPr lang="en-US" altLang="ja-JP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ja-JP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Easy 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leakage and high diffusivity </a:t>
            </a:r>
            <a:endParaRPr lang="en-US" altLang="ja-JP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2"/>
          <p:cNvSpPr>
            <a:spLocks/>
          </p:cNvSpPr>
          <p:nvPr/>
        </p:nvSpPr>
        <p:spPr bwMode="auto">
          <a:xfrm>
            <a:off x="3627512" y="3573016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067944" y="4581128"/>
            <a:ext cx="1512168" cy="454596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pic>
        <p:nvPicPr>
          <p:cNvPr id="2050" name="Picture 2" descr="I:\All Backup\PortableHDD_Backup\etc\保存\出光水素ステーション\IMG_0562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480" y="1272653"/>
            <a:ext cx="1800000" cy="1354967"/>
          </a:xfrm>
          <a:prstGeom prst="rect">
            <a:avLst/>
          </a:prstGeom>
          <a:noFill/>
        </p:spPr>
      </p:pic>
      <p:pic>
        <p:nvPicPr>
          <p:cNvPr id="2051" name="Picture 3" descr="I:\All Backup\PortableHDD_Backup\etc\保存\出光水素ステーション\IMG_055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272653"/>
            <a:ext cx="1800000" cy="1354967"/>
          </a:xfrm>
          <a:prstGeom prst="rect">
            <a:avLst/>
          </a:prstGeom>
          <a:noFill/>
        </p:spPr>
      </p:pic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115616" y="1052736"/>
            <a:ext cx="38884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Clean </a:t>
            </a:r>
            <a:r>
              <a:rPr lang="en-US" altLang="ja-JP" sz="2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 carrier</a:t>
            </a:r>
            <a:r>
              <a:rPr lang="en-US" altLang="ja-JP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ja-JP" sz="2400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Renewable </a:t>
            </a:r>
            <a:r>
              <a:rPr lang="en-US" altLang="ja-JP" sz="2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en-US" altLang="ja-JP" sz="2400" b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1115616" y="1916832"/>
            <a:ext cx="3816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Expected </a:t>
            </a:r>
            <a:r>
              <a:rPr lang="en-US" altLang="ja-JP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as an alternative </a:t>
            </a:r>
            <a:r>
              <a:rPr lang="en-US" altLang="ja-JP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fuel ( ex. fuel-cell vehicle) </a:t>
            </a:r>
            <a:endParaRPr lang="en-US" altLang="ja-JP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71600" y="3717032"/>
            <a:ext cx="269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Properties on safety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6336" y="262762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Hydrogen</a:t>
            </a:r>
            <a:r>
              <a:rPr kumimoji="1" lang="ja-JP" alt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filling station</a:t>
            </a:r>
            <a:endParaRPr kumimoji="1" lang="ja-JP" alt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835696" y="5157192"/>
            <a:ext cx="6048672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If hydrogen leaks from hydrogen handling system</a:t>
            </a: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marL="801688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electrostatic spark discharge</a:t>
            </a:r>
          </a:p>
          <a:p>
            <a:pPr marL="801688">
              <a:spcBef>
                <a:spcPct val="30000"/>
              </a:spcBef>
              <a:buFont typeface="Wingdings" pitchFamily="2" charset="2"/>
              <a:buChar char="Ø"/>
            </a:pPr>
            <a:r>
              <a:rPr lang="en-US" altLang="ja-JP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serious fire and/or explosion accidents.</a:t>
            </a:r>
            <a:endParaRPr lang="en-US" altLang="ja-JP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kim\Desktop\data\images\hydrogen\eq-1.3\test_C001H001S0004\test_C001H001S0004000007.jpg"/>
          <p:cNvPicPr>
            <a:picLocks noChangeAspect="1" noChangeArrowheads="1"/>
          </p:cNvPicPr>
          <p:nvPr/>
        </p:nvPicPr>
        <p:blipFill>
          <a:blip r:embed="rId2" cstate="screen"/>
          <a:srcRect l="47779" t="60177" r="43912" b="31980"/>
          <a:stretch>
            <a:fillRect/>
          </a:stretch>
        </p:blipFill>
        <p:spPr bwMode="auto">
          <a:xfrm>
            <a:off x="1331640" y="1700808"/>
            <a:ext cx="2880320" cy="1800200"/>
          </a:xfrm>
          <a:prstGeom prst="rect">
            <a:avLst/>
          </a:prstGeom>
          <a:noFill/>
        </p:spPr>
      </p:pic>
      <p:pic>
        <p:nvPicPr>
          <p:cNvPr id="5" name="Picture 1" descr="C:\Users\kim\Desktop\data\images\hydrogen\eq-4.0\test_C001H001S0002\test_C001H001S0002000020.jpg"/>
          <p:cNvPicPr>
            <a:picLocks noChangeAspect="1" noChangeArrowheads="1"/>
          </p:cNvPicPr>
          <p:nvPr/>
        </p:nvPicPr>
        <p:blipFill>
          <a:blip r:embed="rId3" cstate="screen"/>
          <a:srcRect l="45187" t="52044" r="42466" b="30846"/>
          <a:stretch>
            <a:fillRect/>
          </a:stretch>
        </p:blipFill>
        <p:spPr bwMode="auto">
          <a:xfrm>
            <a:off x="5292080" y="1700808"/>
            <a:ext cx="2880320" cy="1800201"/>
          </a:xfrm>
          <a:prstGeom prst="rect">
            <a:avLst/>
          </a:prstGeom>
          <a:noFill/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88832" cy="1143000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Discussion</a:t>
            </a:r>
            <a: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kumimoji="1" lang="en-US" altLang="ja-JP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ja-JP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Different type of wrinkled flame</a:t>
            </a:r>
            <a:r>
              <a:rPr lang="en-US" altLang="ja-JP" sz="2800" dirty="0" smtClean="0">
                <a:solidFill>
                  <a:srgbClr val="FFFF00"/>
                </a:solidFill>
              </a:rPr>
              <a:t/>
            </a:r>
            <a:br>
              <a:rPr lang="en-US" altLang="ja-JP" sz="2800" dirty="0" smtClean="0">
                <a:solidFill>
                  <a:srgbClr val="FFFF00"/>
                </a:solidFill>
              </a:rPr>
            </a:br>
            <a:endParaRPr kumimoji="1" lang="ja-JP" altLang="en-US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5736" y="357301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tx2"/>
                </a:solidFill>
                <a:latin typeface="Symbol" pitchFamily="18" charset="2"/>
              </a:rPr>
              <a:t>f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= 0.7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28184" y="3501008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chemeClr val="tx2"/>
                </a:solidFill>
                <a:latin typeface="Symbol" pitchFamily="18" charset="2"/>
              </a:rPr>
              <a:t>f 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= 4.0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6344" y="4221163"/>
            <a:ext cx="3565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Diffusive-thermal instability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932041" y="4221163"/>
            <a:ext cx="4211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Wrinkled flame by rupture of a soap bubble</a:t>
            </a:r>
            <a:endParaRPr kumimoji="1" lang="ja-JP" alt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31640" y="5589240"/>
            <a:ext cx="7426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wrinkled flame by the rupture of a soap bubble is related with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non-uniformity concentration distribution </a:t>
            </a:r>
            <a:endParaRPr kumimoji="1" lang="ja-JP" alt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20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62068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Conclusions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899592" y="1052736"/>
            <a:ext cx="8244408" cy="5112568"/>
          </a:xfrm>
        </p:spPr>
        <p:txBody>
          <a:bodyPr>
            <a:noAutofit/>
          </a:bodyPr>
          <a:lstStyle/>
          <a:p>
            <a:pPr hangingPunct="0">
              <a:lnSpc>
                <a:spcPts val="2000"/>
              </a:lnSpc>
              <a:buNone/>
            </a:pP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1) The measurements of the intensities of blast wave show that; </a:t>
            </a:r>
          </a:p>
          <a:p>
            <a:pPr marL="365125" indent="-9525" hangingPunct="0">
              <a:lnSpc>
                <a:spcPts val="2000"/>
              </a:lnSpc>
              <a:buFont typeface="Wingdings" pitchFamily="2" charset="2"/>
              <a:buChar char="Ø"/>
            </a:pPr>
            <a:r>
              <a:rPr lang="ja-JP" alt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lean hydrogen-air mixture the overpressure grew linearly with time</a:t>
            </a:r>
          </a:p>
          <a:p>
            <a:pPr marL="365125" indent="-9525" hangingPunct="0">
              <a:lnSpc>
                <a:spcPts val="2000"/>
              </a:lnSpc>
              <a:buFont typeface="Wingdings" pitchFamily="2" charset="2"/>
              <a:buChar char="Ø"/>
            </a:pPr>
            <a:r>
              <a:rPr lang="ja-JP" alt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rich hydrogen-air mixture the overpressure grew linearly with time in the early stage and </a:t>
            </a:r>
            <a:r>
              <a:rPr lang="en-GB" altLang="ja-JP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acceleratingly</a:t>
            </a: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increase in later stage. </a:t>
            </a:r>
          </a:p>
          <a:p>
            <a:pPr marL="365125" indent="-9525" hangingPunct="0">
              <a:lnSpc>
                <a:spcPts val="2000"/>
              </a:lnSpc>
              <a:buNone/>
            </a:pP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accelerating increase in the later stage resulted in a much larger peak overpressure than that in the </a:t>
            </a:r>
            <a:r>
              <a:rPr lang="en-GB" altLang="ja-JP" sz="2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stoichiometric</a:t>
            </a: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mixture.</a:t>
            </a:r>
            <a:endParaRPr lang="ja-JP" altLang="ja-JP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2000"/>
              </a:lnSpc>
              <a:buNone/>
            </a:pPr>
            <a:endParaRPr lang="en-GB" altLang="ja-JP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hangingPunct="0">
              <a:lnSpc>
                <a:spcPts val="2000"/>
              </a:lnSpc>
              <a:buNone/>
            </a:pP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2) The overpressure of blast wave can be predicted by the acoustic theory if the real burning velocity could be known. </a:t>
            </a:r>
          </a:p>
          <a:p>
            <a:pPr hangingPunct="0">
              <a:lnSpc>
                <a:spcPts val="2000"/>
              </a:lnSpc>
              <a:buNone/>
            </a:pPr>
            <a:r>
              <a:rPr lang="ja-JP" alt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theory indicates that the intensity of blast wave is affected by burning velocity, volumetric expansion ratio and flame acceleration. </a:t>
            </a:r>
          </a:p>
          <a:p>
            <a:pPr hangingPunct="0">
              <a:lnSpc>
                <a:spcPts val="2000"/>
              </a:lnSpc>
              <a:buNone/>
            </a:pPr>
            <a:r>
              <a:rPr lang="ja-JP" altLang="en-US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　</a:t>
            </a:r>
            <a:r>
              <a:rPr lang="en-GB" altLang="ja-JP" sz="2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 particular, the intensity of the blast wave is strongly affected by the acceleration of the burning velocity.</a:t>
            </a:r>
            <a:endParaRPr lang="ja-JP" altLang="ja-JP" sz="2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000"/>
              </a:lnSpc>
            </a:pPr>
            <a:endParaRPr kumimoji="1" lang="ja-JP" altLang="en-US" sz="2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21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7488832" cy="1143000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Thank you for your attention!</a:t>
            </a:r>
            <a:endParaRPr kumimoji="1" lang="ja-JP" altLang="en-US" sz="40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95736" y="3573016"/>
            <a:ext cx="5417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2060"/>
                </a:solidFill>
              </a:rPr>
              <a:t>m</a:t>
            </a:r>
            <a:r>
              <a:rPr kumimoji="1" lang="en-US" altLang="ja-JP" sz="3200" dirty="0" smtClean="0">
                <a:solidFill>
                  <a:srgbClr val="002060"/>
                </a:solidFill>
              </a:rPr>
              <a:t>ogi.toshio@mail.u-tokyo.ac.jp</a:t>
            </a:r>
            <a:endParaRPr kumimoji="1" lang="ja-JP" altLang="en-US" sz="32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74846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22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1034360" y="188640"/>
            <a:ext cx="7498080" cy="778098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Background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図 7" descr="AIST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1152" y="2276873"/>
            <a:ext cx="1764000" cy="1252876"/>
          </a:xfrm>
          <a:prstGeom prst="rect">
            <a:avLst/>
          </a:prstGeom>
        </p:spPr>
      </p:pic>
      <p:pic>
        <p:nvPicPr>
          <p:cNvPr id="9" name="図 8" descr="AIST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8420" y="2276872"/>
            <a:ext cx="1764000" cy="1252876"/>
          </a:xfrm>
          <a:prstGeom prst="rect">
            <a:avLst/>
          </a:prstGeom>
        </p:spPr>
      </p:pic>
      <p:pic>
        <p:nvPicPr>
          <p:cNvPr id="10" name="図 9" descr="HydrogenEnergy_S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488" y="4077073"/>
            <a:ext cx="3600000" cy="178512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343709" y="3501009"/>
            <a:ext cx="3225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K. Wakabayashi, et al, 1st ICHS, 2005</a:t>
            </a:r>
            <a:endParaRPr kumimoji="1" lang="ja-JP" alt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82688" y="5842452"/>
            <a:ext cx="2831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ja-JP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M. Groethe</a:t>
            </a:r>
            <a:r>
              <a:rPr lang="fr-FR" altLang="ja-JP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ja-JP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et al, 1st</a:t>
            </a:r>
            <a:r>
              <a:rPr kumimoji="1" lang="ja-JP" altLang="en-US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ICHS</a:t>
            </a:r>
            <a:r>
              <a:rPr lang="en-US" altLang="ja-JP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2005</a:t>
            </a:r>
            <a:endParaRPr kumimoji="1" lang="ja-JP" altLang="en-US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71600" y="254982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evaluate the strength of hydrogen/air mixture explosion, unconfined large scale experiments were recently carried out.</a:t>
            </a:r>
            <a:endParaRPr kumimoji="1" lang="ja-JP" alt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43608" y="4211237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However, there has been little systematic research on the relation between </a:t>
            </a: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flame propagation</a:t>
            </a:r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blast wave</a:t>
            </a:r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unconfined space</a:t>
            </a:r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1" lang="ja-JP" alt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411760" y="3547121"/>
            <a:ext cx="1132954" cy="454596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71600" y="1700808"/>
            <a:ext cx="747052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Hazard analysis on an accidental explosion is very important.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971600" y="1268760"/>
            <a:ext cx="65881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Gas explosion causes indeed serious damages.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4360" y="202630"/>
            <a:ext cx="7498080" cy="634082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Objectives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5616" y="1268760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understand the relation between flame propagation and blast wave in open space</a:t>
            </a:r>
            <a:endParaRPr kumimoji="1" lang="ja-JP" alt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2636912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Hydrogen/air deflagration experiment using soap bubble method</a:t>
            </a:r>
            <a:endParaRPr kumimoji="1" lang="ja-JP" alt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842767" y="2169352"/>
            <a:ext cx="1430573" cy="454596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4221163"/>
            <a:ext cx="8028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effect of hydrogen/air mixture concentration to behavior of flame propagation and blast wave</a:t>
            </a:r>
            <a:endParaRPr kumimoji="1" lang="ja-JP" alt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608" y="144016"/>
            <a:ext cx="7498080" cy="764704"/>
          </a:xfrm>
        </p:spPr>
        <p:txBody>
          <a:bodyPr>
            <a:noAutofit/>
          </a:bodyPr>
          <a:lstStyle/>
          <a:p>
            <a:r>
              <a:rPr kumimoji="1" lang="en-US" altLang="ja-JP" sz="3600" b="1" dirty="0" smtClean="0">
                <a:latin typeface="Arial" pitchFamily="34" charset="0"/>
                <a:cs typeface="Arial" pitchFamily="34" charset="0"/>
              </a:rPr>
              <a:t>Experimental setup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200000" cy="435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グループ化 12"/>
          <p:cNvGrpSpPr/>
          <p:nvPr/>
        </p:nvGrpSpPr>
        <p:grpSpPr>
          <a:xfrm>
            <a:off x="3203848" y="2852936"/>
            <a:ext cx="4216893" cy="3207481"/>
            <a:chOff x="4427984" y="3356992"/>
            <a:chExt cx="4216893" cy="3207481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5336464" y="6195141"/>
              <a:ext cx="2634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Gas</a:t>
              </a:r>
              <a:r>
                <a:rPr kumimoji="1" lang="ja-JP" alt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kumimoji="1"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supplying system</a:t>
              </a:r>
              <a:endParaRPr kumimoji="1"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フリーフォーム 8"/>
            <p:cNvSpPr/>
            <p:nvPr/>
          </p:nvSpPr>
          <p:spPr>
            <a:xfrm>
              <a:off x="4427984" y="3356992"/>
              <a:ext cx="4216893" cy="2858610"/>
            </a:xfrm>
            <a:custGeom>
              <a:avLst/>
              <a:gdLst>
                <a:gd name="connsiteX0" fmla="*/ 0 w 4216893"/>
                <a:gd name="connsiteY0" fmla="*/ 0 h 2858610"/>
                <a:gd name="connsiteX1" fmla="*/ 435006 w 4216893"/>
                <a:gd name="connsiteY1" fmla="*/ 0 h 2858610"/>
                <a:gd name="connsiteX2" fmla="*/ 452761 w 4216893"/>
                <a:gd name="connsiteY2" fmla="*/ 1393794 h 2858610"/>
                <a:gd name="connsiteX3" fmla="*/ 4216893 w 4216893"/>
                <a:gd name="connsiteY3" fmla="*/ 1393794 h 2858610"/>
                <a:gd name="connsiteX4" fmla="*/ 4216893 w 4216893"/>
                <a:gd name="connsiteY4" fmla="*/ 2858610 h 2858610"/>
                <a:gd name="connsiteX5" fmla="*/ 17755 w 4216893"/>
                <a:gd name="connsiteY5" fmla="*/ 2858610 h 2858610"/>
                <a:gd name="connsiteX6" fmla="*/ 0 w 4216893"/>
                <a:gd name="connsiteY6" fmla="*/ 0 h 285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6893" h="2858610">
                  <a:moveTo>
                    <a:pt x="0" y="0"/>
                  </a:moveTo>
                  <a:lnTo>
                    <a:pt x="435006" y="0"/>
                  </a:lnTo>
                  <a:lnTo>
                    <a:pt x="452761" y="1393794"/>
                  </a:lnTo>
                  <a:lnTo>
                    <a:pt x="4216893" y="1393794"/>
                  </a:lnTo>
                  <a:lnTo>
                    <a:pt x="4216893" y="2858610"/>
                  </a:lnTo>
                  <a:lnTo>
                    <a:pt x="17755" y="285861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771800" y="1526296"/>
            <a:ext cx="3932807" cy="2694867"/>
            <a:chOff x="4716016" y="332656"/>
            <a:chExt cx="3932807" cy="2694867"/>
          </a:xfrm>
        </p:grpSpPr>
        <p:sp>
          <p:nvSpPr>
            <p:cNvPr id="8" name="フリーフォーム 7"/>
            <p:cNvSpPr/>
            <p:nvPr/>
          </p:nvSpPr>
          <p:spPr>
            <a:xfrm>
              <a:off x="4716016" y="692696"/>
              <a:ext cx="3932807" cy="2334827"/>
            </a:xfrm>
            <a:custGeom>
              <a:avLst/>
              <a:gdLst>
                <a:gd name="connsiteX0" fmla="*/ 2494625 w 3932807"/>
                <a:gd name="connsiteY0" fmla="*/ 0 h 2334827"/>
                <a:gd name="connsiteX1" fmla="*/ 3932807 w 3932807"/>
                <a:gd name="connsiteY1" fmla="*/ 0 h 2334827"/>
                <a:gd name="connsiteX2" fmla="*/ 3923930 w 3932807"/>
                <a:gd name="connsiteY2" fmla="*/ 2334827 h 2334827"/>
                <a:gd name="connsiteX3" fmla="*/ 0 w 3932807"/>
                <a:gd name="connsiteY3" fmla="*/ 2334827 h 2334827"/>
                <a:gd name="connsiteX4" fmla="*/ 0 w 3932807"/>
                <a:gd name="connsiteY4" fmla="*/ 1020932 h 2334827"/>
                <a:gd name="connsiteX5" fmla="*/ 1438182 w 3932807"/>
                <a:gd name="connsiteY5" fmla="*/ 8877 h 2334827"/>
                <a:gd name="connsiteX6" fmla="*/ 2494625 w 3932807"/>
                <a:gd name="connsiteY6" fmla="*/ 0 h 233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32807" h="2334827">
                  <a:moveTo>
                    <a:pt x="2494625" y="0"/>
                  </a:moveTo>
                  <a:lnTo>
                    <a:pt x="3932807" y="0"/>
                  </a:lnTo>
                  <a:lnTo>
                    <a:pt x="3923930" y="2334827"/>
                  </a:lnTo>
                  <a:lnTo>
                    <a:pt x="0" y="2334827"/>
                  </a:lnTo>
                  <a:lnTo>
                    <a:pt x="0" y="1020932"/>
                  </a:lnTo>
                  <a:lnTo>
                    <a:pt x="1438182" y="8877"/>
                  </a:lnTo>
                  <a:lnTo>
                    <a:pt x="2494625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438979" y="332656"/>
              <a:ext cx="18774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Ignition system</a:t>
              </a:r>
              <a:endParaRPr kumimoji="1"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971600" y="1124744"/>
            <a:ext cx="4680520" cy="4462755"/>
            <a:chOff x="971600" y="1124744"/>
            <a:chExt cx="4680520" cy="4462755"/>
          </a:xfrm>
        </p:grpSpPr>
        <p:sp>
          <p:nvSpPr>
            <p:cNvPr id="14" name="フリーフォーム 13"/>
            <p:cNvSpPr/>
            <p:nvPr/>
          </p:nvSpPr>
          <p:spPr>
            <a:xfrm>
              <a:off x="1593410" y="1819747"/>
              <a:ext cx="3376942" cy="959667"/>
            </a:xfrm>
            <a:custGeom>
              <a:avLst/>
              <a:gdLst>
                <a:gd name="connsiteX0" fmla="*/ 3376942 w 3376942"/>
                <a:gd name="connsiteY0" fmla="*/ 0 h 959667"/>
                <a:gd name="connsiteX1" fmla="*/ 190123 w 3376942"/>
                <a:gd name="connsiteY1" fmla="*/ 298764 h 959667"/>
                <a:gd name="connsiteX2" fmla="*/ 90535 w 3376942"/>
                <a:gd name="connsiteY2" fmla="*/ 588475 h 959667"/>
                <a:gd name="connsiteX3" fmla="*/ 0 w 3376942"/>
                <a:gd name="connsiteY3" fmla="*/ 959667 h 959667"/>
                <a:gd name="connsiteX4" fmla="*/ 3376942 w 3376942"/>
                <a:gd name="connsiteY4" fmla="*/ 0 h 95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6942" h="959667">
                  <a:moveTo>
                    <a:pt x="3376942" y="0"/>
                  </a:moveTo>
                  <a:lnTo>
                    <a:pt x="190123" y="298764"/>
                  </a:lnTo>
                  <a:lnTo>
                    <a:pt x="90535" y="588475"/>
                  </a:lnTo>
                  <a:lnTo>
                    <a:pt x="0" y="959667"/>
                  </a:lnTo>
                  <a:lnTo>
                    <a:pt x="3376942" y="0"/>
                  </a:lnTo>
                  <a:close/>
                </a:path>
              </a:pathLst>
            </a:cu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2073244" y="2869949"/>
              <a:ext cx="3286407" cy="1656784"/>
            </a:xfrm>
            <a:custGeom>
              <a:avLst/>
              <a:gdLst>
                <a:gd name="connsiteX0" fmla="*/ 0 w 3286407"/>
                <a:gd name="connsiteY0" fmla="*/ 1656784 h 1656784"/>
                <a:gd name="connsiteX1" fmla="*/ 3286407 w 3286407"/>
                <a:gd name="connsiteY1" fmla="*/ 0 h 1656784"/>
                <a:gd name="connsiteX2" fmla="*/ 3241140 w 3286407"/>
                <a:gd name="connsiteY2" fmla="*/ 344031 h 1656784"/>
                <a:gd name="connsiteX3" fmla="*/ 3150606 w 3286407"/>
                <a:gd name="connsiteY3" fmla="*/ 615635 h 1656784"/>
                <a:gd name="connsiteX4" fmla="*/ 0 w 3286407"/>
                <a:gd name="connsiteY4" fmla="*/ 1656784 h 165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6407" h="1656784">
                  <a:moveTo>
                    <a:pt x="0" y="1656784"/>
                  </a:moveTo>
                  <a:lnTo>
                    <a:pt x="3286407" y="0"/>
                  </a:lnTo>
                  <a:lnTo>
                    <a:pt x="3241140" y="344031"/>
                  </a:lnTo>
                  <a:lnTo>
                    <a:pt x="3150606" y="615635"/>
                  </a:lnTo>
                  <a:lnTo>
                    <a:pt x="0" y="1656784"/>
                  </a:lnTo>
                  <a:close/>
                </a:path>
              </a:pathLst>
            </a:cu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/>
            <p:cNvSpPr/>
            <p:nvPr/>
          </p:nvSpPr>
          <p:spPr>
            <a:xfrm>
              <a:off x="1611517" y="2109457"/>
              <a:ext cx="3766241" cy="1376127"/>
            </a:xfrm>
            <a:custGeom>
              <a:avLst/>
              <a:gdLst>
                <a:gd name="connsiteX0" fmla="*/ 181069 w 3766241"/>
                <a:gd name="connsiteY0" fmla="*/ 0 h 1376127"/>
                <a:gd name="connsiteX1" fmla="*/ 3766241 w 3766241"/>
                <a:gd name="connsiteY1" fmla="*/ 742385 h 1376127"/>
                <a:gd name="connsiteX2" fmla="*/ 3675707 w 3766241"/>
                <a:gd name="connsiteY2" fmla="*/ 1167897 h 1376127"/>
                <a:gd name="connsiteX3" fmla="*/ 3612333 w 3766241"/>
                <a:gd name="connsiteY3" fmla="*/ 1376127 h 1376127"/>
                <a:gd name="connsiteX4" fmla="*/ 0 w 3766241"/>
                <a:gd name="connsiteY4" fmla="*/ 633743 h 1376127"/>
                <a:gd name="connsiteX5" fmla="*/ 81481 w 3766241"/>
                <a:gd name="connsiteY5" fmla="*/ 344032 h 1376127"/>
                <a:gd name="connsiteX6" fmla="*/ 181069 w 3766241"/>
                <a:gd name="connsiteY6" fmla="*/ 0 h 13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241" h="1376127">
                  <a:moveTo>
                    <a:pt x="181069" y="0"/>
                  </a:moveTo>
                  <a:lnTo>
                    <a:pt x="3766241" y="742385"/>
                  </a:lnTo>
                  <a:lnTo>
                    <a:pt x="3675707" y="1167897"/>
                  </a:lnTo>
                  <a:lnTo>
                    <a:pt x="3612333" y="1376127"/>
                  </a:lnTo>
                  <a:lnTo>
                    <a:pt x="0" y="633743"/>
                  </a:lnTo>
                  <a:lnTo>
                    <a:pt x="81481" y="344032"/>
                  </a:lnTo>
                  <a:lnTo>
                    <a:pt x="181069" y="0"/>
                  </a:lnTo>
                  <a:close/>
                </a:path>
              </a:pathLst>
            </a:custGeom>
            <a:solidFill>
              <a:srgbClr val="FFFF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275856" y="2492896"/>
              <a:ext cx="360040" cy="360040"/>
            </a:xfrm>
            <a:prstGeom prst="ellipse">
              <a:avLst/>
            </a:prstGeom>
            <a:solidFill>
              <a:srgbClr val="66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259632" y="1124744"/>
              <a:ext cx="4392488" cy="3816424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971600" y="4941168"/>
              <a:ext cx="3528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High speed </a:t>
              </a:r>
              <a:r>
                <a:rPr kumimoji="1" lang="en-US" altLang="ja-JP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Schlieren</a:t>
              </a:r>
              <a:r>
                <a:rPr kumimoji="1"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photography system</a:t>
              </a:r>
              <a:endParaRPr kumimoji="1"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4283968" y="2652665"/>
            <a:ext cx="4031873" cy="1937830"/>
            <a:chOff x="4283968" y="2652665"/>
            <a:chExt cx="4031873" cy="1937830"/>
          </a:xfrm>
        </p:grpSpPr>
        <p:sp>
          <p:nvSpPr>
            <p:cNvPr id="21" name="フリーフォーム 20"/>
            <p:cNvSpPr/>
            <p:nvPr/>
          </p:nvSpPr>
          <p:spPr>
            <a:xfrm>
              <a:off x="4626321" y="2652665"/>
              <a:ext cx="3051018" cy="1584357"/>
            </a:xfrm>
            <a:custGeom>
              <a:avLst/>
              <a:gdLst>
                <a:gd name="connsiteX0" fmla="*/ 2064190 w 3051018"/>
                <a:gd name="connsiteY0" fmla="*/ 0 h 1584357"/>
                <a:gd name="connsiteX1" fmla="*/ 3051018 w 3051018"/>
                <a:gd name="connsiteY1" fmla="*/ 0 h 1584357"/>
                <a:gd name="connsiteX2" fmla="*/ 3051018 w 3051018"/>
                <a:gd name="connsiteY2" fmla="*/ 1584357 h 1584357"/>
                <a:gd name="connsiteX3" fmla="*/ 0 w 3051018"/>
                <a:gd name="connsiteY3" fmla="*/ 1584357 h 1584357"/>
                <a:gd name="connsiteX4" fmla="*/ 0 w 3051018"/>
                <a:gd name="connsiteY4" fmla="*/ 977775 h 1584357"/>
                <a:gd name="connsiteX5" fmla="*/ 2027976 w 3051018"/>
                <a:gd name="connsiteY5" fmla="*/ 977775 h 1584357"/>
                <a:gd name="connsiteX6" fmla="*/ 2064190 w 3051018"/>
                <a:gd name="connsiteY6" fmla="*/ 0 h 158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1018" h="1584357">
                  <a:moveTo>
                    <a:pt x="2064190" y="0"/>
                  </a:moveTo>
                  <a:lnTo>
                    <a:pt x="3051018" y="0"/>
                  </a:lnTo>
                  <a:lnTo>
                    <a:pt x="3051018" y="1584357"/>
                  </a:lnTo>
                  <a:lnTo>
                    <a:pt x="0" y="1584357"/>
                  </a:lnTo>
                  <a:lnTo>
                    <a:pt x="0" y="977775"/>
                  </a:lnTo>
                  <a:lnTo>
                    <a:pt x="2027976" y="977775"/>
                  </a:lnTo>
                  <a:lnTo>
                    <a:pt x="206419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283968" y="4221163"/>
              <a:ext cx="4031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Sound pressure measuring system</a:t>
              </a:r>
              <a:endParaRPr kumimoji="1" lang="ja-JP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5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4360" y="216024"/>
            <a:ext cx="7498080" cy="692696"/>
          </a:xfrm>
        </p:spPr>
        <p:txBody>
          <a:bodyPr>
            <a:normAutofit/>
          </a:bodyPr>
          <a:lstStyle/>
          <a:p>
            <a:r>
              <a:rPr lang="en-GB" altLang="ja-JP" sz="3600" b="1" dirty="0" smtClean="0">
                <a:latin typeface="Arial" pitchFamily="34" charset="0"/>
                <a:cs typeface="Arial" pitchFamily="34" charset="0"/>
              </a:rPr>
              <a:t>Detail of </a:t>
            </a:r>
            <a:r>
              <a:rPr lang="en-US" altLang="ja-JP" sz="3600" b="1" dirty="0" err="1" smtClean="0">
                <a:latin typeface="Arial" pitchFamily="34" charset="0"/>
                <a:cs typeface="Arial" pitchFamily="34" charset="0"/>
              </a:rPr>
              <a:t>Schlieren</a:t>
            </a:r>
            <a:r>
              <a:rPr lang="en-US" altLang="ja-JP" sz="3600" b="1" dirty="0" smtClean="0">
                <a:latin typeface="Arial" pitchFamily="34" charset="0"/>
                <a:cs typeface="Arial" pitchFamily="34" charset="0"/>
              </a:rPr>
              <a:t> pictures</a:t>
            </a:r>
            <a:endParaRPr kumimoji="1" lang="ja-JP" alt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L:\ICHS4_20110630\Figure\ph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29000"/>
            <a:ext cx="3752795" cy="3600000"/>
          </a:xfrm>
          <a:prstGeom prst="rect">
            <a:avLst/>
          </a:prstGeom>
          <a:noFill/>
        </p:spPr>
      </p:pic>
      <p:pic>
        <p:nvPicPr>
          <p:cNvPr id="1028" name="Picture 4" descr="L:\ICHS4_20110630\Figure\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629000"/>
            <a:ext cx="3752795" cy="3600000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143119" y="537321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kumimoji="1" lang="ja-JP" alt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ignition</a:t>
            </a:r>
            <a:endParaRPr kumimoji="1" lang="ja-JP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6" y="537321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kumimoji="1" lang="ja-JP" alt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ja-JP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ignition</a:t>
            </a:r>
            <a:endParaRPr kumimoji="1" lang="ja-JP" alt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16200000" flipH="1">
            <a:off x="2303748" y="2888940"/>
            <a:ext cx="360040" cy="28803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115616" y="2555612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Bubble surface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rot="5400000">
            <a:off x="3599891" y="3284776"/>
            <a:ext cx="432048" cy="2160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494589" y="284364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Insulator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rot="16200000" flipV="1">
            <a:off x="3167844" y="3681028"/>
            <a:ext cx="432048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275856" y="4067780"/>
            <a:ext cx="1079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Electrode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rot="16200000" flipV="1">
            <a:off x="3095836" y="4545124"/>
            <a:ext cx="432048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3275856" y="4869160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Nozzle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148064" y="2492896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Bubble surface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5940152" y="2780928"/>
            <a:ext cx="432048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6200000" flipV="1">
            <a:off x="7524328" y="3933056"/>
            <a:ext cx="360040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346731" y="4283804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Flame front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cxnSp>
        <p:nvCxnSpPr>
          <p:cNvPr id="29" name="直線矢印コネクタ 28"/>
          <p:cNvCxnSpPr/>
          <p:nvPr/>
        </p:nvCxnSpPr>
        <p:spPr>
          <a:xfrm rot="5400000">
            <a:off x="7344308" y="2744924"/>
            <a:ext cx="1008112" cy="36004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084168" y="1972641"/>
            <a:ext cx="2799356" cy="484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Boundary between </a:t>
            </a:r>
          </a:p>
          <a:p>
            <a:pPr>
              <a:lnSpc>
                <a:spcPts val="1500"/>
              </a:lnSpc>
            </a:pPr>
            <a:r>
              <a:rPr lang="en-US" altLang="ja-JP" dirty="0" smtClean="0">
                <a:solidFill>
                  <a:srgbClr val="FFFF00"/>
                </a:solidFill>
              </a:rPr>
              <a:t>mixture and surrounding air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6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168564" y="-531440"/>
            <a:ext cx="13653332" cy="7200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51520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ie (</a:t>
            </a:r>
            <a:r>
              <a:rPr lang="en-US" altLang="ja-JP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f</a:t>
            </a:r>
            <a:r>
              <a:rPr lang="ja-JP" alt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  <a:cs typeface="Arial" pitchFamily="34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1.8</a:t>
            </a:r>
            <a:r>
              <a:rPr lang="en-US" altLang="ja-JP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ja-JP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7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416" y="1052736"/>
            <a:ext cx="6480000" cy="5371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971600" y="4462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Flame propagation at equivalence ratios of 0.7, 1.0, 1.8.</a:t>
            </a:r>
            <a:endParaRPr kumimoji="1" lang="ja-JP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72200" y="6381328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</a:t>
            </a:r>
            <a:endParaRPr kumimoji="1" lang="ja-JP" alt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99608" y="541560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f</a:t>
            </a:r>
            <a:endParaRPr kumimoji="1" lang="ja-JP" altLang="en-US" sz="2400" b="1" i="1" dirty="0">
              <a:solidFill>
                <a:schemeClr val="tx2"/>
              </a:solidFill>
              <a:latin typeface="Symbol" pitchFamily="18" charset="2"/>
              <a:cs typeface="Arial" pitchFamily="34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1565533" y="1628800"/>
            <a:ext cx="253530" cy="3845416"/>
            <a:chOff x="1565533" y="1628800"/>
            <a:chExt cx="253530" cy="3845416"/>
          </a:xfrm>
        </p:grpSpPr>
        <p:sp>
          <p:nvSpPr>
            <p:cNvPr id="13" name="二等辺三角形 12"/>
            <p:cNvSpPr/>
            <p:nvPr/>
          </p:nvSpPr>
          <p:spPr>
            <a:xfrm>
              <a:off x="1619672" y="1628800"/>
              <a:ext cx="144016" cy="374441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 rot="18900000">
              <a:off x="1565533" y="5218216"/>
              <a:ext cx="253530" cy="256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 rot="16200000">
            <a:off x="4351719" y="4657393"/>
            <a:ext cx="253530" cy="3845416"/>
            <a:chOff x="1565533" y="1628800"/>
            <a:chExt cx="253530" cy="3845416"/>
          </a:xfrm>
        </p:grpSpPr>
        <p:sp>
          <p:nvSpPr>
            <p:cNvPr id="18" name="二等辺三角形 17"/>
            <p:cNvSpPr/>
            <p:nvPr/>
          </p:nvSpPr>
          <p:spPr>
            <a:xfrm>
              <a:off x="1619672" y="1628800"/>
              <a:ext cx="144016" cy="374441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直角三角形 18"/>
            <p:cNvSpPr/>
            <p:nvPr/>
          </p:nvSpPr>
          <p:spPr>
            <a:xfrm rot="18900000">
              <a:off x="1565533" y="5218216"/>
              <a:ext cx="253530" cy="256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6416" y="1268760"/>
            <a:ext cx="6480000" cy="5015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971600" y="44624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Flame propagation at equivalence ratios of 2.5, 3.0, 4.0.</a:t>
            </a:r>
            <a:endParaRPr kumimoji="1" lang="ja-JP" alt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9608" y="5415607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chemeClr val="tx2"/>
                </a:solidFill>
                <a:latin typeface="Symbol" pitchFamily="18" charset="2"/>
                <a:cs typeface="Arial" pitchFamily="34" charset="0"/>
              </a:rPr>
              <a:t>f</a:t>
            </a:r>
            <a:endParaRPr kumimoji="1" lang="ja-JP" altLang="en-US" sz="2400" b="1" i="1" dirty="0">
              <a:solidFill>
                <a:schemeClr val="tx2"/>
              </a:solidFill>
              <a:latin typeface="Symbol" pitchFamily="18" charset="2"/>
              <a:cs typeface="Arial" pitchFamily="34" charset="0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565533" y="1628800"/>
            <a:ext cx="253530" cy="3845416"/>
            <a:chOff x="1565533" y="1628800"/>
            <a:chExt cx="253530" cy="3845416"/>
          </a:xfrm>
        </p:grpSpPr>
        <p:sp>
          <p:nvSpPr>
            <p:cNvPr id="8" name="二等辺三角形 7"/>
            <p:cNvSpPr/>
            <p:nvPr/>
          </p:nvSpPr>
          <p:spPr>
            <a:xfrm>
              <a:off x="1619672" y="1628800"/>
              <a:ext cx="144016" cy="374441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直角三角形 8"/>
            <p:cNvSpPr/>
            <p:nvPr/>
          </p:nvSpPr>
          <p:spPr>
            <a:xfrm rot="18900000">
              <a:off x="1565533" y="5218216"/>
              <a:ext cx="253530" cy="256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403245" y="6309320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Time</a:t>
            </a:r>
            <a:endParaRPr kumimoji="1" lang="ja-JP" alt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 rot="16200000">
            <a:off x="4351719" y="4585386"/>
            <a:ext cx="253530" cy="3845416"/>
            <a:chOff x="1565533" y="1628800"/>
            <a:chExt cx="253530" cy="3845416"/>
          </a:xfrm>
        </p:grpSpPr>
        <p:sp>
          <p:nvSpPr>
            <p:cNvPr id="12" name="二等辺三角形 11"/>
            <p:cNvSpPr/>
            <p:nvPr/>
          </p:nvSpPr>
          <p:spPr>
            <a:xfrm>
              <a:off x="1619672" y="1628800"/>
              <a:ext cx="144016" cy="3744416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直角三角形 12"/>
            <p:cNvSpPr/>
            <p:nvPr/>
          </p:nvSpPr>
          <p:spPr>
            <a:xfrm rot="18900000">
              <a:off x="1565533" y="5218216"/>
              <a:ext cx="253530" cy="256000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1068</TotalTime>
  <Words>596</Words>
  <Application>Microsoft Office PowerPoint</Application>
  <PresentationFormat>画面に合わせる (4:3)</PresentationFormat>
  <Paragraphs>147</Paragraphs>
  <Slides>22</Slides>
  <Notes>7</Notes>
  <HiddenSlides>0</HiddenSlides>
  <MMClips>1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22</vt:i4>
      </vt:variant>
    </vt:vector>
  </HeadingPairs>
  <TitlesOfParts>
    <vt:vector size="26" baseType="lpstr">
      <vt:lpstr>フレッシュ</vt:lpstr>
      <vt:lpstr>数式</vt:lpstr>
      <vt:lpstr>Picture</vt:lpstr>
      <vt:lpstr>Microsoft 数式 3.0</vt:lpstr>
      <vt:lpstr>スライド 1</vt:lpstr>
      <vt:lpstr>Background</vt:lpstr>
      <vt:lpstr>Background</vt:lpstr>
      <vt:lpstr>Objectives</vt:lpstr>
      <vt:lpstr>Experimental setup</vt:lpstr>
      <vt:lpstr>Detail of Schlieren pictures</vt:lpstr>
      <vt:lpstr>スライド 7</vt:lpstr>
      <vt:lpstr>スライド 8</vt:lpstr>
      <vt:lpstr>スライド 9</vt:lpstr>
      <vt:lpstr>Flame radius versus time at various equivalence ratios</vt:lpstr>
      <vt:lpstr>Comparison between measured mean burning velocity and literature data</vt:lpstr>
      <vt:lpstr>Pressure wave histories with different equivalence ratio</vt:lpstr>
      <vt:lpstr>Comparison with existing simple model</vt:lpstr>
      <vt:lpstr>Comparison between measured and predicted peak overpressure</vt:lpstr>
      <vt:lpstr>Discussion-Existing study on blast wave  at acceleration of flame propagation </vt:lpstr>
      <vt:lpstr>Time histories of flame radius, burning velocity, overpressure (f = 0.7)</vt:lpstr>
      <vt:lpstr>Time histories of flame radius, burning velocity, overpressure (f = 1.8)</vt:lpstr>
      <vt:lpstr>Time histories of flame radius, burning velocity, overpressure (f = 3.0)</vt:lpstr>
      <vt:lpstr>Discussion Diffusive-Thermal instability(Lewis number) </vt:lpstr>
      <vt:lpstr>Discussion Different type of wrinkled flame </vt:lpstr>
      <vt:lpstr>Conclusions</vt:lpstr>
      <vt:lpstr>Thank you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study on accidental explosion behavior of hydrogen/air mixtures in open space</dc:title>
  <dc:creator>Toshio Mogi</dc:creator>
  <cp:lastModifiedBy>Toshio Mogi</cp:lastModifiedBy>
  <cp:revision>20</cp:revision>
  <dcterms:created xsi:type="dcterms:W3CDTF">2011-09-01T09:14:10Z</dcterms:created>
  <dcterms:modified xsi:type="dcterms:W3CDTF">2011-09-09T16:41:50Z</dcterms:modified>
</cp:coreProperties>
</file>