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 id="2147483892" r:id="rId2"/>
  </p:sldMasterIdLst>
  <p:notesMasterIdLst>
    <p:notesMasterId r:id="rId23"/>
  </p:notesMasterIdLst>
  <p:sldIdLst>
    <p:sldId id="338" r:id="rId3"/>
    <p:sldId id="368" r:id="rId4"/>
    <p:sldId id="361" r:id="rId5"/>
    <p:sldId id="362" r:id="rId6"/>
    <p:sldId id="363" r:id="rId7"/>
    <p:sldId id="371" r:id="rId8"/>
    <p:sldId id="370" r:id="rId9"/>
    <p:sldId id="375" r:id="rId10"/>
    <p:sldId id="372" r:id="rId11"/>
    <p:sldId id="374" r:id="rId12"/>
    <p:sldId id="360" r:id="rId13"/>
    <p:sldId id="352" r:id="rId14"/>
    <p:sldId id="379" r:id="rId15"/>
    <p:sldId id="377" r:id="rId16"/>
    <p:sldId id="386" r:id="rId17"/>
    <p:sldId id="355" r:id="rId18"/>
    <p:sldId id="344" r:id="rId19"/>
    <p:sldId id="351" r:id="rId20"/>
    <p:sldId id="367" r:id="rId21"/>
    <p:sldId id="38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53D1D7"/>
    <a:srgbClr val="D2F6FA"/>
    <a:srgbClr val="A8EFF6"/>
    <a:srgbClr val="91EAF3"/>
    <a:srgbClr val="78E5F0"/>
    <a:srgbClr val="0C616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9" autoAdjust="0"/>
    <p:restoredTop sz="92070" autoAdjust="0"/>
  </p:normalViewPr>
  <p:slideViewPr>
    <p:cSldViewPr>
      <p:cViewPr>
        <p:scale>
          <a:sx n="50" d="100"/>
          <a:sy n="50" d="100"/>
        </p:scale>
        <p:origin x="-1668" y="-942"/>
      </p:cViewPr>
      <p:guideLst>
        <p:guide orient="horz" pos="2160"/>
        <p:guide pos="2880"/>
      </p:guideLst>
    </p:cSldViewPr>
  </p:slideViewPr>
  <p:outlineViewPr>
    <p:cViewPr>
      <p:scale>
        <a:sx n="33" d="100"/>
        <a:sy n="33" d="100"/>
      </p:scale>
      <p:origin x="0" y="15342"/>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A1E5369E-A825-4421-B6BA-C839877DD9ED}" type="datetimeFigureOut">
              <a:rPr lang="en-US"/>
              <a:pPr>
                <a:defRPr/>
              </a:pPr>
              <a:t>9/9/2011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04856AB3-8E21-45B9-AAC6-EC52AA8A4688}"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F6F0DEE-CF06-4CAA-8709-1A699D3842BA}" type="slidenum">
              <a:rPr lang="en-GB" smtClean="0"/>
              <a:pPr/>
              <a:t>1</a:t>
            </a:fld>
            <a:endParaRPr lang="en-GB"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a:ln/>
        </p:spPr>
        <p:txBody>
          <a:bodyPr>
            <a:normAutofit fontScale="47500" lnSpcReduction="20000"/>
          </a:bodyPr>
          <a:lstStyle/>
          <a:p>
            <a:pPr eaLnBrk="1" hangingPunct="1">
              <a:defRPr/>
            </a:pPr>
            <a:endParaRPr lang="en-GB" sz="11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25DE38-4959-480B-9C8E-56B9CC8B0045}" type="slidenum">
              <a:rPr lang="en-GB" smtClean="0"/>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During the flame acceleration process the gases are pushed ahead of the flame due to the expansion in the products and it creates pressure waves moving ahead of the flame. When the reaction rate is high enough the fast energy release at the reaction front also creates pressure waves moving ahead. The reflection of these shocks hit the flame front and creates localised high pressure and temperature points called “hot spot”. If temperature and induction time gradient in these reaction points is appropriate, it coherently lead to a series of localised explosions in the shocked gas. These explosions create secondary shocks that magnify each other and under appropriate condition they trigger an overdriven detonation. </a:t>
            </a:r>
            <a:endParaRPr lang="en-GB" dirty="0"/>
          </a:p>
        </p:txBody>
      </p:sp>
      <p:sp>
        <p:nvSpPr>
          <p:cNvPr id="4" name="Slide Number Placeholder 3"/>
          <p:cNvSpPr>
            <a:spLocks noGrp="1"/>
          </p:cNvSpPr>
          <p:nvPr>
            <p:ph type="sldNum" sz="quarter" idx="10"/>
          </p:nvPr>
        </p:nvSpPr>
        <p:spPr/>
        <p:txBody>
          <a:bodyPr/>
          <a:lstStyle/>
          <a:p>
            <a:fld id="{A20292F8-C9B1-4AC8-820B-CBD54492281E}"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solved a couple of deflagration and detonation cases to verify the performance</a:t>
            </a:r>
            <a:r>
              <a:rPr lang="en-GB" baseline="0" dirty="0" smtClean="0"/>
              <a:t> of the code and the </a:t>
            </a:r>
            <a:r>
              <a:rPr lang="en-GB" dirty="0" smtClean="0"/>
              <a:t>results,</a:t>
            </a:r>
            <a:r>
              <a:rPr lang="en-GB" baseline="0" dirty="0" smtClean="0"/>
              <a:t> however due to the time limitation, here I just present one of detonation validations </a:t>
            </a:r>
            <a:r>
              <a:rPr lang="en-GB" baseline="0" smtClean="0"/>
              <a:t>using this solver.</a:t>
            </a:r>
            <a:endParaRPr lang="en-GB" dirty="0"/>
          </a:p>
        </p:txBody>
      </p:sp>
      <p:sp>
        <p:nvSpPr>
          <p:cNvPr id="4" name="Slide Number Placeholder 3"/>
          <p:cNvSpPr>
            <a:spLocks noGrp="1"/>
          </p:cNvSpPr>
          <p:nvPr>
            <p:ph type="sldNum" sz="quarter" idx="10"/>
          </p:nvPr>
        </p:nvSpPr>
        <p:spPr/>
        <p:txBody>
          <a:bodyPr/>
          <a:lstStyle/>
          <a:p>
            <a:pPr>
              <a:defRPr/>
            </a:pPr>
            <a:fld id="{04856AB3-8E21-45B9-AAC6-EC52AA8A4688}" type="slidenum">
              <a:rPr lang="en-GB" smtClean="0"/>
              <a:pPr>
                <a:defRPr/>
              </a:pPr>
              <a:t>6</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Arial" charset="0"/>
              </a:rPr>
              <a:t>However as </a:t>
            </a:r>
            <a:r>
              <a:rPr lang="en-GB" sz="1200" kern="1200" dirty="0" err="1" smtClean="0">
                <a:solidFill>
                  <a:schemeClr val="tx1"/>
                </a:solidFill>
                <a:latin typeface="+mn-lt"/>
                <a:ea typeface="+mn-ea"/>
                <a:cs typeface="Arial" charset="0"/>
              </a:rPr>
              <a:t>Khokhlov</a:t>
            </a:r>
            <a:r>
              <a:rPr lang="en-GB" sz="1200" kern="1200" dirty="0" smtClean="0">
                <a:solidFill>
                  <a:schemeClr val="tx1"/>
                </a:solidFill>
                <a:latin typeface="+mn-lt"/>
                <a:ea typeface="+mn-ea"/>
                <a:cs typeface="Arial" charset="0"/>
              </a:rPr>
              <a:t> and Oran has mention, the details of how DDT happens might vary from event to event and extra care must be taken in interpreting the results.</a:t>
            </a:r>
          </a:p>
          <a:p>
            <a:endParaRPr lang="en-GB" dirty="0"/>
          </a:p>
        </p:txBody>
      </p:sp>
      <p:sp>
        <p:nvSpPr>
          <p:cNvPr id="4" name="Slide Number Placeholder 3"/>
          <p:cNvSpPr>
            <a:spLocks noGrp="1"/>
          </p:cNvSpPr>
          <p:nvPr>
            <p:ph type="sldNum" sz="quarter" idx="10"/>
          </p:nvPr>
        </p:nvSpPr>
        <p:spPr/>
        <p:txBody>
          <a:bodyPr/>
          <a:lstStyle/>
          <a:p>
            <a:pPr>
              <a:defRPr/>
            </a:pPr>
            <a:fld id="{04856AB3-8E21-45B9-AAC6-EC52AA8A4688}" type="slidenum">
              <a:rPr lang="en-GB" smtClean="0"/>
              <a:pPr>
                <a:defRPr/>
              </a:pPr>
              <a:t>12</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AA6484-5105-4786-908E-5FDEC554F0CE}" type="slidenum">
              <a:rPr lang="en-GB"/>
              <a:pPr fontAlgn="base">
                <a:spcBef>
                  <a:spcPct val="0"/>
                </a:spcBef>
                <a:spcAft>
                  <a:spcPct val="0"/>
                </a:spcAft>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
          <p:cNvSpPr txBox="1">
            <a:spLocks noChangeArrowheads="1"/>
          </p:cNvSpPr>
          <p:nvPr userDrawn="1"/>
        </p:nvSpPr>
        <p:spPr>
          <a:xfrm>
            <a:off x="457200" y="6245225"/>
            <a:ext cx="4686300" cy="476250"/>
          </a:xfrm>
          <a:prstGeom prst="rect">
            <a:avLst/>
          </a:prstGeom>
          <a:ln/>
        </p:spPr>
        <p:txBody>
          <a:bodyPr/>
          <a:lstStyle>
            <a:lvl1pPr>
              <a:defRPr>
                <a:solidFill>
                  <a:srgbClr val="00B0F0"/>
                </a:solidFill>
              </a:defRPr>
            </a:lvl1pPr>
          </a:lstStyle>
          <a:p>
            <a:pPr>
              <a:defRPr/>
            </a:pPr>
            <a:r>
              <a:rPr lang="en-GB" b="1" dirty="0" smtClean="0"/>
              <a:t>Centre for Fire and Explosion Studies</a:t>
            </a:r>
            <a:endParaRPr lang="en-GB" b="1"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Rectangle 4"/>
          <p:cNvSpPr>
            <a:spLocks noGrp="1" noChangeArrowheads="1"/>
          </p:cNvSpPr>
          <p:nvPr>
            <p:ph type="dt" sz="half" idx="10"/>
          </p:nvPr>
        </p:nvSpPr>
        <p:spPr/>
        <p:txBody>
          <a:bodyPr/>
          <a:lstStyle>
            <a:lvl1pPr>
              <a:defRPr/>
            </a:lvl1pPr>
          </a:lstStyle>
          <a:p>
            <a:pPr>
              <a:defRPr/>
            </a:pPr>
            <a:fld id="{6ED84646-2036-4205-B3DF-DDC033F92798}" type="datetimeFigureOut">
              <a:rPr lang="en-GB"/>
              <a:pPr>
                <a:defRPr/>
              </a:pPr>
              <a:t>09/09/2011</a:t>
            </a:fld>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C93BEE00-388A-4CA5-9BE4-A12346B21A44}"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067E732-CDEC-4445-877F-F8FDE59D29CB}" type="datetimeFigureOut">
              <a:rPr lang="en-GB"/>
              <a:pPr>
                <a:defRPr/>
              </a:pPr>
              <a:t>09/09/2011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17C7B8B-DCA6-423B-B398-CBBC7E62D630}"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7757ACF-7239-45E7-8C4F-1891B7400FB0}" type="datetimeFigureOut">
              <a:rPr lang="en-GB"/>
              <a:pPr>
                <a:defRPr/>
              </a:pPr>
              <a:t>09/09/2011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1D74DF-278B-4934-8835-5D8A1EB335DB}"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KU PPT bar.jpg"/>
          <p:cNvPicPr>
            <a:picLocks noChangeAspect="1"/>
          </p:cNvPicPr>
          <p:nvPr/>
        </p:nvPicPr>
        <p:blipFill>
          <a:blip r:embed="rId2" cstate="print"/>
          <a:srcRect/>
          <a:stretch>
            <a:fillRect/>
          </a:stretch>
        </p:blipFill>
        <p:spPr bwMode="auto">
          <a:xfrm>
            <a:off x="0" y="6022975"/>
            <a:ext cx="9144000" cy="835025"/>
          </a:xfrm>
          <a:prstGeom prst="rect">
            <a:avLst/>
          </a:prstGeom>
          <a:noFill/>
          <a:ln w="9525">
            <a:noFill/>
            <a:miter lim="800000"/>
            <a:headEnd/>
            <a:tailEnd/>
          </a:ln>
        </p:spPr>
      </p:pic>
      <p:pic>
        <p:nvPicPr>
          <p:cNvPr id="5" name="Picture 7" descr="KU PPT cover bg.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Rectangle 4"/>
          <p:cNvSpPr txBox="1">
            <a:spLocks noChangeArrowheads="1"/>
          </p:cNvSpPr>
          <p:nvPr userDrawn="1"/>
        </p:nvSpPr>
        <p:spPr bwMode="auto">
          <a:xfrm>
            <a:off x="457200" y="6245225"/>
            <a:ext cx="4686300" cy="476250"/>
          </a:xfrm>
          <a:prstGeom prst="rect">
            <a:avLst/>
          </a:prstGeom>
          <a:noFill/>
          <a:ln w="9525">
            <a:noFill/>
            <a:miter lim="800000"/>
            <a:headEnd/>
            <a:tailEnd/>
          </a:ln>
        </p:spPr>
        <p:txBody>
          <a:bodyPr/>
          <a:lstStyle/>
          <a:p>
            <a:pPr>
              <a:defRPr/>
            </a:pPr>
            <a:r>
              <a:rPr lang="en-GB" b="1" dirty="0">
                <a:solidFill>
                  <a:srgbClr val="00B0F0"/>
                </a:solidFill>
              </a:rPr>
              <a:t>Centre for Fire and Explosion Studies</a:t>
            </a:r>
          </a:p>
        </p:txBody>
      </p:sp>
      <p:sp>
        <p:nvSpPr>
          <p:cNvPr id="2" name="Title 1"/>
          <p:cNvSpPr>
            <a:spLocks noGrp="1"/>
          </p:cNvSpPr>
          <p:nvPr>
            <p:ph type="ctrTitle"/>
          </p:nvPr>
        </p:nvSpPr>
        <p:spPr>
          <a:xfrm>
            <a:off x="685800" y="571481"/>
            <a:ext cx="7772400" cy="928694"/>
          </a:xfrm>
          <a:prstGeom prst="rect">
            <a:avLst/>
          </a:prstGeom>
        </p:spPr>
        <p:txBody>
          <a:bodyPr>
            <a:normAutofit/>
          </a:bodyPr>
          <a:lstStyle>
            <a:lvl1pPr algn="l">
              <a:defRPr sz="3600" b="1">
                <a:solidFill>
                  <a:schemeClr val="tx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5800" y="1643050"/>
            <a:ext cx="7886728" cy="4286280"/>
          </a:xfrm>
          <a:prstGeom prst="rect">
            <a:avLst/>
          </a:prstGeom>
        </p:spPr>
        <p:txBody>
          <a:bodyPr>
            <a:normAutofit/>
          </a:bodyPr>
          <a:lstStyle>
            <a:lvl1pPr marL="0" indent="0" algn="l">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xfrm>
            <a:off x="457200" y="6245225"/>
            <a:ext cx="3543300" cy="476250"/>
          </a:xfrm>
          <a:prstGeom prst="rect">
            <a:avLst/>
          </a:prstGeom>
        </p:spPr>
        <p:txBody>
          <a:bodyPr/>
          <a:lstStyle>
            <a:lvl1pPr>
              <a:defRPr>
                <a:solidFill>
                  <a:srgbClr val="00B0F0"/>
                </a:solidFill>
              </a:defRPr>
            </a:lvl1pPr>
          </a:lstStyle>
          <a:p>
            <a:pPr>
              <a:defRPr/>
            </a:pPr>
            <a:fld id="{BDC0C279-A92E-4EE5-964E-F6611328628C}" type="datetimeFigureOut">
              <a:rPr lang="en-US" smtClean="0"/>
              <a:pPr>
                <a:defRPr/>
              </a:pPr>
              <a:t>9/9/2011</a:t>
            </a:fld>
            <a:endParaRPr lang="en-US"/>
          </a:p>
        </p:txBody>
      </p:sp>
      <p:sp>
        <p:nvSpPr>
          <p:cNvPr id="5" name="Rectangle 6"/>
          <p:cNvSpPr>
            <a:spLocks noGrp="1" noChangeArrowheads="1"/>
          </p:cNvSpPr>
          <p:nvPr>
            <p:ph type="sldNum" sz="quarter" idx="11"/>
          </p:nvPr>
        </p:nvSpPr>
        <p:spPr>
          <a:xfrm>
            <a:off x="6553200" y="6245225"/>
            <a:ext cx="2133600" cy="476250"/>
          </a:xfrm>
          <a:prstGeom prst="rect">
            <a:avLst/>
          </a:prstGeom>
        </p:spPr>
        <p:txBody>
          <a:bodyPr/>
          <a:lstStyle>
            <a:lvl1pPr>
              <a:defRPr/>
            </a:lvl1pPr>
          </a:lstStyle>
          <a:p>
            <a:pPr>
              <a:defRPr/>
            </a:pPr>
            <a:fld id="{3EDDC91D-338A-4E48-8694-CEBE027DF89D}"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5486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ltLang="zh-CN"/>
          </a:p>
        </p:txBody>
      </p:sp>
      <p:sp>
        <p:nvSpPr>
          <p:cNvPr id="4" name="页脚占位符 3"/>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DFEF64B0-7D44-4F27-9909-9BE4452F8C03}"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F77ECC9A-9C05-451D-82CA-609FFDC710E1}" type="datetimeFigureOut">
              <a:rPr lang="en-US" smtClean="0"/>
              <a:pPr>
                <a:defRPr/>
              </a:pPr>
              <a:t>9/9/2011</a:t>
            </a:fld>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F139AAA-587D-44B9-9A31-283DE36A7249}"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190DFE77-19C9-4B75-A43A-577F90291CF4}" type="slidenum">
              <a:rPr lang="en-GB"/>
              <a:pPr>
                <a:defRPr/>
              </a:pPr>
              <a:t>‹#›</a:t>
            </a:fld>
            <a:endParaRPr lang="en-GB"/>
          </a:p>
        </p:txBody>
      </p:sp>
      <p:sp>
        <p:nvSpPr>
          <p:cNvPr id="7" name="Footer Placeholder 6"/>
          <p:cNvSpPr>
            <a:spLocks noGrp="1"/>
          </p:cNvSpPr>
          <p:nvPr>
            <p:ph type="ftr" sz="quarter" idx="12"/>
          </p:nvPr>
        </p:nvSpPr>
        <p:spPr>
          <a:xfrm>
            <a:off x="3124200" y="6356350"/>
            <a:ext cx="2895600" cy="365125"/>
          </a:xfrm>
          <a:prstGeom prst="rect">
            <a:avLst/>
          </a:prstGeom>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xfrm>
            <a:off x="457200" y="6245225"/>
            <a:ext cx="3543300" cy="476250"/>
          </a:xfrm>
        </p:spPr>
        <p:txBody>
          <a:bodyPr/>
          <a:lstStyle>
            <a:lvl1pPr>
              <a:defRPr>
                <a:solidFill>
                  <a:srgbClr val="00B0F0"/>
                </a:solidFill>
              </a:defRPr>
            </a:lvl1pPr>
          </a:lstStyle>
          <a:p>
            <a:pPr>
              <a:defRPr/>
            </a:pPr>
            <a:r>
              <a:rPr lang="en-GB"/>
              <a:t>Centre for Fire and Explosion Studies</a:t>
            </a:r>
          </a:p>
        </p:txBody>
      </p:sp>
      <p:sp>
        <p:nvSpPr>
          <p:cNvPr id="5" name="Rectangle 6"/>
          <p:cNvSpPr>
            <a:spLocks noGrp="1" noChangeArrowheads="1"/>
          </p:cNvSpPr>
          <p:nvPr>
            <p:ph type="sldNum" sz="quarter" idx="11"/>
          </p:nvPr>
        </p:nvSpPr>
        <p:spPr/>
        <p:txBody>
          <a:bodyPr/>
          <a:lstStyle>
            <a:lvl1pPr>
              <a:defRPr/>
            </a:lvl1pPr>
          </a:lstStyle>
          <a:p>
            <a:pPr>
              <a:defRPr/>
            </a:pPr>
            <a:fld id="{2EC312BF-5773-46D3-96DC-7ECFB405D596}"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A935EBC-71A2-4CB4-B42A-5B301B6804C5}" type="datetimeFigureOut">
              <a:rPr lang="en-GB"/>
              <a:pPr>
                <a:defRPr/>
              </a:pPr>
              <a:t>09/09/2011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586CD0-83D4-4605-BD2B-86D90E8EBB06}"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B667471-C2E9-4419-9347-206F2A899F86}" type="datetimeFigureOut">
              <a:rPr lang="en-GB"/>
              <a:pPr>
                <a:defRPr/>
              </a:pPr>
              <a:t>09/09/2011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9589485-1BA4-46ED-9D3A-6EDEAE21174F}"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D077DD1A-AFF0-47CC-8370-6C8E6B122F0E}" type="datetimeFigureOut">
              <a:rPr lang="en-GB"/>
              <a:pPr>
                <a:defRPr/>
              </a:pPr>
              <a:t>09/09/2011</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6226DE9-12B5-4EF6-9016-F898F2D6658A}"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4"/>
          <p:cNvSpPr txBox="1">
            <a:spLocks noChangeArrowheads="1"/>
          </p:cNvSpPr>
          <p:nvPr userDrawn="1"/>
        </p:nvSpPr>
        <p:spPr>
          <a:xfrm>
            <a:off x="457200" y="6245225"/>
            <a:ext cx="4686300" cy="476250"/>
          </a:xfrm>
          <a:prstGeom prst="rect">
            <a:avLst/>
          </a:prstGeom>
          <a:ln/>
        </p:spPr>
        <p:txBody>
          <a:bodyPr/>
          <a:lstStyle>
            <a:lvl1pPr>
              <a:defRPr>
                <a:solidFill>
                  <a:srgbClr val="00B0F0"/>
                </a:solidFill>
              </a:defRPr>
            </a:lvl1pPr>
          </a:lstStyle>
          <a:p>
            <a:pPr>
              <a:defRPr/>
            </a:pPr>
            <a:r>
              <a:rPr lang="en-GB" b="1" dirty="0" smtClean="0"/>
              <a:t>Centre for Fire and Explosion Studies</a:t>
            </a:r>
            <a:endParaRPr lang="en-GB" b="1"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fld id="{23032415-5828-4813-8726-CB2BC8992869}" type="datetimeFigureOut">
              <a:rPr lang="en-GB"/>
              <a:pPr>
                <a:defRPr/>
              </a:pPr>
              <a:t>09/09/2011</a:t>
            </a:fld>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75776FBD-F0AB-49C8-9393-4B17C7311BFA}"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48BE5A7-08F4-469C-934A-2123313B8ECB}" type="datetimeFigureOut">
              <a:rPr lang="en-GB"/>
              <a:pPr>
                <a:defRPr/>
              </a:pPr>
              <a:t>09/09/2011</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E652362-1EBE-4B13-A50B-F54B3BD0B4BC}"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70AF21-A9C3-4840-BDDD-DAA90B9C381D}" type="datetimeFigureOut">
              <a:rPr lang="en-GB"/>
              <a:pPr>
                <a:defRPr/>
              </a:pPr>
              <a:t>09/09/2011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E996692-004F-48B4-91A2-23A0E974A206}"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B43E53-AFF6-40B4-81C0-DC14BE773986}" type="datetimeFigureOut">
              <a:rPr lang="en-GB"/>
              <a:pPr>
                <a:defRPr/>
              </a:pPr>
              <a:t>09/09/2011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F0328C-8C74-4F12-AE2A-F634D7990696}"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01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8F8B2E52-CC38-46E3-9B56-3E3E606A6FBA}" type="datetimeFigureOut">
              <a:rPr lang="en-GB"/>
              <a:pPr>
                <a:defRPr/>
              </a:pPr>
              <a:t>09/09/2011</a:t>
            </a:fld>
            <a:endParaRPr lang="en-GB" dirty="0"/>
          </a:p>
        </p:txBody>
      </p:sp>
      <p:sp>
        <p:nvSpPr>
          <p:cNvPr id="901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GB"/>
          </a:p>
        </p:txBody>
      </p:sp>
      <p:sp>
        <p:nvSpPr>
          <p:cNvPr id="901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B225BA9-0675-441B-83CD-9FD4EC96355A}" type="slidenum">
              <a:rPr lang="en-GB"/>
              <a:pPr>
                <a:defRPr/>
              </a:pPr>
              <a:t>‹#›</a:t>
            </a:fld>
            <a:endParaRPr lang="en-GB" dirty="0"/>
          </a:p>
        </p:txBody>
      </p:sp>
      <p:pic>
        <p:nvPicPr>
          <p:cNvPr id="1031" name="Picture 6" descr="KU PPT bar.jpg"/>
          <p:cNvPicPr>
            <a:picLocks noChangeAspect="1"/>
          </p:cNvPicPr>
          <p:nvPr userDrawn="1"/>
        </p:nvPicPr>
        <p:blipFill>
          <a:blip r:embed="rId13" cstate="print"/>
          <a:srcRect/>
          <a:stretch>
            <a:fillRect/>
          </a:stretch>
        </p:blipFill>
        <p:spPr bwMode="auto">
          <a:xfrm>
            <a:off x="0" y="6022975"/>
            <a:ext cx="9144000" cy="835025"/>
          </a:xfrm>
          <a:prstGeom prst="rect">
            <a:avLst/>
          </a:prstGeom>
          <a:noFill/>
          <a:ln w="9525">
            <a:noFill/>
            <a:miter lim="800000"/>
            <a:headEnd/>
            <a:tailEnd/>
          </a:ln>
        </p:spPr>
      </p:pic>
      <p:sp>
        <p:nvSpPr>
          <p:cNvPr id="8" name="Rectangle 4"/>
          <p:cNvSpPr txBox="1">
            <a:spLocks noChangeArrowheads="1"/>
          </p:cNvSpPr>
          <p:nvPr userDrawn="1"/>
        </p:nvSpPr>
        <p:spPr>
          <a:xfrm>
            <a:off x="457200" y="6245225"/>
            <a:ext cx="4686300" cy="476250"/>
          </a:xfrm>
          <a:prstGeom prst="rect">
            <a:avLst/>
          </a:prstGeom>
          <a:ln/>
        </p:spPr>
        <p:txBody>
          <a:bodyPr/>
          <a:lstStyle>
            <a:lvl1pPr>
              <a:defRPr>
                <a:solidFill>
                  <a:srgbClr val="00B0F0"/>
                </a:solidFill>
              </a:defRPr>
            </a:lvl1pPr>
          </a:lstStyle>
          <a:p>
            <a:pPr>
              <a:defRPr/>
            </a:pPr>
            <a:r>
              <a:rPr lang="en-GB" b="1" dirty="0" smtClean="0"/>
              <a:t>Centre for Fire and Explosion Studies</a:t>
            </a:r>
            <a:endParaRPr lang="en-GB" b="1" dirty="0"/>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05" r:id="rId3"/>
    <p:sldLayoutId id="2147484106" r:id="rId4"/>
    <p:sldLayoutId id="2147484107" r:id="rId5"/>
    <p:sldLayoutId id="2147484115" r:id="rId6"/>
    <p:sldLayoutId id="2147484108" r:id="rId7"/>
    <p:sldLayoutId id="2147484109" r:id="rId8"/>
    <p:sldLayoutId id="2147484110" r:id="rId9"/>
    <p:sldLayoutId id="2147484111" r:id="rId10"/>
    <p:sldLayoutId id="21474841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980"/>
          </a:schemeClr>
        </a:solidFill>
        <a:effectLst/>
      </p:bgPr>
    </p:bg>
    <p:spTree>
      <p:nvGrpSpPr>
        <p:cNvPr id="1" name=""/>
        <p:cNvGrpSpPr/>
        <p:nvPr/>
      </p:nvGrpSpPr>
      <p:grpSpPr>
        <a:xfrm>
          <a:off x="0" y="0"/>
          <a:ext cx="0" cy="0"/>
          <a:chOff x="0" y="0"/>
          <a:chExt cx="0" cy="0"/>
        </a:xfrm>
      </p:grpSpPr>
      <p:sp>
        <p:nvSpPr>
          <p:cNvPr id="2050" name="Title Placeholder 10"/>
          <p:cNvSpPr>
            <a:spLocks noGrp="1"/>
          </p:cNvSpPr>
          <p:nvPr>
            <p:ph type="title"/>
          </p:nvPr>
        </p:nvSpPr>
        <p:spPr bwMode="auto">
          <a:xfrm>
            <a:off x="457200" y="285750"/>
            <a:ext cx="8229600"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11"/>
          <p:cNvSpPr>
            <a:spLocks noGrp="1"/>
          </p:cNvSpPr>
          <p:nvPr>
            <p:ph type="body" idx="1"/>
          </p:nvPr>
        </p:nvSpPr>
        <p:spPr bwMode="auto">
          <a:xfrm>
            <a:off x="457200" y="1428750"/>
            <a:ext cx="8229600" cy="442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Lst>
  <p:transition/>
  <p:txStyles>
    <p:title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video" Target="file:///J:\4th%20ICHS%20USA\PPTX\Final\T-Hec3-1.mpg" TargetMode="External"/><Relationship Id="rId7" Type="http://schemas.openxmlformats.org/officeDocument/2006/relationships/image" Target="../media/image20.png"/><Relationship Id="rId2" Type="http://schemas.openxmlformats.org/officeDocument/2006/relationships/video" Target="file:///J:\4th%20ICHS%20USA\PPTX\Final\T-ENG3-3.mpg" TargetMode="External"/><Relationship Id="rId1" Type="http://schemas.openxmlformats.org/officeDocument/2006/relationships/video" Target="file:///J:\4th%20ICHS%20USA\PPTX\Final\p-ENG3-2.mpg" TargetMode="External"/><Relationship Id="rId6" Type="http://schemas.openxmlformats.org/officeDocument/2006/relationships/image" Target="../media/image19.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J:\4th%20ICHS%20USA\PPTX\Final\T1WR.mpg" TargetMode="External"/><Relationship Id="rId1" Type="http://schemas.openxmlformats.org/officeDocument/2006/relationships/video" Target="file:///J:\4th%20ICHS%20USA\PPTX\Final\T1WR-CT.mpg" TargetMode="Externa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57188" y="928688"/>
            <a:ext cx="8429625" cy="1470025"/>
          </a:xfrm>
        </p:spPr>
        <p:txBody>
          <a:bodyPr>
            <a:normAutofit/>
          </a:bodyPr>
          <a:lstStyle/>
          <a:p>
            <a:pPr algn="ctr"/>
            <a:r>
              <a:rPr lang="en-US" sz="2400" i="1" cap="all" dirty="0" smtClean="0">
                <a:solidFill>
                  <a:schemeClr val="tx2">
                    <a:lumMod val="75000"/>
                  </a:schemeClr>
                </a:solidFill>
                <a:latin typeface="Times New Roman" pitchFamily="18" charset="0"/>
                <a:cs typeface="Times New Roman" pitchFamily="18" charset="0"/>
              </a:rPr>
              <a:t>Flame acceleration and transition from deflagration to detonation in hydrogen explosions</a:t>
            </a:r>
            <a:endParaRPr lang="en-GB" sz="2400" i="1" cap="all" dirty="0">
              <a:solidFill>
                <a:schemeClr val="tx2">
                  <a:lumMod val="75000"/>
                </a:schemeClr>
              </a:solidFill>
              <a:latin typeface="Times New Roman" pitchFamily="18" charset="0"/>
              <a:cs typeface="Times New Roman" pitchFamily="18" charset="0"/>
            </a:endParaRPr>
          </a:p>
        </p:txBody>
      </p:sp>
      <p:sp>
        <p:nvSpPr>
          <p:cNvPr id="7171" name="Rectangle 3"/>
          <p:cNvSpPr>
            <a:spLocks noGrp="1" noChangeArrowheads="1"/>
          </p:cNvSpPr>
          <p:nvPr>
            <p:ph type="subTitle" idx="1"/>
          </p:nvPr>
        </p:nvSpPr>
        <p:spPr>
          <a:xfrm>
            <a:off x="1043608" y="4509120"/>
            <a:ext cx="7488238" cy="638175"/>
          </a:xfrm>
        </p:spPr>
        <p:txBody>
          <a:bodyPr/>
          <a:lstStyle/>
          <a:p>
            <a:pPr algn="ctr" eaLnBrk="1" hangingPunct="1"/>
            <a:r>
              <a:rPr lang="en-GB" sz="1600" i="1" dirty="0" smtClean="0">
                <a:latin typeface="Times New Roman" pitchFamily="18" charset="0"/>
                <a:cs typeface="Times New Roman" pitchFamily="18" charset="0"/>
              </a:rPr>
              <a:t>Centre for Fire and Explosion Studies</a:t>
            </a:r>
          </a:p>
          <a:p>
            <a:pPr algn="ctr" eaLnBrk="1" hangingPunct="1"/>
            <a:r>
              <a:rPr lang="en-US" altLang="zh-CN" sz="1600" b="1" i="1" dirty="0" smtClean="0">
                <a:latin typeface="Times New Roman" pitchFamily="18" charset="0"/>
                <a:ea typeface="宋体" pitchFamily="2" charset="-122"/>
                <a:cs typeface="Times New Roman" pitchFamily="18" charset="0"/>
              </a:rPr>
              <a:t>Faculty of Engineering, Kingston University London</a:t>
            </a:r>
          </a:p>
        </p:txBody>
      </p:sp>
      <p:sp>
        <p:nvSpPr>
          <p:cNvPr id="7172" name="Rectangle 4"/>
          <p:cNvSpPr txBox="1">
            <a:spLocks noChangeArrowheads="1"/>
          </p:cNvSpPr>
          <p:nvPr/>
        </p:nvSpPr>
        <p:spPr bwMode="auto">
          <a:xfrm>
            <a:off x="457200" y="6245225"/>
            <a:ext cx="4686300" cy="476250"/>
          </a:xfrm>
          <a:prstGeom prst="rect">
            <a:avLst/>
          </a:prstGeom>
          <a:noFill/>
          <a:ln w="9525">
            <a:noFill/>
            <a:miter lim="800000"/>
            <a:headEnd/>
            <a:tailEnd/>
          </a:ln>
        </p:spPr>
        <p:txBody>
          <a:bodyPr/>
          <a:lstStyle/>
          <a:p>
            <a:r>
              <a:rPr lang="en-GB" b="1">
                <a:solidFill>
                  <a:srgbClr val="00B0F0"/>
                </a:solidFill>
              </a:rPr>
              <a:t>Centre for Fire and Explosion Studies</a:t>
            </a:r>
          </a:p>
        </p:txBody>
      </p:sp>
      <p:sp>
        <p:nvSpPr>
          <p:cNvPr id="5" name="Rectangle 4"/>
          <p:cNvSpPr/>
          <p:nvPr/>
        </p:nvSpPr>
        <p:spPr>
          <a:xfrm>
            <a:off x="2843808" y="3356992"/>
            <a:ext cx="3419398" cy="461665"/>
          </a:xfrm>
          <a:prstGeom prst="rect">
            <a:avLst/>
          </a:prstGeom>
        </p:spPr>
        <p:txBody>
          <a:bodyPr wrap="none">
            <a:spAutoFit/>
          </a:bodyPr>
          <a:lstStyle/>
          <a:p>
            <a:r>
              <a:rPr lang="en-GB" sz="2400" b="1" dirty="0" smtClean="0">
                <a:solidFill>
                  <a:schemeClr val="tx2">
                    <a:lumMod val="75000"/>
                  </a:schemeClr>
                </a:solidFill>
                <a:latin typeface="Times New Roman" pitchFamily="18" charset="0"/>
                <a:cs typeface="Times New Roman" pitchFamily="18" charset="0"/>
              </a:rPr>
              <a:t>A. </a:t>
            </a:r>
            <a:r>
              <a:rPr lang="en-GB" sz="2400" b="1" dirty="0" err="1" smtClean="0">
                <a:solidFill>
                  <a:schemeClr val="tx2">
                    <a:lumMod val="75000"/>
                  </a:schemeClr>
                </a:solidFill>
                <a:latin typeface="Times New Roman" pitchFamily="18" charset="0"/>
                <a:cs typeface="Times New Roman" pitchFamily="18" charset="0"/>
              </a:rPr>
              <a:t>Heidari</a:t>
            </a:r>
            <a:r>
              <a:rPr lang="en-GB" sz="2400" b="1" dirty="0" smtClean="0">
                <a:solidFill>
                  <a:schemeClr val="tx2">
                    <a:lumMod val="75000"/>
                  </a:schemeClr>
                </a:solidFill>
                <a:latin typeface="Times New Roman" pitchFamily="18" charset="0"/>
                <a:cs typeface="Times New Roman" pitchFamily="18" charset="0"/>
              </a:rPr>
              <a:t> and J.X. </a:t>
            </a:r>
            <a:r>
              <a:rPr lang="en-GB" sz="2400" b="1" dirty="0" err="1" smtClean="0">
                <a:solidFill>
                  <a:schemeClr val="tx2">
                    <a:lumMod val="75000"/>
                  </a:schemeClr>
                </a:solidFill>
                <a:latin typeface="Times New Roman" pitchFamily="18" charset="0"/>
                <a:cs typeface="Times New Roman" pitchFamily="18" charset="0"/>
              </a:rPr>
              <a:t>Wen</a:t>
            </a:r>
            <a:endParaRPr lang="en-GB" sz="2400" b="1" dirty="0">
              <a:solidFill>
                <a:schemeClr val="tx2">
                  <a:lumMod val="75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3"/>
          <p:cNvPicPr>
            <a:picLocks noChangeAspect="1" noChangeArrowheads="1"/>
          </p:cNvPicPr>
          <p:nvPr/>
        </p:nvPicPr>
        <p:blipFill>
          <a:blip r:embed="rId2" cstate="print"/>
          <a:srcRect/>
          <a:stretch>
            <a:fillRect/>
          </a:stretch>
        </p:blipFill>
        <p:spPr bwMode="auto">
          <a:xfrm>
            <a:off x="4572000" y="2143116"/>
            <a:ext cx="4248298" cy="3190071"/>
          </a:xfrm>
          <a:prstGeom prst="rect">
            <a:avLst/>
          </a:prstGeom>
          <a:noFill/>
          <a:ln w="9525">
            <a:noFill/>
            <a:miter lim="800000"/>
            <a:headEnd/>
            <a:tailEnd/>
          </a:ln>
        </p:spPr>
      </p:pic>
      <p:pic>
        <p:nvPicPr>
          <p:cNvPr id="103426" name="Picture 2"/>
          <p:cNvPicPr>
            <a:picLocks noChangeAspect="1" noChangeArrowheads="1"/>
          </p:cNvPicPr>
          <p:nvPr/>
        </p:nvPicPr>
        <p:blipFill>
          <a:blip r:embed="rId3" cstate="print"/>
          <a:srcRect l="6281" t="7730" r="12064" b="16897"/>
          <a:stretch>
            <a:fillRect/>
          </a:stretch>
        </p:blipFill>
        <p:spPr bwMode="auto">
          <a:xfrm>
            <a:off x="176300" y="2118477"/>
            <a:ext cx="4286280" cy="3214710"/>
          </a:xfrm>
          <a:prstGeom prst="rect">
            <a:avLst/>
          </a:prstGeom>
          <a:noFill/>
          <a:ln w="9525">
            <a:noFill/>
            <a:miter lim="800000"/>
            <a:headEnd/>
            <a:tailEnd/>
          </a:ln>
          <a:effectLst/>
        </p:spPr>
      </p:pic>
      <p:sp>
        <p:nvSpPr>
          <p:cNvPr id="11" name="Title 18"/>
          <p:cNvSpPr>
            <a:spLocks noGrp="1"/>
          </p:cNvSpPr>
          <p:nvPr>
            <p:ph type="title"/>
          </p:nvPr>
        </p:nvSpPr>
        <p:spPr>
          <a:xfrm>
            <a:off x="428596" y="428604"/>
            <a:ext cx="8229600" cy="500042"/>
          </a:xfrm>
        </p:spPr>
        <p:txBody>
          <a:bodyPr/>
          <a:lstStyle/>
          <a:p>
            <a:r>
              <a:rPr lang="en-GB" sz="3200" dirty="0" smtClean="0">
                <a:solidFill>
                  <a:srgbClr val="CC0000"/>
                </a:solidFill>
                <a:latin typeface="Times New Roman" pitchFamily="18" charset="0"/>
                <a:cs typeface="Times New Roman" pitchFamily="18" charset="0"/>
              </a:rPr>
              <a:t>Detonation propagation in a bifurcated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sz="3600" dirty="0" smtClean="0">
                <a:solidFill>
                  <a:srgbClr val="CC0000"/>
                </a:solidFill>
                <a:latin typeface="Times New Roman" pitchFamily="18" charset="0"/>
                <a:cs typeface="Times New Roman" pitchFamily="18" charset="0"/>
              </a:rPr>
              <a:t>Case study-1 (E. S. Oran) </a:t>
            </a:r>
          </a:p>
        </p:txBody>
      </p:sp>
      <p:sp>
        <p:nvSpPr>
          <p:cNvPr id="2" name="Content Placeholder 1"/>
          <p:cNvSpPr>
            <a:spLocks noGrp="1"/>
          </p:cNvSpPr>
          <p:nvPr>
            <p:ph idx="1"/>
          </p:nvPr>
        </p:nvSpPr>
        <p:spPr/>
        <p:txBody>
          <a:bodyPr/>
          <a:lstStyle/>
          <a:p>
            <a:endParaRPr lang="en-GB" dirty="0" smtClean="0"/>
          </a:p>
          <a:p>
            <a:endParaRPr lang="en-GB" dirty="0" smtClean="0"/>
          </a:p>
          <a:p>
            <a:endParaRPr lang="en-GB" dirty="0" smtClean="0"/>
          </a:p>
          <a:p>
            <a:pPr algn="ctr">
              <a:spcBef>
                <a:spcPct val="0"/>
              </a:spcBef>
              <a:defRPr/>
            </a:pPr>
            <a:endParaRPr lang="en-GB" sz="3600" b="1" kern="1200" dirty="0" smtClean="0">
              <a:solidFill>
                <a:srgbClr val="CC0000"/>
              </a:solidFill>
              <a:latin typeface="Times New Roman" pitchFamily="18" charset="0"/>
              <a:ea typeface="+mj-ea"/>
              <a:cs typeface="Times New Roman" pitchFamily="18" charset="0"/>
            </a:endParaRPr>
          </a:p>
          <a:p>
            <a:pPr>
              <a:buNone/>
            </a:pPr>
            <a:endParaRPr lang="en-GB" sz="1100" dirty="0" smtClean="0"/>
          </a:p>
          <a:p>
            <a:r>
              <a:rPr lang="en-GB" sz="1800" dirty="0" smtClean="0">
                <a:latin typeface="Times New Roman" pitchFamily="18" charset="0"/>
                <a:cs typeface="Times New Roman" pitchFamily="18" charset="0"/>
              </a:rPr>
              <a:t>Smallest grid size : 20 micron, structured (AMR)</a:t>
            </a:r>
          </a:p>
          <a:p>
            <a:r>
              <a:rPr lang="en-GB" sz="1800" dirty="0" smtClean="0">
                <a:latin typeface="Times New Roman" pitchFamily="18" charset="0"/>
                <a:cs typeface="Times New Roman" pitchFamily="18" charset="0"/>
              </a:rPr>
              <a:t>Boundary conditions : no-slip reflecting boundaries, symmetry, opening </a:t>
            </a:r>
          </a:p>
          <a:p>
            <a:r>
              <a:rPr lang="en-GB" sz="1800" dirty="0" smtClean="0">
                <a:latin typeface="Times New Roman" pitchFamily="18" charset="0"/>
                <a:cs typeface="Times New Roman" pitchFamily="18" charset="0"/>
              </a:rPr>
              <a:t>Fuel: </a:t>
            </a:r>
            <a:r>
              <a:rPr lang="en-GB" sz="1800" dirty="0" err="1" smtClean="0">
                <a:latin typeface="Times New Roman" pitchFamily="18" charset="0"/>
                <a:cs typeface="Times New Roman" pitchFamily="18" charset="0"/>
              </a:rPr>
              <a:t>stoichiometric</a:t>
            </a:r>
            <a:r>
              <a:rPr lang="en-GB" sz="1800" dirty="0" smtClean="0">
                <a:latin typeface="Times New Roman" pitchFamily="18" charset="0"/>
                <a:cs typeface="Times New Roman" pitchFamily="18" charset="0"/>
              </a:rPr>
              <a:t> Hydrogen-air mixture</a:t>
            </a:r>
          </a:p>
          <a:p>
            <a:pPr lvl="0"/>
            <a:r>
              <a:rPr lang="en-GB" sz="1800" dirty="0" smtClean="0">
                <a:latin typeface="Times New Roman" pitchFamily="18" charset="0"/>
                <a:cs typeface="Times New Roman" pitchFamily="18" charset="0"/>
              </a:rPr>
              <a:t>Ignition: a region of high temperature </a:t>
            </a:r>
            <a:r>
              <a:rPr lang="en-GB" sz="1800" smtClean="0">
                <a:latin typeface="Times New Roman" pitchFamily="18" charset="0"/>
                <a:cs typeface="Times New Roman" pitchFamily="18" charset="0"/>
              </a:rPr>
              <a:t>(</a:t>
            </a:r>
            <a:r>
              <a:rPr lang="en-GB" sz="1800" smtClean="0">
                <a:latin typeface="Times New Roman" pitchFamily="18" charset="0"/>
                <a:cs typeface="Times New Roman" pitchFamily="18" charset="0"/>
              </a:rPr>
              <a:t>2000 </a:t>
            </a:r>
            <a:r>
              <a:rPr lang="en-GB" sz="1800" dirty="0" smtClean="0">
                <a:latin typeface="Times New Roman" pitchFamily="18" charset="0"/>
                <a:cs typeface="Times New Roman" pitchFamily="18" charset="0"/>
              </a:rPr>
              <a:t>K)</a:t>
            </a:r>
          </a:p>
          <a:p>
            <a:pPr lvl="0"/>
            <a:r>
              <a:rPr lang="en-GB" sz="1800" dirty="0" smtClean="0">
                <a:latin typeface="Times New Roman" pitchFamily="18" charset="0"/>
                <a:cs typeface="Times New Roman" pitchFamily="18" charset="0"/>
              </a:rPr>
              <a:t>Single step and 21 step reactions, 300K initial Temperature</a:t>
            </a:r>
          </a:p>
          <a:p>
            <a:pPr lvl="0"/>
            <a:r>
              <a:rPr lang="en-GB" sz="1800" dirty="0" smtClean="0">
                <a:latin typeface="Times New Roman" pitchFamily="18" charset="0"/>
                <a:cs typeface="Times New Roman" pitchFamily="18" charset="0"/>
              </a:rPr>
              <a:t>21 step reactions, 293K initial Temperature</a:t>
            </a:r>
          </a:p>
        </p:txBody>
      </p:sp>
      <p:pic>
        <p:nvPicPr>
          <p:cNvPr id="6" name="Picture 5"/>
          <p:cNvPicPr/>
          <p:nvPr/>
        </p:nvPicPr>
        <p:blipFill>
          <a:blip r:embed="rId2" cstate="print"/>
          <a:srcRect/>
          <a:stretch>
            <a:fillRect/>
          </a:stretch>
        </p:blipFill>
        <p:spPr bwMode="auto">
          <a:xfrm>
            <a:off x="214282" y="1857364"/>
            <a:ext cx="4810058" cy="1405825"/>
          </a:xfrm>
          <a:prstGeom prst="rect">
            <a:avLst/>
          </a:prstGeom>
          <a:noFill/>
          <a:ln w="9525">
            <a:noFill/>
            <a:miter lim="800000"/>
            <a:headEnd/>
            <a:tailEnd/>
          </a:ln>
        </p:spPr>
      </p:pic>
      <p:sp>
        <p:nvSpPr>
          <p:cNvPr id="7" name="Rectangle 6"/>
          <p:cNvSpPr/>
          <p:nvPr/>
        </p:nvSpPr>
        <p:spPr>
          <a:xfrm>
            <a:off x="357158" y="1428736"/>
            <a:ext cx="8572560" cy="646331"/>
          </a:xfrm>
          <a:prstGeom prst="rect">
            <a:avLst/>
          </a:prstGeom>
        </p:spPr>
        <p:txBody>
          <a:bodyPr wrap="square">
            <a:spAutoFit/>
          </a:bodyPr>
          <a:lstStyle/>
          <a:p>
            <a:r>
              <a:rPr lang="en-GB" sz="1200" dirty="0" err="1" smtClean="0">
                <a:latin typeface="Times New Roman" pitchFamily="18" charset="0"/>
                <a:cs typeface="Times New Roman" pitchFamily="18" charset="0"/>
              </a:rPr>
              <a:t>Vadim</a:t>
            </a:r>
            <a:r>
              <a:rPr lang="en-GB" sz="1200" dirty="0" smtClean="0">
                <a:latin typeface="Times New Roman" pitchFamily="18" charset="0"/>
                <a:cs typeface="Times New Roman" pitchFamily="18" charset="0"/>
              </a:rPr>
              <a:t> N. </a:t>
            </a:r>
            <a:r>
              <a:rPr lang="en-GB" sz="1200" dirty="0" err="1" smtClean="0">
                <a:latin typeface="Times New Roman" pitchFamily="18" charset="0"/>
                <a:cs typeface="Times New Roman" pitchFamily="18" charset="0"/>
              </a:rPr>
              <a:t>Gamezo</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Takanobu</a:t>
            </a:r>
            <a:r>
              <a:rPr lang="en-GB" sz="1200" dirty="0" smtClean="0">
                <a:latin typeface="Times New Roman" pitchFamily="18" charset="0"/>
                <a:cs typeface="Times New Roman" pitchFamily="18" charset="0"/>
              </a:rPr>
              <a:t> Ogawa, Elaine S. Oran, “Numerical simulations of flame propagation and DDT in obstructed channels filled with hydrogen–air mixture”, </a:t>
            </a:r>
            <a:r>
              <a:rPr lang="en-GB" sz="1200" i="1" dirty="0" smtClean="0">
                <a:latin typeface="Times New Roman" pitchFamily="18" charset="0"/>
                <a:cs typeface="Times New Roman" pitchFamily="18" charset="0"/>
              </a:rPr>
              <a:t>Proceedings of the Combustion Institute, Volume 31, Issue 2, January 2007, Pages 2463-2471</a:t>
            </a:r>
            <a:r>
              <a:rPr lang="en-GB" sz="1200" dirty="0" smtClean="0">
                <a:latin typeface="Times New Roman" pitchFamily="18" charset="0"/>
                <a:cs typeface="Times New Roman" pitchFamily="18" charset="0"/>
              </a:rPr>
              <a:t/>
            </a:r>
            <a:br>
              <a:rPr lang="en-GB" sz="1200" dirty="0" smtClean="0">
                <a:latin typeface="Times New Roman" pitchFamily="18" charset="0"/>
                <a:cs typeface="Times New Roman" pitchFamily="18" charset="0"/>
              </a:rPr>
            </a:br>
            <a:endParaRPr lang="en-GB" sz="1200" dirty="0" smtClean="0">
              <a:latin typeface="Times New Roman" pitchFamily="18" charset="0"/>
              <a:cs typeface="Times New Roman" pitchFamily="18" charset="0"/>
            </a:endParaRPr>
          </a:p>
        </p:txBody>
      </p:sp>
      <p:pic>
        <p:nvPicPr>
          <p:cNvPr id="2050" name="Picture 2" descr="G:\delete\Domain-DDT.png"/>
          <p:cNvPicPr>
            <a:picLocks noChangeAspect="1" noChangeArrowheads="1"/>
          </p:cNvPicPr>
          <p:nvPr/>
        </p:nvPicPr>
        <p:blipFill>
          <a:blip r:embed="rId3" cstate="print"/>
          <a:srcRect l="1413" t="26182" r="50081" b="28126"/>
          <a:stretch>
            <a:fillRect/>
          </a:stretch>
        </p:blipFill>
        <p:spPr bwMode="auto">
          <a:xfrm>
            <a:off x="4643438" y="3071810"/>
            <a:ext cx="4286280" cy="94181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ENG3-2.mpg">
            <a:hlinkClick r:id="" action="ppaction://media"/>
          </p:cNvPr>
          <p:cNvPicPr>
            <a:picLocks noGrp="1" noRot="1" noChangeAspect="1"/>
          </p:cNvPicPr>
          <p:nvPr>
            <p:ph idx="1"/>
            <a:videoFile r:link="rId1"/>
          </p:nvPr>
        </p:nvPicPr>
        <p:blipFill>
          <a:blip r:embed="rId6" cstate="print"/>
          <a:stretch>
            <a:fillRect/>
          </a:stretch>
        </p:blipFill>
        <p:spPr>
          <a:xfrm>
            <a:off x="0" y="2643182"/>
            <a:ext cx="9793436" cy="1785950"/>
          </a:xfrm>
          <a:prstGeom prst="rect">
            <a:avLst/>
          </a:prstGeom>
        </p:spPr>
      </p:pic>
      <p:pic>
        <p:nvPicPr>
          <p:cNvPr id="8" name="T-ENG3-3.mpg">
            <a:hlinkClick r:id="" action="ppaction://media"/>
          </p:cNvPr>
          <p:cNvPicPr>
            <a:picLocks noRot="1" noChangeAspect="1"/>
          </p:cNvPicPr>
          <p:nvPr>
            <a:videoFile r:link="rId2"/>
          </p:nvPr>
        </p:nvPicPr>
        <p:blipFill>
          <a:blip r:embed="rId7" cstate="print"/>
          <a:stretch>
            <a:fillRect/>
          </a:stretch>
        </p:blipFill>
        <p:spPr>
          <a:xfrm>
            <a:off x="0" y="4869160"/>
            <a:ext cx="9858412" cy="1797710"/>
          </a:xfrm>
          <a:prstGeom prst="rect">
            <a:avLst/>
          </a:prstGeom>
        </p:spPr>
      </p:pic>
      <p:pic>
        <p:nvPicPr>
          <p:cNvPr id="10" name="T-Hec3-1.mpg">
            <a:hlinkClick r:id="" action="ppaction://media"/>
          </p:cNvPr>
          <p:cNvPicPr>
            <a:picLocks noRot="1" noChangeAspect="1"/>
          </p:cNvPicPr>
          <p:nvPr>
            <a:videoFile r:link="rId3"/>
          </p:nvPr>
        </p:nvPicPr>
        <p:blipFill>
          <a:blip r:embed="rId8" cstate="print"/>
          <a:srcRect r="17868"/>
          <a:stretch>
            <a:fillRect/>
          </a:stretch>
        </p:blipFill>
        <p:spPr bwMode="auto">
          <a:xfrm>
            <a:off x="0" y="0"/>
            <a:ext cx="10829318" cy="22484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p:cTn id="13" fill="hold" display="0">
                  <p:stCondLst>
                    <p:cond delay="indefinite"/>
                  </p:stCondLst>
                  <p:endCondLst>
                    <p:cond evt="onNext" delay="0">
                      <p:tgtEl>
                        <p:sldTgt/>
                      </p:tgtEl>
                    </p:cond>
                    <p:cond evt="onPrev" delay="0">
                      <p:tgtEl>
                        <p:sldTgt/>
                      </p:tgtEl>
                    </p:cond>
                  </p:endCondLst>
                </p:cTn>
                <p:tgtEl>
                  <p:spTgt spid="8"/>
                </p:tgtEl>
              </p:cMediaNode>
            </p:vide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0"/>
                                        </p:tgtEl>
                                      </p:cBhvr>
                                    </p:cmd>
                                  </p:childTnLst>
                                </p:cTn>
                              </p:par>
                            </p:childTnLst>
                          </p:cTn>
                        </p:par>
                      </p:childTnLst>
                    </p:cTn>
                  </p:par>
                </p:childTnLst>
              </p:cTn>
              <p:nextCondLst>
                <p:cond evt="onClick" delay="0">
                  <p:tgtEl>
                    <p:spTgt spid="10"/>
                  </p:tgtEl>
                </p:cond>
              </p:nextCondLst>
            </p:seq>
            <p:video>
              <p:cMediaNode>
                <p:cTn id="19"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GB" sz="3600" dirty="0" smtClean="0">
                <a:solidFill>
                  <a:srgbClr val="CC0000"/>
                </a:solidFill>
                <a:latin typeface="Times New Roman" pitchFamily="18" charset="0"/>
                <a:cs typeface="Times New Roman" pitchFamily="18" charset="0"/>
              </a:rPr>
              <a:t>Case study-2 (A. </a:t>
            </a:r>
            <a:r>
              <a:rPr lang="en-GB" sz="3600" dirty="0" err="1" smtClean="0">
                <a:solidFill>
                  <a:srgbClr val="CC0000"/>
                </a:solidFill>
                <a:latin typeface="Times New Roman" pitchFamily="18" charset="0"/>
                <a:cs typeface="Times New Roman" pitchFamily="18" charset="0"/>
              </a:rPr>
              <a:t>Teodorczyk</a:t>
            </a:r>
            <a:r>
              <a:rPr lang="en-GB" sz="3600" dirty="0" smtClean="0">
                <a:solidFill>
                  <a:srgbClr val="CC0000"/>
                </a:solidFill>
                <a:latin typeface="Times New Roman" pitchFamily="18" charset="0"/>
                <a:cs typeface="Times New Roman" pitchFamily="18" charset="0"/>
              </a:rPr>
              <a:t> et. al) </a:t>
            </a:r>
          </a:p>
        </p:txBody>
      </p:sp>
      <p:sp>
        <p:nvSpPr>
          <p:cNvPr id="2" name="Content Placeholder 1"/>
          <p:cNvSpPr>
            <a:spLocks noGrp="1"/>
          </p:cNvSpPr>
          <p:nvPr>
            <p:ph idx="1"/>
          </p:nvPr>
        </p:nvSpPr>
        <p:spPr>
          <a:xfrm>
            <a:off x="457200" y="2071678"/>
            <a:ext cx="8229600" cy="4000528"/>
          </a:xfrm>
        </p:spPr>
        <p:txBody>
          <a:bodyPr/>
          <a:lstStyle/>
          <a:p>
            <a:endParaRPr lang="en-GB" dirty="0" smtClean="0"/>
          </a:p>
          <a:p>
            <a:endParaRPr lang="en-GB" dirty="0" smtClean="0"/>
          </a:p>
          <a:p>
            <a:endParaRPr lang="en-GB" dirty="0" smtClean="0"/>
          </a:p>
          <a:p>
            <a:endParaRPr lang="en-GB" dirty="0" smtClean="0"/>
          </a:p>
          <a:p>
            <a:r>
              <a:rPr lang="en-GB" sz="1750" dirty="0" smtClean="0">
                <a:latin typeface="Times New Roman" pitchFamily="18" charset="0"/>
                <a:cs typeface="Times New Roman" pitchFamily="18" charset="0"/>
              </a:rPr>
              <a:t>80 mm×2000 mm tube, L=160 mm, BR = 0.5</a:t>
            </a:r>
          </a:p>
          <a:p>
            <a:r>
              <a:rPr lang="en-GB" sz="1750" dirty="0" smtClean="0">
                <a:latin typeface="Times New Roman" pitchFamily="18" charset="0"/>
                <a:cs typeface="Times New Roman" pitchFamily="18" charset="0"/>
              </a:rPr>
              <a:t>Smallest grid size : 20 micron, structured (AMR)</a:t>
            </a:r>
          </a:p>
          <a:p>
            <a:r>
              <a:rPr lang="en-GB" sz="1750" dirty="0" smtClean="0">
                <a:latin typeface="Times New Roman" pitchFamily="18" charset="0"/>
                <a:cs typeface="Times New Roman" pitchFamily="18" charset="0"/>
              </a:rPr>
              <a:t>Boundary conditions : no-slip reflecting boundaries.</a:t>
            </a:r>
          </a:p>
          <a:p>
            <a:r>
              <a:rPr lang="en-GB" sz="1750" dirty="0" smtClean="0">
                <a:latin typeface="Times New Roman" pitchFamily="18" charset="0"/>
                <a:cs typeface="Times New Roman" pitchFamily="18" charset="0"/>
              </a:rPr>
              <a:t>Fuel: </a:t>
            </a:r>
            <a:r>
              <a:rPr lang="en-GB" sz="1750" dirty="0" err="1" smtClean="0">
                <a:latin typeface="Times New Roman" pitchFamily="18" charset="0"/>
                <a:cs typeface="Times New Roman" pitchFamily="18" charset="0"/>
              </a:rPr>
              <a:t>stoichiometric</a:t>
            </a:r>
            <a:r>
              <a:rPr lang="en-GB" sz="1750" dirty="0" smtClean="0">
                <a:latin typeface="Times New Roman" pitchFamily="18" charset="0"/>
                <a:cs typeface="Times New Roman" pitchFamily="18" charset="0"/>
              </a:rPr>
              <a:t> Hydrogen-air mixture</a:t>
            </a:r>
          </a:p>
          <a:p>
            <a:pPr lvl="0"/>
            <a:r>
              <a:rPr lang="en-GB" sz="1750" dirty="0" smtClean="0">
                <a:latin typeface="Times New Roman" pitchFamily="18" charset="0"/>
                <a:cs typeface="Times New Roman" pitchFamily="18" charset="0"/>
              </a:rPr>
              <a:t>Ignition: a region of high temperature (</a:t>
            </a:r>
            <a:r>
              <a:rPr lang="en-GB" sz="1750" dirty="0" smtClean="0">
                <a:latin typeface="Times New Roman" pitchFamily="18" charset="0"/>
                <a:cs typeface="Times New Roman" pitchFamily="18" charset="0"/>
              </a:rPr>
              <a:t>2000 </a:t>
            </a:r>
            <a:r>
              <a:rPr lang="en-GB" sz="1750" dirty="0" smtClean="0">
                <a:latin typeface="Times New Roman" pitchFamily="18" charset="0"/>
                <a:cs typeface="Times New Roman" pitchFamily="18" charset="0"/>
              </a:rPr>
              <a:t>K)</a:t>
            </a:r>
          </a:p>
        </p:txBody>
      </p:sp>
      <p:pic>
        <p:nvPicPr>
          <p:cNvPr id="105474" name="Picture 2" descr="B:\DDT-Probe\BF\Screenshot.png"/>
          <p:cNvPicPr>
            <a:picLocks noChangeAspect="1" noChangeArrowheads="1"/>
          </p:cNvPicPr>
          <p:nvPr/>
        </p:nvPicPr>
        <p:blipFill>
          <a:blip r:embed="rId2" cstate="print"/>
          <a:srcRect l="379" t="9188" r="291" b="21906"/>
          <a:stretch>
            <a:fillRect/>
          </a:stretch>
        </p:blipFill>
        <p:spPr bwMode="auto">
          <a:xfrm>
            <a:off x="142844" y="3214686"/>
            <a:ext cx="8810524" cy="1071570"/>
          </a:xfrm>
          <a:prstGeom prst="rect">
            <a:avLst/>
          </a:prstGeom>
          <a:noFill/>
        </p:spPr>
      </p:pic>
      <p:sp>
        <p:nvSpPr>
          <p:cNvPr id="8" name="7-Point Star 7"/>
          <p:cNvSpPr/>
          <p:nvPr/>
        </p:nvSpPr>
        <p:spPr>
          <a:xfrm>
            <a:off x="142844" y="3767140"/>
            <a:ext cx="142876" cy="14287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28596" y="3286124"/>
            <a:ext cx="1000132" cy="338554"/>
          </a:xfrm>
          <a:prstGeom prst="rect">
            <a:avLst/>
          </a:prstGeom>
          <a:noFill/>
        </p:spPr>
        <p:txBody>
          <a:bodyPr wrap="square" rtlCol="0">
            <a:spAutoFit/>
          </a:bodyPr>
          <a:lstStyle/>
          <a:p>
            <a:r>
              <a:rPr lang="en-GB" sz="1600" dirty="0" smtClean="0"/>
              <a:t>Ignition</a:t>
            </a:r>
            <a:endParaRPr lang="en-GB" sz="1600" dirty="0"/>
          </a:p>
        </p:txBody>
      </p:sp>
      <p:cxnSp>
        <p:nvCxnSpPr>
          <p:cNvPr id="11" name="Straight Arrow Connector 10"/>
          <p:cNvCxnSpPr>
            <a:endCxn id="8" idx="0"/>
          </p:cNvCxnSpPr>
          <p:nvPr/>
        </p:nvCxnSpPr>
        <p:spPr>
          <a:xfrm rot="10800000" flipV="1">
            <a:off x="271572" y="3571878"/>
            <a:ext cx="299901" cy="22356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105475" name="Picture 3"/>
          <p:cNvPicPr>
            <a:picLocks noChangeAspect="1" noChangeArrowheads="1"/>
          </p:cNvPicPr>
          <p:nvPr/>
        </p:nvPicPr>
        <p:blipFill>
          <a:blip r:embed="rId3" cstate="print"/>
          <a:srcRect/>
          <a:stretch>
            <a:fillRect/>
          </a:stretch>
        </p:blipFill>
        <p:spPr bwMode="auto">
          <a:xfrm>
            <a:off x="1643042" y="1142984"/>
            <a:ext cx="4933950" cy="1552575"/>
          </a:xfrm>
          <a:prstGeom prst="rect">
            <a:avLst/>
          </a:prstGeom>
          <a:noFill/>
          <a:ln w="9525">
            <a:noFill/>
            <a:miter lim="800000"/>
            <a:headEnd/>
            <a:tailEnd/>
          </a:ln>
          <a:effectLst/>
        </p:spPr>
      </p:pic>
      <p:sp>
        <p:nvSpPr>
          <p:cNvPr id="15" name="Rectangle 14"/>
          <p:cNvSpPr/>
          <p:nvPr/>
        </p:nvSpPr>
        <p:spPr>
          <a:xfrm>
            <a:off x="357158" y="2413339"/>
            <a:ext cx="8572560" cy="461665"/>
          </a:xfrm>
          <a:prstGeom prst="rect">
            <a:avLst/>
          </a:prstGeom>
        </p:spPr>
        <p:txBody>
          <a:bodyPr wrap="square">
            <a:spAutoFit/>
          </a:bodyPr>
          <a:lstStyle/>
          <a:p>
            <a:r>
              <a:rPr lang="pl-PL" sz="1200" dirty="0" smtClean="0">
                <a:latin typeface="Times New Roman" pitchFamily="18" charset="0"/>
                <a:cs typeface="Times New Roman" pitchFamily="18" charset="0"/>
              </a:rPr>
              <a:t>A. Teodorczyk, P. Drobniak, A. Dabkowski</a:t>
            </a:r>
            <a:r>
              <a:rPr lang="en-GB" sz="1200" dirty="0" smtClean="0"/>
              <a:t>, “</a:t>
            </a:r>
            <a:r>
              <a:rPr lang="en-GB" sz="1200" dirty="0" smtClean="0">
                <a:latin typeface="Times New Roman" pitchFamily="18" charset="0"/>
                <a:cs typeface="Times New Roman" pitchFamily="18" charset="0"/>
              </a:rPr>
              <a:t>Fast turbulent deflagration and DDT of hydrogen–air mixtures in small obstructed channel”, </a:t>
            </a:r>
            <a:r>
              <a:rPr lang="en-GB" sz="1200" i="1" dirty="0" smtClean="0">
                <a:latin typeface="Times New Roman" pitchFamily="18" charset="0"/>
                <a:cs typeface="Times New Roman" pitchFamily="18" charset="0"/>
              </a:rPr>
              <a:t>International Journal of Hydrogen Energy</a:t>
            </a:r>
            <a:r>
              <a:rPr lang="en-GB" sz="1200" dirty="0" smtClean="0">
                <a:latin typeface="Times New Roman" pitchFamily="18" charset="0"/>
                <a:cs typeface="Times New Roman" pitchFamily="18" charset="0"/>
              </a:rPr>
              <a:t>, </a:t>
            </a:r>
            <a:r>
              <a:rPr lang="en-GB" sz="1200" i="1" dirty="0" smtClean="0">
                <a:latin typeface="Times New Roman" pitchFamily="18" charset="0"/>
                <a:cs typeface="Times New Roman" pitchFamily="18" charset="0"/>
              </a:rPr>
              <a:t>Volume 34, Issue 14</a:t>
            </a:r>
            <a:r>
              <a:rPr lang="en-GB" sz="1200" dirty="0" smtClean="0">
                <a:latin typeface="Times New Roman" pitchFamily="18" charset="0"/>
                <a:cs typeface="Times New Roman" pitchFamily="18" charset="0"/>
              </a:rPr>
              <a:t>, </a:t>
            </a:r>
            <a:r>
              <a:rPr lang="en-GB" sz="1200" i="1" dirty="0" smtClean="0">
                <a:latin typeface="Times New Roman" pitchFamily="18" charset="0"/>
                <a:cs typeface="Times New Roman" pitchFamily="18" charset="0"/>
              </a:rPr>
              <a:t>July 2009</a:t>
            </a:r>
            <a:r>
              <a:rPr lang="en-GB" sz="1200" dirty="0" smtClean="0">
                <a:latin typeface="Times New Roman" pitchFamily="18" charset="0"/>
                <a:cs typeface="Times New Roman" pitchFamily="18" charset="0"/>
              </a:rPr>
              <a:t>, </a:t>
            </a:r>
            <a:r>
              <a:rPr lang="en-GB" sz="1200" i="1" dirty="0" smtClean="0">
                <a:latin typeface="Times New Roman" pitchFamily="18" charset="0"/>
                <a:cs typeface="Times New Roman" pitchFamily="18" charset="0"/>
              </a:rPr>
              <a:t>Pages 5887-5893</a:t>
            </a:r>
            <a:endParaRPr lang="en-GB"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rtlCol="0">
            <a:normAutofit/>
          </a:bodyPr>
          <a:lstStyle/>
          <a:p>
            <a:pPr fontAlgn="auto">
              <a:spcAft>
                <a:spcPts val="0"/>
              </a:spcAft>
              <a:defRPr/>
            </a:pPr>
            <a:r>
              <a:rPr lang="en-GB" dirty="0" smtClean="0">
                <a:solidFill>
                  <a:schemeClr val="accent6">
                    <a:lumMod val="75000"/>
                  </a:schemeClr>
                </a:solidFill>
                <a:latin typeface="Times New Roman" pitchFamily="18" charset="0"/>
                <a:cs typeface="Times New Roman" pitchFamily="18" charset="0"/>
              </a:rPr>
              <a:t> DDT</a:t>
            </a:r>
          </a:p>
        </p:txBody>
      </p:sp>
      <p:pic>
        <p:nvPicPr>
          <p:cNvPr id="11268" name="Picture 3" descr="G:\delete\ddt\TT-4.png"/>
          <p:cNvPicPr>
            <a:picLocks noChangeAspect="1" noChangeArrowheads="1"/>
          </p:cNvPicPr>
          <p:nvPr/>
        </p:nvPicPr>
        <p:blipFill>
          <a:blip r:embed="rId2" cstate="print"/>
          <a:srcRect b="16956"/>
          <a:stretch>
            <a:fillRect/>
          </a:stretch>
        </p:blipFill>
        <p:spPr bwMode="auto">
          <a:xfrm>
            <a:off x="304800" y="4038600"/>
            <a:ext cx="3581400" cy="1444625"/>
          </a:xfrm>
          <a:prstGeom prst="rect">
            <a:avLst/>
          </a:prstGeom>
          <a:noFill/>
          <a:ln w="9525">
            <a:noFill/>
            <a:miter lim="800000"/>
            <a:headEnd/>
            <a:tailEnd/>
          </a:ln>
        </p:spPr>
      </p:pic>
      <p:pic>
        <p:nvPicPr>
          <p:cNvPr id="11269" name="Picture 4" descr="G:\delete\ddt\TT-5.png"/>
          <p:cNvPicPr>
            <a:picLocks noChangeAspect="1" noChangeArrowheads="1"/>
          </p:cNvPicPr>
          <p:nvPr/>
        </p:nvPicPr>
        <p:blipFill>
          <a:blip r:embed="rId3" cstate="print"/>
          <a:srcRect t="6990" b="16956"/>
          <a:stretch>
            <a:fillRect/>
          </a:stretch>
        </p:blipFill>
        <p:spPr bwMode="auto">
          <a:xfrm>
            <a:off x="319088" y="5462588"/>
            <a:ext cx="3579812" cy="1322387"/>
          </a:xfrm>
          <a:prstGeom prst="rect">
            <a:avLst/>
          </a:prstGeom>
          <a:noFill/>
          <a:ln w="9525">
            <a:noFill/>
            <a:miter lim="800000"/>
            <a:headEnd/>
            <a:tailEnd/>
          </a:ln>
        </p:spPr>
      </p:pic>
      <p:pic>
        <p:nvPicPr>
          <p:cNvPr id="11270" name="Picture 5" descr="G:\delete\ddt\TT-2.png"/>
          <p:cNvPicPr>
            <a:picLocks noChangeAspect="1" noChangeArrowheads="1"/>
          </p:cNvPicPr>
          <p:nvPr/>
        </p:nvPicPr>
        <p:blipFill>
          <a:blip r:embed="rId4" cstate="print"/>
          <a:srcRect b="16956"/>
          <a:stretch>
            <a:fillRect/>
          </a:stretch>
        </p:blipFill>
        <p:spPr bwMode="auto">
          <a:xfrm>
            <a:off x="304800" y="1295400"/>
            <a:ext cx="3581400" cy="1444625"/>
          </a:xfrm>
          <a:prstGeom prst="rect">
            <a:avLst/>
          </a:prstGeom>
          <a:noFill/>
          <a:ln w="9525">
            <a:noFill/>
            <a:miter lim="800000"/>
            <a:headEnd/>
            <a:tailEnd/>
          </a:ln>
        </p:spPr>
      </p:pic>
      <p:pic>
        <p:nvPicPr>
          <p:cNvPr id="11271" name="Picture 6" descr="G:\delete\ddt\TT-3.png"/>
          <p:cNvPicPr>
            <a:picLocks noChangeAspect="1" noChangeArrowheads="1"/>
          </p:cNvPicPr>
          <p:nvPr/>
        </p:nvPicPr>
        <p:blipFill>
          <a:blip r:embed="rId5" cstate="print"/>
          <a:srcRect b="16956"/>
          <a:stretch>
            <a:fillRect/>
          </a:stretch>
        </p:blipFill>
        <p:spPr bwMode="auto">
          <a:xfrm>
            <a:off x="304800" y="2667000"/>
            <a:ext cx="3581400" cy="1444625"/>
          </a:xfrm>
          <a:prstGeom prst="rect">
            <a:avLst/>
          </a:prstGeom>
          <a:noFill/>
          <a:ln w="9525">
            <a:noFill/>
            <a:miter lim="800000"/>
            <a:headEnd/>
            <a:tailEnd/>
          </a:ln>
        </p:spPr>
      </p:pic>
      <p:pic>
        <p:nvPicPr>
          <p:cNvPr id="11272" name="Picture 2" descr="G:\delete\ddt\TT-1.png"/>
          <p:cNvPicPr>
            <a:picLocks noChangeAspect="1" noChangeArrowheads="1"/>
          </p:cNvPicPr>
          <p:nvPr/>
        </p:nvPicPr>
        <p:blipFill>
          <a:blip r:embed="rId6" cstate="print"/>
          <a:srcRect t="5971" b="16806"/>
          <a:stretch>
            <a:fillRect/>
          </a:stretch>
        </p:blipFill>
        <p:spPr bwMode="auto">
          <a:xfrm>
            <a:off x="304800" y="103188"/>
            <a:ext cx="3581400" cy="1344612"/>
          </a:xfrm>
          <a:prstGeom prst="rect">
            <a:avLst/>
          </a:prstGeom>
          <a:noFill/>
          <a:ln w="9525">
            <a:noFill/>
            <a:miter lim="800000"/>
            <a:headEnd/>
            <a:tailEnd/>
          </a:ln>
        </p:spPr>
      </p:pic>
      <p:pic>
        <p:nvPicPr>
          <p:cNvPr id="11273" name="Picture 9" descr="G:\delete\ddt\P-3.png"/>
          <p:cNvPicPr>
            <a:picLocks noChangeAspect="1" noChangeArrowheads="1"/>
          </p:cNvPicPr>
          <p:nvPr/>
        </p:nvPicPr>
        <p:blipFill>
          <a:blip r:embed="rId7" cstate="print"/>
          <a:srcRect t="4030" b="17307"/>
          <a:stretch>
            <a:fillRect/>
          </a:stretch>
        </p:blipFill>
        <p:spPr bwMode="auto">
          <a:xfrm>
            <a:off x="5403850" y="5459413"/>
            <a:ext cx="3587750" cy="1371600"/>
          </a:xfrm>
          <a:prstGeom prst="rect">
            <a:avLst/>
          </a:prstGeom>
          <a:noFill/>
          <a:ln w="9525">
            <a:noFill/>
            <a:miter lim="800000"/>
            <a:headEnd/>
            <a:tailEnd/>
          </a:ln>
        </p:spPr>
      </p:pic>
      <p:pic>
        <p:nvPicPr>
          <p:cNvPr id="11274" name="Picture 14" descr="G:\delete\ddt\P-1.png"/>
          <p:cNvPicPr>
            <a:picLocks noChangeAspect="1" noChangeArrowheads="1"/>
          </p:cNvPicPr>
          <p:nvPr/>
        </p:nvPicPr>
        <p:blipFill>
          <a:blip r:embed="rId8" cstate="print"/>
          <a:srcRect t="5901" b="17790"/>
          <a:stretch>
            <a:fillRect/>
          </a:stretch>
        </p:blipFill>
        <p:spPr bwMode="auto">
          <a:xfrm>
            <a:off x="5416550" y="34925"/>
            <a:ext cx="3589338" cy="1330325"/>
          </a:xfrm>
          <a:prstGeom prst="rect">
            <a:avLst/>
          </a:prstGeom>
          <a:noFill/>
          <a:ln w="9525">
            <a:noFill/>
            <a:miter lim="800000"/>
            <a:headEnd/>
            <a:tailEnd/>
          </a:ln>
        </p:spPr>
      </p:pic>
      <p:pic>
        <p:nvPicPr>
          <p:cNvPr id="11275" name="Picture 15" descr="G:\delete\ddt\P-2.png"/>
          <p:cNvPicPr>
            <a:picLocks noChangeAspect="1" noChangeArrowheads="1"/>
          </p:cNvPicPr>
          <p:nvPr/>
        </p:nvPicPr>
        <p:blipFill>
          <a:blip r:embed="rId9" cstate="print"/>
          <a:srcRect t="4327" b="17790"/>
          <a:stretch>
            <a:fillRect/>
          </a:stretch>
        </p:blipFill>
        <p:spPr bwMode="auto">
          <a:xfrm>
            <a:off x="5410200" y="4114800"/>
            <a:ext cx="3587750" cy="1357313"/>
          </a:xfrm>
          <a:prstGeom prst="rect">
            <a:avLst/>
          </a:prstGeom>
          <a:noFill/>
          <a:ln w="9525">
            <a:noFill/>
            <a:miter lim="800000"/>
            <a:headEnd/>
            <a:tailEnd/>
          </a:ln>
        </p:spPr>
      </p:pic>
      <p:pic>
        <p:nvPicPr>
          <p:cNvPr id="11276" name="Picture 6" descr="F:\DDT-Probe\Teodorczyk8cmH4cmO2mL-SingOR3F\T-5.png"/>
          <p:cNvPicPr>
            <a:picLocks noChangeAspect="1" noChangeArrowheads="1"/>
          </p:cNvPicPr>
          <p:nvPr/>
        </p:nvPicPr>
        <p:blipFill>
          <a:blip r:embed="rId10" cstate="print"/>
          <a:srcRect t="13022"/>
          <a:stretch>
            <a:fillRect/>
          </a:stretch>
        </p:blipFill>
        <p:spPr bwMode="auto">
          <a:xfrm>
            <a:off x="5410200" y="1295400"/>
            <a:ext cx="3576638" cy="1511300"/>
          </a:xfrm>
          <a:prstGeom prst="rect">
            <a:avLst/>
          </a:prstGeom>
          <a:noFill/>
          <a:ln w="9525">
            <a:noFill/>
            <a:miter lim="800000"/>
            <a:headEnd/>
            <a:tailEnd/>
          </a:ln>
        </p:spPr>
      </p:pic>
      <p:pic>
        <p:nvPicPr>
          <p:cNvPr id="11277" name="Picture 7" descr="F:\DDT-Probe\Teodorczyk8cmH4cmO2mL-SingOR3F\T-4.png"/>
          <p:cNvPicPr>
            <a:picLocks noChangeAspect="1" noChangeArrowheads="1"/>
          </p:cNvPicPr>
          <p:nvPr/>
        </p:nvPicPr>
        <p:blipFill>
          <a:blip r:embed="rId11" cstate="print"/>
          <a:srcRect t="13022"/>
          <a:stretch>
            <a:fillRect/>
          </a:stretch>
        </p:blipFill>
        <p:spPr bwMode="auto">
          <a:xfrm>
            <a:off x="5410200" y="2743200"/>
            <a:ext cx="3576638" cy="1511300"/>
          </a:xfrm>
          <a:prstGeom prst="rect">
            <a:avLst/>
          </a:prstGeom>
          <a:noFill/>
          <a:ln w="9525">
            <a:noFill/>
            <a:miter lim="800000"/>
            <a:headEnd/>
            <a:tailEnd/>
          </a:ln>
        </p:spPr>
      </p:pic>
      <p:sp>
        <p:nvSpPr>
          <p:cNvPr id="15" name="TextBox 14"/>
          <p:cNvSpPr txBox="1"/>
          <p:nvPr/>
        </p:nvSpPr>
        <p:spPr>
          <a:xfrm>
            <a:off x="4000496" y="1142984"/>
            <a:ext cx="1357322" cy="369332"/>
          </a:xfrm>
          <a:prstGeom prst="rect">
            <a:avLst/>
          </a:prstGeom>
          <a:noFill/>
        </p:spPr>
        <p:txBody>
          <a:bodyPr wrap="square" rtlCol="0">
            <a:spAutoFit/>
          </a:bodyPr>
          <a:lstStyle/>
          <a:p>
            <a:r>
              <a:rPr lang="en-GB" b="1" dirty="0" smtClean="0">
                <a:latin typeface="Times New Roman" pitchFamily="18" charset="0"/>
                <a:cs typeface="Times New Roman" pitchFamily="18" charset="0"/>
              </a:rPr>
              <a:t>t=3.048 ms</a:t>
            </a:r>
            <a:endParaRPr lang="en-GB"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132" y="428604"/>
            <a:ext cx="8229600" cy="785818"/>
          </a:xfrm>
        </p:spPr>
        <p:txBody>
          <a:bodyPr/>
          <a:lstStyle/>
          <a:p>
            <a:r>
              <a:rPr lang="en-GB" dirty="0" smtClean="0">
                <a:solidFill>
                  <a:schemeClr val="accent6">
                    <a:lumMod val="75000"/>
                  </a:schemeClr>
                </a:solidFill>
                <a:latin typeface="Times New Roman" pitchFamily="18" charset="0"/>
                <a:cs typeface="Times New Roman" pitchFamily="18" charset="0"/>
              </a:rPr>
              <a:t> DDT</a:t>
            </a:r>
            <a:endParaRPr lang="en-GB" dirty="0"/>
          </a:p>
        </p:txBody>
      </p:sp>
      <p:pic>
        <p:nvPicPr>
          <p:cNvPr id="132098" name="Picture 2"/>
          <p:cNvPicPr>
            <a:picLocks noChangeAspect="1" noChangeArrowheads="1"/>
          </p:cNvPicPr>
          <p:nvPr/>
        </p:nvPicPr>
        <p:blipFill>
          <a:blip r:embed="rId2" cstate="print"/>
          <a:srcRect t="5311" r="5660"/>
          <a:stretch>
            <a:fillRect/>
          </a:stretch>
        </p:blipFill>
        <p:spPr bwMode="auto">
          <a:xfrm>
            <a:off x="357158" y="1714488"/>
            <a:ext cx="3857652" cy="3439141"/>
          </a:xfrm>
          <a:prstGeom prst="rect">
            <a:avLst/>
          </a:prstGeom>
          <a:noFill/>
          <a:ln w="9525">
            <a:noFill/>
            <a:miter lim="800000"/>
            <a:headEnd/>
            <a:tailEnd/>
          </a:ln>
          <a:effectLst/>
        </p:spPr>
      </p:pic>
      <p:sp>
        <p:nvSpPr>
          <p:cNvPr id="5" name="Rectangle 4"/>
          <p:cNvSpPr/>
          <p:nvPr/>
        </p:nvSpPr>
        <p:spPr>
          <a:xfrm>
            <a:off x="391090" y="5143512"/>
            <a:ext cx="3571900" cy="769441"/>
          </a:xfrm>
          <a:prstGeom prst="rect">
            <a:avLst/>
          </a:prstGeom>
        </p:spPr>
        <p:txBody>
          <a:bodyPr wrap="square">
            <a:spAutoFit/>
          </a:bodyPr>
          <a:lstStyle/>
          <a:p>
            <a:r>
              <a:rPr lang="pl-PL" sz="1100" dirty="0" smtClean="0">
                <a:latin typeface="Times New Roman" pitchFamily="18" charset="0"/>
                <a:cs typeface="Times New Roman" pitchFamily="18" charset="0"/>
              </a:rPr>
              <a:t>A. Teodorczyk, P. Drobniak, A. Dabkowski</a:t>
            </a:r>
            <a:r>
              <a:rPr lang="en-GB" sz="1100" dirty="0" smtClean="0"/>
              <a:t>, “</a:t>
            </a:r>
            <a:r>
              <a:rPr lang="en-GB" sz="1100" dirty="0" smtClean="0">
                <a:latin typeface="Times New Roman" pitchFamily="18" charset="0"/>
                <a:cs typeface="Times New Roman" pitchFamily="18" charset="0"/>
              </a:rPr>
              <a:t>Fast turbulent deflagration and DDT of hydrogen–air mixtures in small obstructed channel”, </a:t>
            </a:r>
            <a:r>
              <a:rPr lang="en-GB" sz="1100" i="1" dirty="0" smtClean="0">
                <a:latin typeface="Times New Roman" pitchFamily="18" charset="0"/>
                <a:cs typeface="Times New Roman" pitchFamily="18" charset="0"/>
              </a:rPr>
              <a:t>International Journal of Hydrogen Energy</a:t>
            </a:r>
            <a:r>
              <a:rPr lang="en-GB" sz="1100" dirty="0" smtClean="0">
                <a:latin typeface="Times New Roman" pitchFamily="18" charset="0"/>
                <a:cs typeface="Times New Roman" pitchFamily="18" charset="0"/>
              </a:rPr>
              <a:t>, </a:t>
            </a:r>
            <a:r>
              <a:rPr lang="en-GB" sz="1100" i="1" dirty="0" smtClean="0">
                <a:latin typeface="Times New Roman" pitchFamily="18" charset="0"/>
                <a:cs typeface="Times New Roman" pitchFamily="18" charset="0"/>
              </a:rPr>
              <a:t>Volume 34, Issue 14</a:t>
            </a:r>
            <a:r>
              <a:rPr lang="en-GB" sz="1100" dirty="0" smtClean="0">
                <a:latin typeface="Times New Roman" pitchFamily="18" charset="0"/>
                <a:cs typeface="Times New Roman" pitchFamily="18" charset="0"/>
              </a:rPr>
              <a:t>, </a:t>
            </a:r>
            <a:r>
              <a:rPr lang="en-GB" sz="1100" i="1" dirty="0" smtClean="0">
                <a:latin typeface="Times New Roman" pitchFamily="18" charset="0"/>
                <a:cs typeface="Times New Roman" pitchFamily="18" charset="0"/>
              </a:rPr>
              <a:t>July 2009</a:t>
            </a:r>
            <a:r>
              <a:rPr lang="en-GB" sz="1100" dirty="0" smtClean="0">
                <a:latin typeface="Times New Roman" pitchFamily="18" charset="0"/>
                <a:cs typeface="Times New Roman" pitchFamily="18" charset="0"/>
              </a:rPr>
              <a:t>, </a:t>
            </a:r>
            <a:r>
              <a:rPr lang="en-GB" sz="1100" i="1" dirty="0" smtClean="0">
                <a:latin typeface="Times New Roman" pitchFamily="18" charset="0"/>
                <a:cs typeface="Times New Roman" pitchFamily="18" charset="0"/>
              </a:rPr>
              <a:t>Pages 5887-5893</a:t>
            </a:r>
            <a:endParaRPr lang="en-GB" sz="1100" dirty="0">
              <a:latin typeface="Times New Roman" pitchFamily="18" charset="0"/>
              <a:cs typeface="Times New Roman" pitchFamily="18" charset="0"/>
            </a:endParaRPr>
          </a:p>
        </p:txBody>
      </p:sp>
      <p:pic>
        <p:nvPicPr>
          <p:cNvPr id="132100" name="Picture 4"/>
          <p:cNvPicPr>
            <a:picLocks noChangeAspect="1" noChangeArrowheads="1"/>
          </p:cNvPicPr>
          <p:nvPr/>
        </p:nvPicPr>
        <p:blipFill>
          <a:blip r:embed="rId3" cstate="print"/>
          <a:srcRect/>
          <a:stretch>
            <a:fillRect/>
          </a:stretch>
        </p:blipFill>
        <p:spPr bwMode="auto">
          <a:xfrm>
            <a:off x="3714744" y="2285992"/>
            <a:ext cx="4929189" cy="37580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8"/>
          <p:cNvSpPr>
            <a:spLocks noGrp="1"/>
          </p:cNvSpPr>
          <p:nvPr>
            <p:ph type="title"/>
          </p:nvPr>
        </p:nvSpPr>
        <p:spPr>
          <a:xfrm>
            <a:off x="539552" y="116632"/>
            <a:ext cx="8229600" cy="562074"/>
          </a:xfrm>
        </p:spPr>
        <p:txBody>
          <a:bodyPr/>
          <a:lstStyle/>
          <a:p>
            <a:r>
              <a:rPr lang="en-GB" sz="2400" dirty="0" smtClean="0">
                <a:latin typeface="Arial" charset="0"/>
                <a:cs typeface="Arial" charset="0"/>
              </a:rPr>
              <a:t>Comparison of the predicted temperature animation</a:t>
            </a:r>
          </a:p>
        </p:txBody>
      </p:sp>
      <p:pic>
        <p:nvPicPr>
          <p:cNvPr id="5" name="T1WR-CT.mpg">
            <a:hlinkClick r:id="" action="ppaction://media"/>
          </p:cNvPr>
          <p:cNvPicPr>
            <a:picLocks noRot="1" noChangeAspect="1"/>
          </p:cNvPicPr>
          <p:nvPr>
            <a:videoFile r:link="rId1"/>
          </p:nvPr>
        </p:nvPicPr>
        <p:blipFill>
          <a:blip r:embed="rId4" cstate="print"/>
          <a:srcRect/>
          <a:stretch>
            <a:fillRect/>
          </a:stretch>
        </p:blipFill>
        <p:spPr bwMode="auto">
          <a:xfrm>
            <a:off x="3709988" y="3357563"/>
            <a:ext cx="5297487" cy="2571750"/>
          </a:xfrm>
          <a:prstGeom prst="rect">
            <a:avLst/>
          </a:prstGeom>
          <a:noFill/>
          <a:ln w="9525">
            <a:noFill/>
            <a:miter lim="800000"/>
            <a:headEnd/>
            <a:tailEnd/>
          </a:ln>
        </p:spPr>
      </p:pic>
      <p:pic>
        <p:nvPicPr>
          <p:cNvPr id="12292" name="Picture 2"/>
          <p:cNvPicPr>
            <a:picLocks noChangeAspect="1" noChangeArrowheads="1"/>
          </p:cNvPicPr>
          <p:nvPr/>
        </p:nvPicPr>
        <p:blipFill>
          <a:blip r:embed="rId5" cstate="print"/>
          <a:srcRect/>
          <a:stretch>
            <a:fillRect/>
          </a:stretch>
        </p:blipFill>
        <p:spPr bwMode="auto">
          <a:xfrm>
            <a:off x="251520" y="836712"/>
            <a:ext cx="3429000" cy="3368675"/>
          </a:xfrm>
          <a:prstGeom prst="rect">
            <a:avLst/>
          </a:prstGeom>
          <a:noFill/>
          <a:ln w="9525">
            <a:noFill/>
            <a:miter lim="800000"/>
            <a:headEnd/>
            <a:tailEnd/>
          </a:ln>
        </p:spPr>
      </p:pic>
      <p:pic>
        <p:nvPicPr>
          <p:cNvPr id="7" name="T1WR.mpg">
            <a:hlinkClick r:id="" action="ppaction://media"/>
          </p:cNvPr>
          <p:cNvPicPr>
            <a:picLocks noRot="1" noChangeAspect="1"/>
          </p:cNvPicPr>
          <p:nvPr>
            <a:videoFile r:link="rId2"/>
          </p:nvPr>
        </p:nvPicPr>
        <p:blipFill>
          <a:blip r:embed="rId6" cstate="print"/>
          <a:srcRect/>
          <a:stretch>
            <a:fillRect/>
          </a:stretch>
        </p:blipFill>
        <p:spPr bwMode="auto">
          <a:xfrm>
            <a:off x="3709988" y="642938"/>
            <a:ext cx="5291137" cy="2566987"/>
          </a:xfrm>
          <a:prstGeom prst="rect">
            <a:avLst/>
          </a:prstGeom>
          <a:noFill/>
          <a:ln w="9525">
            <a:noFill/>
            <a:miter lim="800000"/>
            <a:headEnd/>
            <a:tailEnd/>
          </a:ln>
        </p:spPr>
      </p:pic>
      <p:sp>
        <p:nvSpPr>
          <p:cNvPr id="12294" name="TextBox 7"/>
          <p:cNvSpPr txBox="1">
            <a:spLocks noChangeArrowheads="1"/>
          </p:cNvSpPr>
          <p:nvPr/>
        </p:nvSpPr>
        <p:spPr bwMode="auto">
          <a:xfrm>
            <a:off x="3714750" y="714375"/>
            <a:ext cx="1714500" cy="307975"/>
          </a:xfrm>
          <a:prstGeom prst="rect">
            <a:avLst/>
          </a:prstGeom>
          <a:noFill/>
          <a:ln w="9525">
            <a:noFill/>
            <a:miter lim="800000"/>
            <a:headEnd/>
            <a:tailEnd/>
          </a:ln>
        </p:spPr>
        <p:txBody>
          <a:bodyPr>
            <a:spAutoFit/>
          </a:bodyPr>
          <a:lstStyle/>
          <a:p>
            <a:r>
              <a:rPr lang="en-GB" sz="1400">
                <a:solidFill>
                  <a:srgbClr val="FF0000"/>
                </a:solidFill>
              </a:rPr>
              <a:t>Reactive Euler </a:t>
            </a:r>
          </a:p>
        </p:txBody>
      </p:sp>
      <p:sp>
        <p:nvSpPr>
          <p:cNvPr id="12295" name="TextBox 8"/>
          <p:cNvSpPr txBox="1">
            <a:spLocks noChangeArrowheads="1"/>
          </p:cNvSpPr>
          <p:nvPr/>
        </p:nvSpPr>
        <p:spPr bwMode="auto">
          <a:xfrm>
            <a:off x="3714750" y="3357563"/>
            <a:ext cx="1928813" cy="307975"/>
          </a:xfrm>
          <a:prstGeom prst="rect">
            <a:avLst/>
          </a:prstGeom>
          <a:noFill/>
          <a:ln w="9525">
            <a:noFill/>
            <a:miter lim="800000"/>
            <a:headEnd/>
            <a:tailEnd/>
          </a:ln>
        </p:spPr>
        <p:txBody>
          <a:bodyPr>
            <a:spAutoFit/>
          </a:bodyPr>
          <a:lstStyle/>
          <a:p>
            <a:r>
              <a:rPr lang="en-GB" sz="1400">
                <a:solidFill>
                  <a:srgbClr val="FF0000"/>
                </a:solidFill>
              </a:rPr>
              <a:t>Programmed CJ Burn</a:t>
            </a:r>
          </a:p>
        </p:txBody>
      </p:sp>
      <p:sp>
        <p:nvSpPr>
          <p:cNvPr id="9" name="Rectangle 8"/>
          <p:cNvSpPr/>
          <p:nvPr/>
        </p:nvSpPr>
        <p:spPr>
          <a:xfrm>
            <a:off x="179512" y="4509120"/>
            <a:ext cx="3960440" cy="1200329"/>
          </a:xfrm>
          <a:prstGeom prst="rect">
            <a:avLst/>
          </a:prstGeom>
        </p:spPr>
        <p:txBody>
          <a:bodyPr wrap="square">
            <a:spAutoFit/>
          </a:bodyPr>
          <a:lstStyle/>
          <a:p>
            <a:pPr>
              <a:buFont typeface="Wingdings" pitchFamily="2" charset="2"/>
              <a:buChar char="Ø"/>
            </a:pPr>
            <a:r>
              <a:rPr lang="en-GB" dirty="0" smtClean="0">
                <a:latin typeface="Times New Roman" pitchFamily="18" charset="0"/>
                <a:cs typeface="Times New Roman" pitchFamily="18" charset="0"/>
              </a:rPr>
              <a:t>Small case 0.4 m diameter</a:t>
            </a:r>
          </a:p>
          <a:p>
            <a:pPr>
              <a:buFont typeface="Wingdings" pitchFamily="2" charset="2"/>
              <a:buChar char="Ø"/>
            </a:pPr>
            <a:r>
              <a:rPr lang="en-GB" dirty="0" smtClean="0">
                <a:latin typeface="Times New Roman" pitchFamily="18" charset="0"/>
                <a:cs typeface="Times New Roman" pitchFamily="18" charset="0"/>
              </a:rPr>
              <a:t>Small case 10 m diameter</a:t>
            </a:r>
          </a:p>
          <a:p>
            <a:endParaRPr lang="en-GB" dirty="0" smtClean="0">
              <a:latin typeface="Times New Roman" pitchFamily="18" charset="0"/>
              <a:cs typeface="Times New Roman" pitchFamily="18" charset="0"/>
            </a:endParaRPr>
          </a:p>
          <a:p>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p:cTn id="13"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654032"/>
          </a:xfrm>
        </p:spPr>
        <p:txBody>
          <a:bodyPr rtlCol="0">
            <a:noAutofit/>
          </a:bodyPr>
          <a:lstStyle/>
          <a:p>
            <a:pPr marL="342900" indent="-342900" fontAlgn="auto">
              <a:spcAft>
                <a:spcPts val="0"/>
              </a:spcAft>
              <a:defRPr/>
            </a:pPr>
            <a:r>
              <a:rPr lang="en-GB" sz="3200" dirty="0" smtClean="0">
                <a:solidFill>
                  <a:srgbClr val="CC0000"/>
                </a:solidFill>
                <a:latin typeface="Times New Roman" pitchFamily="18" charset="0"/>
                <a:cs typeface="Times New Roman" pitchFamily="18" charset="0"/>
              </a:rPr>
              <a:t>Detonation Failure while passing over obstacles</a:t>
            </a:r>
            <a:endParaRPr lang="en-GB" sz="3200" dirty="0">
              <a:solidFill>
                <a:srgbClr val="CC0000"/>
              </a:solidFill>
              <a:latin typeface="Times New Roman" pitchFamily="18" charset="0"/>
              <a:cs typeface="Times New Roman" pitchFamily="18" charset="0"/>
            </a:endParaRPr>
          </a:p>
        </p:txBody>
      </p:sp>
      <p:pic>
        <p:nvPicPr>
          <p:cNvPr id="9220" name="Picture 7" descr="F:\DDT-Probe\2DOBS\P-3.png"/>
          <p:cNvPicPr>
            <a:picLocks noChangeAspect="1" noChangeArrowheads="1"/>
          </p:cNvPicPr>
          <p:nvPr/>
        </p:nvPicPr>
        <p:blipFill>
          <a:blip r:embed="rId2" cstate="print"/>
          <a:srcRect l="21329"/>
          <a:stretch>
            <a:fillRect/>
          </a:stretch>
        </p:blipFill>
        <p:spPr bwMode="auto">
          <a:xfrm>
            <a:off x="106363" y="868363"/>
            <a:ext cx="4419600" cy="2862262"/>
          </a:xfrm>
          <a:prstGeom prst="rect">
            <a:avLst/>
          </a:prstGeom>
          <a:noFill/>
          <a:ln w="9525">
            <a:noFill/>
            <a:miter lim="800000"/>
            <a:headEnd/>
            <a:tailEnd/>
          </a:ln>
        </p:spPr>
      </p:pic>
      <p:pic>
        <p:nvPicPr>
          <p:cNvPr id="9221" name="Picture 9" descr="F:\DDT-Probe\2DOBS\cell-3.png"/>
          <p:cNvPicPr>
            <a:picLocks noChangeAspect="1" noChangeArrowheads="1"/>
          </p:cNvPicPr>
          <p:nvPr/>
        </p:nvPicPr>
        <p:blipFill>
          <a:blip r:embed="rId3" cstate="print"/>
          <a:srcRect l="22209"/>
          <a:stretch>
            <a:fillRect/>
          </a:stretch>
        </p:blipFill>
        <p:spPr bwMode="auto">
          <a:xfrm>
            <a:off x="114300" y="3787775"/>
            <a:ext cx="4419600" cy="2992438"/>
          </a:xfrm>
          <a:prstGeom prst="rect">
            <a:avLst/>
          </a:prstGeom>
          <a:noFill/>
          <a:ln w="9525">
            <a:noFill/>
            <a:miter lim="800000"/>
            <a:headEnd/>
            <a:tailEnd/>
          </a:ln>
        </p:spPr>
      </p:pic>
      <p:pic>
        <p:nvPicPr>
          <p:cNvPr id="9222" name="Picture 10" descr="F:\DDT-Probe\2DOBS\T-2.png"/>
          <p:cNvPicPr>
            <a:picLocks noChangeAspect="1" noChangeArrowheads="1"/>
          </p:cNvPicPr>
          <p:nvPr/>
        </p:nvPicPr>
        <p:blipFill>
          <a:blip r:embed="rId4" cstate="print"/>
          <a:srcRect l="20114"/>
          <a:stretch>
            <a:fillRect/>
          </a:stretch>
        </p:blipFill>
        <p:spPr bwMode="auto">
          <a:xfrm>
            <a:off x="4603750" y="2554288"/>
            <a:ext cx="4421188" cy="2921000"/>
          </a:xfrm>
          <a:prstGeom prst="rect">
            <a:avLst/>
          </a:prstGeom>
          <a:noFill/>
          <a:ln w="9525">
            <a:noFill/>
            <a:miter lim="800000"/>
            <a:headEnd/>
            <a:tailEnd/>
          </a:ln>
        </p:spPr>
      </p:pic>
      <p:sp>
        <p:nvSpPr>
          <p:cNvPr id="9223" name="TextBox 12"/>
          <p:cNvSpPr txBox="1">
            <a:spLocks noChangeArrowheads="1"/>
          </p:cNvSpPr>
          <p:nvPr/>
        </p:nvSpPr>
        <p:spPr bwMode="auto">
          <a:xfrm>
            <a:off x="4876800" y="1524000"/>
            <a:ext cx="3733800" cy="338554"/>
          </a:xfrm>
          <a:prstGeom prst="rect">
            <a:avLst/>
          </a:prstGeom>
          <a:noFill/>
          <a:ln w="9525">
            <a:noFill/>
            <a:miter lim="800000"/>
            <a:headEnd/>
            <a:tailEnd/>
          </a:ln>
        </p:spPr>
        <p:txBody>
          <a:bodyPr>
            <a:spAutoFit/>
          </a:bodyPr>
          <a:lstStyle/>
          <a:p>
            <a:r>
              <a:rPr lang="en-GB" sz="1600" dirty="0" err="1">
                <a:latin typeface="Times New Roman" pitchFamily="18" charset="0"/>
                <a:cs typeface="Times New Roman" pitchFamily="18" charset="0"/>
              </a:rPr>
              <a:t>Stoichiometric</a:t>
            </a:r>
            <a:r>
              <a:rPr lang="en-GB" sz="1600" dirty="0">
                <a:latin typeface="Times New Roman" pitchFamily="18" charset="0"/>
                <a:cs typeface="Times New Roman" pitchFamily="18" charset="0"/>
              </a:rPr>
              <a:t> Hydrogen-Air </a:t>
            </a:r>
            <a:r>
              <a:rPr lang="en-GB" sz="1600" dirty="0" smtClean="0">
                <a:latin typeface="Times New Roman" pitchFamily="18" charset="0"/>
                <a:cs typeface="Times New Roman" pitchFamily="18" charset="0"/>
              </a:rPr>
              <a:t>mixture</a:t>
            </a:r>
            <a:endParaRPr lang="en-GB" sz="1600" dirty="0">
              <a:latin typeface="Times New Roman" pitchFamily="18" charset="0"/>
              <a:cs typeface="Times New Roman" pitchFamily="18" charset="0"/>
            </a:endParaRPr>
          </a:p>
        </p:txBody>
      </p:sp>
      <p:sp>
        <p:nvSpPr>
          <p:cNvPr id="7" name="TextBox 6"/>
          <p:cNvSpPr txBox="1"/>
          <p:nvPr/>
        </p:nvSpPr>
        <p:spPr>
          <a:xfrm>
            <a:off x="4932040" y="1124744"/>
            <a:ext cx="3168352" cy="369332"/>
          </a:xfrm>
          <a:prstGeom prst="rect">
            <a:avLst/>
          </a:prstGeom>
          <a:noFill/>
        </p:spPr>
        <p:txBody>
          <a:bodyPr wrap="square" rtlCol="0">
            <a:spAutoFit/>
          </a:bodyPr>
          <a:lstStyle/>
          <a:p>
            <a:r>
              <a:rPr lang="en-GB" dirty="0" smtClean="0">
                <a:latin typeface="Times New Roman" pitchFamily="18" charset="0"/>
                <a:cs typeface="Times New Roman" pitchFamily="18" charset="0"/>
              </a:rPr>
              <a:t>Small case 0.4 m diameter</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100628" y="136773"/>
            <a:ext cx="4831412" cy="2191183"/>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3779912" y="4249300"/>
            <a:ext cx="5184576" cy="1352247"/>
          </a:xfrm>
          <a:prstGeom prst="rect">
            <a:avLst/>
          </a:prstGeom>
          <a:noFill/>
          <a:ln w="9525">
            <a:noFill/>
            <a:miter lim="800000"/>
            <a:headEnd/>
            <a:tailEnd/>
          </a:ln>
        </p:spPr>
      </p:pic>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1" name="Content Placeholder 7"/>
          <p:cNvSpPr txBox="1">
            <a:spLocks/>
          </p:cNvSpPr>
          <p:nvPr/>
        </p:nvSpPr>
        <p:spPr bwMode="auto">
          <a:xfrm>
            <a:off x="539552" y="2492896"/>
            <a:ext cx="8295052"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4320" marR="0" lvl="0" indent="-274320" algn="l" defTabSz="914400" rtl="0" eaLnBrk="0" fontAlgn="auto" latinLnBrk="0" hangingPunct="0">
              <a:lnSpc>
                <a:spcPct val="100000"/>
              </a:lnSpc>
              <a:spcBef>
                <a:spcPts val="580"/>
              </a:spcBef>
              <a:spcAft>
                <a:spcPts val="0"/>
              </a:spcAft>
              <a:buClrTx/>
              <a:buSzTx/>
              <a:buFont typeface="Wingdings 2"/>
              <a:buChar char=""/>
              <a:tabLst/>
              <a:defRPr/>
            </a:pPr>
            <a:r>
              <a:rPr kumimoji="0" lang="en-GB"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sym typeface="Wingdings" pitchFamily="2" charset="2"/>
              </a:rPr>
              <a:t>Programmed CJ Burn Technique </a:t>
            </a:r>
            <a:r>
              <a:rPr kumimoji="0" lang="en-GB"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Detonation shock dynamics (DSD) – frequently used in </a:t>
            </a:r>
            <a:r>
              <a:rPr kumimoji="0" lang="en-GB" sz="1400" b="1"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hydrocode</a:t>
            </a:r>
            <a:r>
              <a:rPr kumimoji="0" lang="en-GB"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for detonation modelling</a:t>
            </a:r>
          </a:p>
          <a:p>
            <a:pPr marL="274320" marR="0" lvl="0" indent="-274320" algn="l" defTabSz="914400" rtl="0" eaLnBrk="0" fontAlgn="auto" latinLnBrk="0" hangingPunct="0">
              <a:lnSpc>
                <a:spcPct val="100000"/>
              </a:lnSpc>
              <a:spcBef>
                <a:spcPts val="580"/>
              </a:spcBef>
              <a:spcAft>
                <a:spcPts val="0"/>
              </a:spcAft>
              <a:buClrTx/>
              <a:buSzTx/>
              <a:buFont typeface="Wingdings 2"/>
              <a:buNone/>
              <a:tabLst/>
              <a:defRPr/>
            </a:pPr>
            <a:r>
              <a:rPr kumimoji="0" lang="en-GB"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Constant velocity assumption for detonation propagation (            ) + fluid dynamics of detonation products </a:t>
            </a:r>
          </a:p>
          <a:p>
            <a:pPr marL="342900" marR="0" lvl="0" indent="-177800" algn="l" defTabSz="914400" rtl="0" eaLnBrk="0" fontAlgn="auto" latinLnBrk="0" hangingPunct="0">
              <a:lnSpc>
                <a:spcPct val="100000"/>
              </a:lnSpc>
              <a:spcBef>
                <a:spcPts val="0"/>
              </a:spcBef>
              <a:spcAft>
                <a:spcPts val="0"/>
              </a:spcAft>
              <a:buClrTx/>
              <a:buSzTx/>
              <a:buFont typeface="Wingdings 2"/>
              <a:buNone/>
              <a:tabLst>
                <a:tab pos="177800" algn="l"/>
              </a:tabLst>
              <a:defRPr/>
            </a:pPr>
            <a:r>
              <a:rPr kumimoji="0" lang="en-GB"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GB" sz="14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177800" algn="l" defTabSz="914400" rtl="0" eaLnBrk="0" fontAlgn="auto" latinLnBrk="0" hangingPunct="0">
              <a:lnSpc>
                <a:spcPct val="100000"/>
              </a:lnSpc>
              <a:spcBef>
                <a:spcPts val="0"/>
              </a:spcBef>
              <a:spcAft>
                <a:spcPts val="0"/>
              </a:spcAft>
              <a:buClrTx/>
              <a:buSzTx/>
              <a:buFont typeface="Wingdings 2"/>
              <a:buNone/>
              <a:tabLst>
                <a:tab pos="177800" algn="l"/>
              </a:tabLst>
              <a:defRPr/>
            </a:pPr>
            <a:r>
              <a:rPr kumimoji="0" lang="en-GB" sz="1400" b="1" i="1"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	   Detonation </a:t>
            </a:r>
            <a:r>
              <a:rPr kumimoji="0" lang="en-GB" sz="1400" b="1" i="1"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velocities</a:t>
            </a:r>
            <a:r>
              <a:rPr kumimoji="0" lang="en-GB" sz="1400" b="1" i="1"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 have been observed to </a:t>
            </a:r>
            <a:r>
              <a:rPr kumimoji="0" lang="en-GB" sz="1400" b="1" i="1"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change</a:t>
            </a:r>
            <a:r>
              <a:rPr kumimoji="0" lang="en-GB" sz="1400" b="1" i="1"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 by as much as </a:t>
            </a:r>
            <a:r>
              <a:rPr kumimoji="0" lang="en-GB" sz="1400" b="1" i="1"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40% </a:t>
            </a:r>
            <a:r>
              <a:rPr kumimoji="0" lang="en-GB" sz="1400" b="1" i="1"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due to multi-dimensional effects. </a:t>
            </a:r>
            <a:r>
              <a:rPr kumimoji="0" lang="en-GB" sz="1400" b="1" i="1"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Failure of detonation waves </a:t>
            </a:r>
            <a:r>
              <a:rPr kumimoji="0" lang="en-GB" sz="1400" b="1" i="1"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has also been observed experimentally. Some other dynamic effects of detonation can not be predicted by such a </a:t>
            </a:r>
            <a:r>
              <a:rPr kumimoji="0" lang="en-GB" sz="1400" b="1" i="1"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simple propagation rule </a:t>
            </a:r>
            <a:r>
              <a:rPr kumimoji="0" lang="en-GB" sz="1400" b="1" i="1"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a:t>
            </a:r>
            <a:endParaRPr kumimoji="0" lang="en-GB" sz="1400" b="1" i="1" u="none" strike="noStrike" kern="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p:txBody>
      </p:sp>
      <p:sp>
        <p:nvSpPr>
          <p:cNvPr id="12" name="Rectangle 6"/>
          <p:cNvSpPr>
            <a:spLocks noChangeArrowheads="1"/>
          </p:cNvSpPr>
          <p:nvPr/>
        </p:nvSpPr>
        <p:spPr bwMode="auto">
          <a:xfrm>
            <a:off x="0" y="5733256"/>
            <a:ext cx="9144000" cy="430887"/>
          </a:xfrm>
          <a:prstGeom prst="rect">
            <a:avLst/>
          </a:prstGeom>
          <a:noFill/>
          <a:ln w="9525">
            <a:noFill/>
            <a:miter lim="800000"/>
            <a:headEnd/>
            <a:tailEnd/>
          </a:ln>
        </p:spPr>
        <p:txBody>
          <a:bodyPr wrap="square">
            <a:spAutoFit/>
          </a:bodyPr>
          <a:lstStyle/>
          <a:p>
            <a:r>
              <a:rPr lang="en-GB" sz="1100" dirty="0" smtClean="0">
                <a:latin typeface="Times New Roman" pitchFamily="18" charset="0"/>
                <a:cs typeface="Times New Roman" pitchFamily="18" charset="0"/>
              </a:rPr>
              <a:t>[*] </a:t>
            </a:r>
            <a:r>
              <a:rPr lang="en-GB" sz="1100" dirty="0">
                <a:latin typeface="Times New Roman" pitchFamily="18" charset="0"/>
                <a:cs typeface="Times New Roman" pitchFamily="18" charset="0"/>
              </a:rPr>
              <a:t>Tariq D. </a:t>
            </a:r>
            <a:r>
              <a:rPr lang="en-GB" sz="1100" dirty="0" err="1">
                <a:latin typeface="Times New Roman" pitchFamily="18" charset="0"/>
                <a:cs typeface="Times New Roman" pitchFamily="18" charset="0"/>
              </a:rPr>
              <a:t>Aslam</a:t>
            </a:r>
            <a:r>
              <a:rPr lang="en-GB" sz="1100" dirty="0">
                <a:latin typeface="Times New Roman" pitchFamily="18" charset="0"/>
                <a:cs typeface="Times New Roman" pitchFamily="18" charset="0"/>
              </a:rPr>
              <a:t>, D. Scott Stewart “</a:t>
            </a:r>
            <a:r>
              <a:rPr lang="en-GB" sz="1100" i="1" dirty="0">
                <a:latin typeface="Times New Roman" pitchFamily="18" charset="0"/>
                <a:cs typeface="Times New Roman" pitchFamily="18" charset="0"/>
              </a:rPr>
              <a:t>Detonation shock dynamics and comparisons with direct numerical simulation</a:t>
            </a:r>
            <a:r>
              <a:rPr lang="en-GB" sz="1100" dirty="0">
                <a:latin typeface="Times New Roman" pitchFamily="18" charset="0"/>
                <a:cs typeface="Times New Roman" pitchFamily="18" charset="0"/>
              </a:rPr>
              <a:t>”, </a:t>
            </a:r>
            <a:r>
              <a:rPr lang="es-ES" sz="1100" dirty="0">
                <a:latin typeface="Times New Roman" pitchFamily="18" charset="0"/>
                <a:cs typeface="Times New Roman" pitchFamily="18" charset="0"/>
              </a:rPr>
              <a:t>Los </a:t>
            </a:r>
            <a:r>
              <a:rPr lang="es-ES" sz="1100" dirty="0" err="1">
                <a:latin typeface="Times New Roman" pitchFamily="18" charset="0"/>
                <a:cs typeface="Times New Roman" pitchFamily="18" charset="0"/>
              </a:rPr>
              <a:t>Alamos</a:t>
            </a:r>
            <a:r>
              <a:rPr lang="es-ES" sz="1100" dirty="0">
                <a:latin typeface="Times New Roman" pitchFamily="18" charset="0"/>
                <a:cs typeface="Times New Roman" pitchFamily="18" charset="0"/>
              </a:rPr>
              <a:t> </a:t>
            </a:r>
            <a:r>
              <a:rPr lang="es-ES" sz="1100" dirty="0" err="1">
                <a:latin typeface="Times New Roman" pitchFamily="18" charset="0"/>
                <a:cs typeface="Times New Roman" pitchFamily="18" charset="0"/>
              </a:rPr>
              <a:t>National</a:t>
            </a:r>
            <a:r>
              <a:rPr lang="es-ES" sz="1100" dirty="0">
                <a:latin typeface="Times New Roman" pitchFamily="18" charset="0"/>
                <a:cs typeface="Times New Roman" pitchFamily="18" charset="0"/>
              </a:rPr>
              <a:t> </a:t>
            </a:r>
            <a:r>
              <a:rPr lang="es-ES" sz="1100" dirty="0" err="1">
                <a:latin typeface="Times New Roman" pitchFamily="18" charset="0"/>
                <a:cs typeface="Times New Roman" pitchFamily="18" charset="0"/>
              </a:rPr>
              <a:t>Laboratory</a:t>
            </a:r>
            <a:r>
              <a:rPr lang="es-ES" sz="1100" dirty="0">
                <a:latin typeface="Times New Roman" pitchFamily="18" charset="0"/>
                <a:cs typeface="Times New Roman" pitchFamily="18" charset="0"/>
              </a:rPr>
              <a:t> and </a:t>
            </a:r>
            <a:r>
              <a:rPr lang="en-GB" sz="1100" dirty="0">
                <a:latin typeface="Times New Roman" pitchFamily="18" charset="0"/>
                <a:cs typeface="Times New Roman" pitchFamily="18" charset="0"/>
              </a:rPr>
              <a:t>University of Illinois, 1998.</a:t>
            </a:r>
          </a:p>
        </p:txBody>
      </p:sp>
      <p:pic>
        <p:nvPicPr>
          <p:cNvPr id="13" name="Picture 11" descr="L:\CJBurn-Probes\Hydrogen T9.png"/>
          <p:cNvPicPr>
            <a:picLocks noChangeAspect="1" noChangeArrowheads="1"/>
          </p:cNvPicPr>
          <p:nvPr/>
        </p:nvPicPr>
        <p:blipFill>
          <a:blip r:embed="rId4" cstate="print"/>
          <a:srcRect l="13644" r="17471"/>
          <a:stretch>
            <a:fillRect/>
          </a:stretch>
        </p:blipFill>
        <p:spPr bwMode="auto">
          <a:xfrm>
            <a:off x="251520" y="4149080"/>
            <a:ext cx="2376264" cy="1565400"/>
          </a:xfrm>
          <a:prstGeom prst="rect">
            <a:avLst/>
          </a:prstGeom>
          <a:noFill/>
          <a:ln w="9525">
            <a:noFill/>
            <a:miter lim="800000"/>
            <a:headEnd/>
            <a:tailEnd/>
          </a:ln>
        </p:spPr>
      </p:pic>
      <p:pic>
        <p:nvPicPr>
          <p:cNvPr id="15"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32040" y="3068960"/>
            <a:ext cx="500062" cy="179388"/>
          </a:xfrm>
          <a:prstGeom prst="rect">
            <a:avLst/>
          </a:prstGeom>
          <a:noFill/>
          <a:ln w="9525">
            <a:noFill/>
            <a:miter lim="800000"/>
            <a:headEnd/>
            <a:tailEnd/>
          </a:ln>
        </p:spPr>
      </p:pic>
      <p:pic>
        <p:nvPicPr>
          <p:cNvPr id="149505" name="Picture 1"/>
          <p:cNvPicPr>
            <a:picLocks noChangeAspect="1" noChangeArrowheads="1"/>
          </p:cNvPicPr>
          <p:nvPr/>
        </p:nvPicPr>
        <p:blipFill>
          <a:blip r:embed="rId6" cstate="print"/>
          <a:srcRect/>
          <a:stretch>
            <a:fillRect/>
          </a:stretch>
        </p:blipFill>
        <p:spPr bwMode="auto">
          <a:xfrm>
            <a:off x="4860032" y="116631"/>
            <a:ext cx="4283968" cy="2244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368280"/>
          </a:xfrm>
        </p:spPr>
        <p:txBody>
          <a:bodyPr>
            <a:normAutofit fontScale="90000"/>
          </a:bodyPr>
          <a:lstStyle/>
          <a:p>
            <a:pPr algn="ctr"/>
            <a:r>
              <a:rPr lang="en-GB" sz="4000" dirty="0" smtClean="0">
                <a:solidFill>
                  <a:schemeClr val="accent2">
                    <a:lumMod val="75000"/>
                  </a:schemeClr>
                </a:solidFill>
                <a:latin typeface="Times New Roman" pitchFamily="18" charset="0"/>
                <a:cs typeface="Times New Roman" pitchFamily="18" charset="0"/>
              </a:rPr>
              <a:t>Summery </a:t>
            </a:r>
          </a:p>
        </p:txBody>
      </p:sp>
      <p:sp>
        <p:nvSpPr>
          <p:cNvPr id="3" name="Content Placeholder 2"/>
          <p:cNvSpPr>
            <a:spLocks noGrp="1"/>
          </p:cNvSpPr>
          <p:nvPr>
            <p:ph idx="1"/>
          </p:nvPr>
        </p:nvSpPr>
        <p:spPr>
          <a:xfrm>
            <a:off x="214282" y="785794"/>
            <a:ext cx="8715436" cy="5340369"/>
          </a:xfrm>
        </p:spPr>
        <p:txBody>
          <a:bodyPr>
            <a:normAutofit/>
          </a:bodyPr>
          <a:lstStyle/>
          <a:p>
            <a:r>
              <a:rPr lang="en-GB" sz="1900" dirty="0" smtClean="0">
                <a:latin typeface="Times New Roman" pitchFamily="18" charset="0"/>
                <a:cs typeface="Times New Roman" pitchFamily="18" charset="0"/>
              </a:rPr>
              <a:t>A solver for simulation deflagration, flame acceleration and detonation is developed and validated under different conditions. </a:t>
            </a:r>
          </a:p>
          <a:p>
            <a:endParaRPr lang="en-GB" sz="1900" dirty="0" smtClean="0">
              <a:latin typeface="Times New Roman" pitchFamily="18" charset="0"/>
              <a:cs typeface="Times New Roman" pitchFamily="18" charset="0"/>
            </a:endParaRPr>
          </a:p>
          <a:p>
            <a:r>
              <a:rPr lang="en-GB" sz="1900" dirty="0" smtClean="0">
                <a:latin typeface="Times New Roman" pitchFamily="18" charset="0"/>
                <a:cs typeface="Times New Roman" pitchFamily="18" charset="0"/>
              </a:rPr>
              <a:t>Unstructured mesh and Adaptive mesh refinement is used to increase the efficiency and reduce the computational cost.</a:t>
            </a:r>
          </a:p>
          <a:p>
            <a:endParaRPr lang="en-GB" sz="1900" dirty="0" smtClean="0">
              <a:latin typeface="Times New Roman" pitchFamily="18" charset="0"/>
              <a:cs typeface="Times New Roman" pitchFamily="18" charset="0"/>
            </a:endParaRPr>
          </a:p>
          <a:p>
            <a:r>
              <a:rPr lang="en-GB" sz="1900" dirty="0" smtClean="0">
                <a:latin typeface="Times New Roman" pitchFamily="18" charset="0"/>
                <a:cs typeface="Times New Roman" pitchFamily="18" charset="0"/>
              </a:rPr>
              <a:t>Good agreement with experiments and other numerical works is achieved in detonation simulations.</a:t>
            </a:r>
          </a:p>
          <a:p>
            <a:endParaRPr lang="en-GB" sz="1900" dirty="0" smtClean="0">
              <a:latin typeface="Times New Roman" pitchFamily="18" charset="0"/>
              <a:cs typeface="Times New Roman" pitchFamily="18" charset="0"/>
            </a:endParaRPr>
          </a:p>
          <a:p>
            <a:r>
              <a:rPr lang="en-GB" sz="1900" dirty="0" smtClean="0">
                <a:latin typeface="Times New Roman" pitchFamily="18" charset="0"/>
                <a:cs typeface="Times New Roman" pitchFamily="18" charset="0"/>
              </a:rPr>
              <a:t>DDT simulations are in good agreement with other numerical works.</a:t>
            </a:r>
          </a:p>
          <a:p>
            <a:endParaRPr lang="en-GB" sz="1900" dirty="0" smtClean="0">
              <a:latin typeface="Times New Roman" pitchFamily="18" charset="0"/>
              <a:cs typeface="Times New Roman" pitchFamily="18" charset="0"/>
            </a:endParaRPr>
          </a:p>
          <a:p>
            <a:r>
              <a:rPr lang="en-GB" sz="1900" dirty="0" smtClean="0">
                <a:latin typeface="Times New Roman" pitchFamily="18" charset="0"/>
                <a:cs typeface="Times New Roman" pitchFamily="18" charset="0"/>
              </a:rPr>
              <a:t>Numerical simulations of </a:t>
            </a:r>
            <a:r>
              <a:rPr lang="en-GB" sz="1900" dirty="0" err="1" smtClean="0">
                <a:latin typeface="Times New Roman" pitchFamily="18" charset="0"/>
                <a:cs typeface="Times New Roman" pitchFamily="18" charset="0"/>
              </a:rPr>
              <a:t>Teodorczyk</a:t>
            </a:r>
            <a:r>
              <a:rPr lang="en-GB" sz="1900" dirty="0" smtClean="0">
                <a:latin typeface="Times New Roman" pitchFamily="18" charset="0"/>
                <a:cs typeface="Times New Roman" pitchFamily="18" charset="0"/>
              </a:rPr>
              <a:t> DDT experiment shows reasonable qualitative prediction of transition to detonation but no quantitative agreement is achieved.</a:t>
            </a:r>
          </a:p>
          <a:p>
            <a:endParaRPr lang="en-GB" sz="1900" dirty="0" smtClean="0">
              <a:latin typeface="Times New Roman" pitchFamily="18" charset="0"/>
              <a:cs typeface="Times New Roman" pitchFamily="18" charset="0"/>
            </a:endParaRPr>
          </a:p>
          <a:p>
            <a:r>
              <a:rPr lang="en-GB" sz="1900" dirty="0" smtClean="0">
                <a:latin typeface="Times New Roman" pitchFamily="18" charset="0"/>
                <a:cs typeface="Times New Roman" pitchFamily="18" charset="0"/>
              </a:rPr>
              <a:t>Using different ignition and/or reaction mechanism could help to achieve quantitative agreement.</a:t>
            </a:r>
            <a:endParaRPr lang="en-GB" sz="2200" dirty="0" smtClean="0"/>
          </a:p>
          <a:p>
            <a:endParaRPr lang="en-GB" sz="2800" dirty="0" smtClean="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indent="-342900" algn="ctr">
              <a:defRPr/>
            </a:pPr>
            <a:r>
              <a:rPr lang="en-GB" dirty="0" err="1" smtClean="0">
                <a:solidFill>
                  <a:srgbClr val="CC0000"/>
                </a:solidFill>
                <a:latin typeface="Times New Roman" pitchFamily="18" charset="0"/>
                <a:cs typeface="Times New Roman" pitchFamily="18" charset="0"/>
              </a:rPr>
              <a:t>Outilne</a:t>
            </a:r>
            <a:r>
              <a:rPr lang="en-GB" dirty="0" smtClean="0">
                <a:solidFill>
                  <a:srgbClr val="CC0000"/>
                </a:solidFill>
                <a:latin typeface="Times New Roman" pitchFamily="18" charset="0"/>
                <a:cs typeface="Times New Roman" pitchFamily="18" charset="0"/>
              </a:rPr>
              <a:t> </a:t>
            </a:r>
            <a:endParaRPr lang="en-GB" dirty="0">
              <a:solidFill>
                <a:srgbClr val="CC0000"/>
              </a:solidFill>
              <a:latin typeface="Times New Roman" pitchFamily="18" charset="0"/>
              <a:cs typeface="Times New Roman" pitchFamily="18" charset="0"/>
            </a:endParaRPr>
          </a:p>
        </p:txBody>
      </p:sp>
      <p:sp>
        <p:nvSpPr>
          <p:cNvPr id="7171" name="Content Placeholder 2"/>
          <p:cNvSpPr>
            <a:spLocks noGrp="1"/>
          </p:cNvSpPr>
          <p:nvPr>
            <p:ph idx="1"/>
          </p:nvPr>
        </p:nvSpPr>
        <p:spPr>
          <a:xfrm>
            <a:off x="457200" y="1600200"/>
            <a:ext cx="8229600" cy="4781128"/>
          </a:xfrm>
        </p:spPr>
        <p:txBody>
          <a:bodyPr/>
          <a:lstStyle/>
          <a:p>
            <a:pPr>
              <a:buFont typeface="Wingdings" pitchFamily="2" charset="2"/>
              <a:buChar char="§"/>
              <a:defRPr/>
            </a:pPr>
            <a:r>
              <a:rPr lang="en-GB" sz="2800" dirty="0" smtClean="0">
                <a:latin typeface="Times New Roman" pitchFamily="18" charset="0"/>
                <a:cs typeface="Times New Roman" pitchFamily="18" charset="0"/>
              </a:rPr>
              <a:t>Introduction</a:t>
            </a:r>
          </a:p>
          <a:p>
            <a:pPr marL="623888" indent="-266700">
              <a:buFont typeface="Arial" pitchFamily="34" charset="0"/>
              <a:buChar char="•"/>
              <a:defRPr/>
            </a:pPr>
            <a:r>
              <a:rPr lang="en-GB" sz="2000" dirty="0" smtClean="0">
                <a:latin typeface="Times New Roman" pitchFamily="18" charset="0"/>
                <a:cs typeface="Times New Roman" pitchFamily="18" charset="0"/>
              </a:rPr>
              <a:t>Deflagration to Detonation Transition</a:t>
            </a:r>
          </a:p>
          <a:p>
            <a:pPr marL="342900" lvl="1" indent="-342900">
              <a:buFont typeface="Wingdings" pitchFamily="2" charset="2"/>
              <a:buChar char="§"/>
              <a:defRPr/>
            </a:pPr>
            <a:r>
              <a:rPr lang="en-GB" sz="2400" dirty="0" smtClean="0">
                <a:latin typeface="Times New Roman" pitchFamily="18" charset="0"/>
                <a:cs typeface="Times New Roman" pitchFamily="18" charset="0"/>
              </a:rPr>
              <a:t>Equations and Reaction </a:t>
            </a:r>
          </a:p>
          <a:p>
            <a:pPr>
              <a:buFont typeface="Wingdings" pitchFamily="2" charset="2"/>
              <a:buChar char="§"/>
              <a:defRPr/>
            </a:pPr>
            <a:r>
              <a:rPr lang="en-GB" sz="2800" dirty="0" smtClean="0">
                <a:latin typeface="Times New Roman" pitchFamily="18" charset="0"/>
                <a:cs typeface="Times New Roman" pitchFamily="18" charset="0"/>
              </a:rPr>
              <a:t>Detonation simulation</a:t>
            </a:r>
          </a:p>
          <a:p>
            <a:pPr>
              <a:buFont typeface="Wingdings" pitchFamily="2" charset="2"/>
              <a:buChar char="§"/>
              <a:defRPr/>
            </a:pPr>
            <a:r>
              <a:rPr lang="en-GB" sz="2800" dirty="0" smtClean="0">
                <a:latin typeface="Times New Roman" pitchFamily="18" charset="0"/>
                <a:cs typeface="Times New Roman" pitchFamily="18" charset="0"/>
              </a:rPr>
              <a:t>DDT Oran et al.</a:t>
            </a:r>
          </a:p>
          <a:p>
            <a:pPr>
              <a:buFont typeface="Wingdings" pitchFamily="2" charset="2"/>
              <a:buChar char="§"/>
              <a:defRPr/>
            </a:pPr>
            <a:r>
              <a:rPr lang="en-GB" sz="2800" dirty="0" smtClean="0">
                <a:latin typeface="Times New Roman" pitchFamily="18" charset="0"/>
                <a:cs typeface="Times New Roman" pitchFamily="18" charset="0"/>
              </a:rPr>
              <a:t>DDT </a:t>
            </a:r>
            <a:r>
              <a:rPr lang="en-GB" sz="2800" dirty="0" err="1" smtClean="0">
                <a:latin typeface="Times New Roman" pitchFamily="18" charset="0"/>
                <a:cs typeface="Times New Roman" pitchFamily="18" charset="0"/>
              </a:rPr>
              <a:t>Teodorczyk</a:t>
            </a:r>
            <a:r>
              <a:rPr lang="en-GB" sz="2800" dirty="0" smtClean="0">
                <a:latin typeface="Times New Roman" pitchFamily="18" charset="0"/>
                <a:cs typeface="Times New Roman" pitchFamily="18" charset="0"/>
              </a:rPr>
              <a:t> et al.</a:t>
            </a:r>
          </a:p>
          <a:p>
            <a:pPr>
              <a:buFont typeface="Wingdings" pitchFamily="2" charset="2"/>
              <a:buChar char="§"/>
              <a:defRPr/>
            </a:pPr>
            <a:r>
              <a:rPr lang="en-GB" sz="2800" dirty="0" smtClean="0">
                <a:latin typeface="Times New Roman" pitchFamily="18" charset="0"/>
                <a:cs typeface="Times New Roman" pitchFamily="18" charset="0"/>
              </a:rPr>
              <a:t>Detonation in larger scales in presence of obstacles</a:t>
            </a:r>
          </a:p>
          <a:p>
            <a:pPr>
              <a:buFont typeface="Wingdings" pitchFamily="2" charset="2"/>
              <a:buChar char="§"/>
              <a:defRPr/>
            </a:pPr>
            <a:r>
              <a:rPr lang="en-GB" sz="2800" dirty="0" smtClean="0">
                <a:latin typeface="Times New Roman" pitchFamily="18" charset="0"/>
                <a:cs typeface="Times New Roman" pitchFamily="18" charset="0"/>
              </a:rPr>
              <a:t>Summery </a:t>
            </a:r>
          </a:p>
          <a:p>
            <a:pPr lvl="1">
              <a:buFont typeface="Arial" charset="0"/>
              <a:buNone/>
              <a:defRPr/>
            </a:pPr>
            <a:endParaRPr lang="en-GB" sz="1600" b="1" i="1" dirty="0" smtClean="0">
              <a:solidFill>
                <a:srgbClr val="FF0000"/>
              </a:solidFill>
              <a:latin typeface="Times New Roman" pitchFamily="18" charset="0"/>
              <a:cs typeface="Times New Roman" pitchFamily="18" charset="0"/>
            </a:endParaRPr>
          </a:p>
          <a:p>
            <a:pPr>
              <a:buFont typeface="Wingdings" pitchFamily="2" charset="2"/>
              <a:buChar char="§"/>
              <a:defRPr/>
            </a:pPr>
            <a:endParaRPr lang="en-GB"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00306"/>
            <a:ext cx="8229600" cy="3625857"/>
          </a:xfrm>
        </p:spPr>
        <p:txBody>
          <a:bodyPr/>
          <a:lstStyle/>
          <a:p>
            <a:pPr algn="ctr">
              <a:buNone/>
            </a:pPr>
            <a:r>
              <a:rPr lang="en-GB" sz="5400" i="1" dirty="0" smtClean="0">
                <a:solidFill>
                  <a:schemeClr val="accent2">
                    <a:lumMod val="75000"/>
                  </a:schemeClr>
                </a:solidFill>
                <a:latin typeface="Times New Roman" pitchFamily="18" charset="0"/>
                <a:cs typeface="Times New Roman" pitchFamily="18" charset="0"/>
              </a:rPr>
              <a:t>Thank you </a:t>
            </a:r>
            <a:endParaRPr lang="en-GB" sz="5400" i="1"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dirty="0" smtClean="0">
                <a:solidFill>
                  <a:srgbClr val="FF0000"/>
                </a:solidFill>
              </a:rPr>
              <a:t> </a:t>
            </a:r>
            <a:r>
              <a:rPr lang="en-GB" sz="3600" dirty="0" smtClean="0">
                <a:solidFill>
                  <a:srgbClr val="CC0000"/>
                </a:solidFill>
                <a:latin typeface="Times New Roman" pitchFamily="18" charset="0"/>
                <a:cs typeface="Times New Roman" pitchFamily="18" charset="0"/>
              </a:rPr>
              <a:t>Combustion waves</a:t>
            </a:r>
            <a:endParaRPr lang="en-GB" sz="3600" dirty="0">
              <a:solidFill>
                <a:srgbClr val="CC0000"/>
              </a:solidFill>
              <a:latin typeface="Times New Roman" pitchFamily="18" charset="0"/>
              <a:cs typeface="Times New Roman" pitchFamily="18" charset="0"/>
            </a:endParaRPr>
          </a:p>
        </p:txBody>
      </p:sp>
      <p:cxnSp>
        <p:nvCxnSpPr>
          <p:cNvPr id="5" name="Straight Arrow Connector 4"/>
          <p:cNvCxnSpPr/>
          <p:nvPr/>
        </p:nvCxnSpPr>
        <p:spPr>
          <a:xfrm>
            <a:off x="838200" y="4024330"/>
            <a:ext cx="77724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25" name="Rectangle 24"/>
          <p:cNvSpPr/>
          <p:nvPr/>
        </p:nvSpPr>
        <p:spPr>
          <a:xfrm>
            <a:off x="7162800" y="3262330"/>
            <a:ext cx="1549848" cy="400110"/>
          </a:xfrm>
          <a:prstGeom prst="rect">
            <a:avLst/>
          </a:prstGeom>
        </p:spPr>
        <p:txBody>
          <a:bodyPr wrap="none">
            <a:spAutoFit/>
          </a:bodyPr>
          <a:lstStyle/>
          <a:p>
            <a:r>
              <a:rPr lang="en-GB" sz="2000" dirty="0" smtClean="0"/>
              <a:t>Detonations</a:t>
            </a:r>
            <a:endParaRPr lang="en-GB" dirty="0"/>
          </a:p>
        </p:txBody>
      </p:sp>
      <p:sp>
        <p:nvSpPr>
          <p:cNvPr id="30" name="Rectangle 29"/>
          <p:cNvSpPr/>
          <p:nvPr/>
        </p:nvSpPr>
        <p:spPr>
          <a:xfrm>
            <a:off x="4114800" y="3262330"/>
            <a:ext cx="723340" cy="400110"/>
          </a:xfrm>
          <a:prstGeom prst="rect">
            <a:avLst/>
          </a:prstGeom>
        </p:spPr>
        <p:txBody>
          <a:bodyPr wrap="none">
            <a:spAutoFit/>
          </a:bodyPr>
          <a:lstStyle/>
          <a:p>
            <a:r>
              <a:rPr lang="en-GB" sz="2000" dirty="0" smtClean="0"/>
              <a:t>DDT</a:t>
            </a:r>
            <a:endParaRPr lang="en-GB" sz="2400" dirty="0"/>
          </a:p>
        </p:txBody>
      </p:sp>
      <p:sp>
        <p:nvSpPr>
          <p:cNvPr id="31" name="Rectangle 30"/>
          <p:cNvSpPr/>
          <p:nvPr/>
        </p:nvSpPr>
        <p:spPr>
          <a:xfrm>
            <a:off x="838200" y="3109930"/>
            <a:ext cx="1066800" cy="646331"/>
          </a:xfrm>
          <a:prstGeom prst="rect">
            <a:avLst/>
          </a:prstGeom>
        </p:spPr>
        <p:txBody>
          <a:bodyPr wrap="square">
            <a:spAutoFit/>
          </a:bodyPr>
          <a:lstStyle/>
          <a:p>
            <a:pPr algn="ctr"/>
            <a:r>
              <a:rPr lang="en-GB" dirty="0" smtClean="0"/>
              <a:t>Laminar </a:t>
            </a:r>
          </a:p>
          <a:p>
            <a:pPr algn="ctr"/>
            <a:r>
              <a:rPr lang="en-GB" dirty="0" smtClean="0"/>
              <a:t>flames</a:t>
            </a:r>
            <a:endParaRPr lang="en-GB" dirty="0"/>
          </a:p>
        </p:txBody>
      </p:sp>
      <p:sp>
        <p:nvSpPr>
          <p:cNvPr id="32" name="Rectangle 31"/>
          <p:cNvSpPr/>
          <p:nvPr/>
        </p:nvSpPr>
        <p:spPr>
          <a:xfrm>
            <a:off x="2286000" y="3109930"/>
            <a:ext cx="1219200" cy="646331"/>
          </a:xfrm>
          <a:prstGeom prst="rect">
            <a:avLst/>
          </a:prstGeom>
        </p:spPr>
        <p:txBody>
          <a:bodyPr wrap="square">
            <a:spAutoFit/>
          </a:bodyPr>
          <a:lstStyle/>
          <a:p>
            <a:pPr algn="ctr"/>
            <a:r>
              <a:rPr lang="en-GB" dirty="0" smtClean="0"/>
              <a:t>Turbulent</a:t>
            </a:r>
          </a:p>
          <a:p>
            <a:pPr algn="ctr"/>
            <a:r>
              <a:rPr lang="en-GB" dirty="0" smtClean="0"/>
              <a:t>flames</a:t>
            </a:r>
            <a:endParaRPr lang="en-GB" dirty="0"/>
          </a:p>
        </p:txBody>
      </p:sp>
      <p:sp>
        <p:nvSpPr>
          <p:cNvPr id="34" name="Rectangle 33"/>
          <p:cNvSpPr/>
          <p:nvPr/>
        </p:nvSpPr>
        <p:spPr>
          <a:xfrm>
            <a:off x="914400" y="4176730"/>
            <a:ext cx="1447800" cy="400110"/>
          </a:xfrm>
          <a:prstGeom prst="rect">
            <a:avLst/>
          </a:prstGeom>
        </p:spPr>
        <p:txBody>
          <a:bodyPr wrap="square">
            <a:spAutoFit/>
          </a:bodyPr>
          <a:lstStyle/>
          <a:p>
            <a:pPr algn="ctr"/>
            <a:r>
              <a:rPr lang="en-GB" sz="2000" b="1" dirty="0" smtClean="0">
                <a:solidFill>
                  <a:srgbClr val="FF0000"/>
                </a:solidFill>
                <a:latin typeface="Times New Roman" pitchFamily="18" charset="0"/>
                <a:cs typeface="Times New Roman" pitchFamily="18" charset="0"/>
              </a:rPr>
              <a:t>3 m/s</a:t>
            </a:r>
            <a:endParaRPr lang="en-GB" sz="2000" b="1" dirty="0">
              <a:solidFill>
                <a:srgbClr val="FF0000"/>
              </a:solidFill>
              <a:latin typeface="Times New Roman" pitchFamily="18" charset="0"/>
              <a:cs typeface="Times New Roman" pitchFamily="18" charset="0"/>
            </a:endParaRPr>
          </a:p>
        </p:txBody>
      </p:sp>
      <p:sp>
        <p:nvSpPr>
          <p:cNvPr id="35" name="Rectangle 34"/>
          <p:cNvSpPr/>
          <p:nvPr/>
        </p:nvSpPr>
        <p:spPr>
          <a:xfrm>
            <a:off x="3733800" y="4252930"/>
            <a:ext cx="1676400" cy="400110"/>
          </a:xfrm>
          <a:prstGeom prst="rect">
            <a:avLst/>
          </a:prstGeom>
        </p:spPr>
        <p:txBody>
          <a:bodyPr wrap="square">
            <a:spAutoFit/>
          </a:bodyPr>
          <a:lstStyle/>
          <a:p>
            <a:pPr algn="ctr"/>
            <a:r>
              <a:rPr lang="en-GB" sz="2000" b="1" dirty="0" smtClean="0">
                <a:solidFill>
                  <a:srgbClr val="FF0000"/>
                </a:solidFill>
                <a:latin typeface="Times New Roman" pitchFamily="18" charset="0"/>
                <a:cs typeface="Times New Roman" pitchFamily="18" charset="0"/>
              </a:rPr>
              <a:t>800 m/s</a:t>
            </a:r>
          </a:p>
        </p:txBody>
      </p:sp>
      <p:sp>
        <p:nvSpPr>
          <p:cNvPr id="36" name="Rectangle 35"/>
          <p:cNvSpPr/>
          <p:nvPr/>
        </p:nvSpPr>
        <p:spPr>
          <a:xfrm>
            <a:off x="7239000" y="4252930"/>
            <a:ext cx="1524000" cy="400110"/>
          </a:xfrm>
          <a:prstGeom prst="rect">
            <a:avLst/>
          </a:prstGeom>
        </p:spPr>
        <p:txBody>
          <a:bodyPr wrap="square">
            <a:spAutoFit/>
          </a:bodyPr>
          <a:lstStyle/>
          <a:p>
            <a:pPr algn="ctr"/>
            <a:r>
              <a:rPr lang="en-GB" sz="2000" b="1" dirty="0" smtClean="0">
                <a:solidFill>
                  <a:srgbClr val="FF0000"/>
                </a:solidFill>
                <a:latin typeface="Times New Roman" pitchFamily="18" charset="0"/>
                <a:cs typeface="Times New Roman" pitchFamily="18" charset="0"/>
              </a:rPr>
              <a:t>2000 m/s</a:t>
            </a:r>
          </a:p>
        </p:txBody>
      </p:sp>
      <p:sp>
        <p:nvSpPr>
          <p:cNvPr id="37" name="Rectangle 36"/>
          <p:cNvSpPr/>
          <p:nvPr/>
        </p:nvSpPr>
        <p:spPr>
          <a:xfrm>
            <a:off x="609600" y="1281130"/>
            <a:ext cx="1161857" cy="369332"/>
          </a:xfrm>
          <a:prstGeom prst="rect">
            <a:avLst/>
          </a:prstGeom>
        </p:spPr>
        <p:txBody>
          <a:bodyPr wrap="none">
            <a:spAutoFit/>
          </a:bodyPr>
          <a:lstStyle/>
          <a:p>
            <a:r>
              <a:rPr lang="en-GB" dirty="0" smtClean="0"/>
              <a:t>low speed</a:t>
            </a:r>
            <a:endParaRPr lang="en-GB" dirty="0"/>
          </a:p>
        </p:txBody>
      </p:sp>
      <p:sp>
        <p:nvSpPr>
          <p:cNvPr id="38" name="Rectangle 37"/>
          <p:cNvSpPr/>
          <p:nvPr/>
        </p:nvSpPr>
        <p:spPr>
          <a:xfrm>
            <a:off x="7315200" y="1281130"/>
            <a:ext cx="1306255" cy="369332"/>
          </a:xfrm>
          <a:prstGeom prst="rect">
            <a:avLst/>
          </a:prstGeom>
        </p:spPr>
        <p:txBody>
          <a:bodyPr wrap="none">
            <a:spAutoFit/>
          </a:bodyPr>
          <a:lstStyle/>
          <a:p>
            <a:r>
              <a:rPr lang="en-GB" dirty="0" smtClean="0"/>
              <a:t>High speed</a:t>
            </a:r>
            <a:endParaRPr lang="en-GB" dirty="0"/>
          </a:p>
        </p:txBody>
      </p:sp>
      <p:sp>
        <p:nvSpPr>
          <p:cNvPr id="40" name="Rectangle 39"/>
          <p:cNvSpPr/>
          <p:nvPr/>
        </p:nvSpPr>
        <p:spPr>
          <a:xfrm>
            <a:off x="1752600" y="1966930"/>
            <a:ext cx="1545231" cy="369332"/>
          </a:xfrm>
          <a:prstGeom prst="rect">
            <a:avLst/>
          </a:prstGeom>
        </p:spPr>
        <p:txBody>
          <a:bodyPr wrap="none">
            <a:spAutoFit/>
          </a:bodyPr>
          <a:lstStyle/>
          <a:p>
            <a:r>
              <a:rPr lang="en-GB" dirty="0" smtClean="0"/>
              <a:t>Deflagrations</a:t>
            </a:r>
            <a:endParaRPr lang="en-GB" dirty="0"/>
          </a:p>
        </p:txBody>
      </p:sp>
      <p:sp>
        <p:nvSpPr>
          <p:cNvPr id="41" name="Rectangle 40"/>
          <p:cNvSpPr/>
          <p:nvPr/>
        </p:nvSpPr>
        <p:spPr>
          <a:xfrm>
            <a:off x="5791200" y="1966930"/>
            <a:ext cx="1417183" cy="369332"/>
          </a:xfrm>
          <a:prstGeom prst="rect">
            <a:avLst/>
          </a:prstGeom>
        </p:spPr>
        <p:txBody>
          <a:bodyPr wrap="none">
            <a:spAutoFit/>
          </a:bodyPr>
          <a:lstStyle/>
          <a:p>
            <a:r>
              <a:rPr lang="en-GB" dirty="0" smtClean="0"/>
              <a:t>Detonations</a:t>
            </a:r>
            <a:endParaRPr lang="en-GB" dirty="0"/>
          </a:p>
        </p:txBody>
      </p:sp>
      <p:sp>
        <p:nvSpPr>
          <p:cNvPr id="42" name="Right Brace 41"/>
          <p:cNvSpPr/>
          <p:nvPr/>
        </p:nvSpPr>
        <p:spPr>
          <a:xfrm rot="16200000">
            <a:off x="6210300" y="709630"/>
            <a:ext cx="685800" cy="3962400"/>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43" name="Right Brace 42"/>
          <p:cNvSpPr/>
          <p:nvPr/>
        </p:nvSpPr>
        <p:spPr>
          <a:xfrm rot="16200000">
            <a:off x="2286000" y="900130"/>
            <a:ext cx="685800" cy="3581400"/>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19" name="Rectangle 18"/>
          <p:cNvSpPr/>
          <p:nvPr/>
        </p:nvSpPr>
        <p:spPr>
          <a:xfrm>
            <a:off x="0" y="4176730"/>
            <a:ext cx="914400" cy="400110"/>
          </a:xfrm>
          <a:prstGeom prst="rect">
            <a:avLst/>
          </a:prstGeom>
        </p:spPr>
        <p:txBody>
          <a:bodyPr wrap="square">
            <a:spAutoFit/>
          </a:bodyPr>
          <a:lstStyle/>
          <a:p>
            <a:pPr algn="ctr"/>
            <a:r>
              <a:rPr lang="en-GB" sz="2000" b="1" dirty="0" smtClean="0">
                <a:solidFill>
                  <a:srgbClr val="FF0000"/>
                </a:solidFill>
                <a:latin typeface="Times New Roman" pitchFamily="18" charset="0"/>
                <a:cs typeface="Times New Roman" pitchFamily="18" charset="0"/>
              </a:rPr>
              <a:t>U</a:t>
            </a:r>
            <a:endParaRPr lang="en-GB" sz="2000" b="1" dirty="0">
              <a:solidFill>
                <a:srgbClr val="FF0000"/>
              </a:solidFill>
              <a:latin typeface="Times New Roman" pitchFamily="18" charset="0"/>
              <a:cs typeface="Times New Roman" pitchFamily="18" charset="0"/>
            </a:endParaRPr>
          </a:p>
        </p:txBody>
      </p:sp>
      <p:sp>
        <p:nvSpPr>
          <p:cNvPr id="20" name="Rectangle 19"/>
          <p:cNvSpPr/>
          <p:nvPr/>
        </p:nvSpPr>
        <p:spPr>
          <a:xfrm>
            <a:off x="914400" y="4786330"/>
            <a:ext cx="1447800" cy="400110"/>
          </a:xfrm>
          <a:prstGeom prst="rect">
            <a:avLst/>
          </a:prstGeom>
        </p:spPr>
        <p:txBody>
          <a:bodyPr wrap="square">
            <a:spAutoFit/>
          </a:bodyPr>
          <a:lstStyle/>
          <a:p>
            <a:pPr algn="ctr"/>
            <a:r>
              <a:rPr lang="en-GB" sz="2000" b="1" dirty="0" smtClean="0">
                <a:solidFill>
                  <a:srgbClr val="002060"/>
                </a:solidFill>
                <a:latin typeface="Times New Roman" pitchFamily="18" charset="0"/>
                <a:cs typeface="Times New Roman" pitchFamily="18" charset="0"/>
              </a:rPr>
              <a:t>0.1 </a:t>
            </a:r>
            <a:r>
              <a:rPr lang="en-GB" sz="2000" b="1" dirty="0" err="1" smtClean="0">
                <a:solidFill>
                  <a:srgbClr val="002060"/>
                </a:solidFill>
                <a:latin typeface="Times New Roman" pitchFamily="18" charset="0"/>
                <a:cs typeface="Times New Roman" pitchFamily="18" charset="0"/>
              </a:rPr>
              <a:t>atm</a:t>
            </a:r>
            <a:endParaRPr lang="en-GB" sz="2000" b="1" dirty="0">
              <a:solidFill>
                <a:srgbClr val="002060"/>
              </a:solidFill>
              <a:latin typeface="Times New Roman" pitchFamily="18" charset="0"/>
              <a:cs typeface="Times New Roman" pitchFamily="18" charset="0"/>
            </a:endParaRPr>
          </a:p>
        </p:txBody>
      </p:sp>
      <p:sp>
        <p:nvSpPr>
          <p:cNvPr id="21" name="Rectangle 20"/>
          <p:cNvSpPr/>
          <p:nvPr/>
        </p:nvSpPr>
        <p:spPr>
          <a:xfrm>
            <a:off x="3733800" y="4862530"/>
            <a:ext cx="1676400" cy="400110"/>
          </a:xfrm>
          <a:prstGeom prst="rect">
            <a:avLst/>
          </a:prstGeom>
        </p:spPr>
        <p:txBody>
          <a:bodyPr wrap="square">
            <a:spAutoFit/>
          </a:bodyPr>
          <a:lstStyle/>
          <a:p>
            <a:pPr algn="ctr"/>
            <a:r>
              <a:rPr lang="en-GB" sz="2000" b="1" dirty="0" smtClean="0">
                <a:solidFill>
                  <a:srgbClr val="002060"/>
                </a:solidFill>
                <a:latin typeface="Times New Roman" pitchFamily="18" charset="0"/>
                <a:cs typeface="Times New Roman" pitchFamily="18" charset="0"/>
              </a:rPr>
              <a:t>5 </a:t>
            </a:r>
            <a:r>
              <a:rPr lang="en-GB" sz="2000" b="1" dirty="0" err="1" smtClean="0">
                <a:solidFill>
                  <a:srgbClr val="002060"/>
                </a:solidFill>
                <a:latin typeface="Times New Roman" pitchFamily="18" charset="0"/>
                <a:cs typeface="Times New Roman" pitchFamily="18" charset="0"/>
              </a:rPr>
              <a:t>atm</a:t>
            </a:r>
            <a:endParaRPr lang="en-GB" sz="2000" b="1" dirty="0" smtClean="0">
              <a:solidFill>
                <a:srgbClr val="002060"/>
              </a:solidFill>
              <a:latin typeface="Times New Roman" pitchFamily="18" charset="0"/>
              <a:cs typeface="Times New Roman" pitchFamily="18" charset="0"/>
            </a:endParaRPr>
          </a:p>
        </p:txBody>
      </p:sp>
      <p:sp>
        <p:nvSpPr>
          <p:cNvPr id="22" name="Rectangle 21"/>
          <p:cNvSpPr/>
          <p:nvPr/>
        </p:nvSpPr>
        <p:spPr>
          <a:xfrm>
            <a:off x="7239000" y="4862530"/>
            <a:ext cx="1524000" cy="400110"/>
          </a:xfrm>
          <a:prstGeom prst="rect">
            <a:avLst/>
          </a:prstGeom>
        </p:spPr>
        <p:txBody>
          <a:bodyPr wrap="square">
            <a:spAutoFit/>
          </a:bodyPr>
          <a:lstStyle/>
          <a:p>
            <a:pPr algn="ctr"/>
            <a:r>
              <a:rPr lang="en-GB" sz="2000" b="1" dirty="0" smtClean="0">
                <a:solidFill>
                  <a:srgbClr val="002060"/>
                </a:solidFill>
                <a:latin typeface="Times New Roman" pitchFamily="18" charset="0"/>
                <a:cs typeface="Times New Roman" pitchFamily="18" charset="0"/>
              </a:rPr>
              <a:t>20 </a:t>
            </a:r>
            <a:r>
              <a:rPr lang="en-GB" sz="2000" b="1" dirty="0" err="1" smtClean="0">
                <a:solidFill>
                  <a:srgbClr val="002060"/>
                </a:solidFill>
                <a:latin typeface="Times New Roman" pitchFamily="18" charset="0"/>
                <a:cs typeface="Times New Roman" pitchFamily="18" charset="0"/>
              </a:rPr>
              <a:t>atm</a:t>
            </a:r>
            <a:endParaRPr lang="en-GB" sz="2000" b="1" dirty="0" smtClean="0">
              <a:solidFill>
                <a:srgbClr val="002060"/>
              </a:solidFill>
              <a:latin typeface="Times New Roman" pitchFamily="18" charset="0"/>
              <a:cs typeface="Times New Roman" pitchFamily="18" charset="0"/>
            </a:endParaRPr>
          </a:p>
        </p:txBody>
      </p:sp>
      <p:sp>
        <p:nvSpPr>
          <p:cNvPr id="23" name="Rectangle 22"/>
          <p:cNvSpPr/>
          <p:nvPr/>
        </p:nvSpPr>
        <p:spPr>
          <a:xfrm>
            <a:off x="0" y="4786330"/>
            <a:ext cx="914400" cy="400110"/>
          </a:xfrm>
          <a:prstGeom prst="rect">
            <a:avLst/>
          </a:prstGeom>
        </p:spPr>
        <p:txBody>
          <a:bodyPr wrap="square">
            <a:spAutoFit/>
          </a:bodyPr>
          <a:lstStyle/>
          <a:p>
            <a:pPr algn="ctr"/>
            <a:r>
              <a:rPr lang="en-GB" sz="2000" b="1" dirty="0" smtClean="0">
                <a:solidFill>
                  <a:srgbClr val="002060"/>
                </a:solidFill>
                <a:latin typeface="Times New Roman" pitchFamily="18" charset="0"/>
                <a:cs typeface="Times New Roman" pitchFamily="18" charset="0"/>
              </a:rPr>
              <a:t>P</a:t>
            </a:r>
            <a:endParaRPr lang="en-GB" sz="2000" b="1" dirty="0">
              <a:solidFill>
                <a:srgbClr val="002060"/>
              </a:solidFill>
              <a:latin typeface="Times New Roman" pitchFamily="18" charset="0"/>
              <a:cs typeface="Times New Roman" pitchFamily="18" charset="0"/>
            </a:endParaRPr>
          </a:p>
        </p:txBody>
      </p:sp>
      <p:sp>
        <p:nvSpPr>
          <p:cNvPr id="29" name="TextBox 28"/>
          <p:cNvSpPr txBox="1"/>
          <p:nvPr/>
        </p:nvSpPr>
        <p:spPr>
          <a:xfrm>
            <a:off x="357158" y="5357826"/>
            <a:ext cx="3286148" cy="369332"/>
          </a:xfrm>
          <a:prstGeom prst="rect">
            <a:avLst/>
          </a:prstGeom>
          <a:noFill/>
        </p:spPr>
        <p:txBody>
          <a:bodyPr wrap="square" rtlCol="0">
            <a:spAutoFit/>
          </a:bodyPr>
          <a:lstStyle/>
          <a:p>
            <a:r>
              <a:rPr lang="en-GB" i="1" dirty="0" smtClean="0">
                <a:latin typeface="Times New Roman" pitchFamily="18" charset="0"/>
                <a:cs typeface="Times New Roman" pitchFamily="18" charset="0"/>
              </a:rPr>
              <a:t>Diffusion of mass and energy </a:t>
            </a:r>
            <a:endParaRPr lang="en-GB" i="1" dirty="0">
              <a:latin typeface="Times New Roman" pitchFamily="18" charset="0"/>
              <a:cs typeface="Times New Roman" pitchFamily="18" charset="0"/>
            </a:endParaRPr>
          </a:p>
        </p:txBody>
      </p:sp>
      <p:sp>
        <p:nvSpPr>
          <p:cNvPr id="33" name="TextBox 32"/>
          <p:cNvSpPr txBox="1"/>
          <p:nvPr/>
        </p:nvSpPr>
        <p:spPr>
          <a:xfrm>
            <a:off x="5357818" y="5429264"/>
            <a:ext cx="3571900" cy="369332"/>
          </a:xfrm>
          <a:prstGeom prst="rect">
            <a:avLst/>
          </a:prstGeom>
          <a:noFill/>
        </p:spPr>
        <p:txBody>
          <a:bodyPr wrap="square" rtlCol="0">
            <a:spAutoFit/>
          </a:bodyPr>
          <a:lstStyle/>
          <a:p>
            <a:r>
              <a:rPr lang="en-GB" i="1" dirty="0" smtClean="0">
                <a:latin typeface="Times New Roman" pitchFamily="18" charset="0"/>
                <a:cs typeface="Times New Roman" pitchFamily="18" charset="0"/>
              </a:rPr>
              <a:t>Auto-ignition due to shock heating</a:t>
            </a:r>
            <a:endParaRPr lang="en-GB"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q"/>
            </a:pPr>
            <a:r>
              <a:rPr lang="en-GB" sz="2200" dirty="0" smtClean="0"/>
              <a:t>reactivity gradients  (gradient of induction time ) by Zeldovich</a:t>
            </a:r>
          </a:p>
          <a:p>
            <a:r>
              <a:rPr lang="en-GB" sz="2600" b="1" i="1" dirty="0" smtClean="0"/>
              <a:t> </a:t>
            </a:r>
            <a:r>
              <a:rPr lang="en-GB" sz="2600" dirty="0" smtClean="0"/>
              <a:t> </a:t>
            </a:r>
            <a:r>
              <a:rPr lang="en-GB" sz="2600" i="1" dirty="0" smtClean="0">
                <a:solidFill>
                  <a:schemeClr val="accent2">
                    <a:lumMod val="75000"/>
                  </a:schemeClr>
                </a:solidFill>
              </a:rPr>
              <a:t>The turbulent flame </a:t>
            </a:r>
            <a:r>
              <a:rPr lang="en-GB" sz="2600" i="1" dirty="0" smtClean="0">
                <a:solidFill>
                  <a:schemeClr val="accent2">
                    <a:lumMod val="75000"/>
                  </a:schemeClr>
                </a:solidFill>
                <a:sym typeface="Wingdings" pitchFamily="2" charset="2"/>
              </a:rPr>
              <a:t> several shock-flame interactions  instabilities </a:t>
            </a:r>
            <a:r>
              <a:rPr lang="en-GB" sz="2600" i="1" dirty="0" smtClean="0">
                <a:solidFill>
                  <a:schemeClr val="accent2">
                    <a:lumMod val="75000"/>
                  </a:schemeClr>
                </a:solidFill>
              </a:rPr>
              <a:t> gradients of reactivity</a:t>
            </a:r>
            <a:r>
              <a:rPr lang="en-GB" sz="2600" i="1" dirty="0" smtClean="0">
                <a:solidFill>
                  <a:schemeClr val="accent2">
                    <a:lumMod val="75000"/>
                  </a:schemeClr>
                </a:solidFill>
                <a:sym typeface="Wingdings" pitchFamily="2" charset="2"/>
              </a:rPr>
              <a:t> </a:t>
            </a:r>
            <a:r>
              <a:rPr lang="en-GB" sz="2600" i="1" dirty="0" smtClean="0">
                <a:solidFill>
                  <a:schemeClr val="accent2">
                    <a:lumMod val="75000"/>
                  </a:schemeClr>
                </a:solidFill>
              </a:rPr>
              <a:t>ignition centres “hot spots” </a:t>
            </a:r>
            <a:r>
              <a:rPr lang="en-GB" sz="2600" i="1" dirty="0" smtClean="0">
                <a:solidFill>
                  <a:schemeClr val="accent2">
                    <a:lumMod val="75000"/>
                  </a:schemeClr>
                </a:solidFill>
                <a:sym typeface="Wingdings" pitchFamily="2" charset="2"/>
              </a:rPr>
              <a:t> </a:t>
            </a:r>
            <a:r>
              <a:rPr lang="en-GB" sz="2600" i="1" dirty="0" smtClean="0">
                <a:solidFill>
                  <a:schemeClr val="accent2">
                    <a:lumMod val="75000"/>
                  </a:schemeClr>
                </a:solidFill>
              </a:rPr>
              <a:t>detonation</a:t>
            </a:r>
          </a:p>
          <a:p>
            <a:endParaRPr lang="en-GB" sz="2600" dirty="0" smtClean="0"/>
          </a:p>
          <a:p>
            <a:pPr>
              <a:buFont typeface="Wingdings" pitchFamily="2" charset="2"/>
              <a:buChar char="q"/>
            </a:pPr>
            <a:r>
              <a:rPr lang="en-GB" sz="2200" dirty="0" smtClean="0"/>
              <a:t>SWASER (shock wave amplification by coherent energy release) by Lee</a:t>
            </a:r>
            <a:endParaRPr lang="en-GB" sz="2200" dirty="0" smtClean="0">
              <a:sym typeface="Wingdings" pitchFamily="2" charset="2"/>
            </a:endParaRPr>
          </a:p>
          <a:p>
            <a:r>
              <a:rPr lang="en-GB" sz="2600" i="1" dirty="0" smtClean="0">
                <a:solidFill>
                  <a:schemeClr val="accent2">
                    <a:lumMod val="75000"/>
                  </a:schemeClr>
                </a:solidFill>
              </a:rPr>
              <a:t>the time sequence of chemical energy release is such that it is coherent with the shock wave it generates, so it strengthen the propagating shock</a:t>
            </a:r>
            <a:endParaRPr lang="en-GB" sz="2600" dirty="0" smtClean="0">
              <a:solidFill>
                <a:schemeClr val="accent2">
                  <a:lumMod val="75000"/>
                </a:schemeClr>
              </a:solidFill>
            </a:endParaRPr>
          </a:p>
          <a:p>
            <a:endParaRPr lang="en-GB" dirty="0" smtClean="0"/>
          </a:p>
        </p:txBody>
      </p:sp>
      <p:sp>
        <p:nvSpPr>
          <p:cNvPr id="3" name="Title 2"/>
          <p:cNvSpPr>
            <a:spLocks noGrp="1"/>
          </p:cNvSpPr>
          <p:nvPr>
            <p:ph type="title"/>
          </p:nvPr>
        </p:nvSpPr>
        <p:spPr/>
        <p:txBody>
          <a:bodyPr/>
          <a:lstStyle/>
          <a:p>
            <a:r>
              <a:rPr lang="en-GB" sz="3600" dirty="0" smtClean="0">
                <a:solidFill>
                  <a:srgbClr val="CC0000"/>
                </a:solidFill>
                <a:latin typeface="Times New Roman" pitchFamily="18" charset="0"/>
                <a:cs typeface="Times New Roman" pitchFamily="18" charset="0"/>
              </a:rPr>
              <a:t>DDT</a:t>
            </a:r>
            <a:endParaRPr lang="en-GB" sz="3600" dirty="0">
              <a:solidFill>
                <a:srgbClr val="CC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052736"/>
            <a:ext cx="8964488" cy="5424264"/>
          </a:xfrm>
        </p:spPr>
        <p:txBody>
          <a:bodyPr>
            <a:normAutofit/>
          </a:bodyPr>
          <a:lstStyle/>
          <a:p>
            <a:pPr>
              <a:buNone/>
            </a:pPr>
            <a:r>
              <a:rPr lang="en-GB" sz="2000" dirty="0" smtClean="0">
                <a:latin typeface="Times New Roman" pitchFamily="18" charset="0"/>
                <a:cs typeface="Times New Roman" pitchFamily="18" charset="0"/>
              </a:rPr>
              <a:t>multidimensional, time-dependent, compressible reactive </a:t>
            </a:r>
            <a:r>
              <a:rPr lang="en-GB" sz="2000" dirty="0" err="1" smtClean="0">
                <a:latin typeface="Times New Roman" pitchFamily="18" charset="0"/>
                <a:cs typeface="Times New Roman" pitchFamily="18" charset="0"/>
              </a:rPr>
              <a:t>Navier</a:t>
            </a:r>
            <a:r>
              <a:rPr lang="en-GB" sz="2000" dirty="0" smtClean="0">
                <a:latin typeface="Times New Roman" pitchFamily="18" charset="0"/>
                <a:cs typeface="Times New Roman" pitchFamily="18" charset="0"/>
              </a:rPr>
              <a:t>–Stokes equations</a:t>
            </a:r>
          </a:p>
          <a:p>
            <a:pPr>
              <a:buNone/>
            </a:pPr>
            <a:r>
              <a:rPr lang="en-GB" sz="2000" dirty="0" smtClean="0">
                <a:latin typeface="Times New Roman" pitchFamily="18" charset="0"/>
                <a:cs typeface="Times New Roman" pitchFamily="18" charset="0"/>
              </a:rPr>
              <a:t>Modelled:</a:t>
            </a:r>
          </a:p>
          <a:p>
            <a:pPr>
              <a:buNone/>
            </a:pPr>
            <a:endParaRPr lang="en-GB" sz="1200" dirty="0" smtClean="0">
              <a:latin typeface="Times New Roman" pitchFamily="18" charset="0"/>
              <a:cs typeface="Times New Roman" pitchFamily="18" charset="0"/>
            </a:endParaRPr>
          </a:p>
          <a:p>
            <a:pPr>
              <a:buFont typeface="Wingdings" pitchFamily="2" charset="2"/>
              <a:buChar char="ü"/>
            </a:pPr>
            <a:r>
              <a:rPr lang="en-GB" sz="2000" i="1" dirty="0" smtClean="0">
                <a:latin typeface="Times New Roman" pitchFamily="18" charset="0"/>
                <a:cs typeface="Times New Roman" pitchFamily="18" charset="0"/>
              </a:rPr>
              <a:t>chemical reactions </a:t>
            </a:r>
          </a:p>
          <a:p>
            <a:pPr>
              <a:buFont typeface="Wingdings" pitchFamily="2" charset="2"/>
              <a:buChar char="ü"/>
            </a:pPr>
            <a:r>
              <a:rPr lang="en-GB" sz="2000" i="1" dirty="0" smtClean="0">
                <a:latin typeface="Times New Roman" pitchFamily="18" charset="0"/>
                <a:cs typeface="Times New Roman" pitchFamily="18" charset="0"/>
              </a:rPr>
              <a:t>molecular diffusion</a:t>
            </a:r>
          </a:p>
          <a:p>
            <a:pPr>
              <a:buFont typeface="Wingdings" pitchFamily="2" charset="2"/>
              <a:buChar char="ü"/>
            </a:pPr>
            <a:r>
              <a:rPr lang="en-GB" sz="2000" i="1" dirty="0" smtClean="0">
                <a:latin typeface="Times New Roman" pitchFamily="18" charset="0"/>
                <a:cs typeface="Times New Roman" pitchFamily="18" charset="0"/>
              </a:rPr>
              <a:t>thermal conduction</a:t>
            </a:r>
          </a:p>
          <a:p>
            <a:pPr>
              <a:buFont typeface="Wingdings" pitchFamily="2" charset="2"/>
              <a:buChar char="ü"/>
            </a:pPr>
            <a:r>
              <a:rPr lang="en-GB" sz="2000" i="1" dirty="0" smtClean="0">
                <a:latin typeface="Times New Roman" pitchFamily="18" charset="0"/>
                <a:cs typeface="Times New Roman" pitchFamily="18" charset="0"/>
              </a:rPr>
              <a:t>viscosity</a:t>
            </a:r>
            <a:endParaRPr lang="en-GB" sz="2000" i="1" dirty="0">
              <a:latin typeface="Times New Roman" pitchFamily="18" charset="0"/>
              <a:cs typeface="Times New Roman" pitchFamily="18" charset="0"/>
            </a:endParaRPr>
          </a:p>
        </p:txBody>
      </p:sp>
      <p:sp>
        <p:nvSpPr>
          <p:cNvPr id="3" name="Title 2"/>
          <p:cNvSpPr>
            <a:spLocks noGrp="1"/>
          </p:cNvSpPr>
          <p:nvPr>
            <p:ph type="title"/>
          </p:nvPr>
        </p:nvSpPr>
        <p:spPr>
          <a:xfrm>
            <a:off x="457200" y="116632"/>
            <a:ext cx="8229600" cy="720080"/>
          </a:xfrm>
        </p:spPr>
        <p:txBody>
          <a:bodyPr/>
          <a:lstStyle/>
          <a:p>
            <a:pPr algn="ctr"/>
            <a:r>
              <a:rPr lang="en-GB" sz="3600" dirty="0" smtClean="0">
                <a:solidFill>
                  <a:srgbClr val="CC0000"/>
                </a:solidFill>
                <a:latin typeface="Times New Roman" pitchFamily="18" charset="0"/>
                <a:cs typeface="Times New Roman" pitchFamily="18" charset="0"/>
              </a:rPr>
              <a:t>Governing equations</a:t>
            </a:r>
            <a:endParaRPr lang="en-GB" sz="3600" dirty="0">
              <a:solidFill>
                <a:srgbClr val="CC0000"/>
              </a:solidFill>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2" cstate="print"/>
          <a:srcRect b="12284"/>
          <a:stretch>
            <a:fillRect/>
          </a:stretch>
        </p:blipFill>
        <p:spPr bwMode="auto">
          <a:xfrm>
            <a:off x="4427984" y="1700808"/>
            <a:ext cx="4716016" cy="4200501"/>
          </a:xfrm>
          <a:prstGeom prst="rect">
            <a:avLst/>
          </a:prstGeom>
          <a:noFill/>
          <a:ln w="9525">
            <a:noFill/>
            <a:miter lim="800000"/>
            <a:headEnd/>
            <a:tailEnd/>
          </a:ln>
          <a:effectLst/>
        </p:spPr>
      </p:pic>
      <p:sp>
        <p:nvSpPr>
          <p:cNvPr id="5" name="Content Placeholder 1"/>
          <p:cNvSpPr txBox="1">
            <a:spLocks/>
          </p:cNvSpPr>
          <p:nvPr/>
        </p:nvSpPr>
        <p:spPr bwMode="auto">
          <a:xfrm>
            <a:off x="0" y="4429132"/>
            <a:ext cx="4499992" cy="1664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1500" b="0"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Discretization</a:t>
            </a:r>
            <a:r>
              <a:rPr kumimoji="0" lang="en-GB" sz="15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Gaussian finite volume integration</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GB" sz="15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15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Time derivatives: Crank-Nicholson</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GB" sz="15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GB" sz="15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Van Leer (TVD) scheme for shock capturing </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GB" sz="15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741987"/>
          </a:xfrm>
        </p:spPr>
        <p:txBody>
          <a:bodyPr/>
          <a:lstStyle/>
          <a:p>
            <a:pPr algn="ctr">
              <a:buNone/>
            </a:pPr>
            <a:r>
              <a:rPr lang="en-GB" sz="4000" dirty="0" smtClean="0">
                <a:solidFill>
                  <a:schemeClr val="accent2">
                    <a:lumMod val="75000"/>
                  </a:schemeClr>
                </a:solidFill>
                <a:latin typeface="Times New Roman" pitchFamily="18" charset="0"/>
                <a:cs typeface="Times New Roman" pitchFamily="18" charset="0"/>
              </a:rPr>
              <a:t>Testing the solver for Detonation and Deflagration waves</a:t>
            </a:r>
            <a:endParaRPr lang="en-GB" sz="4000" dirty="0">
              <a:solidFill>
                <a:schemeClr val="accent2">
                  <a:lumMod val="75000"/>
                </a:schemeClr>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4" cstate="print"/>
          <a:srcRect/>
          <a:stretch>
            <a:fillRect/>
          </a:stretch>
        </p:blipFill>
        <p:spPr bwMode="auto">
          <a:xfrm>
            <a:off x="117004" y="2775690"/>
            <a:ext cx="4824536" cy="2542783"/>
          </a:xfrm>
          <a:prstGeom prst="rect">
            <a:avLst/>
          </a:prstGeom>
          <a:noFill/>
          <a:ln w="9525">
            <a:noFill/>
            <a:miter lim="800000"/>
            <a:headEnd/>
            <a:tailEnd/>
          </a:ln>
        </p:spPr>
      </p:pic>
      <p:pic>
        <p:nvPicPr>
          <p:cNvPr id="5" name="Picture 1"/>
          <p:cNvPicPr>
            <a:picLocks noChangeAspect="1" noChangeArrowheads="1"/>
          </p:cNvPicPr>
          <p:nvPr/>
        </p:nvPicPr>
        <p:blipFill>
          <a:blip r:embed="rId5" cstate="print"/>
          <a:srcRect/>
          <a:stretch>
            <a:fillRect/>
          </a:stretch>
        </p:blipFill>
        <p:spPr bwMode="auto">
          <a:xfrm>
            <a:off x="5075040" y="3068960"/>
            <a:ext cx="4068960" cy="191518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GB" sz="3600" dirty="0" smtClean="0">
                <a:solidFill>
                  <a:srgbClr val="CC0000"/>
                </a:solidFill>
                <a:latin typeface="Times New Roman" pitchFamily="18" charset="0"/>
                <a:cs typeface="Times New Roman" pitchFamily="18" charset="0"/>
              </a:rPr>
              <a:t>Structure of detonation front</a:t>
            </a:r>
          </a:p>
        </p:txBody>
      </p:sp>
      <p:sp>
        <p:nvSpPr>
          <p:cNvPr id="7" name="Content Placeholder 6"/>
          <p:cNvSpPr>
            <a:spLocks noGrp="1"/>
          </p:cNvSpPr>
          <p:nvPr>
            <p:ph idx="1"/>
          </p:nvPr>
        </p:nvSpPr>
        <p:spPr/>
        <p:txBody>
          <a:bodyPr/>
          <a:lstStyle/>
          <a:p>
            <a:endParaRPr lang="en-GB"/>
          </a:p>
        </p:txBody>
      </p:sp>
      <p:pic>
        <p:nvPicPr>
          <p:cNvPr id="7172" name="Picture 5"/>
          <p:cNvPicPr>
            <a:picLocks noChangeAspect="1" noChangeArrowheads="1"/>
          </p:cNvPicPr>
          <p:nvPr/>
        </p:nvPicPr>
        <p:blipFill>
          <a:blip r:embed="rId2" cstate="print"/>
          <a:srcRect/>
          <a:stretch>
            <a:fillRect/>
          </a:stretch>
        </p:blipFill>
        <p:spPr bwMode="auto">
          <a:xfrm>
            <a:off x="5486400" y="1524000"/>
            <a:ext cx="3429000" cy="2874963"/>
          </a:xfrm>
          <a:prstGeom prst="rect">
            <a:avLst/>
          </a:prstGeom>
          <a:noFill/>
          <a:ln w="9525">
            <a:noFill/>
            <a:miter lim="800000"/>
            <a:headEnd/>
            <a:tailEnd/>
          </a:ln>
        </p:spPr>
      </p:pic>
      <p:pic>
        <p:nvPicPr>
          <p:cNvPr id="7173" name="Picture 2" descr="F:\DDT-Probe\B5F-Image\P-15.png"/>
          <p:cNvPicPr>
            <a:picLocks noChangeAspect="1" noChangeArrowheads="1"/>
          </p:cNvPicPr>
          <p:nvPr/>
        </p:nvPicPr>
        <p:blipFill>
          <a:blip r:embed="rId3" cstate="print"/>
          <a:srcRect/>
          <a:stretch>
            <a:fillRect/>
          </a:stretch>
        </p:blipFill>
        <p:spPr bwMode="auto">
          <a:xfrm>
            <a:off x="85725" y="4559300"/>
            <a:ext cx="8990013" cy="2212975"/>
          </a:xfrm>
          <a:prstGeom prst="rect">
            <a:avLst/>
          </a:prstGeom>
          <a:noFill/>
          <a:ln w="9525">
            <a:noFill/>
            <a:miter lim="800000"/>
            <a:headEnd/>
            <a:tailEnd/>
          </a:ln>
        </p:spPr>
      </p:pic>
      <p:pic>
        <p:nvPicPr>
          <p:cNvPr id="7174" name="Picture 4" descr="F:\DDT-Probe\B5F-Image\P-12-1.png"/>
          <p:cNvPicPr>
            <a:picLocks noChangeAspect="1" noChangeArrowheads="1"/>
          </p:cNvPicPr>
          <p:nvPr/>
        </p:nvPicPr>
        <p:blipFill>
          <a:blip r:embed="rId4" cstate="print"/>
          <a:srcRect/>
          <a:stretch>
            <a:fillRect/>
          </a:stretch>
        </p:blipFill>
        <p:spPr bwMode="auto">
          <a:xfrm>
            <a:off x="115888" y="1633538"/>
            <a:ext cx="5029200" cy="2728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DDT-Probe\BF\3-13.png"/>
          <p:cNvPicPr>
            <a:picLocks noChangeAspect="1" noChangeArrowheads="1"/>
          </p:cNvPicPr>
          <p:nvPr/>
        </p:nvPicPr>
        <p:blipFill>
          <a:blip r:embed="rId2" cstate="print"/>
          <a:srcRect l="20122" t="18823" r="1219" b="22826"/>
          <a:stretch>
            <a:fillRect/>
          </a:stretch>
        </p:blipFill>
        <p:spPr bwMode="auto">
          <a:xfrm>
            <a:off x="571472" y="3129262"/>
            <a:ext cx="7913108" cy="2852399"/>
          </a:xfrm>
          <a:prstGeom prst="rect">
            <a:avLst/>
          </a:prstGeom>
          <a:noFill/>
        </p:spPr>
      </p:pic>
      <p:pic>
        <p:nvPicPr>
          <p:cNvPr id="102402" name="Picture 2" descr="B:\DDT-Probe\BF\2-1.png"/>
          <p:cNvPicPr>
            <a:picLocks noChangeAspect="1" noChangeArrowheads="1"/>
          </p:cNvPicPr>
          <p:nvPr/>
        </p:nvPicPr>
        <p:blipFill>
          <a:blip r:embed="rId3" cstate="print"/>
          <a:srcRect t="14358" r="1328" b="26159"/>
          <a:stretch>
            <a:fillRect/>
          </a:stretch>
        </p:blipFill>
        <p:spPr bwMode="auto">
          <a:xfrm>
            <a:off x="585996" y="765840"/>
            <a:ext cx="7888960" cy="2310908"/>
          </a:xfrm>
          <a:prstGeom prst="rect">
            <a:avLst/>
          </a:prstGeom>
          <a:noFill/>
        </p:spPr>
      </p:pic>
      <p:sp>
        <p:nvSpPr>
          <p:cNvPr id="6" name="Title 18"/>
          <p:cNvSpPr>
            <a:spLocks noGrp="1"/>
          </p:cNvSpPr>
          <p:nvPr>
            <p:ph type="title"/>
          </p:nvPr>
        </p:nvSpPr>
        <p:spPr>
          <a:xfrm>
            <a:off x="501834" y="91440"/>
            <a:ext cx="8229600" cy="601256"/>
          </a:xfrm>
        </p:spPr>
        <p:txBody>
          <a:bodyPr/>
          <a:lstStyle/>
          <a:p>
            <a:r>
              <a:rPr lang="en-GB" sz="3200" dirty="0" smtClean="0">
                <a:solidFill>
                  <a:srgbClr val="CC0000"/>
                </a:solidFill>
                <a:latin typeface="Times New Roman" pitchFamily="18" charset="0"/>
                <a:cs typeface="Times New Roman" pitchFamily="18" charset="0"/>
              </a:rPr>
              <a:t>Detonation propagation in a bifurcated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
          <p:cNvGraphicFramePr>
            <a:graphicFrameLocks noChangeAspect="1"/>
          </p:cNvGraphicFramePr>
          <p:nvPr/>
        </p:nvGraphicFramePr>
        <p:xfrm>
          <a:off x="4734127" y="3537652"/>
          <a:ext cx="4258350" cy="3286124"/>
        </p:xfrm>
        <a:graphic>
          <a:graphicData uri="http://schemas.openxmlformats.org/presentationml/2006/ole">
            <p:oleObj spid="_x0000_s100354" name="Bitmap Image" r:id="rId3" imgW="2085714" imgH="1609524" progId="PBrush">
              <p:embed/>
            </p:oleObj>
          </a:graphicData>
        </a:graphic>
      </p:graphicFrame>
      <p:sp>
        <p:nvSpPr>
          <p:cNvPr id="1027" name="Rectangle 2"/>
          <p:cNvSpPr>
            <a:spLocks noChangeArrowheads="1"/>
          </p:cNvSpPr>
          <p:nvPr/>
        </p:nvSpPr>
        <p:spPr bwMode="auto">
          <a:xfrm>
            <a:off x="2514600" y="1900238"/>
            <a:ext cx="9144000" cy="0"/>
          </a:xfrm>
          <a:prstGeom prst="rect">
            <a:avLst/>
          </a:prstGeom>
          <a:noFill/>
          <a:ln w="9525">
            <a:noFill/>
            <a:miter lim="800000"/>
            <a:headEnd/>
            <a:tailEnd/>
          </a:ln>
        </p:spPr>
        <p:txBody>
          <a:bodyPr>
            <a:spAutoFit/>
          </a:bodyPr>
          <a:lstStyle/>
          <a:p>
            <a:endParaRPr lang="zh-CN" altLang="en-US">
              <a:latin typeface="Calibri" pitchFamily="34" charset="0"/>
            </a:endParaRPr>
          </a:p>
        </p:txBody>
      </p:sp>
      <p:sp>
        <p:nvSpPr>
          <p:cNvPr id="1028" name="Rectangle 3"/>
          <p:cNvSpPr>
            <a:spLocks noChangeArrowheads="1"/>
          </p:cNvSpPr>
          <p:nvPr/>
        </p:nvSpPr>
        <p:spPr bwMode="auto">
          <a:xfrm>
            <a:off x="2514600" y="1876425"/>
            <a:ext cx="9144000" cy="0"/>
          </a:xfrm>
          <a:prstGeom prst="rect">
            <a:avLst/>
          </a:prstGeom>
          <a:noFill/>
          <a:ln w="9525">
            <a:noFill/>
            <a:miter lim="800000"/>
            <a:headEnd/>
            <a:tailEnd/>
          </a:ln>
        </p:spPr>
        <p:txBody>
          <a:bodyPr>
            <a:spAutoFit/>
          </a:bodyPr>
          <a:lstStyle/>
          <a:p>
            <a:endParaRPr lang="zh-CN" altLang="en-US">
              <a:latin typeface="Calibri" pitchFamily="34" charset="0"/>
            </a:endParaRPr>
          </a:p>
        </p:txBody>
      </p:sp>
      <p:pic>
        <p:nvPicPr>
          <p:cNvPr id="1029" name="Picture 7"/>
          <p:cNvPicPr>
            <a:picLocks noChangeAspect="1" noChangeArrowheads="1"/>
          </p:cNvPicPr>
          <p:nvPr/>
        </p:nvPicPr>
        <p:blipFill>
          <a:blip r:embed="rId4" cstate="print"/>
          <a:srcRect l="3412" r="5247"/>
          <a:stretch>
            <a:fillRect/>
          </a:stretch>
        </p:blipFill>
        <p:spPr bwMode="auto">
          <a:xfrm>
            <a:off x="4572000" y="457200"/>
            <a:ext cx="4292600" cy="3005138"/>
          </a:xfrm>
          <a:prstGeom prst="rect">
            <a:avLst/>
          </a:prstGeom>
          <a:noFill/>
          <a:ln w="9525">
            <a:noFill/>
            <a:miter lim="800000"/>
            <a:headEnd/>
            <a:tailEnd/>
          </a:ln>
        </p:spPr>
      </p:pic>
      <p:sp>
        <p:nvSpPr>
          <p:cNvPr id="19" name="Title 18"/>
          <p:cNvSpPr>
            <a:spLocks noGrp="1"/>
          </p:cNvSpPr>
          <p:nvPr>
            <p:ph type="title" idx="4294967295"/>
          </p:nvPr>
        </p:nvSpPr>
        <p:spPr>
          <a:xfrm>
            <a:off x="914400" y="0"/>
            <a:ext cx="8229600" cy="500063"/>
          </a:xfrm>
        </p:spPr>
        <p:txBody>
          <a:bodyPr/>
          <a:lstStyle/>
          <a:p>
            <a:r>
              <a:rPr lang="en-GB" sz="3200" dirty="0" smtClean="0">
                <a:solidFill>
                  <a:srgbClr val="CC0000"/>
                </a:solidFill>
                <a:latin typeface="Times New Roman" pitchFamily="18" charset="0"/>
                <a:cs typeface="Times New Roman" pitchFamily="18" charset="0"/>
              </a:rPr>
              <a:t>Detonation propagation in a bifurcated</a:t>
            </a:r>
          </a:p>
        </p:txBody>
      </p:sp>
      <p:sp>
        <p:nvSpPr>
          <p:cNvPr id="9" name="Oval 8"/>
          <p:cNvSpPr/>
          <p:nvPr/>
        </p:nvSpPr>
        <p:spPr>
          <a:xfrm>
            <a:off x="5562600" y="5257800"/>
            <a:ext cx="457200" cy="304800"/>
          </a:xfrm>
          <a:prstGeom prst="ellipse">
            <a:avLst/>
          </a:prstGeom>
          <a:noFill/>
          <a:ln w="158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1" name="Straight Arrow Connector 10"/>
          <p:cNvCxnSpPr>
            <a:stCxn id="30" idx="4"/>
            <a:endCxn id="9" idx="0"/>
          </p:cNvCxnSpPr>
          <p:nvPr/>
        </p:nvCxnSpPr>
        <p:spPr>
          <a:xfrm rot="16200000" flipH="1">
            <a:off x="4346575" y="3813175"/>
            <a:ext cx="2851150" cy="38100"/>
          </a:xfrm>
          <a:prstGeom prst="straightConnector1">
            <a:avLst/>
          </a:prstGeom>
          <a:ln w="22225">
            <a:headEnd type="arrow"/>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rot="5400000">
            <a:off x="5372100" y="3924300"/>
            <a:ext cx="2438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6172200" y="2362200"/>
            <a:ext cx="7620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562600" y="2057400"/>
            <a:ext cx="381000" cy="349250"/>
          </a:xfrm>
          <a:prstGeom prst="ellipse">
            <a:avLst/>
          </a:prstGeom>
          <a:noFill/>
          <a:ln w="158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0" name="Oval 39"/>
          <p:cNvSpPr/>
          <p:nvPr/>
        </p:nvSpPr>
        <p:spPr>
          <a:xfrm>
            <a:off x="5286380" y="5424488"/>
            <a:ext cx="352420" cy="519112"/>
          </a:xfrm>
          <a:prstGeom prst="ellipse">
            <a:avLst/>
          </a:prstGeom>
          <a:noFill/>
          <a:ln w="158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1" name="Straight Arrow Connector 40"/>
          <p:cNvCxnSpPr>
            <a:stCxn id="42" idx="4"/>
            <a:endCxn id="40" idx="0"/>
          </p:cNvCxnSpPr>
          <p:nvPr/>
        </p:nvCxnSpPr>
        <p:spPr>
          <a:xfrm rot="16200000" flipH="1">
            <a:off x="4094561" y="4056459"/>
            <a:ext cx="2662238" cy="73819"/>
          </a:xfrm>
          <a:prstGeom prst="straightConnector1">
            <a:avLst/>
          </a:prstGeom>
          <a:ln w="22225">
            <a:headEnd type="arrow"/>
            <a:tailEnd type="arrow"/>
          </a:ln>
        </p:spPr>
        <p:style>
          <a:lnRef idx="2">
            <a:schemeClr val="dk1"/>
          </a:lnRef>
          <a:fillRef idx="0">
            <a:schemeClr val="dk1"/>
          </a:fillRef>
          <a:effectRef idx="1">
            <a:schemeClr val="dk1"/>
          </a:effectRef>
          <a:fontRef idx="minor">
            <a:schemeClr val="tx1"/>
          </a:fontRef>
        </p:style>
      </p:cxnSp>
      <p:sp>
        <p:nvSpPr>
          <p:cNvPr id="42" name="Oval 41"/>
          <p:cNvSpPr/>
          <p:nvPr/>
        </p:nvSpPr>
        <p:spPr>
          <a:xfrm>
            <a:off x="5214942" y="2209800"/>
            <a:ext cx="347658" cy="552450"/>
          </a:xfrm>
          <a:prstGeom prst="ellipse">
            <a:avLst/>
          </a:prstGeom>
          <a:noFill/>
          <a:ln w="158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38" name="Picture 4"/>
          <p:cNvPicPr>
            <a:picLocks noChangeAspect="1" noChangeArrowheads="1"/>
          </p:cNvPicPr>
          <p:nvPr/>
        </p:nvPicPr>
        <p:blipFill>
          <a:blip r:embed="rId5" cstate="print"/>
          <a:srcRect b="7423"/>
          <a:stretch>
            <a:fillRect/>
          </a:stretch>
        </p:blipFill>
        <p:spPr bwMode="auto">
          <a:xfrm>
            <a:off x="152400" y="533400"/>
            <a:ext cx="4191000" cy="3048000"/>
          </a:xfrm>
          <a:prstGeom prst="rect">
            <a:avLst/>
          </a:prstGeom>
          <a:noFill/>
          <a:ln w="9525">
            <a:noFill/>
            <a:miter lim="800000"/>
            <a:headEnd/>
            <a:tailEnd/>
          </a:ln>
        </p:spPr>
      </p:pic>
      <p:pic>
        <p:nvPicPr>
          <p:cNvPr id="1039" name="Picture 4"/>
          <p:cNvPicPr>
            <a:picLocks noChangeAspect="1" noChangeArrowheads="1"/>
          </p:cNvPicPr>
          <p:nvPr/>
        </p:nvPicPr>
        <p:blipFill>
          <a:blip r:embed="rId6" cstate="print"/>
          <a:srcRect l="10831" t="23750" r="11191" b="9918"/>
          <a:stretch>
            <a:fillRect/>
          </a:stretch>
        </p:blipFill>
        <p:spPr bwMode="auto">
          <a:xfrm>
            <a:off x="0" y="3460750"/>
            <a:ext cx="4502150" cy="3397250"/>
          </a:xfrm>
          <a:prstGeom prst="rect">
            <a:avLst/>
          </a:prstGeom>
          <a:noFill/>
          <a:ln w="9525">
            <a:noFill/>
            <a:miter lim="800000"/>
            <a:headEnd/>
            <a:tailEnd/>
          </a:ln>
        </p:spPr>
      </p:pic>
      <p:cxnSp>
        <p:nvCxnSpPr>
          <p:cNvPr id="52" name="Straight Arrow Connector 51"/>
          <p:cNvCxnSpPr>
            <a:stCxn id="53" idx="4"/>
            <a:endCxn id="62" idx="0"/>
          </p:cNvCxnSpPr>
          <p:nvPr/>
        </p:nvCxnSpPr>
        <p:spPr>
          <a:xfrm rot="5400000">
            <a:off x="1104901" y="3390900"/>
            <a:ext cx="1752600" cy="3175"/>
          </a:xfrm>
          <a:prstGeom prst="straightConnector1">
            <a:avLst/>
          </a:prstGeom>
          <a:ln w="22225">
            <a:solidFill>
              <a:schemeClr val="tx1"/>
            </a:solidFill>
            <a:headEnd type="arrow"/>
            <a:tailEnd type="arrow"/>
          </a:ln>
        </p:spPr>
        <p:style>
          <a:lnRef idx="2">
            <a:schemeClr val="dk1"/>
          </a:lnRef>
          <a:fillRef idx="0">
            <a:schemeClr val="dk1"/>
          </a:fillRef>
          <a:effectRef idx="1">
            <a:schemeClr val="dk1"/>
          </a:effectRef>
          <a:fontRef idx="minor">
            <a:schemeClr val="tx1"/>
          </a:fontRef>
        </p:style>
      </p:cxnSp>
      <p:sp>
        <p:nvSpPr>
          <p:cNvPr id="53" name="Oval 52"/>
          <p:cNvSpPr/>
          <p:nvPr/>
        </p:nvSpPr>
        <p:spPr>
          <a:xfrm>
            <a:off x="1295400" y="1295400"/>
            <a:ext cx="1371600" cy="1219200"/>
          </a:xfrm>
          <a:prstGeom prst="ellipse">
            <a:avLst/>
          </a:prstGeom>
          <a:noFill/>
          <a:ln w="158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2" name="Oval 61"/>
          <p:cNvSpPr/>
          <p:nvPr/>
        </p:nvSpPr>
        <p:spPr>
          <a:xfrm>
            <a:off x="1295400" y="4267200"/>
            <a:ext cx="1371600" cy="1219200"/>
          </a:xfrm>
          <a:prstGeom prst="ellipse">
            <a:avLst/>
          </a:prstGeom>
          <a:noFill/>
          <a:ln w="158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Rectangle 19"/>
          <p:cNvSpPr/>
          <p:nvPr/>
        </p:nvSpPr>
        <p:spPr>
          <a:xfrm>
            <a:off x="1857356" y="5357826"/>
            <a:ext cx="3429024" cy="1323439"/>
          </a:xfrm>
          <a:prstGeom prst="rect">
            <a:avLst/>
          </a:prstGeom>
        </p:spPr>
        <p:txBody>
          <a:bodyPr wrap="square">
            <a:spAutoFit/>
          </a:bodyPr>
          <a:lstStyle/>
          <a:p>
            <a:r>
              <a:rPr lang="en-GB" sz="1600" dirty="0" smtClean="0">
                <a:latin typeface="Times New Roman" pitchFamily="18" charset="0"/>
                <a:cs typeface="Times New Roman" pitchFamily="18" charset="0"/>
              </a:rPr>
              <a:t>C. J. WANG, S. L. XU AND C. M. GUO, “</a:t>
            </a:r>
            <a:r>
              <a:rPr lang="en-GB" sz="1600" i="1" dirty="0" smtClean="0">
                <a:latin typeface="Times New Roman" pitchFamily="18" charset="0"/>
                <a:cs typeface="Times New Roman" pitchFamily="18" charset="0"/>
              </a:rPr>
              <a:t>Study on gaseous detonation propagation in a bifurcated tube</a:t>
            </a:r>
            <a:r>
              <a:rPr lang="en-GB" sz="1600" dirty="0" smtClean="0">
                <a:latin typeface="Times New Roman" pitchFamily="18" charset="0"/>
                <a:cs typeface="Times New Roman" pitchFamily="18" charset="0"/>
              </a:rPr>
              <a:t>”, Journal of Fluid Mechanics (2008), 599: 81-110</a:t>
            </a:r>
            <a:endParaRPr lang="en-GB" sz="1600" dirty="0">
              <a:latin typeface="Times New Roman" pitchFamily="18" charset="0"/>
              <a:cs typeface="Times New Roman" pitchFamily="18" charset="0"/>
            </a:endParaRPr>
          </a:p>
        </p:txBody>
      </p:sp>
      <p:cxnSp>
        <p:nvCxnSpPr>
          <p:cNvPr id="23" name="Straight Arrow Connector 22"/>
          <p:cNvCxnSpPr>
            <a:stCxn id="53" idx="5"/>
          </p:cNvCxnSpPr>
          <p:nvPr/>
        </p:nvCxnSpPr>
        <p:spPr>
          <a:xfrm rot="16200000" flipH="1">
            <a:off x="3079750" y="1722436"/>
            <a:ext cx="2307394" cy="353462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ppt_x</p:attrName>
                                        </p:attrNameLst>
                                      </p:cBhvr>
                                      <p:tavLst>
                                        <p:tav tm="0">
                                          <p:val>
                                            <p:strVal val="#ppt_x-.2"/>
                                          </p:val>
                                        </p:tav>
                                        <p:tav tm="100000">
                                          <p:val>
                                            <p:strVal val="#ppt_x"/>
                                          </p:val>
                                        </p:tav>
                                      </p:tavLst>
                                    </p:anim>
                                    <p:anim calcmode="lin" valueType="num">
                                      <p:cBhvr>
                                        <p:cTn id="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
                                        </p:tgtEl>
                                      </p:cBhvr>
                                    </p:animEffect>
                                  </p:childTnLst>
                                </p:cTn>
                              </p:par>
                              <p:par>
                                <p:cTn id="10" presetID="29"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ppt_x</p:attrName>
                                        </p:attrNameLst>
                                      </p:cBhvr>
                                      <p:tavLst>
                                        <p:tav tm="0">
                                          <p:val>
                                            <p:strVal val="#ppt_x-.2"/>
                                          </p:val>
                                        </p:tav>
                                        <p:tav tm="100000">
                                          <p:val>
                                            <p:strVal val="#ppt_x"/>
                                          </p:val>
                                        </p:tav>
                                      </p:tavLst>
                                    </p:anim>
                                    <p:anim calcmode="lin" valueType="num">
                                      <p:cBhvr>
                                        <p:cTn id="13"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000" fill="hold"/>
                                        <p:tgtEl>
                                          <p:spTgt spid="40"/>
                                        </p:tgtEl>
                                        <p:attrNameLst>
                                          <p:attrName>ppt_x</p:attrName>
                                        </p:attrNameLst>
                                      </p:cBhvr>
                                      <p:tavLst>
                                        <p:tav tm="0">
                                          <p:val>
                                            <p:strVal val="#ppt_x-.2"/>
                                          </p:val>
                                        </p:tav>
                                        <p:tav tm="100000">
                                          <p:val>
                                            <p:strVal val="#ppt_x"/>
                                          </p:val>
                                        </p:tav>
                                      </p:tavLst>
                                    </p:anim>
                                    <p:anim calcmode="lin" valueType="num">
                                      <p:cBhvr>
                                        <p:cTn id="18"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ppt_x</p:attrName>
                                        </p:attrNameLst>
                                      </p:cBhvr>
                                      <p:tavLst>
                                        <p:tav tm="0">
                                          <p:val>
                                            <p:strVal val="#ppt_x-.2"/>
                                          </p:val>
                                        </p:tav>
                                        <p:tav tm="100000">
                                          <p:val>
                                            <p:strVal val="#ppt_x"/>
                                          </p:val>
                                        </p:tav>
                                      </p:tavLst>
                                    </p:anim>
                                    <p:anim calcmode="lin" valueType="num">
                                      <p:cBhvr>
                                        <p:cTn id="25"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7"/>
                                        </p:tgtEl>
                                      </p:cBhvr>
                                    </p:animEffect>
                                  </p:childTnLst>
                                </p:cTn>
                              </p:par>
                              <p:par>
                                <p:cTn id="27" presetID="29"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1000" fill="hold"/>
                                        <p:tgtEl>
                                          <p:spTgt spid="24"/>
                                        </p:tgtEl>
                                        <p:attrNameLst>
                                          <p:attrName>ppt_x</p:attrName>
                                        </p:attrNameLst>
                                      </p:cBhvr>
                                      <p:tavLst>
                                        <p:tav tm="0">
                                          <p:val>
                                            <p:strVal val="#ppt_x-.2"/>
                                          </p:val>
                                        </p:tav>
                                        <p:tav tm="100000">
                                          <p:val>
                                            <p:strVal val="#ppt_x"/>
                                          </p:val>
                                        </p:tav>
                                      </p:tavLst>
                                    </p:anim>
                                    <p:anim calcmode="lin" valueType="num">
                                      <p:cBhvr>
                                        <p:cTn id="30"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4"/>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1000" fill="hold"/>
                                        <p:tgtEl>
                                          <p:spTgt spid="30"/>
                                        </p:tgtEl>
                                        <p:attrNameLst>
                                          <p:attrName>ppt_x</p:attrName>
                                        </p:attrNameLst>
                                      </p:cBhvr>
                                      <p:tavLst>
                                        <p:tav tm="0">
                                          <p:val>
                                            <p:strVal val="#ppt_x-.2"/>
                                          </p:val>
                                        </p:tav>
                                        <p:tav tm="100000">
                                          <p:val>
                                            <p:strVal val="#ppt_x"/>
                                          </p:val>
                                        </p:tav>
                                      </p:tavLst>
                                    </p:anim>
                                    <p:anim calcmode="lin" valueType="num">
                                      <p:cBhvr>
                                        <p:cTn id="35"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0"/>
                                        </p:tgtEl>
                                      </p:cBhvr>
                                    </p:animEffect>
                                  </p:childTnLst>
                                </p:cTn>
                              </p:par>
                              <p:par>
                                <p:cTn id="37" presetID="29"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ppt_x</p:attrName>
                                        </p:attrNameLst>
                                      </p:cBhvr>
                                      <p:tavLst>
                                        <p:tav tm="0">
                                          <p:val>
                                            <p:strVal val="#ppt_x-.2"/>
                                          </p:val>
                                        </p:tav>
                                        <p:tav tm="100000">
                                          <p:val>
                                            <p:strVal val="#ppt_x"/>
                                          </p:val>
                                        </p:tav>
                                      </p:tavLst>
                                    </p:anim>
                                    <p:anim calcmode="lin" valueType="num">
                                      <p:cBhvr>
                                        <p:cTn id="4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1"/>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ppt_x</p:attrName>
                                        </p:attrNameLst>
                                      </p:cBhvr>
                                      <p:tavLst>
                                        <p:tav tm="0">
                                          <p:val>
                                            <p:strVal val="#ppt_x-.2"/>
                                          </p:val>
                                        </p:tav>
                                        <p:tav tm="100000">
                                          <p:val>
                                            <p:strVal val="#ppt_x"/>
                                          </p:val>
                                        </p:tav>
                                      </p:tavLst>
                                    </p:anim>
                                    <p:anim calcmode="lin" valueType="num">
                                      <p:cBhvr>
                                        <p:cTn id="4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6" dur="1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1000" fill="hold"/>
                                        <p:tgtEl>
                                          <p:spTgt spid="23"/>
                                        </p:tgtEl>
                                        <p:attrNameLst>
                                          <p:attrName>ppt_x</p:attrName>
                                        </p:attrNameLst>
                                      </p:cBhvr>
                                      <p:tavLst>
                                        <p:tav tm="0">
                                          <p:val>
                                            <p:strVal val="#ppt_x-.2"/>
                                          </p:val>
                                        </p:tav>
                                        <p:tav tm="100000">
                                          <p:val>
                                            <p:strVal val="#ppt_x"/>
                                          </p:val>
                                        </p:tav>
                                      </p:tavLst>
                                    </p:anim>
                                    <p:anim calcmode="lin" valueType="num">
                                      <p:cBhvr>
                                        <p:cTn id="52"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3"/>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1000" fill="hold"/>
                                        <p:tgtEl>
                                          <p:spTgt spid="53"/>
                                        </p:tgtEl>
                                        <p:attrNameLst>
                                          <p:attrName>ppt_x</p:attrName>
                                        </p:attrNameLst>
                                      </p:cBhvr>
                                      <p:tavLst>
                                        <p:tav tm="0">
                                          <p:val>
                                            <p:strVal val="#ppt_x-.2"/>
                                          </p:val>
                                        </p:tav>
                                        <p:tav tm="100000">
                                          <p:val>
                                            <p:strVal val="#ppt_x"/>
                                          </p:val>
                                        </p:tav>
                                      </p:tavLst>
                                    </p:anim>
                                    <p:anim calcmode="lin" valueType="num">
                                      <p:cBhvr>
                                        <p:cTn id="57"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3"/>
                                        </p:tgtEl>
                                      </p:cBhvr>
                                    </p:animEffect>
                                  </p:childTnLst>
                                </p:cTn>
                              </p:par>
                              <p:par>
                                <p:cTn id="59" presetID="29"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p:cTn id="61" dur="1000" fill="hold"/>
                                        <p:tgtEl>
                                          <p:spTgt spid="52"/>
                                        </p:tgtEl>
                                        <p:attrNameLst>
                                          <p:attrName>ppt_x</p:attrName>
                                        </p:attrNameLst>
                                      </p:cBhvr>
                                      <p:tavLst>
                                        <p:tav tm="0">
                                          <p:val>
                                            <p:strVal val="#ppt_x-.2"/>
                                          </p:val>
                                        </p:tav>
                                        <p:tav tm="100000">
                                          <p:val>
                                            <p:strVal val="#ppt_x"/>
                                          </p:val>
                                        </p:tav>
                                      </p:tavLst>
                                    </p:anim>
                                    <p:anim calcmode="lin" valueType="num">
                                      <p:cBhvr>
                                        <p:cTn id="62"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2"/>
                                        </p:tgtEl>
                                      </p:cBhvr>
                                    </p:animEffect>
                                  </p:childTnLst>
                                </p:cTn>
                              </p:par>
                              <p:par>
                                <p:cTn id="64" presetID="29" presetClass="entr" presetSubtype="0"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p:cTn id="66" dur="1000" fill="hold"/>
                                        <p:tgtEl>
                                          <p:spTgt spid="62"/>
                                        </p:tgtEl>
                                        <p:attrNameLst>
                                          <p:attrName>ppt_x</p:attrName>
                                        </p:attrNameLst>
                                      </p:cBhvr>
                                      <p:tavLst>
                                        <p:tav tm="0">
                                          <p:val>
                                            <p:strVal val="#ppt_x-.2"/>
                                          </p:val>
                                        </p:tav>
                                        <p:tav tm="100000">
                                          <p:val>
                                            <p:strVal val="#ppt_x"/>
                                          </p:val>
                                        </p:tav>
                                      </p:tavLst>
                                    </p:anim>
                                    <p:anim calcmode="lin" valueType="num">
                                      <p:cBhvr>
                                        <p:cTn id="67"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68"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0" grpId="0" animBg="1"/>
      <p:bldP spid="40" grpId="0" animBg="1"/>
      <p:bldP spid="42" grpId="0" animBg="1"/>
      <p:bldP spid="53" grpId="0" animBg="1"/>
      <p:bldP spid="6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2.5"/>
</p:tagLst>
</file>

<file path=ppt/tags/tag2.xml><?xml version="1.0" encoding="utf-8"?>
<p:tagLst xmlns:a="http://schemas.openxmlformats.org/drawingml/2006/main" xmlns:r="http://schemas.openxmlformats.org/officeDocument/2006/relationships" xmlns:p="http://schemas.openxmlformats.org/presentationml/2006/main">
  <p:tag name="TIMING" val="|17.3|28.1"/>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KU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KU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6443</TotalTime>
  <Words>806</Words>
  <Application>Microsoft Office PowerPoint</Application>
  <PresentationFormat>On-screen Show (4:3)</PresentationFormat>
  <Paragraphs>124</Paragraphs>
  <Slides>20</Slides>
  <Notes>6</Notes>
  <HiddenSlides>0</HiddenSlides>
  <MMClips>5</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Custom Design</vt:lpstr>
      <vt:lpstr>4_KUTemplate</vt:lpstr>
      <vt:lpstr>Bitmap Image</vt:lpstr>
      <vt:lpstr>Flame acceleration and transition from deflagration to detonation in hydrogen explosions</vt:lpstr>
      <vt:lpstr>Outilne </vt:lpstr>
      <vt:lpstr> Combustion waves</vt:lpstr>
      <vt:lpstr>DDT</vt:lpstr>
      <vt:lpstr>Governing equations</vt:lpstr>
      <vt:lpstr>Slide 6</vt:lpstr>
      <vt:lpstr>Structure of detonation front</vt:lpstr>
      <vt:lpstr>Detonation propagation in a bifurcated</vt:lpstr>
      <vt:lpstr>Detonation propagation in a bifurcated</vt:lpstr>
      <vt:lpstr>Detonation propagation in a bifurcated</vt:lpstr>
      <vt:lpstr>Case study-1 (E. S. Oran) </vt:lpstr>
      <vt:lpstr>Slide 12</vt:lpstr>
      <vt:lpstr>Case study-2 (A. Teodorczyk et. al) </vt:lpstr>
      <vt:lpstr> DDT</vt:lpstr>
      <vt:lpstr> DDT</vt:lpstr>
      <vt:lpstr>Comparison of the predicted temperature animation</vt:lpstr>
      <vt:lpstr>Detonation Failure while passing over obstacles</vt:lpstr>
      <vt:lpstr>Slide 18</vt:lpstr>
      <vt:lpstr>Summery </vt:lpstr>
      <vt:lpstr>Slide 20</vt:lpstr>
    </vt:vector>
  </TitlesOfParts>
  <Company>Kingston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Goes Here</dc:title>
  <dc:creator>KU08277</dc:creator>
  <cp:lastModifiedBy>KU47613</cp:lastModifiedBy>
  <cp:revision>286</cp:revision>
  <dcterms:created xsi:type="dcterms:W3CDTF">2007-12-20T12:49:00Z</dcterms:created>
  <dcterms:modified xsi:type="dcterms:W3CDTF">2011-09-09T15:34:02Z</dcterms:modified>
</cp:coreProperties>
</file>