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307" r:id="rId3"/>
    <p:sldId id="309" r:id="rId4"/>
    <p:sldId id="308" r:id="rId5"/>
    <p:sldId id="310" r:id="rId6"/>
    <p:sldId id="271" r:id="rId7"/>
    <p:sldId id="288" r:id="rId8"/>
    <p:sldId id="313" r:id="rId9"/>
    <p:sldId id="270" r:id="rId10"/>
    <p:sldId id="272" r:id="rId11"/>
    <p:sldId id="285" r:id="rId12"/>
    <p:sldId id="286" r:id="rId13"/>
    <p:sldId id="303" r:id="rId14"/>
    <p:sldId id="302" r:id="rId15"/>
    <p:sldId id="311" r:id="rId16"/>
    <p:sldId id="312" r:id="rId1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FF"/>
    <a:srgbClr val="3399FF"/>
    <a:srgbClr val="CC0099"/>
    <a:srgbClr val="FF0066"/>
    <a:srgbClr val="006600"/>
    <a:srgbClr val="FF9966"/>
    <a:srgbClr val="FFCCFF"/>
    <a:srgbClr val="CCEC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0" autoAdjust="0"/>
    <p:restoredTop sz="91212" autoAdjust="0"/>
  </p:normalViewPr>
  <p:slideViewPr>
    <p:cSldViewPr showGuides="1">
      <p:cViewPr>
        <p:scale>
          <a:sx n="40" d="100"/>
          <a:sy n="40" d="100"/>
        </p:scale>
        <p:origin x="-130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478"/>
            <a:ext cx="2734805" cy="3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264621"/>
            <a:ext cx="307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205115"/>
            <a:ext cx="999196" cy="50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636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32477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7504" y="5157192"/>
            <a:ext cx="9036496" cy="5040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512" cy="689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5240233"/>
            <a:ext cx="8434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baseline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J. Yáñez</a:t>
            </a:r>
            <a:endParaRPr lang="de-DE" sz="1800" b="1" kern="1200" baseline="0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3550-0739-42B7-9A45-B15E57BCDFD5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6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397-55EF-4172-AAC6-91AAA4285C4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6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6600" cy="48942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0" y="6445250"/>
            <a:ext cx="4248150" cy="360363"/>
          </a:xfrm>
          <a:solidFill>
            <a:schemeClr val="accent3">
              <a:lumMod val="85000"/>
            </a:schemeClr>
          </a:solidFill>
          <a:ln/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Karlsruhe Institute of Technology</a:t>
            </a:r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8543-D51A-47F9-8B8C-F345AB63733A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6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E0CA-F49A-4A73-B57F-22997294E071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7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860C-D31C-4FE4-87E8-BBD43D289E2E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9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3696-7C53-41B7-B728-05BA33284096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5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EAA-0E19-4292-8C88-DF7DBF40B533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4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3304-4CBF-499B-B5D7-6025FB62C3E4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7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16D7-93DC-4B03-AF4B-43CA872DBDE7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7" name="Rectangle 12"/>
          <p:cNvSpPr txBox="1">
            <a:spLocks noChangeArrowheads="1"/>
          </p:cNvSpPr>
          <p:nvPr userDrawn="1"/>
        </p:nvSpPr>
        <p:spPr bwMode="auto">
          <a:xfrm>
            <a:off x="4572000" y="6445250"/>
            <a:ext cx="4248150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Karlsruhe Institute of Technology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Karlsruhe Institute of Technology &amp; </a:t>
            </a:r>
            <a:r>
              <a:rPr lang="en-US" sz="9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Russian Research Center "Kurchatov Institute”</a:t>
            </a:r>
            <a:endParaRPr lang="en-US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‹#›</a:t>
            </a:fld>
            <a:endParaRPr lang="de-DE" sz="900" b="1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J. </a:t>
            </a:r>
            <a:r>
              <a:rPr lang="en-US" dirty="0" err="1" smtClean="0"/>
              <a:t>Yanez</a:t>
            </a:r>
            <a:r>
              <a:rPr lang="en-US" dirty="0" smtClean="0"/>
              <a:t>, A. Lelyakin, T. Jordan, V. Alekseev, M. </a:t>
            </a:r>
            <a:r>
              <a:rPr lang="en-US" dirty="0" err="1" smtClean="0"/>
              <a:t>Kuznetsov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Effect of End Venting on Flame Acceleration in an Obstructed Channel</a:t>
            </a:r>
            <a:endParaRPr lang="en-US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11E6-56E3-4D02-B403-66B465DEBB30}" type="datetime1">
              <a:rPr lang="de-DE" smtClean="0"/>
              <a:pPr/>
              <a:t>14.09.2011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0.gif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0.gi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0.gif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0.gi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Karlsruhe Institute of Technology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2060848"/>
            <a:ext cx="763284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ANALYSIS OF THE PARAMETRIC-ACOUSTIC INSTABILITY FOR SAFETY ASSESSMENT OF HYDROGEN-AIR MIXTURES IN CLOSED VOLUMES</a:t>
            </a:r>
          </a:p>
        </p:txBody>
      </p:sp>
      <p:sp>
        <p:nvSpPr>
          <p:cNvPr id="7" name="Rechteck 6"/>
          <p:cNvSpPr/>
          <p:nvPr/>
        </p:nvSpPr>
        <p:spPr>
          <a:xfrm>
            <a:off x="3635896" y="4869160"/>
            <a:ext cx="5184576" cy="72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Yáñez, J., Kuznetsov, M., Redlinger, R., Kotchourko, A., Lelyakin, A.</a:t>
            </a:r>
            <a:endParaRPr lang="de-DE" dirty="0"/>
          </a:p>
        </p:txBody>
      </p:sp>
      <p:pic>
        <p:nvPicPr>
          <p:cNvPr id="8" name="Picture 13" descr="KIT-Logo-rgb_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8028384" y="2348880"/>
            <a:ext cx="288032" cy="18722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275856" y="4653136"/>
            <a:ext cx="288032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308304" y="188640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 bwMode="auto">
          <a:xfrm>
            <a:off x="3779912" y="6445250"/>
            <a:ext cx="5112568" cy="3603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1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Acoustic-Parametric instability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pic>
        <p:nvPicPr>
          <p:cNvPr id="31750" name="Grafik 18" descr="datos_7.5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90" y="2167880"/>
            <a:ext cx="2838450" cy="1981200"/>
          </a:xfrm>
          <a:prstGeom prst="rect">
            <a:avLst/>
          </a:prstGeom>
          <a:noFill/>
        </p:spPr>
      </p:pic>
      <p:pic>
        <p:nvPicPr>
          <p:cNvPr id="31749" name="Grafik 21" descr="datos_12.5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710" y="2167880"/>
            <a:ext cx="2838450" cy="1981200"/>
          </a:xfrm>
          <a:prstGeom prst="rect">
            <a:avLst/>
          </a:prstGeom>
          <a:noFill/>
        </p:spPr>
      </p:pic>
      <p:pic>
        <p:nvPicPr>
          <p:cNvPr id="31748" name="Grafik 22" descr="datos_15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030" y="2167880"/>
            <a:ext cx="2838450" cy="1981200"/>
          </a:xfrm>
          <a:prstGeom prst="rect">
            <a:avLst/>
          </a:prstGeom>
          <a:noFill/>
        </p:spPr>
      </p:pic>
      <p:pic>
        <p:nvPicPr>
          <p:cNvPr id="31747" name="Grafik 23" descr="datos_30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764" y="4256112"/>
            <a:ext cx="2838450" cy="1981200"/>
          </a:xfrm>
          <a:prstGeom prst="rect">
            <a:avLst/>
          </a:prstGeom>
          <a:noFill/>
        </p:spPr>
      </p:pic>
      <p:pic>
        <p:nvPicPr>
          <p:cNvPr id="31746" name="Grafik 24" descr="datos_45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3710" y="4256112"/>
            <a:ext cx="2838450" cy="1981200"/>
          </a:xfrm>
          <a:prstGeom prst="rect">
            <a:avLst/>
          </a:prstGeom>
          <a:noFill/>
        </p:spPr>
      </p:pic>
      <p:pic>
        <p:nvPicPr>
          <p:cNvPr id="31745" name="Grafik 25" descr="datos_60.ti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4030" y="4256112"/>
            <a:ext cx="2838450" cy="198120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34" name="Inhaltsplatzhalt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64896" cy="5038278"/>
          </a:xfrm>
        </p:spPr>
        <p:txBody>
          <a:bodyPr/>
          <a:lstStyle/>
          <a:p>
            <a:pPr>
              <a:buBlip>
                <a:blip r:embed="rId8"/>
              </a:buBlip>
            </a:pPr>
            <a:r>
              <a:rPr lang="en-GB" sz="1800" dirty="0" smtClean="0"/>
              <a:t>Normal conditions P, T. Excitation frequency of 1000 Hz. </a:t>
            </a:r>
          </a:p>
          <a:p>
            <a:pPr>
              <a:buBlip>
                <a:blip r:embed="rId8"/>
              </a:buBlip>
            </a:pPr>
            <a:r>
              <a:rPr lang="en-GB" sz="1800" dirty="0" smtClean="0"/>
              <a:t>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7.5, 12.5, 15; 30, 45, 60 vol. H</a:t>
            </a:r>
            <a:r>
              <a:rPr lang="en-GB" sz="1800" baseline="-25000" dirty="0" smtClean="0"/>
              <a:t>2</a:t>
            </a:r>
            <a:endParaRPr lang="de-DE" sz="1800" dirty="0" smtClean="0"/>
          </a:p>
          <a:p>
            <a:pPr>
              <a:buBlip>
                <a:blip r:embed="rId8"/>
              </a:buBlip>
            </a:pPr>
            <a:r>
              <a:rPr lang="en-US" sz="1800" dirty="0" smtClean="0">
                <a:solidFill>
                  <a:srgbClr val="FF0000"/>
                </a:solidFill>
              </a:rPr>
              <a:t>Rich H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-air mixtures more stable for acoustic-parametric instability</a:t>
            </a:r>
          </a:p>
          <a:p>
            <a:pPr>
              <a:buBlip>
                <a:blip r:embed="rId8"/>
              </a:buBlip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Acoustic-Parametric instability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36870" name="Grafik 0" descr="datos_20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2" y="2095872"/>
            <a:ext cx="2838450" cy="1981200"/>
          </a:xfrm>
          <a:prstGeom prst="rect">
            <a:avLst/>
          </a:prstGeom>
          <a:noFill/>
        </p:spPr>
      </p:pic>
      <p:pic>
        <p:nvPicPr>
          <p:cNvPr id="36869" name="Grafik 2" descr="datos_20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214" y="2095872"/>
            <a:ext cx="2838450" cy="1981200"/>
          </a:xfrm>
          <a:prstGeom prst="rect">
            <a:avLst/>
          </a:prstGeom>
          <a:noFill/>
        </p:spPr>
      </p:pic>
      <p:pic>
        <p:nvPicPr>
          <p:cNvPr id="36868" name="Grafik 10" descr="datos_20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526" y="2095872"/>
            <a:ext cx="2838450" cy="1981200"/>
          </a:xfrm>
          <a:prstGeom prst="rect">
            <a:avLst/>
          </a:prstGeom>
          <a:noFill/>
        </p:spPr>
      </p:pic>
      <p:pic>
        <p:nvPicPr>
          <p:cNvPr id="36867" name="Grafik 11" descr="datos_20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902" y="4184104"/>
            <a:ext cx="2838450" cy="1981200"/>
          </a:xfrm>
          <a:prstGeom prst="rect">
            <a:avLst/>
          </a:prstGeom>
          <a:noFill/>
        </p:spPr>
      </p:pic>
      <p:pic>
        <p:nvPicPr>
          <p:cNvPr id="36866" name="Grafik 4" descr="datos_20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3710" y="4184104"/>
            <a:ext cx="2838450" cy="1981200"/>
          </a:xfrm>
          <a:prstGeom prst="rect">
            <a:avLst/>
          </a:prstGeom>
          <a:noFill/>
        </p:spPr>
      </p:pic>
      <p:pic>
        <p:nvPicPr>
          <p:cNvPr id="36865" name="Grafik 5" descr="datos_20.ti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2022" y="4184104"/>
            <a:ext cx="2838450" cy="1981200"/>
          </a:xfrm>
          <a:prstGeom prst="rect">
            <a:avLst/>
          </a:prstGeom>
          <a:noFill/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038278"/>
          </a:xfrm>
        </p:spPr>
        <p:txBody>
          <a:bodyPr/>
          <a:lstStyle/>
          <a:p>
            <a:pPr>
              <a:buBlip>
                <a:blip r:embed="rId8"/>
              </a:buBlip>
            </a:pPr>
            <a:r>
              <a:rPr lang="en-GB" sz="1800" dirty="0" smtClean="0"/>
              <a:t>20% vol. 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-air. Normal conditions P,T</a:t>
            </a:r>
          </a:p>
          <a:p>
            <a:pPr>
              <a:buBlip>
                <a:blip r:embed="rId8"/>
              </a:buBlip>
            </a:pPr>
            <a:r>
              <a:rPr lang="en-GB" sz="1800" dirty="0" smtClean="0"/>
              <a:t>Excitation frequency of 20, 100, 200; 600, 1000, 4000 Hz</a:t>
            </a:r>
          </a:p>
          <a:p>
            <a:pPr>
              <a:buBlip>
                <a:blip r:embed="rId8"/>
              </a:buBlip>
            </a:pPr>
            <a:r>
              <a:rPr lang="en-US" sz="1800" dirty="0" smtClean="0">
                <a:solidFill>
                  <a:srgbClr val="6600FF"/>
                </a:solidFill>
              </a:rPr>
              <a:t>Higher frequency excitation implies more stable H</a:t>
            </a:r>
            <a:r>
              <a:rPr lang="en-US" sz="1800" baseline="-25000" dirty="0" smtClean="0">
                <a:solidFill>
                  <a:srgbClr val="6600FF"/>
                </a:solidFill>
              </a:rPr>
              <a:t>2</a:t>
            </a:r>
            <a:r>
              <a:rPr lang="en-US" sz="1800" dirty="0" smtClean="0">
                <a:solidFill>
                  <a:srgbClr val="6600FF"/>
                </a:solidFill>
              </a:rPr>
              <a:t>-air mixtures</a:t>
            </a:r>
            <a:endParaRPr lang="en-US" sz="18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79511" y="1124744"/>
            <a:ext cx="3888433" cy="511256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conclusions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4211960" y="980728"/>
            <a:ext cx="4752528" cy="5256584"/>
          </a:xfrm>
        </p:spPr>
        <p:txBody>
          <a:bodyPr/>
          <a:lstStyle/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660066"/>
                </a:solidFill>
              </a:rPr>
              <a:t>An enlarged perturbation frequency increases the thickness of the stability band</a:t>
            </a:r>
          </a:p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CC0000"/>
                </a:solidFill>
              </a:rPr>
              <a:t>Higher perturbation frequencies enlarge the interval of concentrations in which the </a:t>
            </a:r>
            <a:r>
              <a:rPr lang="en-GB" sz="2200" i="1" dirty="0" smtClean="0">
                <a:solidFill>
                  <a:srgbClr val="CC0000"/>
                </a:solidFill>
              </a:rPr>
              <a:t>acoustic</a:t>
            </a:r>
            <a:r>
              <a:rPr lang="en-GB" sz="2200" dirty="0" smtClean="0">
                <a:solidFill>
                  <a:srgbClr val="CC0000"/>
                </a:solidFill>
              </a:rPr>
              <a:t> instability will not transform spontaneously into the </a:t>
            </a:r>
            <a:r>
              <a:rPr lang="en-GB" sz="2200" i="1" dirty="0" smtClean="0">
                <a:solidFill>
                  <a:srgbClr val="CC0000"/>
                </a:solidFill>
              </a:rPr>
              <a:t>parametric</a:t>
            </a:r>
            <a:r>
              <a:rPr lang="en-GB" sz="2200" dirty="0" smtClean="0">
                <a:solidFill>
                  <a:srgbClr val="CC0000"/>
                </a:solidFill>
              </a:rPr>
              <a:t> </a:t>
            </a:r>
          </a:p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996600"/>
                </a:solidFill>
              </a:rPr>
              <a:t>In the extreme case of 20.0 Hz perturbations, no concentration interval resulted to be stable </a:t>
            </a:r>
          </a:p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6600CC"/>
                </a:solidFill>
              </a:rPr>
              <a:t>Significant for the nuclear safety</a:t>
            </a:r>
          </a:p>
          <a:p>
            <a:pPr lvl="1" hangingPunct="0">
              <a:buBlip>
                <a:blip r:embed="rId2"/>
              </a:buBlip>
            </a:pPr>
            <a:r>
              <a:rPr lang="en-GB" dirty="0" smtClean="0">
                <a:solidFill>
                  <a:srgbClr val="6600CC"/>
                </a:solidFill>
              </a:rPr>
              <a:t>Contention building will produce such order of magnitude of frequencies </a:t>
            </a:r>
            <a:endParaRPr lang="de-DE" dirty="0" smtClean="0">
              <a:solidFill>
                <a:srgbClr val="6600CC"/>
              </a:solidFill>
            </a:endParaRPr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21" name="Grafik 20" descr="F_band_thickness_pr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710" y="1916832"/>
            <a:ext cx="373022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899592" y="2780928"/>
            <a:ext cx="7488832" cy="2376264"/>
          </a:xfrm>
          <a:prstGeom prst="rect">
            <a:avLst/>
          </a:prstGeom>
          <a:gradFill flip="none" rotWithShape="1">
            <a:gsLst>
              <a:gs pos="0">
                <a:srgbClr val="FF66FF"/>
              </a:gs>
              <a:gs pos="100000">
                <a:srgbClr val="FF9966"/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768751" cy="2304256"/>
          </a:xfrm>
        </p:spPr>
        <p:txBody>
          <a:bodyPr/>
          <a:lstStyle/>
          <a:p>
            <a:pPr marL="457200" indent="-457200">
              <a:buBlip>
                <a:blip r:embed="rId2"/>
              </a:buBlip>
            </a:pPr>
            <a:r>
              <a:rPr lang="en-US" dirty="0" smtClean="0"/>
              <a:t>The existence of a </a:t>
            </a:r>
            <a:r>
              <a:rPr lang="en-US" sz="3200" dirty="0" smtClean="0"/>
              <a:t>new instability region </a:t>
            </a:r>
            <a:r>
              <a:rPr lang="en-US" dirty="0" smtClean="0"/>
              <a:t>for flame-pressure waves interaction which may exist for all mixtures with </a:t>
            </a:r>
            <a:r>
              <a:rPr lang="en-US" sz="3200" dirty="0" smtClean="0"/>
              <a:t>Le&lt;1</a:t>
            </a:r>
            <a:endParaRPr lang="en-US" sz="32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04988" y="15567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postulate: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179512" y="908720"/>
            <a:ext cx="3870103" cy="5256584"/>
          </a:xfrm>
          <a:prstGeom prst="rect">
            <a:avLst/>
          </a:prstGeom>
          <a:gradFill>
            <a:gsLst>
              <a:gs pos="0">
                <a:srgbClr val="CCCCFF"/>
              </a:gs>
              <a:gs pos="100000">
                <a:schemeClr val="bg1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60648"/>
            <a:ext cx="6911975" cy="561975"/>
          </a:xfrm>
        </p:spPr>
        <p:txBody>
          <a:bodyPr/>
          <a:lstStyle/>
          <a:p>
            <a:r>
              <a:rPr lang="en-US" dirty="0" smtClean="0"/>
              <a:t>Acoustic-Parametric instability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4211960" y="980728"/>
            <a:ext cx="4518174" cy="2952328"/>
          </a:xfrm>
        </p:spPr>
        <p:txBody>
          <a:bodyPr/>
          <a:lstStyle/>
          <a:p>
            <a:pPr algn="just"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0070C0"/>
                </a:solidFill>
              </a:rPr>
              <a:t>Whitaker solution </a:t>
            </a:r>
            <a:r>
              <a:rPr lang="en-GB" sz="2200" dirty="0" err="1" smtClean="0">
                <a:solidFill>
                  <a:srgbClr val="0070C0"/>
                </a:solidFill>
              </a:rPr>
              <a:t>fo</a:t>
            </a:r>
            <a:r>
              <a:rPr lang="en-GB" sz="2200" dirty="0" smtClean="0">
                <a:solidFill>
                  <a:srgbClr val="0070C0"/>
                </a:solidFill>
              </a:rPr>
              <a:t> the form</a:t>
            </a:r>
          </a:p>
          <a:p>
            <a:pPr algn="just" hangingPunct="0">
              <a:buBlip>
                <a:blip r:embed="rId3"/>
              </a:buBlip>
            </a:pPr>
            <a:endParaRPr lang="en-GB" sz="2200" dirty="0">
              <a:solidFill>
                <a:srgbClr val="660066"/>
              </a:solidFill>
            </a:endParaRPr>
          </a:p>
          <a:p>
            <a:pPr algn="just" hangingPunct="0">
              <a:buBlip>
                <a:blip r:embed="rId3"/>
              </a:buBlip>
            </a:pPr>
            <a:endParaRPr lang="en-GB" sz="2200" dirty="0" smtClean="0">
              <a:solidFill>
                <a:srgbClr val="660066"/>
              </a:solidFill>
            </a:endParaRPr>
          </a:p>
          <a:p>
            <a:pPr algn="just"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660066"/>
                </a:solidFill>
              </a:rPr>
              <a:t>Necessary condition for stability </a:t>
            </a:r>
          </a:p>
          <a:p>
            <a:pPr algn="just" hangingPunct="0">
              <a:buBlip>
                <a:blip r:embed="rId3"/>
              </a:buBlip>
            </a:pPr>
            <a:endParaRPr lang="en-GB" sz="2200" dirty="0">
              <a:solidFill>
                <a:srgbClr val="660066"/>
              </a:solidFill>
            </a:endParaRPr>
          </a:p>
          <a:p>
            <a:pPr algn="just"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006600"/>
                </a:solidFill>
              </a:rPr>
              <a:t>There exist a region          for   Lean mixtures. That is, a band of instability for all intensities of the perturbation is present</a:t>
            </a:r>
          </a:p>
          <a:p>
            <a:pPr algn="just" hangingPunct="0">
              <a:buBlip>
                <a:blip r:embed="rId3"/>
              </a:buBlip>
            </a:pPr>
            <a:r>
              <a:rPr lang="en-GB" sz="2200" dirty="0" err="1" smtClean="0">
                <a:solidFill>
                  <a:srgbClr val="996600"/>
                </a:solidFill>
              </a:rPr>
              <a:t>Ka</a:t>
            </a:r>
            <a:r>
              <a:rPr lang="en-GB" sz="2200" dirty="0" smtClean="0">
                <a:solidFill>
                  <a:srgbClr val="996600"/>
                </a:solidFill>
              </a:rPr>
              <a:t> is a resonance. Kb just stability limit</a:t>
            </a:r>
          </a:p>
          <a:p>
            <a:pPr algn="just"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00B0F0"/>
                </a:solidFill>
              </a:rPr>
              <a:t>Ka and Kb are independent of the intensity and of the frequency on the perturbation</a:t>
            </a:r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3" name="Grafik 18" descr="datos_7.5.tif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311896"/>
            <a:ext cx="3870103" cy="2701280"/>
          </a:xfrm>
          <a:prstGeom prst="rect">
            <a:avLst/>
          </a:prstGeom>
          <a:noFill/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251520" y="5445224"/>
          <a:ext cx="3800475" cy="676275"/>
        </p:xfrm>
        <a:graphic>
          <a:graphicData uri="http://schemas.openxmlformats.org/presentationml/2006/ole">
            <p:oleObj spid="_x0000_s83114" name="Equation" r:id="rId5" imgW="3797300" imgH="673100" progId="">
              <p:embed/>
            </p:oleObj>
          </a:graphicData>
        </a:graphic>
      </p:graphicFrame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1684031"/>
              </p:ext>
            </p:extLst>
          </p:nvPr>
        </p:nvGraphicFramePr>
        <p:xfrm>
          <a:off x="371203" y="1182650"/>
          <a:ext cx="2886075" cy="676275"/>
        </p:xfrm>
        <a:graphic>
          <a:graphicData uri="http://schemas.openxmlformats.org/presentationml/2006/ole">
            <p:oleObj spid="_x0000_s83115" name="Equation" r:id="rId6" imgW="2882900" imgH="673100" progId="">
              <p:embed/>
            </p:oleObj>
          </a:graphicData>
        </a:graphic>
      </p:graphicFrame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1043608" y="1916832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395536" y="4648200"/>
            <a:ext cx="648072" cy="869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9886346"/>
              </p:ext>
            </p:extLst>
          </p:nvPr>
        </p:nvGraphicFramePr>
        <p:xfrm>
          <a:off x="4672459" y="1412776"/>
          <a:ext cx="2632075" cy="627062"/>
        </p:xfrm>
        <a:graphic>
          <a:graphicData uri="http://schemas.openxmlformats.org/presentationml/2006/ole">
            <p:oleObj spid="_x0000_s83116" name="Equation" r:id="rId7" imgW="1815840" imgH="431640" progId="">
              <p:embed/>
            </p:oleObj>
          </a:graphicData>
        </a:graphic>
      </p:graphicFrame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2367275"/>
              </p:ext>
            </p:extLst>
          </p:nvPr>
        </p:nvGraphicFramePr>
        <p:xfrm>
          <a:off x="4644008" y="2565400"/>
          <a:ext cx="693738" cy="381000"/>
        </p:xfrm>
        <a:graphic>
          <a:graphicData uri="http://schemas.openxmlformats.org/presentationml/2006/ole">
            <p:oleObj spid="_x0000_s83117" name="Equation" r:id="rId8" imgW="457200" imgH="253800" progId="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0572759"/>
              </p:ext>
            </p:extLst>
          </p:nvPr>
        </p:nvGraphicFramePr>
        <p:xfrm>
          <a:off x="7543179" y="3068960"/>
          <a:ext cx="557213" cy="266700"/>
        </p:xfrm>
        <a:graphic>
          <a:graphicData uri="http://schemas.openxmlformats.org/presentationml/2006/ole">
            <p:oleObj spid="_x0000_s83118" name="Equation" r:id="rId9" imgW="368280" imgH="177480" progId="">
              <p:embed/>
            </p:oleObj>
          </a:graphicData>
        </a:graphic>
      </p:graphicFrame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4644463"/>
              </p:ext>
            </p:extLst>
          </p:nvPr>
        </p:nvGraphicFramePr>
        <p:xfrm>
          <a:off x="5536555" y="2511957"/>
          <a:ext cx="864096" cy="520999"/>
        </p:xfrm>
        <a:graphic>
          <a:graphicData uri="http://schemas.openxmlformats.org/presentationml/2006/ole">
            <p:oleObj spid="_x0000_s83119" name="Equation" r:id="rId10" imgW="647419" imgH="3935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179511" y="2492896"/>
            <a:ext cx="3888433" cy="3456384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100000">
                <a:srgbClr val="FF9966"/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Acoustic-Parametric instability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4211960" y="2348880"/>
            <a:ext cx="4752528" cy="3672408"/>
          </a:xfrm>
        </p:spPr>
        <p:txBody>
          <a:bodyPr/>
          <a:lstStyle/>
          <a:p>
            <a:pPr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660066"/>
                </a:solidFill>
              </a:rPr>
              <a:t>The conditions in which </a:t>
            </a:r>
            <a:r>
              <a:rPr lang="el-GR" sz="2200" dirty="0" smtClean="0">
                <a:solidFill>
                  <a:srgbClr val="660066"/>
                </a:solidFill>
              </a:rPr>
              <a:t>κ</a:t>
            </a:r>
            <a:r>
              <a:rPr lang="en-GB" sz="2200" dirty="0" smtClean="0">
                <a:solidFill>
                  <a:srgbClr val="660066"/>
                </a:solidFill>
              </a:rPr>
              <a:t> is negative are Le&lt;1</a:t>
            </a:r>
          </a:p>
          <a:p>
            <a:pPr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FF0000"/>
                </a:solidFill>
              </a:rPr>
              <a:t>Experiments are necessary to prove postulate!</a:t>
            </a:r>
          </a:p>
          <a:p>
            <a:pPr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660066"/>
                </a:solidFill>
              </a:rPr>
              <a:t>Distribution of the instability band with the concentration of H</a:t>
            </a:r>
            <a:r>
              <a:rPr lang="en-GB" sz="2200" baseline="-25000" dirty="0" smtClean="0">
                <a:solidFill>
                  <a:srgbClr val="660066"/>
                </a:solidFill>
              </a:rPr>
              <a:t>2</a:t>
            </a:r>
            <a:endParaRPr lang="en-GB" sz="2200" dirty="0" smtClean="0">
              <a:solidFill>
                <a:srgbClr val="660066"/>
              </a:solidFill>
            </a:endParaRPr>
          </a:p>
          <a:p>
            <a:pPr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CC0000"/>
                </a:solidFill>
              </a:rPr>
              <a:t>For mixtures with more than 30% </a:t>
            </a:r>
            <a:r>
              <a:rPr lang="en-GB" sz="2200" dirty="0" err="1" smtClean="0">
                <a:solidFill>
                  <a:srgbClr val="CC0000"/>
                </a:solidFill>
              </a:rPr>
              <a:t>vol</a:t>
            </a:r>
            <a:r>
              <a:rPr lang="en-GB" sz="2200" dirty="0" smtClean="0">
                <a:solidFill>
                  <a:srgbClr val="CC0000"/>
                </a:solidFill>
              </a:rPr>
              <a:t> H</a:t>
            </a:r>
            <a:r>
              <a:rPr lang="en-GB" sz="2200" baseline="-25000" dirty="0" smtClean="0">
                <a:solidFill>
                  <a:srgbClr val="CC0000"/>
                </a:solidFill>
              </a:rPr>
              <a:t>2</a:t>
            </a:r>
            <a:r>
              <a:rPr lang="en-GB" sz="2200" dirty="0" smtClean="0">
                <a:solidFill>
                  <a:srgbClr val="CC0000"/>
                </a:solidFill>
              </a:rPr>
              <a:t> the mechanism do not exists</a:t>
            </a:r>
          </a:p>
          <a:p>
            <a:pPr hangingPunct="0">
              <a:buBlip>
                <a:blip r:embed="rId3"/>
              </a:buBlip>
            </a:pPr>
            <a:r>
              <a:rPr lang="en-GB" sz="2200" dirty="0" smtClean="0">
                <a:solidFill>
                  <a:srgbClr val="996600"/>
                </a:solidFill>
              </a:rPr>
              <a:t>For concentrations bigger than 21% </a:t>
            </a:r>
            <a:r>
              <a:rPr lang="en-GB" sz="2200" dirty="0" err="1" smtClean="0">
                <a:solidFill>
                  <a:srgbClr val="996600"/>
                </a:solidFill>
              </a:rPr>
              <a:t>vol</a:t>
            </a:r>
            <a:r>
              <a:rPr lang="en-GB" sz="2200" dirty="0" smtClean="0">
                <a:solidFill>
                  <a:srgbClr val="996600"/>
                </a:solidFill>
              </a:rPr>
              <a:t> H</a:t>
            </a:r>
            <a:r>
              <a:rPr lang="en-GB" sz="2200" baseline="-25000" dirty="0" smtClean="0">
                <a:solidFill>
                  <a:srgbClr val="996600"/>
                </a:solidFill>
              </a:rPr>
              <a:t>2 </a:t>
            </a:r>
            <a:r>
              <a:rPr lang="en-GB" sz="2200" dirty="0" smtClean="0">
                <a:solidFill>
                  <a:srgbClr val="996600"/>
                </a:solidFill>
              </a:rPr>
              <a:t> all short modes suffers such effect</a:t>
            </a:r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21396"/>
            <a:ext cx="3600400" cy="248226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092393"/>
              </p:ext>
            </p:extLst>
          </p:nvPr>
        </p:nvGraphicFramePr>
        <p:xfrm>
          <a:off x="2561828" y="980728"/>
          <a:ext cx="3162300" cy="514350"/>
        </p:xfrm>
        <a:graphic>
          <a:graphicData uri="http://schemas.openxmlformats.org/presentationml/2006/ole">
            <p:oleObj spid="_x0000_s90187" name="Equation" r:id="rId5" imgW="3162240" imgH="507960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3703093"/>
              </p:ext>
            </p:extLst>
          </p:nvPr>
        </p:nvGraphicFramePr>
        <p:xfrm>
          <a:off x="2555776" y="1628800"/>
          <a:ext cx="4464496" cy="514350"/>
        </p:xfrm>
        <a:graphic>
          <a:graphicData uri="http://schemas.openxmlformats.org/presentationml/2006/ole">
            <p:oleObj spid="_x0000_s90188" name="Equation" r:id="rId6" imgW="4431960" imgH="507960" progId="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974428"/>
              </p:ext>
            </p:extLst>
          </p:nvPr>
        </p:nvGraphicFramePr>
        <p:xfrm>
          <a:off x="1368152" y="1250528"/>
          <a:ext cx="865188" cy="522288"/>
        </p:xfrm>
        <a:graphic>
          <a:graphicData uri="http://schemas.openxmlformats.org/presentationml/2006/ole">
            <p:oleObj spid="_x0000_s90189" name="Equation" r:id="rId7" imgW="647419" imgH="393529" progId="">
              <p:embed/>
            </p:oleObj>
          </a:graphicData>
        </a:graphic>
      </p:graphicFrame>
      <p:cxnSp>
        <p:nvCxnSpPr>
          <p:cNvPr id="11" name="Gerade Verbindung 10"/>
          <p:cNvCxnSpPr/>
          <p:nvPr/>
        </p:nvCxnSpPr>
        <p:spPr>
          <a:xfrm>
            <a:off x="971600" y="3861048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54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4320480"/>
          </a:xfrm>
        </p:spPr>
        <p:txBody>
          <a:bodyPr/>
          <a:lstStyle/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00B050"/>
                </a:solidFill>
              </a:rPr>
              <a:t>The acoustic parametric instability was analysed under the conditions that apply for hydrogen safety assessment</a:t>
            </a:r>
          </a:p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C00000"/>
                </a:solidFill>
              </a:rPr>
              <a:t>Conditions to apply Bychkov methodology are not fulfilled. </a:t>
            </a:r>
            <a:r>
              <a:rPr lang="en-GB" sz="2200" smtClean="0">
                <a:solidFill>
                  <a:srgbClr val="C00000"/>
                </a:solidFill>
              </a:rPr>
              <a:t>Solution </a:t>
            </a:r>
            <a:r>
              <a:rPr lang="en-GB" sz="2200" dirty="0" smtClean="0">
                <a:solidFill>
                  <a:srgbClr val="C00000"/>
                </a:solidFill>
              </a:rPr>
              <a:t>must be numerical</a:t>
            </a:r>
          </a:p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660066"/>
                </a:solidFill>
              </a:rPr>
              <a:t>Effect of H</a:t>
            </a:r>
            <a:r>
              <a:rPr lang="en-GB" sz="2200" baseline="-25000" dirty="0" smtClean="0">
                <a:solidFill>
                  <a:srgbClr val="660066"/>
                </a:solidFill>
              </a:rPr>
              <a:t>2</a:t>
            </a:r>
            <a:r>
              <a:rPr lang="en-GB" sz="2200" dirty="0" smtClean="0">
                <a:solidFill>
                  <a:srgbClr val="660066"/>
                </a:solidFill>
              </a:rPr>
              <a:t> concentration  and excitation frequency on the flame response was analysed</a:t>
            </a:r>
          </a:p>
          <a:p>
            <a:pPr lvl="1" hangingPunct="0">
              <a:buBlip>
                <a:blip r:embed="rId2"/>
              </a:buBlip>
            </a:pPr>
            <a:r>
              <a:rPr lang="en-GB" dirty="0" smtClean="0">
                <a:solidFill>
                  <a:srgbClr val="CC0099"/>
                </a:solidFill>
              </a:rPr>
              <a:t>To higher </a:t>
            </a:r>
            <a:r>
              <a:rPr lang="en-GB" dirty="0">
                <a:solidFill>
                  <a:srgbClr val="CC0099"/>
                </a:solidFill>
              </a:rPr>
              <a:t>H</a:t>
            </a:r>
            <a:r>
              <a:rPr lang="en-GB" baseline="-25000" dirty="0">
                <a:solidFill>
                  <a:srgbClr val="CC0099"/>
                </a:solidFill>
              </a:rPr>
              <a:t>2 </a:t>
            </a:r>
            <a:r>
              <a:rPr lang="en-GB" baseline="-25000" dirty="0" smtClean="0">
                <a:solidFill>
                  <a:srgbClr val="CC0099"/>
                </a:solidFill>
              </a:rPr>
              <a:t> </a:t>
            </a:r>
            <a:r>
              <a:rPr lang="en-GB" dirty="0" smtClean="0">
                <a:solidFill>
                  <a:srgbClr val="CC0099"/>
                </a:solidFill>
              </a:rPr>
              <a:t>concentration corresponds more stable mixtures, and more difficult transition from acoustic to parametric instability</a:t>
            </a:r>
          </a:p>
          <a:p>
            <a:pPr lvl="1" hangingPunct="0">
              <a:buBlip>
                <a:blip r:embed="rId2"/>
              </a:buBlip>
            </a:pPr>
            <a:r>
              <a:rPr lang="en-GB" dirty="0" smtClean="0">
                <a:solidFill>
                  <a:srgbClr val="CC00FF"/>
                </a:solidFill>
              </a:rPr>
              <a:t>To higher excitation correspond a more stable response. Separation between the acoustic and the parametric instability grows with frequency</a:t>
            </a:r>
          </a:p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3399FF"/>
                </a:solidFill>
              </a:rPr>
              <a:t>A new domain of instability was postulated for gaseous mixtures with Le&lt;1. Its effect will be of significance for lean mixtures</a:t>
            </a:r>
          </a:p>
          <a:p>
            <a:pPr hangingPunct="0">
              <a:buBlip>
                <a:blip r:embed="rId2"/>
              </a:buBlip>
            </a:pPr>
            <a:r>
              <a:rPr lang="en-GB" sz="2200" dirty="0" smtClean="0">
                <a:solidFill>
                  <a:srgbClr val="0070C0"/>
                </a:solidFill>
              </a:rPr>
              <a:t>Experimental confirmation of this new domain is needed</a:t>
            </a:r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519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259632" y="1628800"/>
            <a:ext cx="2952526" cy="432048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606230"/>
          </a:xfrm>
        </p:spPr>
        <p:txBody>
          <a:bodyPr/>
          <a:lstStyle/>
          <a:p>
            <a:pPr marL="314325" lvl="1" algn="just" hangingPunct="0">
              <a:buBlip>
                <a:blip r:embed="rId2"/>
              </a:buBlip>
            </a:pPr>
            <a:r>
              <a:rPr lang="en-US" sz="2800" dirty="0">
                <a:solidFill>
                  <a:srgbClr val="CC0000"/>
                </a:solidFill>
              </a:rPr>
              <a:t>The </a:t>
            </a:r>
            <a:r>
              <a:rPr lang="en-US" sz="2800" dirty="0" smtClean="0">
                <a:solidFill>
                  <a:srgbClr val="CC0000"/>
                </a:solidFill>
              </a:rPr>
              <a:t>interaction </a:t>
            </a:r>
            <a:r>
              <a:rPr lang="en-US" sz="2800" dirty="0">
                <a:solidFill>
                  <a:srgbClr val="CC0000"/>
                </a:solidFill>
              </a:rPr>
              <a:t>of flame fronts and acoustic </a:t>
            </a:r>
            <a:r>
              <a:rPr lang="en-US" sz="2800" dirty="0" smtClean="0">
                <a:solidFill>
                  <a:srgbClr val="CC0000"/>
                </a:solidFill>
              </a:rPr>
              <a:t>waves</a:t>
            </a:r>
          </a:p>
          <a:p>
            <a:pPr marL="0" lvl="1" indent="0" algn="just" hangingPunct="0">
              <a:buNone/>
            </a:pPr>
            <a:endParaRPr lang="en-US" sz="2800" dirty="0" smtClean="0">
              <a:solidFill>
                <a:srgbClr val="660066"/>
              </a:solidFill>
            </a:endParaRPr>
          </a:p>
          <a:p>
            <a:pPr marL="314325" lvl="1" algn="just" hangingPunct="0">
              <a:buBlip>
                <a:blip r:embed="rId2"/>
              </a:buBlip>
            </a:pPr>
            <a:endParaRPr lang="en-US" sz="20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 smtClean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5" name="Grafik 14" descr="thai-22-35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70" r="26562"/>
          <a:stretch>
            <a:fillRect/>
          </a:stretch>
        </p:blipFill>
        <p:spPr>
          <a:xfrm>
            <a:off x="1672697" y="1700808"/>
            <a:ext cx="2356197" cy="4248471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6" name="Picture 2" descr="gen_view_tahi"/>
          <p:cNvPicPr>
            <a:picLocks noChangeAspect="1" noChangeArrowheads="1"/>
          </p:cNvPicPr>
          <p:nvPr/>
        </p:nvPicPr>
        <p:blipFill>
          <a:blip r:embed="rId4" cstate="print"/>
          <a:srcRect l="5417" r="49763" b="5661"/>
          <a:stretch>
            <a:fillRect/>
          </a:stretch>
        </p:blipFill>
        <p:spPr bwMode="auto">
          <a:xfrm>
            <a:off x="5004048" y="1628800"/>
            <a:ext cx="3147727" cy="439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ihandform 13"/>
          <p:cNvSpPr/>
          <p:nvPr/>
        </p:nvSpPr>
        <p:spPr>
          <a:xfrm>
            <a:off x="6056052" y="3251493"/>
            <a:ext cx="1135957" cy="1368898"/>
          </a:xfrm>
          <a:custGeom>
            <a:avLst/>
            <a:gdLst>
              <a:gd name="connsiteX0" fmla="*/ 0 w 1405466"/>
              <a:gd name="connsiteY0" fmla="*/ 1173019 h 1474739"/>
              <a:gd name="connsiteX1" fmla="*/ 36945 w 1405466"/>
              <a:gd name="connsiteY1" fmla="*/ 166255 h 1474739"/>
              <a:gd name="connsiteX2" fmla="*/ 110836 w 1405466"/>
              <a:gd name="connsiteY2" fmla="*/ 175491 h 1474739"/>
              <a:gd name="connsiteX3" fmla="*/ 175490 w 1405466"/>
              <a:gd name="connsiteY3" fmla="*/ 1136073 h 1474739"/>
              <a:gd name="connsiteX4" fmla="*/ 286327 w 1405466"/>
              <a:gd name="connsiteY4" fmla="*/ 1200728 h 1474739"/>
              <a:gd name="connsiteX5" fmla="*/ 369454 w 1405466"/>
              <a:gd name="connsiteY5" fmla="*/ 83128 h 1474739"/>
              <a:gd name="connsiteX6" fmla="*/ 489527 w 1405466"/>
              <a:gd name="connsiteY6" fmla="*/ 1219200 h 1474739"/>
              <a:gd name="connsiteX7" fmla="*/ 646545 w 1405466"/>
              <a:gd name="connsiteY7" fmla="*/ 1237673 h 1474739"/>
              <a:gd name="connsiteX8" fmla="*/ 757381 w 1405466"/>
              <a:gd name="connsiteY8" fmla="*/ 110837 h 1474739"/>
              <a:gd name="connsiteX9" fmla="*/ 914400 w 1405466"/>
              <a:gd name="connsiteY9" fmla="*/ 1256146 h 1474739"/>
              <a:gd name="connsiteX10" fmla="*/ 997527 w 1405466"/>
              <a:gd name="connsiteY10" fmla="*/ 1293091 h 1474739"/>
              <a:gd name="connsiteX11" fmla="*/ 1080654 w 1405466"/>
              <a:gd name="connsiteY11" fmla="*/ 166255 h 1474739"/>
              <a:gd name="connsiteX12" fmla="*/ 1219200 w 1405466"/>
              <a:gd name="connsiteY12" fmla="*/ 1311564 h 1474739"/>
              <a:gd name="connsiteX13" fmla="*/ 1376218 w 1405466"/>
              <a:gd name="connsiteY13" fmla="*/ 230909 h 1474739"/>
              <a:gd name="connsiteX14" fmla="*/ 1394690 w 1405466"/>
              <a:gd name="connsiteY14" fmla="*/ 18473 h 147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5466" h="1474739">
                <a:moveTo>
                  <a:pt x="0" y="1173019"/>
                </a:moveTo>
                <a:cubicBezTo>
                  <a:pt x="9236" y="752764"/>
                  <a:pt x="18472" y="332510"/>
                  <a:pt x="36945" y="166255"/>
                </a:cubicBezTo>
                <a:cubicBezTo>
                  <a:pt x="55418" y="0"/>
                  <a:pt x="87745" y="13855"/>
                  <a:pt x="110836" y="175491"/>
                </a:cubicBezTo>
                <a:cubicBezTo>
                  <a:pt x="133927" y="337127"/>
                  <a:pt x="146242" y="965200"/>
                  <a:pt x="175490" y="1136073"/>
                </a:cubicBezTo>
                <a:cubicBezTo>
                  <a:pt x="204738" y="1306946"/>
                  <a:pt x="254000" y="1376219"/>
                  <a:pt x="286327" y="1200728"/>
                </a:cubicBezTo>
                <a:cubicBezTo>
                  <a:pt x="318654" y="1025237"/>
                  <a:pt x="335587" y="80049"/>
                  <a:pt x="369454" y="83128"/>
                </a:cubicBezTo>
                <a:cubicBezTo>
                  <a:pt x="403321" y="86207"/>
                  <a:pt x="443345" y="1026776"/>
                  <a:pt x="489527" y="1219200"/>
                </a:cubicBezTo>
                <a:cubicBezTo>
                  <a:pt x="535709" y="1411624"/>
                  <a:pt x="601903" y="1422400"/>
                  <a:pt x="646545" y="1237673"/>
                </a:cubicBezTo>
                <a:cubicBezTo>
                  <a:pt x="691187" y="1052946"/>
                  <a:pt x="712739" y="107758"/>
                  <a:pt x="757381" y="110837"/>
                </a:cubicBezTo>
                <a:cubicBezTo>
                  <a:pt x="802023" y="113916"/>
                  <a:pt x="874376" y="1059104"/>
                  <a:pt x="914400" y="1256146"/>
                </a:cubicBezTo>
                <a:cubicBezTo>
                  <a:pt x="954424" y="1453188"/>
                  <a:pt x="969818" y="1474739"/>
                  <a:pt x="997527" y="1293091"/>
                </a:cubicBezTo>
                <a:cubicBezTo>
                  <a:pt x="1025236" y="1111443"/>
                  <a:pt x="1043709" y="163176"/>
                  <a:pt x="1080654" y="166255"/>
                </a:cubicBezTo>
                <a:cubicBezTo>
                  <a:pt x="1117600" y="169334"/>
                  <a:pt x="1169939" y="1300788"/>
                  <a:pt x="1219200" y="1311564"/>
                </a:cubicBezTo>
                <a:cubicBezTo>
                  <a:pt x="1268461" y="1322340"/>
                  <a:pt x="1346970" y="446424"/>
                  <a:pt x="1376218" y="230909"/>
                </a:cubicBezTo>
                <a:cubicBezTo>
                  <a:pt x="1405466" y="15394"/>
                  <a:pt x="1400078" y="16933"/>
                  <a:pt x="1394690" y="18473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reihandform 12"/>
          <p:cNvSpPr/>
          <p:nvPr/>
        </p:nvSpPr>
        <p:spPr>
          <a:xfrm>
            <a:off x="6073480" y="2803336"/>
            <a:ext cx="1218076" cy="2047193"/>
          </a:xfrm>
          <a:custGeom>
            <a:avLst/>
            <a:gdLst>
              <a:gd name="connsiteX0" fmla="*/ 275551 w 1671781"/>
              <a:gd name="connsiteY0" fmla="*/ 0 h 2410691"/>
              <a:gd name="connsiteX1" fmla="*/ 1448569 w 1671781"/>
              <a:gd name="connsiteY1" fmla="*/ 230909 h 2410691"/>
              <a:gd name="connsiteX2" fmla="*/ 1448569 w 1671781"/>
              <a:gd name="connsiteY2" fmla="*/ 415636 h 2410691"/>
              <a:gd name="connsiteX3" fmla="*/ 210896 w 1671781"/>
              <a:gd name="connsiteY3" fmla="*/ 840509 h 2410691"/>
              <a:gd name="connsiteX4" fmla="*/ 266315 w 1671781"/>
              <a:gd name="connsiteY4" fmla="*/ 1071418 h 2410691"/>
              <a:gd name="connsiteX5" fmla="*/ 1476278 w 1671781"/>
              <a:gd name="connsiteY5" fmla="*/ 1330036 h 2410691"/>
              <a:gd name="connsiteX6" fmla="*/ 1439333 w 1671781"/>
              <a:gd name="connsiteY6" fmla="*/ 1579418 h 2410691"/>
              <a:gd name="connsiteX7" fmla="*/ 192424 w 1671781"/>
              <a:gd name="connsiteY7" fmla="*/ 2022763 h 2410691"/>
              <a:gd name="connsiteX8" fmla="*/ 284787 w 1671781"/>
              <a:gd name="connsiteY8" fmla="*/ 2244436 h 2410691"/>
              <a:gd name="connsiteX9" fmla="*/ 672715 w 1671781"/>
              <a:gd name="connsiteY9" fmla="*/ 2410691 h 24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1781" h="2410691">
                <a:moveTo>
                  <a:pt x="275551" y="0"/>
                </a:moveTo>
                <a:cubicBezTo>
                  <a:pt x="764308" y="80818"/>
                  <a:pt x="1253066" y="161636"/>
                  <a:pt x="1448569" y="230909"/>
                </a:cubicBezTo>
                <a:cubicBezTo>
                  <a:pt x="1644072" y="300182"/>
                  <a:pt x="1654848" y="314036"/>
                  <a:pt x="1448569" y="415636"/>
                </a:cubicBezTo>
                <a:cubicBezTo>
                  <a:pt x="1242290" y="517236"/>
                  <a:pt x="407938" y="731212"/>
                  <a:pt x="210896" y="840509"/>
                </a:cubicBezTo>
                <a:cubicBezTo>
                  <a:pt x="13854" y="949806"/>
                  <a:pt x="55418" y="989830"/>
                  <a:pt x="266315" y="1071418"/>
                </a:cubicBezTo>
                <a:cubicBezTo>
                  <a:pt x="477212" y="1153006"/>
                  <a:pt x="1280775" y="1245369"/>
                  <a:pt x="1476278" y="1330036"/>
                </a:cubicBezTo>
                <a:cubicBezTo>
                  <a:pt x="1671781" y="1414703"/>
                  <a:pt x="1653309" y="1463964"/>
                  <a:pt x="1439333" y="1579418"/>
                </a:cubicBezTo>
                <a:cubicBezTo>
                  <a:pt x="1225357" y="1694872"/>
                  <a:pt x="384848" y="1911927"/>
                  <a:pt x="192424" y="2022763"/>
                </a:cubicBezTo>
                <a:cubicBezTo>
                  <a:pt x="0" y="2133599"/>
                  <a:pt x="204739" y="2179781"/>
                  <a:pt x="284787" y="2244436"/>
                </a:cubicBezTo>
                <a:cubicBezTo>
                  <a:pt x="364835" y="2309091"/>
                  <a:pt x="518775" y="2359891"/>
                  <a:pt x="672715" y="2410691"/>
                </a:cubicBezTo>
              </a:path>
            </a:pathLst>
          </a:cu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Explosion 2 3"/>
          <p:cNvSpPr/>
          <p:nvPr/>
        </p:nvSpPr>
        <p:spPr>
          <a:xfrm>
            <a:off x="6299994" y="4816117"/>
            <a:ext cx="648072" cy="504056"/>
          </a:xfrm>
          <a:prstGeom prst="irregularSeal2">
            <a:avLst/>
          </a:prstGeom>
          <a:gradFill flip="none" rotWithShape="1">
            <a:gsLst>
              <a:gs pos="0">
                <a:srgbClr val="FFC000">
                  <a:lumMod val="100000"/>
                </a:srgb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971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7066"/>
            <a:ext cx="7848872" cy="4606230"/>
          </a:xfrm>
        </p:spPr>
        <p:txBody>
          <a:bodyPr/>
          <a:lstStyle/>
          <a:p>
            <a:pPr marL="314325" lvl="1" algn="just" hangingPunct="0">
              <a:buBlip>
                <a:blip r:embed="rId2"/>
              </a:buBlip>
            </a:pPr>
            <a:r>
              <a:rPr lang="en-GB" sz="2800" dirty="0" smtClean="0"/>
              <a:t>Feed-back </a:t>
            </a:r>
            <a:r>
              <a:rPr lang="en-GB" sz="2800" dirty="0"/>
              <a:t>process: </a:t>
            </a:r>
            <a:r>
              <a:rPr lang="en-GB" sz="2800" dirty="0">
                <a:solidFill>
                  <a:srgbClr val="FF0000"/>
                </a:solidFill>
              </a:rPr>
              <a:t>pressure wave intensity</a:t>
            </a:r>
            <a:r>
              <a:rPr lang="en-GB" sz="2800" dirty="0"/>
              <a:t> </a:t>
            </a:r>
            <a:r>
              <a:rPr lang="en-GB" sz="2800" dirty="0" smtClean="0"/>
              <a:t>and </a:t>
            </a:r>
            <a:r>
              <a:rPr lang="en-GB" sz="2800" dirty="0">
                <a:solidFill>
                  <a:srgbClr val="00B050"/>
                </a:solidFill>
              </a:rPr>
              <a:t>heat released  </a:t>
            </a:r>
            <a:r>
              <a:rPr lang="en-GB" sz="2800" dirty="0" smtClean="0"/>
              <a:t>influence each other</a:t>
            </a:r>
            <a:endParaRPr lang="en-GB" sz="2800" dirty="0"/>
          </a:p>
          <a:p>
            <a:pPr lvl="1" algn="just" hangingPunct="0">
              <a:buBlip>
                <a:blip r:embed="rId2"/>
              </a:buBlip>
            </a:pPr>
            <a:r>
              <a:rPr lang="en-GB" sz="2600" dirty="0" smtClean="0">
                <a:solidFill>
                  <a:srgbClr val="6600FF"/>
                </a:solidFill>
              </a:rPr>
              <a:t>The alternating </a:t>
            </a:r>
            <a:r>
              <a:rPr lang="en-GB" sz="2600" dirty="0">
                <a:solidFill>
                  <a:srgbClr val="6600FF"/>
                </a:solidFill>
              </a:rPr>
              <a:t>velocity field created by the pressure waves produces </a:t>
            </a:r>
            <a:r>
              <a:rPr lang="en-GB" sz="2600" b="1" dirty="0">
                <a:solidFill>
                  <a:srgbClr val="6600FF"/>
                </a:solidFill>
              </a:rPr>
              <a:t>oscillations of the amplitude of the cellular structures </a:t>
            </a:r>
            <a:r>
              <a:rPr lang="en-GB" sz="2600" dirty="0">
                <a:solidFill>
                  <a:srgbClr val="6600FF"/>
                </a:solidFill>
              </a:rPr>
              <a:t>existing in the flames</a:t>
            </a:r>
          </a:p>
          <a:p>
            <a:pPr lvl="1" algn="just" hangingPunct="0">
              <a:buBlip>
                <a:blip r:embed="rId2"/>
              </a:buBlip>
            </a:pPr>
            <a:r>
              <a:rPr lang="en-GB" sz="2600" dirty="0" smtClean="0">
                <a:solidFill>
                  <a:srgbClr val="660066"/>
                </a:solidFill>
              </a:rPr>
              <a:t>This variation of the surface modifies, in turn, the total amount of fuel consumed and the </a:t>
            </a:r>
            <a:r>
              <a:rPr lang="en-GB" sz="2600" b="1" dirty="0" smtClean="0">
                <a:solidFill>
                  <a:srgbClr val="660066"/>
                </a:solidFill>
              </a:rPr>
              <a:t>heat released </a:t>
            </a:r>
            <a:r>
              <a:rPr lang="en-GB" sz="2600" dirty="0" smtClean="0">
                <a:solidFill>
                  <a:srgbClr val="660066"/>
                </a:solidFill>
              </a:rPr>
              <a:t>by the flame</a:t>
            </a:r>
          </a:p>
          <a:p>
            <a:pPr marL="314325" lvl="1" algn="just" hangingPunct="0">
              <a:buBlip>
                <a:blip r:embed="rId2"/>
              </a:buBlip>
            </a:pPr>
            <a:endParaRPr lang="en-US" sz="2800" dirty="0" smtClean="0">
              <a:solidFill>
                <a:srgbClr val="660066"/>
              </a:solidFill>
            </a:endParaRPr>
          </a:p>
          <a:p>
            <a:pPr marL="314325" lvl="1" algn="just" hangingPunct="0">
              <a:buBlip>
                <a:blip r:embed="rId2"/>
              </a:buBlip>
            </a:pPr>
            <a:endParaRPr lang="en-US" sz="20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9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004048" y="980728"/>
            <a:ext cx="3960440" cy="475252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CC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050" i="1" dirty="0" smtClean="0">
                <a:solidFill>
                  <a:schemeClr val="tx1"/>
                </a:solidFill>
              </a:rPr>
              <a:t>Institut de </a:t>
            </a:r>
            <a:r>
              <a:rPr lang="de-DE" sz="1050" i="1" dirty="0" err="1" smtClean="0">
                <a:solidFill>
                  <a:schemeClr val="tx1"/>
                </a:solidFill>
              </a:rPr>
              <a:t>recherche</a:t>
            </a:r>
            <a:r>
              <a:rPr lang="de-DE" sz="1050" i="1" dirty="0" smtClean="0">
                <a:solidFill>
                  <a:schemeClr val="tx1"/>
                </a:solidFill>
              </a:rPr>
              <a:t> </a:t>
            </a:r>
            <a:r>
              <a:rPr lang="de-DE" sz="1050" i="1" dirty="0" err="1" smtClean="0">
                <a:solidFill>
                  <a:schemeClr val="tx1"/>
                </a:solidFill>
              </a:rPr>
              <a:t>sur</a:t>
            </a:r>
            <a:r>
              <a:rPr lang="de-DE" sz="1050" i="1" dirty="0" smtClean="0">
                <a:solidFill>
                  <a:schemeClr val="tx1"/>
                </a:solidFill>
              </a:rPr>
              <a:t> les </a:t>
            </a:r>
            <a:r>
              <a:rPr lang="de-DE" sz="1050" i="1" dirty="0" err="1" smtClean="0">
                <a:solidFill>
                  <a:schemeClr val="tx1"/>
                </a:solidFill>
              </a:rPr>
              <a:t>phénomènes</a:t>
            </a:r>
            <a:r>
              <a:rPr lang="de-DE" sz="1050" i="1" dirty="0" smtClean="0">
                <a:solidFill>
                  <a:schemeClr val="tx1"/>
                </a:solidFill>
              </a:rPr>
              <a:t> </a:t>
            </a:r>
            <a:r>
              <a:rPr lang="de-DE" sz="1050" i="1" dirty="0" err="1" smtClean="0">
                <a:solidFill>
                  <a:schemeClr val="tx1"/>
                </a:solidFill>
              </a:rPr>
              <a:t>hors</a:t>
            </a:r>
            <a:r>
              <a:rPr lang="de-DE" sz="1050" i="1" dirty="0" smtClean="0">
                <a:solidFill>
                  <a:schemeClr val="tx1"/>
                </a:solidFill>
              </a:rPr>
              <a:t> </a:t>
            </a:r>
            <a:r>
              <a:rPr lang="de-DE" sz="1050" i="1" dirty="0" err="1" smtClean="0">
                <a:solidFill>
                  <a:schemeClr val="tx1"/>
                </a:solidFill>
              </a:rPr>
              <a:t>équilibre</a:t>
            </a:r>
            <a:endParaRPr lang="de-DE" sz="1050" i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08720"/>
            <a:ext cx="4392488" cy="4606230"/>
          </a:xfrm>
        </p:spPr>
        <p:txBody>
          <a:bodyPr/>
          <a:lstStyle/>
          <a:p>
            <a:pPr marL="933450" lvl="2" indent="0" algn="just" hangingPunct="0">
              <a:buNone/>
            </a:pPr>
            <a:endParaRPr lang="en-GB" sz="2000" dirty="0" smtClean="0"/>
          </a:p>
          <a:p>
            <a:pPr hangingPunct="0">
              <a:buBlip>
                <a:blip r:embed="rId2"/>
              </a:buBlip>
            </a:pPr>
            <a:r>
              <a:rPr lang="en-GB" sz="2400" dirty="0" smtClean="0"/>
              <a:t>Two different instabilities due to flame-pressure waves interaction</a:t>
            </a:r>
          </a:p>
          <a:p>
            <a:pPr lvl="1" hangingPunct="0">
              <a:buBlip>
                <a:blip r:embed="rId2"/>
              </a:buBlip>
            </a:pPr>
            <a:r>
              <a:rPr lang="en-GB" sz="2400" b="1" i="1" dirty="0" smtClean="0">
                <a:solidFill>
                  <a:srgbClr val="00B0F0"/>
                </a:solidFill>
              </a:rPr>
              <a:t>Acoustic</a:t>
            </a:r>
            <a:r>
              <a:rPr lang="en-GB" sz="2400" b="1" dirty="0" smtClean="0">
                <a:solidFill>
                  <a:srgbClr val="00B0F0"/>
                </a:solidFill>
              </a:rPr>
              <a:t>: </a:t>
            </a:r>
            <a:r>
              <a:rPr lang="en-GB" sz="2400" dirty="0" smtClean="0">
                <a:solidFill>
                  <a:srgbClr val="0070C0"/>
                </a:solidFill>
              </a:rPr>
              <a:t>flame front oscillate with the frequency of the acoustic alternating field </a:t>
            </a:r>
            <a:r>
              <a:rPr lang="en-GB" sz="2400" i="1" dirty="0" smtClean="0">
                <a:solidFill>
                  <a:srgbClr val="0070C0"/>
                </a:solidFill>
              </a:rPr>
              <a:t>(Figure A)</a:t>
            </a:r>
          </a:p>
          <a:p>
            <a:pPr lvl="1" hangingPunct="0">
              <a:buBlip>
                <a:blip r:embed="rId2"/>
              </a:buBlip>
            </a:pPr>
            <a:r>
              <a:rPr lang="en-GB" sz="2400" b="1" i="1" dirty="0" smtClean="0">
                <a:solidFill>
                  <a:srgbClr val="00B050"/>
                </a:solidFill>
              </a:rPr>
              <a:t>Parametric: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006600"/>
                </a:solidFill>
              </a:rPr>
              <a:t>The cellular structures of the flame oscillate with half of the </a:t>
            </a:r>
            <a:r>
              <a:rPr lang="en-GB" sz="2400" i="1" dirty="0" smtClean="0">
                <a:solidFill>
                  <a:srgbClr val="006600"/>
                </a:solidFill>
              </a:rPr>
              <a:t>acoustic </a:t>
            </a:r>
            <a:r>
              <a:rPr lang="en-GB" sz="2400" dirty="0">
                <a:solidFill>
                  <a:srgbClr val="006600"/>
                </a:solidFill>
              </a:rPr>
              <a:t>frequency</a:t>
            </a:r>
            <a:r>
              <a:rPr lang="en-GB" sz="2400" i="1" dirty="0" smtClean="0">
                <a:solidFill>
                  <a:srgbClr val="006600"/>
                </a:solidFill>
              </a:rPr>
              <a:t> </a:t>
            </a:r>
            <a:br>
              <a:rPr lang="en-GB" sz="2400" i="1" dirty="0" smtClean="0">
                <a:solidFill>
                  <a:srgbClr val="006600"/>
                </a:solidFill>
              </a:rPr>
            </a:br>
            <a:r>
              <a:rPr lang="en-GB" sz="2400" i="1" dirty="0" smtClean="0">
                <a:solidFill>
                  <a:srgbClr val="006600"/>
                </a:solidFill>
              </a:rPr>
              <a:t>(Figure B)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4088"/>
            <a:ext cx="3483796" cy="34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55307" y="16012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3691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92280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8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694237"/>
            <a:ext cx="6768752" cy="4174182"/>
          </a:xfrm>
        </p:spPr>
        <p:txBody>
          <a:bodyPr/>
          <a:lstStyle/>
          <a:p>
            <a:pPr marL="933450" lvl="2" indent="0" algn="just" hangingPunct="0">
              <a:buNone/>
            </a:pPr>
            <a:endParaRPr lang="en-GB" sz="2000" dirty="0" smtClean="0"/>
          </a:p>
          <a:p>
            <a:pPr hangingPunct="0">
              <a:buBlip>
                <a:blip r:embed="rId2"/>
              </a:buBlip>
            </a:pPr>
            <a:r>
              <a:rPr lang="en-GB" sz="2800" dirty="0" smtClean="0"/>
              <a:t>Influence on explosion </a:t>
            </a:r>
            <a:r>
              <a:rPr lang="en-GB" sz="2800" dirty="0" smtClean="0"/>
              <a:t>severity</a:t>
            </a:r>
          </a:p>
          <a:p>
            <a:pPr lvl="1" hangingPunct="0">
              <a:buBlip>
                <a:blip r:embed="rId2"/>
              </a:buBlip>
            </a:pPr>
            <a:r>
              <a:rPr lang="en-US" sz="2800" dirty="0" smtClean="0"/>
              <a:t>If the two </a:t>
            </a:r>
            <a:r>
              <a:rPr lang="en-US" sz="2800" dirty="0" smtClean="0"/>
              <a:t>instabilities do not </a:t>
            </a:r>
            <a:r>
              <a:rPr lang="en-US" sz="2800" dirty="0" smtClean="0"/>
              <a:t>co-exist in ranges of acoustic </a:t>
            </a:r>
            <a:r>
              <a:rPr lang="en-US" sz="2800" dirty="0" smtClean="0"/>
              <a:t>velocities</a:t>
            </a:r>
            <a:endParaRPr lang="en-GB" sz="2600" dirty="0" smtClean="0"/>
          </a:p>
          <a:p>
            <a:pPr lvl="2" hangingPunct="0">
              <a:buBlip>
                <a:blip r:embed="rId2"/>
              </a:buBlip>
            </a:pPr>
            <a:r>
              <a:rPr lang="en-GB" sz="2400" dirty="0" smtClean="0"/>
              <a:t>The </a:t>
            </a:r>
            <a:r>
              <a:rPr lang="en-GB" sz="2400" i="1" dirty="0" smtClean="0"/>
              <a:t>acoustic</a:t>
            </a:r>
            <a:r>
              <a:rPr lang="en-GB" sz="2400" dirty="0" smtClean="0"/>
              <a:t> instability tends to suppress the </a:t>
            </a:r>
            <a:r>
              <a:rPr lang="en-GB" sz="2400" dirty="0" err="1" smtClean="0"/>
              <a:t>Darrieus</a:t>
            </a:r>
            <a:r>
              <a:rPr lang="en-GB" sz="2400" dirty="0" smtClean="0"/>
              <a:t>-Landau instability</a:t>
            </a:r>
          </a:p>
          <a:p>
            <a:pPr lvl="2" hangingPunct="0">
              <a:buBlip>
                <a:blip r:embed="rId2"/>
              </a:buBlip>
            </a:pPr>
            <a:r>
              <a:rPr lang="en-GB" sz="2400" dirty="0" smtClean="0"/>
              <a:t>The </a:t>
            </a:r>
            <a:r>
              <a:rPr lang="en-GB" sz="2400" i="1" dirty="0" smtClean="0"/>
              <a:t>parametric</a:t>
            </a:r>
            <a:r>
              <a:rPr lang="en-GB" sz="2400" dirty="0" smtClean="0"/>
              <a:t> instability regime is never reached </a:t>
            </a:r>
          </a:p>
          <a:p>
            <a:pPr lvl="2" hangingPunct="0">
              <a:buBlip>
                <a:blip r:embed="rId2"/>
              </a:buBlip>
            </a:pPr>
            <a:r>
              <a:rPr lang="en-GB" sz="2400" dirty="0" smtClean="0"/>
              <a:t>Planar flame fronts can be stable</a:t>
            </a:r>
            <a:endParaRPr lang="en-GB" sz="2200" dirty="0" smtClean="0"/>
          </a:p>
          <a:p>
            <a:pPr lvl="1" hangingPunct="0">
              <a:buBlip>
                <a:blip r:embed="rId2"/>
              </a:buBlip>
            </a:pPr>
            <a:r>
              <a:rPr lang="en-US" sz="2800" dirty="0" smtClean="0"/>
              <a:t>If </a:t>
            </a:r>
            <a:r>
              <a:rPr lang="en-US" sz="2800" dirty="0" smtClean="0"/>
              <a:t>the </a:t>
            </a:r>
            <a:r>
              <a:rPr lang="en-US" sz="2800" dirty="0"/>
              <a:t>two instabilities </a:t>
            </a:r>
            <a:r>
              <a:rPr lang="en-US" sz="2800" dirty="0" smtClean="0"/>
              <a:t>co-exist</a:t>
            </a:r>
            <a:endParaRPr lang="en-US" sz="2800" dirty="0" smtClean="0"/>
          </a:p>
          <a:p>
            <a:pPr lvl="2" hangingPunct="0">
              <a:buBlip>
                <a:blip r:embed="rId2"/>
              </a:buBlip>
            </a:pPr>
            <a:r>
              <a:rPr lang="en-US" sz="2200" dirty="0" smtClean="0"/>
              <a:t>Planar </a:t>
            </a:r>
            <a:r>
              <a:rPr lang="en-US" sz="2200" dirty="0"/>
              <a:t>flame front is never </a:t>
            </a:r>
            <a:r>
              <a:rPr lang="en-US" sz="2200" dirty="0" smtClean="0"/>
              <a:t>stable</a:t>
            </a:r>
          </a:p>
          <a:p>
            <a:pPr lvl="2" hangingPunct="0">
              <a:buBlip>
                <a:blip r:embed="rId2"/>
              </a:buBlip>
            </a:pPr>
            <a:r>
              <a:rPr lang="en-US" sz="2200" dirty="0" smtClean="0"/>
              <a:t>The </a:t>
            </a:r>
            <a:r>
              <a:rPr lang="en-US" sz="2200" dirty="0"/>
              <a:t>acoustic instability transform spontaneously into the </a:t>
            </a:r>
            <a:r>
              <a:rPr lang="en-US" sz="2200" dirty="0" smtClean="0"/>
              <a:t>parametric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308304" y="260648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452320" y="181104"/>
            <a:ext cx="1296144" cy="2599824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050" dirty="0">
              <a:solidFill>
                <a:schemeClr val="tx1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280" b="63152"/>
          <a:stretch/>
        </p:blipFill>
        <p:spPr bwMode="auto">
          <a:xfrm>
            <a:off x="7583527" y="339244"/>
            <a:ext cx="1043131" cy="10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eck 16"/>
          <p:cNvSpPr/>
          <p:nvPr/>
        </p:nvSpPr>
        <p:spPr>
          <a:xfrm>
            <a:off x="7452320" y="3356992"/>
            <a:ext cx="1296144" cy="295232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00000">
                <a:srgbClr val="FFCCFF"/>
              </a:gs>
            </a:gsLst>
            <a:lin ang="54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R.C. </a:t>
            </a:r>
            <a:r>
              <a:rPr lang="en-US" sz="500" dirty="0" err="1">
                <a:solidFill>
                  <a:schemeClr val="tx1"/>
                </a:solidFill>
              </a:rPr>
              <a:t>Aldredge</a:t>
            </a:r>
            <a:r>
              <a:rPr lang="en-US" sz="500" dirty="0">
                <a:solidFill>
                  <a:schemeClr val="tx1"/>
                </a:solidFill>
              </a:rPr>
              <a:t>, N.J. </a:t>
            </a:r>
            <a:r>
              <a:rPr lang="en-US" sz="500" dirty="0" err="1">
                <a:solidFill>
                  <a:schemeClr val="tx1"/>
                </a:solidFill>
              </a:rPr>
              <a:t>Killingsworth</a:t>
            </a:r>
            <a:r>
              <a:rPr lang="en-US" sz="500" dirty="0">
                <a:solidFill>
                  <a:schemeClr val="tx1"/>
                </a:solidFill>
              </a:rPr>
              <a:t> / Combustion and Flame 137 (2004) 178–19</a:t>
            </a:r>
            <a:endParaRPr lang="de-DE" sz="5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06" b="62567"/>
          <a:stretch/>
        </p:blipFill>
        <p:spPr bwMode="auto">
          <a:xfrm>
            <a:off x="7576677" y="1556792"/>
            <a:ext cx="1049981" cy="10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52" r="58280" b="6450"/>
          <a:stretch/>
        </p:blipFill>
        <p:spPr bwMode="auto">
          <a:xfrm>
            <a:off x="7583527" y="3571032"/>
            <a:ext cx="1043131" cy="106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08" t="54035" b="6450"/>
          <a:stretch/>
        </p:blipFill>
        <p:spPr bwMode="auto">
          <a:xfrm>
            <a:off x="7576677" y="4867176"/>
            <a:ext cx="1047431" cy="10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feil nach unten 7"/>
          <p:cNvSpPr/>
          <p:nvPr/>
        </p:nvSpPr>
        <p:spPr>
          <a:xfrm>
            <a:off x="7020272" y="2852936"/>
            <a:ext cx="2123728" cy="43204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Coexist</a:t>
            </a:r>
            <a:r>
              <a:rPr lang="de-DE" sz="1600" dirty="0" smtClean="0"/>
              <a:t>?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xmlns="" val="41608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7864" y="836712"/>
            <a:ext cx="5544616" cy="547032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Acoustic perturbations. Characterized by</a:t>
            </a:r>
          </a:p>
          <a:p>
            <a:pPr>
              <a:buBlip>
                <a:blip r:embed="rId3"/>
              </a:buBlip>
            </a:pPr>
            <a:r>
              <a:rPr lang="en-US" sz="2400" dirty="0" smtClean="0"/>
              <a:t>Two main instability regions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>
                <a:solidFill>
                  <a:srgbClr val="C00000"/>
                </a:solidFill>
              </a:rPr>
              <a:t>The acoustic region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>
                <a:solidFill>
                  <a:srgbClr val="FF0000"/>
                </a:solidFill>
              </a:rPr>
              <a:t>Parametric region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solidFill>
                  <a:srgbClr val="0070C0"/>
                </a:solidFill>
              </a:rPr>
              <a:t>Parametric instability develops? </a:t>
            </a:r>
            <a:r>
              <a:rPr lang="en-US" sz="2400" dirty="0" smtClean="0">
                <a:solidFill>
                  <a:srgbClr val="00B050"/>
                </a:solidFill>
              </a:rPr>
              <a:t>Are regions separated by a band of acoustic intensities?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600FF"/>
                </a:solidFill>
              </a:rPr>
              <a:t>Spontaneous transition impossible</a:t>
            </a:r>
          </a:p>
          <a:p>
            <a:pPr>
              <a:buBlip>
                <a:blip r:embed="rId3"/>
              </a:buBlip>
            </a:pPr>
            <a:r>
              <a:rPr lang="en-US" sz="2400" dirty="0" smtClean="0"/>
              <a:t>Three parameters characterize the instability for every fuel composition, </a:t>
            </a:r>
            <a:r>
              <a:rPr lang="en-US" sz="2400" i="1" dirty="0" smtClean="0"/>
              <a:t>U</a:t>
            </a:r>
            <a:r>
              <a:rPr lang="en-US" sz="2400" i="1" baseline="-25000" dirty="0" smtClean="0"/>
              <a:t>a</a:t>
            </a:r>
            <a:r>
              <a:rPr lang="en-US" sz="2400" i="1" dirty="0" smtClean="0"/>
              <a:t>, </a:t>
            </a:r>
            <a:r>
              <a:rPr lang="el-GR" sz="2400" i="1" dirty="0" smtClean="0">
                <a:latin typeface="Arial"/>
                <a:cs typeface="Arial"/>
              </a:rPr>
              <a:t>ω</a:t>
            </a:r>
            <a:r>
              <a:rPr lang="de-DE" sz="2400" i="1" dirty="0" smtClean="0">
                <a:latin typeface="Arial"/>
                <a:cs typeface="Arial"/>
              </a:rPr>
              <a:t>, g</a:t>
            </a:r>
            <a:endParaRPr lang="en-US" sz="2400" i="1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44824"/>
            <a:ext cx="3154233" cy="29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3323431"/>
              </p:ext>
            </p:extLst>
          </p:nvPr>
        </p:nvGraphicFramePr>
        <p:xfrm>
          <a:off x="2339752" y="5661248"/>
          <a:ext cx="6378625" cy="631640"/>
        </p:xfrm>
        <a:graphic>
          <a:graphicData uri="http://schemas.openxmlformats.org/presentationml/2006/ole">
            <p:oleObj spid="_x0000_s32832" name="Equation" r:id="rId5" imgW="4343400" imgH="419100" progId="">
              <p:embed/>
            </p:oleObj>
          </a:graphicData>
        </a:graphic>
      </p:graphicFrame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1560" y="3789040"/>
            <a:ext cx="2520280" cy="432048"/>
          </a:xfrm>
          <a:prstGeom prst="rect">
            <a:avLst/>
          </a:prstGeom>
          <a:solidFill>
            <a:srgbClr val="6600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8044565"/>
              </p:ext>
            </p:extLst>
          </p:nvPr>
        </p:nvGraphicFramePr>
        <p:xfrm>
          <a:off x="4687264" y="1268760"/>
          <a:ext cx="1846241" cy="432048"/>
        </p:xfrm>
        <a:graphic>
          <a:graphicData uri="http://schemas.openxmlformats.org/presentationml/2006/ole">
            <p:oleObj spid="_x0000_s32833" name="Equation" r:id="rId6" imgW="100296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79513" y="3789040"/>
            <a:ext cx="5040560" cy="2448272"/>
          </a:xfrm>
          <a:prstGeom prst="rect">
            <a:avLst/>
          </a:prstGeom>
          <a:gradFill>
            <a:gsLst>
              <a:gs pos="0">
                <a:srgbClr val="FF9999"/>
              </a:gs>
              <a:gs pos="100000">
                <a:srgbClr val="FFCCCC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364088" y="3789040"/>
            <a:ext cx="3600400" cy="2448272"/>
          </a:xfrm>
          <a:prstGeom prst="rect">
            <a:avLst/>
          </a:prstGeom>
          <a:gradFill>
            <a:gsLst>
              <a:gs pos="0">
                <a:srgbClr val="CCCCFF"/>
              </a:gs>
              <a:gs pos="100000">
                <a:srgbClr val="CCECFF"/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539552" y="908720"/>
            <a:ext cx="7488832" cy="43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GB" sz="2000" dirty="0" smtClean="0"/>
              <a:t>Flame front represented by </a:t>
            </a:r>
            <a:r>
              <a:rPr lang="en-GB" sz="2000" i="1" dirty="0" smtClean="0"/>
              <a:t>F(</a:t>
            </a:r>
            <a:r>
              <a:rPr lang="en-GB" sz="2000" b="1" i="1" dirty="0" err="1" smtClean="0"/>
              <a:t>x</a:t>
            </a:r>
            <a:r>
              <a:rPr lang="en-GB" sz="2000" i="1" dirty="0" err="1" smtClean="0"/>
              <a:t>,t</a:t>
            </a:r>
            <a:r>
              <a:rPr lang="en-GB" sz="2000" i="1" dirty="0" smtClean="0"/>
              <a:t>)=0</a:t>
            </a:r>
            <a:r>
              <a:rPr lang="en-GB" sz="2000" dirty="0" smtClean="0"/>
              <a:t>  and </a:t>
            </a:r>
            <a:r>
              <a:rPr lang="en-GB" sz="2000" i="1" dirty="0" smtClean="0"/>
              <a:t>F(</a:t>
            </a:r>
            <a:r>
              <a:rPr lang="en-GB" sz="2000" b="1" i="1" dirty="0" err="1" smtClean="0"/>
              <a:t>x</a:t>
            </a:r>
            <a:r>
              <a:rPr lang="en-GB" sz="2000" i="1" dirty="0" err="1" smtClean="0"/>
              <a:t>,t</a:t>
            </a:r>
            <a:r>
              <a:rPr lang="en-GB" sz="2000" i="1" dirty="0" smtClean="0"/>
              <a:t>)≠0 </a:t>
            </a:r>
            <a:r>
              <a:rPr lang="en-GB" sz="2000" dirty="0" smtClean="0"/>
              <a:t>elsewhere 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GB" sz="2000" dirty="0" smtClean="0"/>
              <a:t>Small perturbations of the front considered in the form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GB" sz="2000" dirty="0" smtClean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GB" sz="2000" dirty="0" smtClean="0"/>
              <a:t>The stability problem formalized as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GB" sz="2000" dirty="0" smtClean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GB" sz="2000" dirty="0" smtClean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GB" sz="2000" dirty="0"/>
              <a:t>Coefficients of the </a:t>
            </a:r>
            <a:r>
              <a:rPr lang="en-GB" sz="2000" dirty="0" smtClean="0"/>
              <a:t>equation </a:t>
            </a:r>
            <a:r>
              <a:rPr lang="en-GB" sz="2000" dirty="0"/>
              <a:t>function of the surface wavenumber and of the overall parameters of the flame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GB" sz="2000" dirty="0" smtClean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GB" sz="2000" i="1" dirty="0" smtClean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GB" sz="2000" dirty="0" smtClean="0"/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US" sz="2000" kern="0" dirty="0" smtClean="0"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88640"/>
            <a:ext cx="6911975" cy="561975"/>
          </a:xfrm>
        </p:spPr>
        <p:txBody>
          <a:bodyPr/>
          <a:lstStyle/>
          <a:p>
            <a:r>
              <a:rPr lang="en-US" dirty="0" smtClean="0"/>
              <a:t>Mathematical formulation</a:t>
            </a:r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3055956"/>
              </p:ext>
            </p:extLst>
          </p:nvPr>
        </p:nvGraphicFramePr>
        <p:xfrm>
          <a:off x="1103313" y="2348880"/>
          <a:ext cx="7288212" cy="720725"/>
        </p:xfrm>
        <a:graphic>
          <a:graphicData uri="http://schemas.openxmlformats.org/presentationml/2006/ole">
            <p:oleObj spid="_x0000_s39370" name="Equation" r:id="rId4" imgW="4343400" imgH="419040" progId="">
              <p:embed/>
            </p:oleObj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5804042"/>
              </p:ext>
            </p:extLst>
          </p:nvPr>
        </p:nvGraphicFramePr>
        <p:xfrm>
          <a:off x="3275856" y="1628800"/>
          <a:ext cx="2343150" cy="349250"/>
        </p:xfrm>
        <a:graphic>
          <a:graphicData uri="http://schemas.openxmlformats.org/presentationml/2006/ole">
            <p:oleObj spid="_x0000_s39371" name="Equation" r:id="rId5" imgW="1396394" imgH="203112" progId="">
              <p:embed/>
            </p:oleObj>
          </a:graphicData>
        </a:graphic>
      </p:graphicFrame>
      <p:sp>
        <p:nvSpPr>
          <p:cNvPr id="2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0527774"/>
              </p:ext>
            </p:extLst>
          </p:nvPr>
        </p:nvGraphicFramePr>
        <p:xfrm>
          <a:off x="395536" y="4077891"/>
          <a:ext cx="2279650" cy="503237"/>
        </p:xfrm>
        <a:graphic>
          <a:graphicData uri="http://schemas.openxmlformats.org/presentationml/2006/ole">
            <p:oleObj spid="_x0000_s39372" name="Equation" r:id="rId6" imgW="2070100" imgH="457200" progId="">
              <p:embed/>
            </p:oleObj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5678697"/>
              </p:ext>
            </p:extLst>
          </p:nvPr>
        </p:nvGraphicFramePr>
        <p:xfrm>
          <a:off x="2915816" y="4077072"/>
          <a:ext cx="2198687" cy="504825"/>
        </p:xfrm>
        <a:graphic>
          <a:graphicData uri="http://schemas.openxmlformats.org/presentationml/2006/ole">
            <p:oleObj spid="_x0000_s39373" name="Equation" r:id="rId7" imgW="1917700" imgH="431800" progId="">
              <p:embed/>
            </p:oleObj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6782499"/>
              </p:ext>
            </p:extLst>
          </p:nvPr>
        </p:nvGraphicFramePr>
        <p:xfrm>
          <a:off x="323528" y="4653136"/>
          <a:ext cx="2673350" cy="576263"/>
        </p:xfrm>
        <a:graphic>
          <a:graphicData uri="http://schemas.openxmlformats.org/presentationml/2006/ole">
            <p:oleObj spid="_x0000_s39374" name="Equation" r:id="rId8" imgW="2197080" imgH="482400" progId="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7615161"/>
              </p:ext>
            </p:extLst>
          </p:nvPr>
        </p:nvGraphicFramePr>
        <p:xfrm>
          <a:off x="373013" y="5301208"/>
          <a:ext cx="3190875" cy="862012"/>
        </p:xfrm>
        <a:graphic>
          <a:graphicData uri="http://schemas.openxmlformats.org/presentationml/2006/ole">
            <p:oleObj spid="_x0000_s39375" name="Equation" r:id="rId9" imgW="2806560" imgH="761760" progId="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1897746"/>
              </p:ext>
            </p:extLst>
          </p:nvPr>
        </p:nvGraphicFramePr>
        <p:xfrm>
          <a:off x="5666740" y="3789040"/>
          <a:ext cx="1616075" cy="276225"/>
        </p:xfrm>
        <a:graphic>
          <a:graphicData uri="http://schemas.openxmlformats.org/presentationml/2006/ole">
            <p:oleObj spid="_x0000_s39376" name="Equation" r:id="rId10" imgW="1397000" imgH="228600" progId="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5262197"/>
              </p:ext>
            </p:extLst>
          </p:nvPr>
        </p:nvGraphicFramePr>
        <p:xfrm>
          <a:off x="5652120" y="4077072"/>
          <a:ext cx="1290637" cy="276225"/>
        </p:xfrm>
        <a:graphic>
          <a:graphicData uri="http://schemas.openxmlformats.org/presentationml/2006/ole">
            <p:oleObj spid="_x0000_s39377" name="Equation" r:id="rId11" imgW="1117600" imgH="228600" progId="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3265053"/>
              </p:ext>
            </p:extLst>
          </p:nvPr>
        </p:nvGraphicFramePr>
        <p:xfrm>
          <a:off x="5652120" y="5208725"/>
          <a:ext cx="2111375" cy="577850"/>
        </p:xfrm>
        <a:graphic>
          <a:graphicData uri="http://schemas.openxmlformats.org/presentationml/2006/ole">
            <p:oleObj spid="_x0000_s39378" name="Equation" r:id="rId12" imgW="1816100" imgH="508000" progId="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9441313"/>
              </p:ext>
            </p:extLst>
          </p:nvPr>
        </p:nvGraphicFramePr>
        <p:xfrm>
          <a:off x="5652120" y="4732312"/>
          <a:ext cx="2130425" cy="496888"/>
        </p:xfrm>
        <a:graphic>
          <a:graphicData uri="http://schemas.openxmlformats.org/presentationml/2006/ole">
            <p:oleObj spid="_x0000_s39379" name="Equation" r:id="rId13" imgW="1841500" imgH="419100" progId="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761085"/>
              </p:ext>
            </p:extLst>
          </p:nvPr>
        </p:nvGraphicFramePr>
        <p:xfrm>
          <a:off x="5658477" y="4365104"/>
          <a:ext cx="1498600" cy="398462"/>
        </p:xfrm>
        <a:graphic>
          <a:graphicData uri="http://schemas.openxmlformats.org/presentationml/2006/ole">
            <p:oleObj spid="_x0000_s39380" name="Equation" r:id="rId14" imgW="1295400" imgH="330200" progId="">
              <p:embed/>
            </p:oleObj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3147283"/>
              </p:ext>
            </p:extLst>
          </p:nvPr>
        </p:nvGraphicFramePr>
        <p:xfrm>
          <a:off x="5652120" y="5740424"/>
          <a:ext cx="3117850" cy="496888"/>
        </p:xfrm>
        <a:graphic>
          <a:graphicData uri="http://schemas.openxmlformats.org/presentationml/2006/ole">
            <p:oleObj spid="_x0000_s39381" name="Equation" r:id="rId15" imgW="2679700" imgH="419100" progId="">
              <p:embed/>
            </p:oleObj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3707904" y="3717032"/>
            <a:ext cx="23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Coefficients</a:t>
            </a:r>
            <a:endParaRPr lang="en-US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7380312" y="3717032"/>
            <a:ext cx="236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Overall flame parameters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1763688" y="3717032"/>
            <a:ext cx="4752528" cy="2520280"/>
          </a:xfrm>
          <a:prstGeom prst="rect">
            <a:avLst/>
          </a:prstGeom>
          <a:gradFill>
            <a:gsLst>
              <a:gs pos="0">
                <a:srgbClr val="FF9999"/>
              </a:gs>
              <a:gs pos="100000">
                <a:srgbClr val="FFCCCC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683568" y="2996952"/>
            <a:ext cx="6912767" cy="576064"/>
          </a:xfrm>
          <a:prstGeom prst="rect">
            <a:avLst/>
          </a:prstGeom>
          <a:gradFill>
            <a:gsLst>
              <a:gs pos="0">
                <a:srgbClr val="CCCCFF"/>
              </a:gs>
              <a:gs pos="100000">
                <a:schemeClr val="bg1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539552" y="908720"/>
            <a:ext cx="7488832" cy="43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GB" sz="2000" dirty="0" smtClean="0"/>
              <a:t>Bychkov </a:t>
            </a:r>
            <a:r>
              <a:rPr lang="en-GB" sz="2000" dirty="0"/>
              <a:t>analytical </a:t>
            </a:r>
            <a:r>
              <a:rPr lang="en-GB" sz="2000" dirty="0" smtClean="0"/>
              <a:t>solutions </a:t>
            </a:r>
            <a:r>
              <a:rPr lang="en-GB" sz="2000" dirty="0"/>
              <a:t>derived in the limit of high acoustic frequency and long wavelength flame surface </a:t>
            </a:r>
            <a:r>
              <a:rPr lang="en-GB" sz="2000" dirty="0" smtClean="0"/>
              <a:t>perturbations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GB" sz="2000" dirty="0" smtClean="0"/>
              <a:t>Acoustic growth rate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GB" sz="2000" dirty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GB" sz="2000" dirty="0" smtClean="0"/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GB" sz="2000" dirty="0" smtClean="0"/>
              <a:t>Methodology valid provided 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US" sz="2000" kern="0" dirty="0" smtClean="0"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88640"/>
            <a:ext cx="6911975" cy="561975"/>
          </a:xfrm>
        </p:spPr>
        <p:txBody>
          <a:bodyPr/>
          <a:lstStyle/>
          <a:p>
            <a:r>
              <a:rPr lang="en-US" dirty="0" smtClean="0"/>
              <a:t>Mathematical formulation</a:t>
            </a:r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8907766"/>
              </p:ext>
            </p:extLst>
          </p:nvPr>
        </p:nvGraphicFramePr>
        <p:xfrm>
          <a:off x="2369443" y="1916832"/>
          <a:ext cx="3829050" cy="533400"/>
        </p:xfrm>
        <a:graphic>
          <a:graphicData uri="http://schemas.openxmlformats.org/presentationml/2006/ole">
            <p:oleObj spid="_x0000_s91187" name="Equation" r:id="rId4" imgW="3835400" imgH="520700" progId="">
              <p:embed/>
            </p:oleObj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3966845"/>
              </p:ext>
            </p:extLst>
          </p:nvPr>
        </p:nvGraphicFramePr>
        <p:xfrm>
          <a:off x="738188" y="3049588"/>
          <a:ext cx="1171575" cy="476250"/>
        </p:xfrm>
        <a:graphic>
          <a:graphicData uri="http://schemas.openxmlformats.org/presentationml/2006/ole">
            <p:oleObj spid="_x0000_s91188" name="Equation" r:id="rId5" imgW="1193760" imgH="482400" progId="">
              <p:embed/>
            </p:oleObj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6160412"/>
              </p:ext>
            </p:extLst>
          </p:nvPr>
        </p:nvGraphicFramePr>
        <p:xfrm>
          <a:off x="2611438" y="3054350"/>
          <a:ext cx="1074737" cy="463550"/>
        </p:xfrm>
        <a:graphic>
          <a:graphicData uri="http://schemas.openxmlformats.org/presentationml/2006/ole">
            <p:oleObj spid="_x0000_s91189" name="Equation" r:id="rId6" imgW="1091880" imgH="457200" progId="">
              <p:embed/>
            </p:oleObj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0096548"/>
              </p:ext>
            </p:extLst>
          </p:nvPr>
        </p:nvGraphicFramePr>
        <p:xfrm>
          <a:off x="4543425" y="3060700"/>
          <a:ext cx="1084263" cy="463550"/>
        </p:xfrm>
        <a:graphic>
          <a:graphicData uri="http://schemas.openxmlformats.org/presentationml/2006/ole">
            <p:oleObj spid="_x0000_s91190" name="Equation" r:id="rId7" imgW="1079280" imgH="457200" progId="">
              <p:embed/>
            </p:oleObj>
          </a:graphicData>
        </a:graphic>
      </p:graphicFrame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692502"/>
              </p:ext>
            </p:extLst>
          </p:nvPr>
        </p:nvGraphicFramePr>
        <p:xfrm>
          <a:off x="6334125" y="3054350"/>
          <a:ext cx="1104900" cy="463550"/>
        </p:xfrm>
        <a:graphic>
          <a:graphicData uri="http://schemas.openxmlformats.org/presentationml/2006/ole">
            <p:oleObj spid="_x0000_s91191" name="Equation" r:id="rId8" imgW="1117440" imgH="457200" progId="">
              <p:embed/>
            </p:oleObj>
          </a:graphicData>
        </a:graphic>
      </p:graphicFrame>
      <p:pic>
        <p:nvPicPr>
          <p:cNvPr id="29" name="Grafik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3789040"/>
            <a:ext cx="3600400" cy="23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9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/>
          <p:cNvSpPr/>
          <p:nvPr/>
        </p:nvSpPr>
        <p:spPr>
          <a:xfrm>
            <a:off x="5004048" y="4077072"/>
            <a:ext cx="2592287" cy="432048"/>
          </a:xfrm>
          <a:prstGeom prst="rect">
            <a:avLst/>
          </a:prstGeom>
          <a:gradFill>
            <a:gsLst>
              <a:gs pos="0">
                <a:srgbClr val="CCCCFF"/>
              </a:gs>
              <a:gs pos="100000">
                <a:schemeClr val="bg1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5004048" y="2708920"/>
            <a:ext cx="1944216" cy="360040"/>
          </a:xfrm>
          <a:prstGeom prst="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5004048" y="1556792"/>
            <a:ext cx="2592287" cy="648072"/>
          </a:xfrm>
          <a:prstGeom prst="rect">
            <a:avLst/>
          </a:prstGeom>
          <a:gradFill>
            <a:gsLst>
              <a:gs pos="0">
                <a:srgbClr val="FF9999"/>
              </a:gs>
              <a:gs pos="100000">
                <a:srgbClr val="FFCCCC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14.09.2011</a:t>
            </a:fld>
            <a:endParaRPr lang="de-DE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en-US" dirty="0" smtClean="0"/>
              <a:t>Mathematical formulation</a:t>
            </a:r>
          </a:p>
        </p:txBody>
      </p:sp>
      <p:sp>
        <p:nvSpPr>
          <p:cNvPr id="4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79912" y="6445250"/>
            <a:ext cx="5112568" cy="360363"/>
          </a:xfrm>
        </p:spPr>
        <p:txBody>
          <a:bodyPr/>
          <a:lstStyle/>
          <a:p>
            <a:r>
              <a:rPr lang="en-US" dirty="0"/>
              <a:t>J. Yáñez, et al.      Analysis of parametric-acoustic  instabilities for Hydrogen-Air mixtures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2" name="Rectangle 10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4172350"/>
              </p:ext>
            </p:extLst>
          </p:nvPr>
        </p:nvGraphicFramePr>
        <p:xfrm>
          <a:off x="5220071" y="1680803"/>
          <a:ext cx="422275" cy="200025"/>
        </p:xfrm>
        <a:graphic>
          <a:graphicData uri="http://schemas.openxmlformats.org/presentationml/2006/ole">
            <p:oleObj spid="_x0000_s4549" name="Equation" r:id="rId3" imgW="419040" imgH="203040" progId="">
              <p:embed/>
            </p:oleObj>
          </a:graphicData>
        </a:graphic>
      </p:graphicFrame>
      <p:sp>
        <p:nvSpPr>
          <p:cNvPr id="4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5582459"/>
              </p:ext>
            </p:extLst>
          </p:nvPr>
        </p:nvGraphicFramePr>
        <p:xfrm>
          <a:off x="5220071" y="1880828"/>
          <a:ext cx="650875" cy="238125"/>
        </p:xfrm>
        <a:graphic>
          <a:graphicData uri="http://schemas.openxmlformats.org/presentationml/2006/ole">
            <p:oleObj spid="_x0000_s4550" name="Equation" r:id="rId4" imgW="647640" imgH="228600" progId="">
              <p:embed/>
            </p:oleObj>
          </a:graphicData>
        </a:graphic>
      </p:graphicFrame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637938"/>
              </p:ext>
            </p:extLst>
          </p:nvPr>
        </p:nvGraphicFramePr>
        <p:xfrm>
          <a:off x="6078908" y="1664928"/>
          <a:ext cx="1290638" cy="247650"/>
        </p:xfrm>
        <a:graphic>
          <a:graphicData uri="http://schemas.openxmlformats.org/presentationml/2006/ole">
            <p:oleObj spid="_x0000_s4551" name="Equation" r:id="rId5" imgW="1282680" imgH="241200" progId="">
              <p:embed/>
            </p:oleObj>
          </a:graphicData>
        </a:graphic>
      </p:graphicFrame>
      <p:sp>
        <p:nvSpPr>
          <p:cNvPr id="9" name="Rectangle 1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8858727"/>
              </p:ext>
            </p:extLst>
          </p:nvPr>
        </p:nvGraphicFramePr>
        <p:xfrm>
          <a:off x="6091608" y="1880828"/>
          <a:ext cx="781050" cy="238125"/>
        </p:xfrm>
        <a:graphic>
          <a:graphicData uri="http://schemas.openxmlformats.org/presentationml/2006/ole">
            <p:oleObj spid="_x0000_s4552" name="Equation" r:id="rId6" imgW="774360" imgH="228600" progId="">
              <p:embed/>
            </p:oleObj>
          </a:graphicData>
        </a:graphic>
      </p:graphicFrame>
      <p:sp>
        <p:nvSpPr>
          <p:cNvPr id="25" name="Inhaltsplatzhalter 2"/>
          <p:cNvSpPr txBox="1">
            <a:spLocks/>
          </p:cNvSpPr>
          <p:nvPr/>
        </p:nvSpPr>
        <p:spPr bwMode="auto">
          <a:xfrm>
            <a:off x="539552" y="1196752"/>
            <a:ext cx="74888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Blip>
                <a:blip r:embed="rId7"/>
              </a:buBlip>
              <a:defRPr/>
            </a:pPr>
            <a:r>
              <a:rPr lang="en-GB" sz="2000" dirty="0" smtClean="0"/>
              <a:t>Changing variables, the simplest equation</a:t>
            </a:r>
          </a:p>
          <a:p>
            <a:pPr marL="342900" indent="-342900">
              <a:spcBef>
                <a:spcPct val="20000"/>
              </a:spcBef>
              <a:buBlip>
                <a:blip r:embed="rId7"/>
              </a:buBlip>
              <a:defRPr/>
            </a:pPr>
            <a:endParaRPr lang="en-GB" sz="2000" i="1" dirty="0" smtClean="0"/>
          </a:p>
          <a:p>
            <a:pPr marL="342900" indent="-342900">
              <a:spcBef>
                <a:spcPct val="20000"/>
              </a:spcBef>
              <a:buBlip>
                <a:blip r:embed="rId7"/>
              </a:buBlip>
              <a:defRPr/>
            </a:pPr>
            <a:endParaRPr lang="en-GB" sz="2000" dirty="0" smtClean="0"/>
          </a:p>
          <a:p>
            <a:pPr marL="342900" lvl="0" indent="-342900">
              <a:spcBef>
                <a:spcPct val="20000"/>
              </a:spcBef>
              <a:buBlip>
                <a:blip r:embed="rId7"/>
              </a:buBlip>
              <a:defRPr/>
            </a:pPr>
            <a:r>
              <a:rPr lang="en-US" sz="2000" kern="0" dirty="0" smtClean="0">
                <a:latin typeface="+mn-lt"/>
              </a:rPr>
              <a:t>Solution of the form</a:t>
            </a:r>
          </a:p>
          <a:p>
            <a:pPr marL="342900" lvl="0" indent="-342900">
              <a:spcBef>
                <a:spcPct val="20000"/>
              </a:spcBef>
              <a:buBlip>
                <a:blip r:embed="rId7"/>
              </a:buBlip>
              <a:defRPr/>
            </a:pPr>
            <a:endParaRPr lang="en-US" sz="200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buBlip>
                <a:blip r:embed="rId7"/>
              </a:buBlip>
              <a:defRPr/>
            </a:pPr>
            <a:endParaRPr lang="en-US" sz="2000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Blip>
                <a:blip r:embed="rId7"/>
              </a:buBlip>
              <a:defRPr/>
            </a:pPr>
            <a:r>
              <a:rPr lang="en-US" sz="2000" kern="0" dirty="0" smtClean="0">
                <a:latin typeface="+mn-lt"/>
              </a:rPr>
              <a:t>Substituting this solution in the equation, the Mathieu equation for Y(z) is obtained</a:t>
            </a:r>
          </a:p>
          <a:p>
            <a:pPr marL="342900" lvl="0" indent="-342900">
              <a:spcBef>
                <a:spcPct val="20000"/>
              </a:spcBef>
              <a:buBlip>
                <a:blip r:embed="rId7"/>
              </a:buBlip>
              <a:defRPr/>
            </a:pPr>
            <a:endParaRPr lang="en-US" sz="200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buBlip>
                <a:blip r:embed="rId7"/>
              </a:buBlip>
              <a:defRPr/>
            </a:pPr>
            <a:endParaRPr lang="en-US" sz="2000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Blip>
                <a:blip r:embed="rId7"/>
              </a:buBlip>
              <a:defRPr/>
            </a:pPr>
            <a:r>
              <a:rPr lang="en-US" sz="2000" i="1" kern="0" dirty="0" smtClean="0">
                <a:latin typeface="+mn-lt"/>
              </a:rPr>
              <a:t>Y(z)</a:t>
            </a:r>
            <a:r>
              <a:rPr lang="en-US" sz="2000" kern="0" dirty="0" smtClean="0">
                <a:latin typeface="+mn-lt"/>
              </a:rPr>
              <a:t> numerically solved with the </a:t>
            </a:r>
            <a:r>
              <a:rPr lang="en-US" sz="2000" dirty="0"/>
              <a:t>Whittaker’s </a:t>
            </a:r>
            <a:r>
              <a:rPr lang="en-US" sz="2000" dirty="0" smtClean="0"/>
              <a:t>and the Sträng methodologies (see article for details) </a:t>
            </a:r>
            <a:endParaRPr lang="en-US" sz="2000" kern="0" dirty="0" smtClean="0">
              <a:latin typeface="+mn-lt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</p:txBody>
      </p:sp>
      <p:sp>
        <p:nvSpPr>
          <p:cNvPr id="12" name="Rectangle 1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3490693"/>
              </p:ext>
            </p:extLst>
          </p:nvPr>
        </p:nvGraphicFramePr>
        <p:xfrm>
          <a:off x="962025" y="1628453"/>
          <a:ext cx="3046413" cy="573087"/>
        </p:xfrm>
        <a:graphic>
          <a:graphicData uri="http://schemas.openxmlformats.org/presentationml/2006/ole">
            <p:oleObj spid="_x0000_s4553" name="Equation" r:id="rId8" imgW="2273040" imgH="419040" progId="">
              <p:embed/>
            </p:oleObj>
          </a:graphicData>
        </a:graphic>
      </p:graphicFrame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6284948"/>
              </p:ext>
            </p:extLst>
          </p:nvPr>
        </p:nvGraphicFramePr>
        <p:xfrm>
          <a:off x="971600" y="2780853"/>
          <a:ext cx="1391810" cy="313182"/>
        </p:xfrm>
        <a:graphic>
          <a:graphicData uri="http://schemas.openxmlformats.org/presentationml/2006/ole">
            <p:oleObj spid="_x0000_s4554" name="Equation" r:id="rId9" imgW="1015920" imgH="228600" progId="">
              <p:embed/>
            </p:oleObj>
          </a:graphicData>
        </a:graphic>
      </p:graphicFrame>
      <p:sp>
        <p:nvSpPr>
          <p:cNvPr id="17" name="Rectangle 1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3523525"/>
              </p:ext>
            </p:extLst>
          </p:nvPr>
        </p:nvGraphicFramePr>
        <p:xfrm>
          <a:off x="5221461" y="2780928"/>
          <a:ext cx="574675" cy="200025"/>
        </p:xfrm>
        <a:graphic>
          <a:graphicData uri="http://schemas.openxmlformats.org/presentationml/2006/ole">
            <p:oleObj spid="_x0000_s4555" name="Equation" r:id="rId10" imgW="571320" imgH="203040" progId="">
              <p:embed/>
            </p:oleObj>
          </a:graphicData>
        </a:graphic>
      </p:graphicFrame>
      <p:sp>
        <p:nvSpPr>
          <p:cNvPr id="19" name="Rectangle 1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8021424"/>
              </p:ext>
            </p:extLst>
          </p:nvPr>
        </p:nvGraphicFramePr>
        <p:xfrm>
          <a:off x="6084168" y="2780928"/>
          <a:ext cx="612775" cy="200025"/>
        </p:xfrm>
        <a:graphic>
          <a:graphicData uri="http://schemas.openxmlformats.org/presentationml/2006/ole">
            <p:oleObj spid="_x0000_s4556" name="Equation" r:id="rId11" imgW="609480" imgH="203040" progId="">
              <p:embed/>
            </p:oleObj>
          </a:graphicData>
        </a:graphic>
      </p:graphicFrame>
      <p:sp>
        <p:nvSpPr>
          <p:cNvPr id="21" name="Rectangle 1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0483899"/>
              </p:ext>
            </p:extLst>
          </p:nvPr>
        </p:nvGraphicFramePr>
        <p:xfrm>
          <a:off x="5162153" y="4149080"/>
          <a:ext cx="1123950" cy="238125"/>
        </p:xfrm>
        <a:graphic>
          <a:graphicData uri="http://schemas.openxmlformats.org/presentationml/2006/ole">
            <p:oleObj spid="_x0000_s4557" name="Equation" r:id="rId12" imgW="1130300" imgH="228600" progId="">
              <p:embed/>
            </p:oleObj>
          </a:graphicData>
        </a:graphic>
      </p:graphicFrame>
      <p:sp>
        <p:nvSpPr>
          <p:cNvPr id="23" name="Rectangle 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6178732"/>
              </p:ext>
            </p:extLst>
          </p:nvPr>
        </p:nvGraphicFramePr>
        <p:xfrm>
          <a:off x="6660232" y="4149080"/>
          <a:ext cx="714375" cy="238125"/>
        </p:xfrm>
        <a:graphic>
          <a:graphicData uri="http://schemas.openxmlformats.org/presentationml/2006/ole">
            <p:oleObj spid="_x0000_s4558" name="Equation" r:id="rId13" imgW="711200" imgH="228600" progId="">
              <p:embed/>
            </p:oleObj>
          </a:graphicData>
        </a:graphic>
      </p:graphicFrame>
      <p:sp>
        <p:nvSpPr>
          <p:cNvPr id="28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5337009"/>
              </p:ext>
            </p:extLst>
          </p:nvPr>
        </p:nvGraphicFramePr>
        <p:xfrm>
          <a:off x="971600" y="4089132"/>
          <a:ext cx="2348865" cy="347980"/>
        </p:xfrm>
        <a:graphic>
          <a:graphicData uri="http://schemas.openxmlformats.org/presentationml/2006/ole">
            <p:oleObj spid="_x0000_s4559" name="Equation" r:id="rId14" imgW="1714500" imgH="254000" progId="">
              <p:embed/>
            </p:oleObj>
          </a:graphicData>
        </a:graphic>
      </p:graphicFrame>
      <p:sp>
        <p:nvSpPr>
          <p:cNvPr id="36" name="Gestreifter Pfeil nach rechts 35"/>
          <p:cNvSpPr/>
          <p:nvPr/>
        </p:nvSpPr>
        <p:spPr>
          <a:xfrm rot="10800000">
            <a:off x="4283968" y="1628800"/>
            <a:ext cx="504056" cy="504056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Gestreifter Pfeil nach rechts 51"/>
          <p:cNvSpPr/>
          <p:nvPr/>
        </p:nvSpPr>
        <p:spPr>
          <a:xfrm rot="10800000">
            <a:off x="4283968" y="2636911"/>
            <a:ext cx="504056" cy="504056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Gestreifter Pfeil nach rechts 52"/>
          <p:cNvSpPr/>
          <p:nvPr/>
        </p:nvSpPr>
        <p:spPr>
          <a:xfrm rot="10800000">
            <a:off x="4283968" y="4077072"/>
            <a:ext cx="504056" cy="504056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8476403"/>
              </p:ext>
            </p:extLst>
          </p:nvPr>
        </p:nvGraphicFramePr>
        <p:xfrm>
          <a:off x="954088" y="5516563"/>
          <a:ext cx="6334125" cy="627062"/>
        </p:xfrm>
        <a:graphic>
          <a:graphicData uri="http://schemas.openxmlformats.org/presentationml/2006/ole">
            <p:oleObj spid="_x0000_s4560" name="Equation" r:id="rId15" imgW="436860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3</TotalTime>
  <Words>1020</Words>
  <Application>Microsoft Office PowerPoint</Application>
  <PresentationFormat>On-screen Show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KIT_master_ppt2007_en</vt:lpstr>
      <vt:lpstr>Equation</vt:lpstr>
      <vt:lpstr>Slide 1</vt:lpstr>
      <vt:lpstr>Introduction</vt:lpstr>
      <vt:lpstr>Introduction</vt:lpstr>
      <vt:lpstr>Introduction</vt:lpstr>
      <vt:lpstr>Introduction</vt:lpstr>
      <vt:lpstr>Introduction</vt:lpstr>
      <vt:lpstr>Mathematical formulation</vt:lpstr>
      <vt:lpstr>Mathematical formulation</vt:lpstr>
      <vt:lpstr>Mathematical formulation</vt:lpstr>
      <vt:lpstr>Acoustic-Parametric instability</vt:lpstr>
      <vt:lpstr>Acoustic-Parametric instability</vt:lpstr>
      <vt:lpstr>First conclusions</vt:lpstr>
      <vt:lpstr>The existence of a new instability region for flame-pressure waves interaction which may exist for all mixtures with Le&lt;1</vt:lpstr>
      <vt:lpstr>Acoustic-Parametric instability</vt:lpstr>
      <vt:lpstr>Acoustic-Parametric instability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jorge</dc:creator>
  <cp:lastModifiedBy>Josue</cp:lastModifiedBy>
  <cp:revision>341</cp:revision>
  <dcterms:created xsi:type="dcterms:W3CDTF">2010-08-30T10:05:15Z</dcterms:created>
  <dcterms:modified xsi:type="dcterms:W3CDTF">2011-09-14T13:29:06Z</dcterms:modified>
</cp:coreProperties>
</file>