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367" r:id="rId2"/>
    <p:sldId id="404" r:id="rId3"/>
    <p:sldId id="421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28" r:id="rId13"/>
    <p:sldId id="429" r:id="rId14"/>
    <p:sldId id="430" r:id="rId15"/>
    <p:sldId id="431" r:id="rId16"/>
    <p:sldId id="427" r:id="rId17"/>
    <p:sldId id="416" r:id="rId18"/>
    <p:sldId id="417" r:id="rId19"/>
    <p:sldId id="422" r:id="rId20"/>
    <p:sldId id="423" r:id="rId21"/>
    <p:sldId id="418" r:id="rId22"/>
    <p:sldId id="419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33"/>
    <a:srgbClr val="4D4D4D"/>
    <a:srgbClr val="FF00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9290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26"/>
            <a:ext cx="585216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A2B23A5-EBE3-47CA-AFEE-6A8205C5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3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9578" indent="-159578" eaLnBrk="1" hangingPunct="1">
              <a:lnSpc>
                <a:spcPct val="80000"/>
              </a:lnSpc>
            </a:pPr>
            <a:r>
              <a:rPr lang="en-US" sz="800"/>
              <a:t>As the project moves forward, our goal is to look at the relevant accident scenarios for our subscale modeling and testing.</a:t>
            </a:r>
          </a:p>
          <a:p>
            <a:pPr marL="159578" indent="-159578" eaLnBrk="1" hangingPunct="1">
              <a:lnSpc>
                <a:spcPct val="80000"/>
              </a:lnSpc>
            </a:pPr>
            <a:r>
              <a:rPr lang="en-US" sz="800"/>
              <a:t>Based on UTRC’s risk analysis, there are 3 scenarios that offer both a severe effect and a high probability, which include:</a:t>
            </a:r>
          </a:p>
          <a:p>
            <a:pPr marL="159578" indent="-159578" eaLnBrk="1" hangingPunct="1">
              <a:lnSpc>
                <a:spcPct val="80000"/>
              </a:lnSpc>
              <a:buFontTx/>
              <a:buAutoNum type="arabicParenR"/>
            </a:pPr>
            <a:r>
              <a:rPr lang="en-US" sz="800"/>
              <a:t>Vehicular collisions leading to rupture of the on-board hydride storage vessel that allows the environment (air, water, etc) into the tank.</a:t>
            </a:r>
          </a:p>
          <a:p>
            <a:pPr marL="159578" indent="-159578" eaLnBrk="1" hangingPunct="1">
              <a:lnSpc>
                <a:spcPct val="80000"/>
              </a:lnSpc>
              <a:buFontTx/>
              <a:buAutoNum type="arabicParenR"/>
            </a:pPr>
            <a:r>
              <a:rPr lang="en-US" sz="800"/>
              <a:t>Vehicular collisions leading to rupture of the vessel and releasing the material into the environment</a:t>
            </a:r>
          </a:p>
          <a:p>
            <a:pPr marL="159578" indent="-159578" eaLnBrk="1" hangingPunct="1">
              <a:lnSpc>
                <a:spcPct val="80000"/>
              </a:lnSpc>
              <a:buFontTx/>
              <a:buAutoNum type="arabicParenR"/>
            </a:pPr>
            <a:r>
              <a:rPr lang="en-US" sz="800"/>
              <a:t>External fire beneath the on-board hydride storage vessel.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/>
              <a:t>This slide shows </a:t>
            </a:r>
            <a:r>
              <a:rPr lang="en-US" sz="800" dirty="0" err="1"/>
              <a:t>calorimetry</a:t>
            </a:r>
            <a:r>
              <a:rPr lang="en-US" sz="800" dirty="0"/>
              <a:t> results for alane at 40 </a:t>
            </a:r>
            <a:r>
              <a:rPr lang="en-US" sz="800" baseline="30000" dirty="0" err="1"/>
              <a:t>o</a:t>
            </a:r>
            <a:r>
              <a:rPr lang="en-US" sz="800" dirty="0" err="1"/>
              <a:t>C.</a:t>
            </a: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800" dirty="0"/>
              <a:t>The graph shows heat flow versus time, with the red curve representing alane in dry air and the blue curve representing alane in air with 30% relative humidity.</a:t>
            </a:r>
          </a:p>
          <a:p>
            <a:pPr>
              <a:lnSpc>
                <a:spcPct val="80000"/>
              </a:lnSpc>
            </a:pPr>
            <a:r>
              <a:rPr lang="en-US" sz="800" dirty="0"/>
              <a:t>The dry air results [red line] are typical for what we’ve seen in previously studied materials.</a:t>
            </a:r>
          </a:p>
          <a:p>
            <a:pPr>
              <a:lnSpc>
                <a:spcPct val="80000"/>
              </a:lnSpc>
            </a:pPr>
            <a:r>
              <a:rPr lang="en-US" sz="800" dirty="0"/>
              <a:t>However, the water vapor results are drastically different, with the reaction changing from exothermic to endothermic throughout the experiment, beginning with the exothermic heat release.</a:t>
            </a:r>
          </a:p>
          <a:p>
            <a:pPr>
              <a:lnSpc>
                <a:spcPct val="80000"/>
              </a:lnSpc>
            </a:pPr>
            <a:r>
              <a:rPr lang="en-US" sz="800" dirty="0"/>
              <a:t>The curve then shows the competing effects of the oxidation of aluminum [exothermic] and the dehydrogenation of alane [endothermic].</a:t>
            </a:r>
          </a:p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loud-bottom_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1375"/>
            <a:ext cx="9144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cloud-top_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667000" y="6096000"/>
            <a:ext cx="417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6550"/>
            <a:ext cx="7772400" cy="1449388"/>
          </a:xfrm>
        </p:spPr>
        <p:txBody>
          <a:bodyPr/>
          <a:lstStyle>
            <a:lvl1pPr algn="ctr">
              <a:defRPr smtClean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3309"/>
            <a:ext cx="6400800" cy="923925"/>
          </a:xfrm>
        </p:spPr>
        <p:txBody>
          <a:bodyPr/>
          <a:lstStyle>
            <a:lvl1pPr marL="0" indent="0" algn="ctr">
              <a:defRPr sz="18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2660370" y="3657600"/>
            <a:ext cx="417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67675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57638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638" y="1524000"/>
            <a:ext cx="3957637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57638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19638" y="1524000"/>
            <a:ext cx="3957637" cy="44942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57638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524000"/>
            <a:ext cx="3957637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3846513"/>
            <a:ext cx="3957637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57638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4000"/>
            <a:ext cx="3957637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57638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4000"/>
            <a:ext cx="3957637" cy="4494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411163"/>
            <a:ext cx="79787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6" descr="cloud-bottom_l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51375"/>
            <a:ext cx="9144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7" descr="cloud-top_l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3" descr="globe_tra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8025" y="0"/>
            <a:ext cx="33559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8663" y="411163"/>
            <a:ext cx="7978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6767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835025" y="990600"/>
            <a:ext cx="830897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8582025" y="6305550"/>
            <a:ext cx="271463" cy="271463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8455025" y="63087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6A6CDD3D-F72D-417A-8447-5A621C5DB02E}" type="slidenum">
              <a:rPr lang="en-US" sz="1000" b="1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r>
              <a:rPr lang="en-US" sz="1000" b="1">
                <a:solidFill>
                  <a:schemeClr val="bg1"/>
                </a:solidFill>
              </a:rPr>
              <a:t>  </a:t>
            </a:r>
            <a:r>
              <a:rPr lang="en-US" sz="10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154" name="Picture 41" descr="04srnl_base_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1775" y="6251575"/>
            <a:ext cx="15430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3" r:id="rId8"/>
    <p:sldLayoutId id="2147483794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15888" indent="3413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SzPct val="60000"/>
        <a:buFont typeface="Wingdings" pitchFamily="2" charset="2"/>
        <a:buBlip>
          <a:blip r:embed="rId15"/>
        </a:buBlip>
        <a:defRPr sz="2400" b="1">
          <a:solidFill>
            <a:schemeClr val="tx1"/>
          </a:solidFill>
          <a:latin typeface="+mn-lt"/>
        </a:defRPr>
      </a:lvl2pPr>
      <a:lvl3pPr marL="571500" indent="34290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SzPct val="6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3pPr>
      <a:lvl4pPr marL="1028700" indent="228600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1663700" indent="-2921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dot.gov/" TargetMode="Externa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7" descr="cloud-top_srnl-full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4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2012"/>
            <a:ext cx="7772400" cy="1144588"/>
          </a:xfrm>
        </p:spPr>
        <p:txBody>
          <a:bodyPr/>
          <a:lstStyle/>
          <a:p>
            <a:pPr eaLnBrk="1" hangingPunct="1"/>
            <a:r>
              <a:rPr lang="en-US" dirty="0" smtClean="0"/>
              <a:t>Risk Mitigation Strategies for Hydrogen Storage Materials</a:t>
            </a:r>
            <a:endParaRPr lang="en-US" dirty="0"/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24275"/>
            <a:ext cx="7391400" cy="923925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José A. </a:t>
            </a:r>
            <a:r>
              <a:rPr lang="en-US" dirty="0" smtClean="0">
                <a:solidFill>
                  <a:schemeClr val="accent2"/>
                </a:solidFill>
              </a:rPr>
              <a:t>Cortés-Concepción, Charles W. James, Susan M. Everett, David A. </a:t>
            </a:r>
            <a:r>
              <a:rPr lang="en-US" dirty="0" err="1" smtClean="0">
                <a:solidFill>
                  <a:schemeClr val="accent2"/>
                </a:solidFill>
              </a:rPr>
              <a:t>Tamburello</a:t>
            </a:r>
            <a:r>
              <a:rPr lang="en-US" dirty="0" smtClean="0">
                <a:solidFill>
                  <a:schemeClr val="accent2"/>
                </a:solidFill>
              </a:rPr>
              <a:t> and Donald L. Anton</a:t>
            </a: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September 13, 2011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7109" name="Picture 6" descr="4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4876800"/>
            <a:ext cx="44592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014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19050" y="1485900"/>
          <a:ext cx="5689600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Bitmap Image" r:id="rId4" imgW="8678486" imgH="5934903" progId="Paint.Picture">
                  <p:embed/>
                </p:oleObj>
              </mc:Choice>
              <mc:Fallback>
                <p:oleObj name="Bitmap Image" r:id="rId4" imgW="8678486" imgH="59349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485900"/>
                        <a:ext cx="5689600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11163"/>
            <a:ext cx="8423275" cy="931862"/>
          </a:xfrm>
        </p:spPr>
        <p:txBody>
          <a:bodyPr/>
          <a:lstStyle/>
          <a:p>
            <a:pPr marL="230188" indent="-230188"/>
            <a:r>
              <a:rPr lang="en-US" dirty="0" smtClean="0"/>
              <a:t>Calorimetry of Alane:  Air exposure at 40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</p:txBody>
      </p:sp>
      <p:grpSp>
        <p:nvGrpSpPr>
          <p:cNvPr id="384022" name="Group 22"/>
          <p:cNvGrpSpPr>
            <a:grpSpLocks/>
          </p:cNvGrpSpPr>
          <p:nvPr/>
        </p:nvGrpSpPr>
        <p:grpSpPr bwMode="auto">
          <a:xfrm>
            <a:off x="5789613" y="1377950"/>
            <a:ext cx="3141662" cy="4732338"/>
            <a:chOff x="3647" y="868"/>
            <a:chExt cx="1979" cy="2981"/>
          </a:xfrm>
        </p:grpSpPr>
        <p:sp>
          <p:nvSpPr>
            <p:cNvPr id="384019" name="Rectangle 19"/>
            <p:cNvSpPr>
              <a:spLocks noChangeArrowheads="1"/>
            </p:cNvSpPr>
            <p:nvPr/>
          </p:nvSpPr>
          <p:spPr bwMode="auto">
            <a:xfrm>
              <a:off x="3647" y="868"/>
              <a:ext cx="1979" cy="298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4021" name="Group 21"/>
            <p:cNvGrpSpPr>
              <a:grpSpLocks/>
            </p:cNvGrpSpPr>
            <p:nvPr/>
          </p:nvGrpSpPr>
          <p:grpSpPr bwMode="auto">
            <a:xfrm>
              <a:off x="3657" y="937"/>
              <a:ext cx="1958" cy="2527"/>
              <a:chOff x="3657" y="937"/>
              <a:chExt cx="1958" cy="2527"/>
            </a:xfrm>
          </p:grpSpPr>
          <p:sp>
            <p:nvSpPr>
              <p:cNvPr id="384005" name="Text Box 5"/>
              <p:cNvSpPr txBox="1">
                <a:spLocks noChangeArrowheads="1"/>
              </p:cNvSpPr>
              <p:nvPr/>
            </p:nvSpPr>
            <p:spPr bwMode="auto">
              <a:xfrm>
                <a:off x="3885" y="937"/>
                <a:ext cx="1502" cy="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574675"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1pPr>
                <a:lvl2pPr defTabSz="574675"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2pPr>
                <a:lvl3pPr defTabSz="574675"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3pPr>
                <a:lvl4pPr defTabSz="574675"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4pPr>
                <a:lvl5pPr defTabSz="574675"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5pPr>
                <a:lvl6pPr defTabSz="574675" fontAlgn="base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6pPr>
                <a:lvl7pPr defTabSz="574675" fontAlgn="base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7pPr>
                <a:lvl8pPr defTabSz="574675" fontAlgn="base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8pPr>
                <a:lvl9pPr defTabSz="574675" fontAlgn="base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accent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2AlH</a:t>
                </a:r>
                <a:r>
                  <a:rPr lang="en-US" baseline="-25000">
                    <a:solidFill>
                      <a:schemeClr val="tx1"/>
                    </a:solidFill>
                  </a:rPr>
                  <a:t>3</a:t>
                </a:r>
                <a:r>
                  <a:rPr lang="en-US">
                    <a:solidFill>
                      <a:schemeClr val="tx1"/>
                    </a:solidFill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cs typeface="Times New Roman" pitchFamily="18" charset="0"/>
                  </a:rPr>
                  <a:t>→ 2Al + 3H</a:t>
                </a:r>
                <a:r>
                  <a:rPr lang="en-US" baseline="-25000">
                    <a:solidFill>
                      <a:schemeClr val="tx1"/>
                    </a:solidFill>
                    <a:cs typeface="Times New Roman" pitchFamily="18" charset="0"/>
                  </a:rPr>
                  <a:t>2</a:t>
                </a:r>
                <a:endParaRPr lang="en-US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84016" name="Rectangle 16"/>
              <p:cNvSpPr>
                <a:spLocks noChangeArrowheads="1"/>
              </p:cNvSpPr>
              <p:nvPr/>
            </p:nvSpPr>
            <p:spPr bwMode="auto">
              <a:xfrm>
                <a:off x="3657" y="1234"/>
                <a:ext cx="1958" cy="2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282575" indent="-282575">
                  <a:spcAft>
                    <a:spcPct val="50000"/>
                  </a:spcAft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dirty="0">
                    <a:solidFill>
                      <a:schemeClr val="tx1"/>
                    </a:solidFill>
                  </a:rPr>
                  <a:t>The initial exothermic event (</a:t>
                </a: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H</a:t>
                </a:r>
                <a:r>
                  <a:rPr lang="en-US" sz="1600" baseline="-25000" dirty="0">
                    <a:solidFill>
                      <a:schemeClr val="tx1"/>
                    </a:solidFill>
                    <a:sym typeface="Symbol" pitchFamily="18" charset="2"/>
                  </a:rPr>
                  <a:t>1</a:t>
                </a: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) is  due to the water vapor interaction with AlH</a:t>
                </a:r>
                <a:r>
                  <a:rPr lang="en-US" sz="1600" baseline="-25000" dirty="0">
                    <a:solidFill>
                      <a:schemeClr val="tx1"/>
                    </a:solidFill>
                    <a:sym typeface="Symbol" pitchFamily="18" charset="2"/>
                  </a:rPr>
                  <a:t>3</a:t>
                </a: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.</a:t>
                </a:r>
              </a:p>
              <a:p>
                <a:pPr marL="282575" indent="-282575">
                  <a:spcAft>
                    <a:spcPct val="50000"/>
                  </a:spcAft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A competing effect is believed to take place between the dehydrogenation of AlH</a:t>
                </a:r>
                <a:r>
                  <a:rPr lang="en-US" sz="1600" baseline="-25000" dirty="0">
                    <a:solidFill>
                      <a:schemeClr val="tx1"/>
                    </a:solidFill>
                    <a:sym typeface="Symbol" pitchFamily="18" charset="2"/>
                  </a:rPr>
                  <a:t>3</a:t>
                </a: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 (endothermic) and the oxidation of Al (exothermic).</a:t>
                </a:r>
              </a:p>
              <a:p>
                <a:pPr marL="282575" indent="-282575">
                  <a:spcAft>
                    <a:spcPct val="50000"/>
                  </a:spcAft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dirty="0">
                    <a:solidFill>
                      <a:schemeClr val="tx1"/>
                    </a:solidFill>
                    <a:sym typeface="Symbol" pitchFamily="18" charset="2"/>
                  </a:rPr>
                  <a:t>Subtle changes in crystal structure are difficult to identify from reacted samples by XRD. </a:t>
                </a:r>
                <a:endParaRPr lang="en-US" sz="1600" b="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6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420688"/>
            <a:ext cx="7978775" cy="622300"/>
          </a:xfrm>
        </p:spPr>
        <p:txBody>
          <a:bodyPr/>
          <a:lstStyle/>
          <a:p>
            <a:pPr marL="230188" indent="-230188"/>
            <a:r>
              <a:rPr lang="en-US" dirty="0" smtClean="0"/>
              <a:t>Risk Mitigation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8825" y="1098550"/>
            <a:ext cx="7402513" cy="5073650"/>
          </a:xfrm>
        </p:spPr>
        <p:txBody>
          <a:bodyPr/>
          <a:lstStyle/>
          <a:p>
            <a:pPr marL="344488" indent="-3444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b="0" dirty="0" smtClean="0"/>
              <a:t>Water reactivity testing of common commercial flame retardants</a:t>
            </a:r>
          </a:p>
          <a:p>
            <a:pPr marL="746125" lvl="2" indent="-282575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dirty="0" err="1" smtClean="0"/>
              <a:t>Deca-bromodiphenyl</a:t>
            </a:r>
            <a:r>
              <a:rPr lang="en-US" sz="1800" dirty="0" smtClean="0"/>
              <a:t> ether/ antimony oxide</a:t>
            </a:r>
          </a:p>
          <a:p>
            <a:pPr marL="746125" lvl="2" indent="-282575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b="0" dirty="0" smtClean="0"/>
              <a:t>Metal-X</a:t>
            </a:r>
          </a:p>
          <a:p>
            <a:pPr marL="746125" lvl="2" indent="-282575">
              <a:spcAft>
                <a:spcPts val="1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dirty="0" smtClean="0"/>
              <a:t>Aluminum hydroxide</a:t>
            </a:r>
            <a:endParaRPr lang="en-US" sz="1800" b="0" dirty="0" smtClean="0"/>
          </a:p>
          <a:p>
            <a:pPr marL="344488" indent="-344488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0" dirty="0" smtClean="0"/>
              <a:t>Four risk mitigation strategies (A, B, C, D) have been identified and tested in 8LiH·3Mg(NH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)</a:t>
            </a:r>
            <a:r>
              <a:rPr lang="en-US" sz="2000" b="0" baseline="-25000" dirty="0" smtClean="0"/>
              <a:t>2</a:t>
            </a:r>
          </a:p>
          <a:p>
            <a:pPr marL="344488" indent="-344488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0" dirty="0" smtClean="0"/>
              <a:t>Testing </a:t>
            </a:r>
            <a:r>
              <a:rPr lang="en-US" sz="2000" b="0" dirty="0"/>
              <a:t>strategies include:</a:t>
            </a:r>
          </a:p>
          <a:p>
            <a:pPr marL="801688" lvl="1" indent="-34290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0" dirty="0"/>
              <a:t>UN Water Drop Testing</a:t>
            </a:r>
          </a:p>
          <a:p>
            <a:pPr marL="801688" lvl="1" indent="-34290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0" dirty="0"/>
              <a:t>Water Vapor Calorimetry</a:t>
            </a:r>
          </a:p>
          <a:p>
            <a:pPr marL="801688" lvl="1" indent="-342900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800" b="0" dirty="0"/>
              <a:t>Cycling Experiments w/ </a:t>
            </a:r>
            <a:r>
              <a:rPr lang="en-US" sz="1800" b="0" dirty="0" err="1"/>
              <a:t>Seivert’s</a:t>
            </a:r>
            <a:r>
              <a:rPr lang="en-US" sz="1800" b="0" dirty="0"/>
              <a:t> </a:t>
            </a:r>
            <a:r>
              <a:rPr lang="en-US" sz="1800" b="0" dirty="0" smtClean="0"/>
              <a:t>Apparatus</a:t>
            </a:r>
            <a:endParaRPr lang="en-US" sz="1800" b="0" dirty="0"/>
          </a:p>
          <a:p>
            <a:pPr marL="344488" indent="-344488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0" dirty="0" smtClean="0"/>
              <a:t>Risk mitigants were successfully identified for aluminum hydride and lithium </a:t>
            </a:r>
            <a:r>
              <a:rPr lang="en-US" sz="2000" b="0" dirty="0" err="1" smtClean="0"/>
              <a:t>borohydride</a:t>
            </a:r>
            <a:endParaRPr lang="en-US" sz="2000" b="0" dirty="0" smtClean="0"/>
          </a:p>
          <a:p>
            <a:pPr marL="344488" indent="-344488">
              <a:lnSpc>
                <a:spcPct val="120000"/>
              </a:lnSpc>
              <a:buFont typeface="Wingdings" pitchFamily="2" charset="2"/>
              <a:buChar char="Ø"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9045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Decabromo</a:t>
            </a:r>
            <a:r>
              <a:rPr lang="en-US" dirty="0" smtClean="0"/>
              <a:t> </a:t>
            </a:r>
            <a:r>
              <a:rPr lang="en-US" dirty="0" err="1" smtClean="0"/>
              <a:t>diphenyl</a:t>
            </a:r>
            <a:r>
              <a:rPr lang="en-US" dirty="0" smtClean="0"/>
              <a:t> ether (</a:t>
            </a:r>
            <a:r>
              <a:rPr lang="en-US" dirty="0" err="1" smtClean="0"/>
              <a:t>Deca</a:t>
            </a:r>
            <a:r>
              <a:rPr lang="en-US" dirty="0" smtClean="0"/>
              <a:t>-BDE)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3144" y="1134212"/>
            <a:ext cx="8179997" cy="3641035"/>
            <a:chOff x="663144" y="1134212"/>
            <a:chExt cx="8179997" cy="3641035"/>
          </a:xfrm>
        </p:grpSpPr>
        <p:grpSp>
          <p:nvGrpSpPr>
            <p:cNvPr id="11" name="Group 10"/>
            <p:cNvGrpSpPr/>
            <p:nvPr/>
          </p:nvGrpSpPr>
          <p:grpSpPr>
            <a:xfrm>
              <a:off x="663144" y="1134212"/>
              <a:ext cx="8179997" cy="3641035"/>
              <a:chOff x="685800" y="1502635"/>
              <a:chExt cx="8179997" cy="36410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2597" y="1502635"/>
                <a:ext cx="2743200" cy="1828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502635"/>
                <a:ext cx="2743200" cy="1828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543" y="1502635"/>
                <a:ext cx="2743200" cy="1828800"/>
              </a:xfrm>
              <a:prstGeom prst="rect">
                <a:avLst/>
              </a:prstGeom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314870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543" y="3314870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2597" y="3314870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535595" y="2379434"/>
              <a:ext cx="876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0491" y="4206069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Modified 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2379434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0595" y="4199447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60475" y="5181600"/>
            <a:ext cx="6465888" cy="1015663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 dirty="0" err="1" smtClean="0">
                <a:solidFill>
                  <a:schemeClr val="tx1"/>
                </a:solidFill>
                <a:cs typeface="Times New Roman" pitchFamily="18" charset="0"/>
              </a:rPr>
              <a:t>Deca</a:t>
            </a: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-BDE containing sample exhibits vigorous reaction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Possible side reaction leading to formation of metal bromides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4876800"/>
            <a:ext cx="8001000" cy="339969"/>
            <a:chOff x="685800" y="4876800"/>
            <a:chExt cx="8001000" cy="339969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85800" y="4876800"/>
              <a:ext cx="800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55666" y="4939770"/>
              <a:ext cx="566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63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Decabromo</a:t>
            </a:r>
            <a:r>
              <a:rPr lang="en-US" dirty="0" smtClean="0"/>
              <a:t> </a:t>
            </a:r>
            <a:r>
              <a:rPr lang="en-US" dirty="0" err="1" smtClean="0"/>
              <a:t>diphenyl</a:t>
            </a:r>
            <a:r>
              <a:rPr lang="en-US" dirty="0" smtClean="0"/>
              <a:t> ether (DBDE+Sb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2553" y="1144488"/>
            <a:ext cx="8183244" cy="3657600"/>
            <a:chOff x="682553" y="1502635"/>
            <a:chExt cx="8183244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597" y="1502635"/>
              <a:ext cx="27432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02635"/>
              <a:ext cx="2743200" cy="182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543" y="1502635"/>
              <a:ext cx="2743200" cy="1828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24000" y="2816087"/>
              <a:ext cx="876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2835964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53" y="3331435"/>
              <a:ext cx="2749694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856" y="3331435"/>
              <a:ext cx="2743921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75" y="3331435"/>
              <a:ext cx="2743921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219200" y="46482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Modified 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0352" y="464455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163637" y="5080337"/>
            <a:ext cx="7045326" cy="1015663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Deca-BDE+SB</a:t>
            </a:r>
            <a:r>
              <a:rPr lang="en-US" sz="2000" b="0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000" b="0" baseline="-25000" dirty="0" smtClean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 containing sample exhibits vigorous reaction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Possible side reaction leading to formation of metal bromides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4876800"/>
            <a:ext cx="8012785" cy="279787"/>
            <a:chOff x="685800" y="4876800"/>
            <a:chExt cx="8012785" cy="27978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85800" y="4876800"/>
              <a:ext cx="800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132055" y="4879588"/>
              <a:ext cx="566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9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135632"/>
            <a:ext cx="8127524" cy="3657600"/>
            <a:chOff x="695739" y="1371600"/>
            <a:chExt cx="8127524" cy="36576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063" y="3200400"/>
              <a:ext cx="2743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200400"/>
              <a:ext cx="2743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39" y="3200400"/>
              <a:ext cx="2743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063" y="1371600"/>
              <a:ext cx="2743200" cy="1828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9" y="1371600"/>
              <a:ext cx="2743200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939" y="1371600"/>
              <a:ext cx="2743200" cy="1828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29189" y="2647595"/>
              <a:ext cx="876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4421899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Modified 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626227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3826" y="442717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60475" y="5321829"/>
            <a:ext cx="6465888" cy="646331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Modified sample ignited upon contact with water</a:t>
            </a:r>
            <a:endParaRPr lang="en-US" sz="18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Marginal effect observed in reactivity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5800" y="4994031"/>
            <a:ext cx="8001000" cy="309824"/>
            <a:chOff x="685800" y="4994031"/>
            <a:chExt cx="8001000" cy="30982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85800" y="4994031"/>
              <a:ext cx="800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055666" y="5026856"/>
              <a:ext cx="566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5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hydroxide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1208349"/>
            <a:ext cx="8229600" cy="3621157"/>
            <a:chOff x="685800" y="1371600"/>
            <a:chExt cx="8229600" cy="36211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61" y="3163957"/>
              <a:ext cx="27432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163957"/>
              <a:ext cx="2743200" cy="182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061" y="3163957"/>
              <a:ext cx="2743200" cy="1828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371600"/>
              <a:ext cx="2743200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71600"/>
              <a:ext cx="2743200" cy="1828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371600"/>
              <a:ext cx="2743200" cy="1828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02276" y="2711151"/>
              <a:ext cx="876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4687" y="4485455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Modified Sample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87887" y="268978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7887" y="451601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After 1</a:t>
              </a:r>
              <a:r>
                <a:rPr lang="en-US" sz="1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drop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702276" y="5334000"/>
            <a:ext cx="6465888" cy="707886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Modified sample ignited upon contact with water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No differences observed compare to unmodified sample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4994031"/>
            <a:ext cx="8001000" cy="309824"/>
            <a:chOff x="685800" y="4994031"/>
            <a:chExt cx="8001000" cy="30982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85800" y="4994031"/>
              <a:ext cx="800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055666" y="5026856"/>
              <a:ext cx="566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439738"/>
            <a:ext cx="7978775" cy="558800"/>
          </a:xfrm>
        </p:spPr>
        <p:txBody>
          <a:bodyPr/>
          <a:lstStyle/>
          <a:p>
            <a:pPr marL="230188" indent="-230188"/>
            <a:r>
              <a:rPr lang="en-US" smtClean="0"/>
              <a:t>8LiH:3Mg(NH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Water Drop Test</a:t>
            </a:r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1260475" y="5181600"/>
            <a:ext cx="6465888" cy="944563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Reactivity towards water is reduced.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Risk mitigation strategy A avoid ignition event characteristic of unmodified sample</a:t>
            </a:r>
          </a:p>
        </p:txBody>
      </p:sp>
      <p:pic>
        <p:nvPicPr>
          <p:cNvPr id="371745" name="Picture 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7938"/>
            <a:ext cx="8067675" cy="3875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93675" y="441325"/>
            <a:ext cx="9294813" cy="933450"/>
          </a:xfrm>
        </p:spPr>
        <p:txBody>
          <a:bodyPr/>
          <a:lstStyle/>
          <a:p>
            <a:r>
              <a:rPr lang="en-US" smtClean="0"/>
              <a:t>     Risk Mitigation-Calorimetry, T=40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C, RH=30%</a:t>
            </a:r>
          </a:p>
        </p:txBody>
      </p:sp>
      <p:pic>
        <p:nvPicPr>
          <p:cNvPr id="3819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88" y="1038225"/>
            <a:ext cx="4027487" cy="275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5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1038225"/>
            <a:ext cx="4048125" cy="277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295400" y="4114800"/>
            <a:ext cx="6465888" cy="1477328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Comparable heat release for unmodified samples to A and 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746125" lvl="1" indent="-295275">
              <a:buClrTx/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Mitigant might not be affecting the release of </a:t>
            </a:r>
            <a:r>
              <a:rPr lang="en-US" sz="1800" dirty="0" smtClean="0">
                <a:solidFill>
                  <a:schemeClr val="tx1"/>
                </a:solidFill>
              </a:rPr>
              <a:t>hydrogen</a:t>
            </a:r>
          </a:p>
          <a:p>
            <a:pPr marL="450850" lvl="1">
              <a:buClrTx/>
              <a:buSzPct val="100000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The rate of heat release:</a:t>
            </a:r>
          </a:p>
          <a:p>
            <a:pPr marL="801688" lvl="1" indent="-350838">
              <a:buClrTx/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 &gt; AIST &gt; A &gt; B</a:t>
            </a:r>
          </a:p>
        </p:txBody>
      </p:sp>
    </p:spTree>
    <p:extLst>
      <p:ext uri="{BB962C8B-B14F-4D97-AF65-F5344CB8AC3E}">
        <p14:creationId xmlns:p14="http://schemas.microsoft.com/office/powerpoint/2010/main" val="27658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Risk Mitigation-Cycling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3712" y="5462268"/>
            <a:ext cx="6454487" cy="1243332"/>
            <a:chOff x="1995389" y="5675947"/>
            <a:chExt cx="6966184" cy="1029653"/>
          </a:xfrm>
        </p:grpSpPr>
        <p:sp>
          <p:nvSpPr>
            <p:cNvPr id="394245" name="Rectangle 4"/>
            <p:cNvSpPr>
              <a:spLocks noChangeArrowheads="1"/>
            </p:cNvSpPr>
            <p:nvPr/>
          </p:nvSpPr>
          <p:spPr bwMode="auto">
            <a:xfrm>
              <a:off x="1995389" y="5675947"/>
              <a:ext cx="6966184" cy="1029653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394246" name="Rectangle 5"/>
            <p:cNvSpPr>
              <a:spLocks noChangeArrowheads="1"/>
            </p:cNvSpPr>
            <p:nvPr/>
          </p:nvSpPr>
          <p:spPr bwMode="auto">
            <a:xfrm>
              <a:off x="2078182" y="5675947"/>
              <a:ext cx="6800596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36550" indent="-336550" eaLnBrk="0" hangingPunct="0">
                <a:spcAft>
                  <a:spcPct val="50000"/>
                </a:spcAft>
                <a:buFont typeface="Wingdings" pitchFamily="2" charset="2"/>
                <a:buChar char="Ø"/>
              </a:pPr>
              <a:r>
                <a:rPr lang="en-US" sz="1600" b="1" dirty="0">
                  <a:solidFill>
                    <a:schemeClr val="tx1"/>
                  </a:solidFill>
                </a:rPr>
                <a:t>Average capacity over a minimum of 4 cycles excluding the 1</a:t>
              </a:r>
              <a:r>
                <a:rPr lang="en-US" sz="1600" b="1" baseline="30000" dirty="0">
                  <a:solidFill>
                    <a:schemeClr val="tx1"/>
                  </a:solidFill>
                </a:rPr>
                <a:t>st</a:t>
              </a:r>
              <a:r>
                <a:rPr lang="en-US" sz="1600" b="1" dirty="0">
                  <a:solidFill>
                    <a:schemeClr val="tx1"/>
                  </a:solidFill>
                </a:rPr>
                <a:t> cycle.</a:t>
              </a:r>
            </a:p>
            <a:p>
              <a:pPr marL="336550" indent="-336550" eaLnBrk="0" hangingPunct="0">
                <a:spcAft>
                  <a:spcPct val="50000"/>
                </a:spcAft>
                <a:buFont typeface="Wingdings" pitchFamily="2" charset="2"/>
                <a:buChar char="Ø"/>
              </a:pPr>
              <a:r>
                <a:rPr lang="en-US" sz="1600" b="1" dirty="0">
                  <a:solidFill>
                    <a:schemeClr val="tx1"/>
                  </a:solidFill>
                </a:rPr>
                <a:t>No significant effect of modifier in the hydrogen storage capacity</a:t>
              </a:r>
            </a:p>
          </p:txBody>
        </p:sp>
      </p:grp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744538" y="990600"/>
            <a:ext cx="821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762000" indent="-3048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 marL="1219200" indent="-3048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 marL="1676400" indent="-3048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 marL="2133600" indent="-3048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marL="2590800" indent="-3048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marL="3048000" indent="-3048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marL="3505200" indent="-3048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marL="3962400" indent="-3048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Isothermal Cycling at 200</a:t>
            </a:r>
            <a:r>
              <a:rPr lang="en-US" sz="2000" baseline="30000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C, 1 bar (Desorption), 100 bar (absorption)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842113"/>
            <a:ext cx="7721600" cy="500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439738"/>
            <a:ext cx="7978775" cy="558800"/>
          </a:xfrm>
        </p:spPr>
        <p:txBody>
          <a:bodyPr/>
          <a:lstStyle/>
          <a:p>
            <a:pPr marL="230188" indent="-230188"/>
            <a:r>
              <a:rPr lang="en-US" dirty="0" smtClean="0"/>
              <a:t>Alane Water Drop Test</a:t>
            </a:r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1828800" y="5181600"/>
            <a:ext cx="6465888" cy="1015663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No ignition on modified sample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Modified sample shows hydrophobic character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Modifier did not affect the desorption of hydrogen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5" y="1689526"/>
            <a:ext cx="4344257" cy="29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35" y="1219200"/>
            <a:ext cx="51816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4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03275" y="1228725"/>
            <a:ext cx="7761288" cy="4437063"/>
          </a:xfrm>
        </p:spPr>
        <p:txBody>
          <a:bodyPr/>
          <a:lstStyle/>
          <a:p>
            <a:pPr marL="344488" indent="-344488">
              <a:lnSpc>
                <a:spcPct val="110000"/>
              </a:lnSpc>
              <a:buFontTx/>
              <a:buNone/>
            </a:pPr>
            <a:r>
              <a:rPr lang="en-US" sz="2000" dirty="0" smtClean="0"/>
              <a:t>The objective of this study are to understand the safety issues regarding solid state hydrogen storage systems through: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Development &amp; implementation of internationally recognized </a:t>
            </a:r>
            <a:r>
              <a:rPr lang="en-US" sz="2000" dirty="0" smtClean="0">
                <a:solidFill>
                  <a:srgbClr val="990000"/>
                </a:solidFill>
              </a:rPr>
              <a:t>standard testing techniques</a:t>
            </a:r>
            <a:r>
              <a:rPr lang="en-US" sz="2000" dirty="0" smtClean="0"/>
              <a:t> to quantitatively evaluate both materials and systems. 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Determine the fundamental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thermodynamics &amp; chemical kinetics</a:t>
            </a:r>
            <a:r>
              <a:rPr lang="en-US" sz="2000" dirty="0" smtClean="0"/>
              <a:t> of environmental reactivity of hydrides. 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Build a </a:t>
            </a:r>
            <a:r>
              <a:rPr lang="en-US" sz="2000" dirty="0" smtClean="0">
                <a:solidFill>
                  <a:srgbClr val="A50021"/>
                </a:solidFill>
              </a:rPr>
              <a:t>predictive capability</a:t>
            </a:r>
            <a:r>
              <a:rPr lang="en-US" sz="2000" dirty="0" smtClean="0"/>
              <a:t> to determine </a:t>
            </a:r>
            <a:r>
              <a:rPr lang="en-US" sz="2000" dirty="0" smtClean="0">
                <a:solidFill>
                  <a:srgbClr val="A50021"/>
                </a:solidFill>
              </a:rPr>
              <a:t>probable outcomes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A50021"/>
                </a:solidFill>
              </a:rPr>
              <a:t>hypothetical accident events.</a:t>
            </a:r>
            <a:endParaRPr lang="en-US" sz="2000" dirty="0" smtClean="0"/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Develop </a:t>
            </a:r>
            <a:r>
              <a:rPr lang="en-US" sz="2000" dirty="0" smtClean="0">
                <a:solidFill>
                  <a:srgbClr val="990000"/>
                </a:solidFill>
              </a:rPr>
              <a:t>amelioration methods </a:t>
            </a:r>
            <a:r>
              <a:rPr lang="en-US" sz="2000" dirty="0" smtClean="0"/>
              <a:t>to mitigate the risks of using these systems to acceptable levels. </a:t>
            </a: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477838"/>
            <a:ext cx="7978775" cy="768350"/>
          </a:xfrm>
        </p:spPr>
        <p:txBody>
          <a:bodyPr/>
          <a:lstStyle/>
          <a:p>
            <a:pPr marL="230188" indent="-230188"/>
            <a:r>
              <a:rPr lang="en-US" smtClean="0"/>
              <a:t>Objectives</a:t>
            </a:r>
          </a:p>
        </p:txBody>
      </p:sp>
      <p:sp>
        <p:nvSpPr>
          <p:cNvPr id="225285" name="Rectangle 18"/>
          <p:cNvSpPr>
            <a:spLocks noChangeArrowheads="1"/>
          </p:cNvSpPr>
          <p:nvPr/>
        </p:nvSpPr>
        <p:spPr bwMode="auto">
          <a:xfrm>
            <a:off x="692150" y="4800600"/>
            <a:ext cx="7867650" cy="8128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287" name="Rectangle 18"/>
          <p:cNvSpPr>
            <a:spLocks noChangeArrowheads="1"/>
          </p:cNvSpPr>
          <p:nvPr/>
        </p:nvSpPr>
        <p:spPr bwMode="auto">
          <a:xfrm>
            <a:off x="650875" y="1981200"/>
            <a:ext cx="7867650" cy="1143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Lithium </a:t>
            </a:r>
            <a:r>
              <a:rPr lang="en-US" dirty="0" err="1" smtClean="0"/>
              <a:t>Borohydride</a:t>
            </a:r>
            <a:r>
              <a:rPr lang="en-US" dirty="0" smtClean="0"/>
              <a:t> (LiBH</a:t>
            </a:r>
            <a:r>
              <a:rPr lang="en-US" baseline="-25000" dirty="0" smtClean="0"/>
              <a:t>4</a:t>
            </a:r>
            <a:r>
              <a:rPr lang="en-US" dirty="0" smtClean="0"/>
              <a:t>) Water Drop Test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909637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447800" y="5181600"/>
            <a:ext cx="6964311" cy="1015663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No ignition of modified sample</a:t>
            </a: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Modified sample agglomerates and partially dissolves</a:t>
            </a:r>
          </a:p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Modifier is an effective mitigant even a low loadings (~1 </a:t>
            </a:r>
            <a:r>
              <a:rPr lang="en-US" sz="2000" b="0" dirty="0" err="1" smtClean="0">
                <a:solidFill>
                  <a:schemeClr val="tx1"/>
                </a:solidFill>
                <a:cs typeface="Times New Roman" pitchFamily="18" charset="0"/>
              </a:rPr>
              <a:t>wt</a:t>
            </a:r>
            <a:r>
              <a:rPr lang="en-US" sz="2000" b="0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en-US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508000"/>
            <a:ext cx="7978775" cy="6096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169988"/>
            <a:ext cx="7639050" cy="4762500"/>
          </a:xfrm>
        </p:spPr>
        <p:txBody>
          <a:bodyPr/>
          <a:lstStyle/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Alane has unique environmental reactivity properties; non-pyrophoric, but highly water-reactive resulting in “sparking” as opposed to ignition.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Calorimetry behavior of alane is unique in the presence of water as oxidation and dehydrogenation compete.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Commercial flame retardants tested in </a:t>
            </a:r>
            <a:r>
              <a:rPr lang="en-US" sz="2000" dirty="0" smtClean="0"/>
              <a:t>8LiH·3Mg(NH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proved to be </a:t>
            </a:r>
            <a:r>
              <a:rPr lang="en-US" sz="2000" dirty="0" smtClean="0"/>
              <a:t>ineffective.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Novel mitigants were identified for 8LiH·3Mg(NH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AlH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and LiBH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.</a:t>
            </a:r>
          </a:p>
          <a:p>
            <a:pPr marL="344488" indent="-344488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/>
              <a:t>Some </a:t>
            </a:r>
            <a:r>
              <a:rPr lang="en-US" sz="2000" dirty="0" smtClean="0"/>
              <a:t>mitigants tested </a:t>
            </a:r>
            <a:r>
              <a:rPr lang="en-US" sz="2000" dirty="0"/>
              <a:t>are potential additives to hydrogen storage materials due to kinetic enhancing </a:t>
            </a:r>
            <a:r>
              <a:rPr lang="en-US" sz="2000" dirty="0" smtClean="0"/>
              <a:t>effects observed under cyclic conditions.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79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174625" y="1524000"/>
            <a:ext cx="508635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0000"/>
              </a:lnSpc>
              <a:spcAft>
                <a:spcPct val="50000"/>
              </a:spcAft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chemeClr val="tx1"/>
                </a:solidFill>
              </a:rPr>
              <a:t>A Special Thanks to the following people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Font typeface="Wingdings" pitchFamily="2" charset="2"/>
              <a:buNone/>
              <a:tabLst>
                <a:tab pos="461963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344488" lvl="1" indent="-4763" eaLnBrk="0" hangingPunct="0">
              <a:lnSpc>
                <a:spcPct val="8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1800" dirty="0"/>
              <a:t>  </a:t>
            </a:r>
            <a:r>
              <a:rPr lang="en-US" sz="1800" b="1" u="sng" dirty="0">
                <a:solidFill>
                  <a:schemeClr val="tx1"/>
                </a:solidFill>
              </a:rPr>
              <a:t>SRNL</a:t>
            </a:r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	 </a:t>
            </a:r>
            <a:r>
              <a:rPr lang="en-US" sz="1800" dirty="0" smtClean="0">
                <a:solidFill>
                  <a:schemeClr val="tx1"/>
                </a:solidFill>
              </a:rPr>
              <a:t> Josh </a:t>
            </a:r>
            <a:r>
              <a:rPr lang="en-US" sz="1800" dirty="0">
                <a:solidFill>
                  <a:schemeClr val="tx1"/>
                </a:solidFill>
              </a:rPr>
              <a:t>Gray</a:t>
            </a:r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  <a:r>
              <a:rPr lang="en-US" sz="1800" dirty="0" smtClean="0">
                <a:solidFill>
                  <a:schemeClr val="tx1"/>
                </a:solidFill>
              </a:rPr>
              <a:t> Kyle </a:t>
            </a:r>
            <a:r>
              <a:rPr lang="en-US" sz="1800" dirty="0">
                <a:solidFill>
                  <a:schemeClr val="tx1"/>
                </a:solidFill>
              </a:rPr>
              <a:t>Brinkman</a:t>
            </a:r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  <a:r>
              <a:rPr lang="en-US" sz="1800" dirty="0" smtClean="0">
                <a:solidFill>
                  <a:schemeClr val="tx1"/>
                </a:solidFill>
              </a:rPr>
              <a:t> Joe Wheeler</a:t>
            </a:r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err="1" smtClean="0"/>
              <a:t>Ragaiy</a:t>
            </a:r>
            <a:r>
              <a:rPr lang="en-US" sz="1800" dirty="0" smtClean="0"/>
              <a:t> </a:t>
            </a:r>
            <a:r>
              <a:rPr lang="en-US" sz="1800" dirty="0" err="1" smtClean="0"/>
              <a:t>Zidan</a:t>
            </a:r>
            <a:endParaRPr lang="en-US" sz="1800" dirty="0" smtClean="0"/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Joe </a:t>
            </a:r>
            <a:r>
              <a:rPr lang="en-US" sz="1800" dirty="0" err="1" smtClean="0">
                <a:solidFill>
                  <a:schemeClr val="tx1"/>
                </a:solidFill>
              </a:rPr>
              <a:t>Teprovich</a:t>
            </a:r>
            <a:endParaRPr lang="en-US" sz="1800" dirty="0">
              <a:solidFill>
                <a:schemeClr val="tx1"/>
              </a:solidFill>
            </a:endParaRPr>
          </a:p>
          <a:p>
            <a:pPr marL="344488" lvl="1" indent="-4763" eaLnBrk="0" hangingPunct="0">
              <a:buClr>
                <a:schemeClr val="tx2"/>
              </a:buClr>
              <a:tabLst>
                <a:tab pos="461963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344488" lvl="1" indent="-4763" eaLnBrk="0" hangingPunct="0">
              <a:buClr>
                <a:schemeClr val="tx2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u="sng" dirty="0">
                <a:solidFill>
                  <a:schemeClr val="tx1"/>
                </a:solidFill>
              </a:rPr>
              <a:t>Department of Energy</a:t>
            </a:r>
          </a:p>
          <a:p>
            <a:pPr marL="344488" lvl="1" indent="-4763" eaLnBrk="0" hangingPunct="0">
              <a:buClr>
                <a:schemeClr val="tx2"/>
              </a:buClr>
              <a:buFont typeface="Wingdings" pitchFamily="2" charset="2"/>
              <a:buNone/>
              <a:tabLst>
                <a:tab pos="461963" algn="l"/>
              </a:tabLst>
            </a:pPr>
            <a:endParaRPr lang="en-US" sz="1800" u="sng" dirty="0">
              <a:solidFill>
                <a:schemeClr val="tx1"/>
              </a:solidFill>
            </a:endParaRPr>
          </a:p>
          <a:p>
            <a:pPr marL="344488" lvl="1" indent="-4763" eaLnBrk="0" hangingPunct="0">
              <a:buClr>
                <a:schemeClr val="tx2"/>
              </a:buClr>
              <a:buFont typeface="Wingdings" pitchFamily="2" charset="2"/>
              <a:buNone/>
              <a:tabLst>
                <a:tab pos="461963" algn="l"/>
              </a:tabLst>
            </a:pPr>
            <a:r>
              <a:rPr lang="en-US" sz="1800" b="0" dirty="0">
                <a:solidFill>
                  <a:schemeClr val="tx1"/>
                </a:solidFill>
              </a:rPr>
              <a:t>    </a:t>
            </a:r>
            <a:r>
              <a:rPr lang="en-US" sz="1800" dirty="0">
                <a:solidFill>
                  <a:schemeClr val="tx1"/>
                </a:solidFill>
              </a:rPr>
              <a:t>Ned Stetson, Program Manager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pic>
        <p:nvPicPr>
          <p:cNvPr id="396292" name="Picture 24" descr="IPHE%20Logo%20no%20wo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3154363"/>
            <a:ext cx="1217613" cy="1120775"/>
          </a:xfrm>
          <a:noFill/>
          <a:ln/>
        </p:spPr>
      </p:pic>
      <p:pic>
        <p:nvPicPr>
          <p:cNvPr id="396302" name="Picture 14" descr="H2 LOGO s Abbrev RG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0" y="4733925"/>
            <a:ext cx="2387600" cy="868363"/>
          </a:xfrm>
        </p:spPr>
      </p:pic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4708525" y="1655763"/>
            <a:ext cx="28590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endParaRPr lang="en-US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96304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49913" y="1757363"/>
          <a:ext cx="27511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Bitmap Image" r:id="rId5" imgW="3362794" imgH="1095528" progId="Paint.Picture">
                  <p:embed/>
                </p:oleObj>
              </mc:Choice>
              <mc:Fallback>
                <p:oleObj name="Bitmap Image" r:id="rId5" imgW="3362794" imgH="10955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1757363"/>
                        <a:ext cx="2751137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0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Accident Scenarios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019175" y="4065588"/>
            <a:ext cx="2209800" cy="2305050"/>
            <a:chOff x="3991" y="844"/>
            <a:chExt cx="1392" cy="1452"/>
          </a:xfrm>
        </p:grpSpPr>
        <p:grpSp>
          <p:nvGrpSpPr>
            <p:cNvPr id="9233" name="Group 4"/>
            <p:cNvGrpSpPr>
              <a:grpSpLocks/>
            </p:cNvGrpSpPr>
            <p:nvPr/>
          </p:nvGrpSpPr>
          <p:grpSpPr bwMode="auto">
            <a:xfrm>
              <a:off x="4334" y="844"/>
              <a:ext cx="1025" cy="1144"/>
              <a:chOff x="4334" y="844"/>
              <a:chExt cx="1025" cy="1144"/>
            </a:xfrm>
          </p:grpSpPr>
          <p:sp>
            <p:nvSpPr>
              <p:cNvPr id="9241" name="Rectangle 5"/>
              <p:cNvSpPr>
                <a:spLocks noChangeArrowheads="1"/>
              </p:cNvSpPr>
              <p:nvPr/>
            </p:nvSpPr>
            <p:spPr bwMode="auto">
              <a:xfrm>
                <a:off x="4334" y="847"/>
                <a:ext cx="514" cy="57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Rectangle 6"/>
              <p:cNvSpPr>
                <a:spLocks noChangeArrowheads="1"/>
              </p:cNvSpPr>
              <p:nvPr/>
            </p:nvSpPr>
            <p:spPr bwMode="auto">
              <a:xfrm>
                <a:off x="4845" y="844"/>
                <a:ext cx="514" cy="57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Rectangle 7"/>
              <p:cNvSpPr>
                <a:spLocks noChangeArrowheads="1"/>
              </p:cNvSpPr>
              <p:nvPr/>
            </p:nvSpPr>
            <p:spPr bwMode="auto">
              <a:xfrm>
                <a:off x="4845" y="1417"/>
                <a:ext cx="514" cy="57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Rectangle 8"/>
              <p:cNvSpPr>
                <a:spLocks noChangeArrowheads="1"/>
              </p:cNvSpPr>
              <p:nvPr/>
            </p:nvSpPr>
            <p:spPr bwMode="auto">
              <a:xfrm>
                <a:off x="4334" y="1417"/>
                <a:ext cx="511" cy="57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4" name="Line 9"/>
            <p:cNvSpPr>
              <a:spLocks noChangeShapeType="1"/>
            </p:cNvSpPr>
            <p:nvPr/>
          </p:nvSpPr>
          <p:spPr bwMode="auto">
            <a:xfrm flipV="1">
              <a:off x="4236" y="846"/>
              <a:ext cx="6" cy="1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rot="-5400000">
              <a:off x="4855" y="1544"/>
              <a:ext cx="3" cy="10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Text Box 11"/>
            <p:cNvSpPr txBox="1">
              <a:spLocks noChangeArrowheads="1"/>
            </p:cNvSpPr>
            <p:nvPr/>
          </p:nvSpPr>
          <p:spPr bwMode="auto">
            <a:xfrm rot="-5400000">
              <a:off x="3840" y="1328"/>
              <a:ext cx="5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Effect</a:t>
              </a:r>
            </a:p>
          </p:txBody>
        </p:sp>
        <p:sp>
          <p:nvSpPr>
            <p:cNvPr id="9237" name="Text Box 12"/>
            <p:cNvSpPr txBox="1">
              <a:spLocks noChangeArrowheads="1"/>
            </p:cNvSpPr>
            <p:nvPr/>
          </p:nvSpPr>
          <p:spPr bwMode="auto">
            <a:xfrm>
              <a:off x="4438" y="2084"/>
              <a:ext cx="8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Probability</a:t>
              </a:r>
            </a:p>
          </p:txBody>
        </p:sp>
        <p:sp>
          <p:nvSpPr>
            <p:cNvPr id="9238" name="Oval 13"/>
            <p:cNvSpPr>
              <a:spLocks noChangeArrowheads="1"/>
            </p:cNvSpPr>
            <p:nvPr/>
          </p:nvSpPr>
          <p:spPr bwMode="auto">
            <a:xfrm>
              <a:off x="4919" y="121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Oval 14"/>
            <p:cNvSpPr>
              <a:spLocks noChangeArrowheads="1"/>
            </p:cNvSpPr>
            <p:nvPr/>
          </p:nvSpPr>
          <p:spPr bwMode="auto">
            <a:xfrm>
              <a:off x="5099" y="115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Oval 15"/>
            <p:cNvSpPr>
              <a:spLocks noChangeArrowheads="1"/>
            </p:cNvSpPr>
            <p:nvPr/>
          </p:nvSpPr>
          <p:spPr bwMode="auto">
            <a:xfrm>
              <a:off x="4914" y="103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471488" y="1104900"/>
            <a:ext cx="7339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 eaLnBrk="0" hangingPunct="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Examining relevant accident scenarios based on risk analysis. (Y. Khalil, UTRC) </a:t>
            </a:r>
          </a:p>
        </p:txBody>
      </p:sp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4744766" y="4449764"/>
            <a:ext cx="3305175" cy="2381251"/>
            <a:chOff x="2707" y="2685"/>
            <a:chExt cx="2082" cy="1500"/>
          </a:xfrm>
        </p:grpSpPr>
        <p:pic>
          <p:nvPicPr>
            <p:cNvPr id="9231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" y="3265"/>
              <a:ext cx="153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19"/>
            <p:cNvSpPr>
              <a:spLocks noChangeArrowheads="1"/>
            </p:cNvSpPr>
            <p:nvPr/>
          </p:nvSpPr>
          <p:spPr bwMode="auto">
            <a:xfrm>
              <a:off x="2707" y="2685"/>
              <a:ext cx="208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Ø"/>
              </a:pPr>
              <a:r>
                <a:rPr lang="en-US" sz="1800" dirty="0">
                  <a:solidFill>
                    <a:schemeClr val="tx1"/>
                  </a:solidFill>
                </a:rPr>
                <a:t>External fire beneath the on-board hydride storage vessel.</a:t>
              </a:r>
            </a:p>
          </p:txBody>
        </p:sp>
      </p:grpSp>
      <p:grpSp>
        <p:nvGrpSpPr>
          <p:cNvPr id="9222" name="Group 20"/>
          <p:cNvGrpSpPr>
            <a:grpSpLocks/>
          </p:cNvGrpSpPr>
          <p:nvPr/>
        </p:nvGrpSpPr>
        <p:grpSpPr bwMode="auto">
          <a:xfrm>
            <a:off x="717550" y="1991519"/>
            <a:ext cx="4130675" cy="1676401"/>
            <a:chOff x="983" y="1123"/>
            <a:chExt cx="2602" cy="1056"/>
          </a:xfrm>
        </p:grpSpPr>
        <p:pic>
          <p:nvPicPr>
            <p:cNvPr id="9229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719"/>
              <a:ext cx="151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Rectangle 22"/>
            <p:cNvSpPr>
              <a:spLocks noChangeArrowheads="1"/>
            </p:cNvSpPr>
            <p:nvPr/>
          </p:nvSpPr>
          <p:spPr bwMode="auto">
            <a:xfrm>
              <a:off x="983" y="1123"/>
              <a:ext cx="260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Ø"/>
              </a:pPr>
              <a:r>
                <a:rPr lang="en-US" sz="1800" dirty="0">
                  <a:solidFill>
                    <a:schemeClr val="tx1"/>
                  </a:solidFill>
                </a:rPr>
                <a:t>Vehicular collision leading to rupture of the on-board hydride storage vessel.</a:t>
              </a:r>
            </a:p>
          </p:txBody>
        </p:sp>
      </p:grpSp>
      <p:grpSp>
        <p:nvGrpSpPr>
          <p:cNvPr id="9223" name="Group 23"/>
          <p:cNvGrpSpPr>
            <a:grpSpLocks/>
          </p:cNvGrpSpPr>
          <p:nvPr/>
        </p:nvGrpSpPr>
        <p:grpSpPr bwMode="auto">
          <a:xfrm>
            <a:off x="4797425" y="1468438"/>
            <a:ext cx="4346575" cy="2936876"/>
            <a:chOff x="2872" y="933"/>
            <a:chExt cx="2738" cy="1850"/>
          </a:xfrm>
        </p:grpSpPr>
        <p:pic>
          <p:nvPicPr>
            <p:cNvPr id="9227" name="Picture 24" descr="Scenario 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1533"/>
              <a:ext cx="1543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Rectangle 25"/>
            <p:cNvSpPr>
              <a:spLocks noChangeArrowheads="1"/>
            </p:cNvSpPr>
            <p:nvPr/>
          </p:nvSpPr>
          <p:spPr bwMode="auto">
            <a:xfrm>
              <a:off x="2872" y="933"/>
              <a:ext cx="273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0" hangingPunct="0">
                <a:spcAft>
                  <a:spcPct val="50000"/>
                </a:spcAft>
                <a:buClr>
                  <a:schemeClr val="accent1"/>
                </a:buClr>
                <a:buFont typeface="Wingdings" pitchFamily="2" charset="2"/>
                <a:buChar char="Ø"/>
              </a:pPr>
              <a:r>
                <a:rPr lang="en-US" sz="1800" dirty="0">
                  <a:solidFill>
                    <a:schemeClr val="tx1"/>
                  </a:solidFill>
                </a:rPr>
                <a:t>Vehicular collision leading to rupture of the vessel and spewing the material out of vessel</a:t>
              </a:r>
            </a:p>
          </p:txBody>
        </p:sp>
      </p:grpSp>
      <p:sp>
        <p:nvSpPr>
          <p:cNvPr id="9224" name="Freeform 26"/>
          <p:cNvSpPr>
            <a:spLocks/>
          </p:cNvSpPr>
          <p:nvPr/>
        </p:nvSpPr>
        <p:spPr bwMode="auto">
          <a:xfrm>
            <a:off x="3048000" y="3390900"/>
            <a:ext cx="179388" cy="571500"/>
          </a:xfrm>
          <a:custGeom>
            <a:avLst/>
            <a:gdLst>
              <a:gd name="T0" fmla="*/ 0 w 113"/>
              <a:gd name="T1" fmla="*/ 571500 h 360"/>
              <a:gd name="T2" fmla="*/ 152400 w 113"/>
              <a:gd name="T3" fmla="*/ 406400 h 360"/>
              <a:gd name="T4" fmla="*/ 165100 w 113"/>
              <a:gd name="T5" fmla="*/ 177800 h 360"/>
              <a:gd name="T6" fmla="*/ 88900 w 113"/>
              <a:gd name="T7" fmla="*/ 0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360"/>
              <a:gd name="T14" fmla="*/ 113 w 113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360">
                <a:moveTo>
                  <a:pt x="0" y="360"/>
                </a:moveTo>
                <a:cubicBezTo>
                  <a:pt x="39" y="328"/>
                  <a:pt x="79" y="297"/>
                  <a:pt x="96" y="256"/>
                </a:cubicBezTo>
                <a:cubicBezTo>
                  <a:pt x="113" y="215"/>
                  <a:pt x="111" y="155"/>
                  <a:pt x="104" y="112"/>
                </a:cubicBezTo>
                <a:cubicBezTo>
                  <a:pt x="97" y="69"/>
                  <a:pt x="76" y="34"/>
                  <a:pt x="5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27"/>
          <p:cNvSpPr>
            <a:spLocks/>
          </p:cNvSpPr>
          <p:nvPr/>
        </p:nvSpPr>
        <p:spPr bwMode="auto">
          <a:xfrm>
            <a:off x="3276600" y="2730500"/>
            <a:ext cx="2603500" cy="1257300"/>
          </a:xfrm>
          <a:custGeom>
            <a:avLst/>
            <a:gdLst>
              <a:gd name="T0" fmla="*/ 0 w 1640"/>
              <a:gd name="T1" fmla="*/ 1257300 h 792"/>
              <a:gd name="T2" fmla="*/ 800100 w 1640"/>
              <a:gd name="T3" fmla="*/ 952500 h 792"/>
              <a:gd name="T4" fmla="*/ 1587500 w 1640"/>
              <a:gd name="T5" fmla="*/ 203200 h 792"/>
              <a:gd name="T6" fmla="*/ 2603500 w 1640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1640"/>
              <a:gd name="T13" fmla="*/ 0 h 792"/>
              <a:gd name="T14" fmla="*/ 1640 w 1640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0" h="792">
                <a:moveTo>
                  <a:pt x="0" y="792"/>
                </a:moveTo>
                <a:cubicBezTo>
                  <a:pt x="84" y="761"/>
                  <a:pt x="337" y="711"/>
                  <a:pt x="504" y="600"/>
                </a:cubicBezTo>
                <a:cubicBezTo>
                  <a:pt x="671" y="489"/>
                  <a:pt x="811" y="228"/>
                  <a:pt x="1000" y="128"/>
                </a:cubicBezTo>
                <a:cubicBezTo>
                  <a:pt x="1189" y="28"/>
                  <a:pt x="1507" y="27"/>
                  <a:pt x="164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28"/>
          <p:cNvSpPr>
            <a:spLocks/>
          </p:cNvSpPr>
          <p:nvPr/>
        </p:nvSpPr>
        <p:spPr bwMode="auto">
          <a:xfrm>
            <a:off x="3314700" y="4178300"/>
            <a:ext cx="1663700" cy="1257300"/>
          </a:xfrm>
          <a:custGeom>
            <a:avLst/>
            <a:gdLst>
              <a:gd name="T0" fmla="*/ 0 w 1048"/>
              <a:gd name="T1" fmla="*/ 0 h 792"/>
              <a:gd name="T2" fmla="*/ 406400 w 1048"/>
              <a:gd name="T3" fmla="*/ 177800 h 792"/>
              <a:gd name="T4" fmla="*/ 939800 w 1048"/>
              <a:gd name="T5" fmla="*/ 1016000 h 792"/>
              <a:gd name="T6" fmla="*/ 1663700 w 1048"/>
              <a:gd name="T7" fmla="*/ 125730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1048"/>
              <a:gd name="T13" fmla="*/ 0 h 792"/>
              <a:gd name="T14" fmla="*/ 1048 w 1048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8" h="792">
                <a:moveTo>
                  <a:pt x="0" y="0"/>
                </a:moveTo>
                <a:cubicBezTo>
                  <a:pt x="43" y="20"/>
                  <a:pt x="157" y="5"/>
                  <a:pt x="256" y="112"/>
                </a:cubicBezTo>
                <a:cubicBezTo>
                  <a:pt x="355" y="219"/>
                  <a:pt x="460" y="527"/>
                  <a:pt x="592" y="640"/>
                </a:cubicBezTo>
                <a:cubicBezTo>
                  <a:pt x="724" y="753"/>
                  <a:pt x="953" y="760"/>
                  <a:pt x="1048" y="7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260350"/>
            <a:ext cx="3535362" cy="933450"/>
          </a:xfrm>
        </p:spPr>
        <p:txBody>
          <a:bodyPr anchor="ctr"/>
          <a:lstStyle/>
          <a:p>
            <a:pPr marL="230188" indent="-230188"/>
            <a:r>
              <a:rPr lang="en-US" smtClean="0"/>
              <a:t>UN Test Results</a:t>
            </a:r>
            <a:r>
              <a:rPr lang="en-US" sz="3200" smtClean="0"/>
              <a:t> </a:t>
            </a:r>
            <a:endParaRPr lang="el-GR" sz="3200" smtClean="0"/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365125" y="1014413"/>
            <a:ext cx="877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Follows the United Nation’s Recommendation on the Transport of Dangerous Goods:  Manual of Tests and Criteria (</a:t>
            </a:r>
            <a:r>
              <a:rPr lang="en-US" sz="200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conjunction with DOT)</a:t>
            </a:r>
            <a:endParaRPr lang="en-US" sz="20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3220" name="Picture 4" descr="big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76413"/>
            <a:ext cx="120173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29891"/>
              </p:ext>
            </p:extLst>
          </p:nvPr>
        </p:nvGraphicFramePr>
        <p:xfrm>
          <a:off x="1685925" y="1714500"/>
          <a:ext cx="8372475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4" imgW="8383777" imgH="4977678" progId="Word.Document.8">
                  <p:embed/>
                </p:oleObj>
              </mc:Choice>
              <mc:Fallback>
                <p:oleObj name="Document" r:id="rId4" imgW="8383777" imgH="49776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714500"/>
                        <a:ext cx="8372475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3222" name="Picture 6" descr="U.S. Department of Transportation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8"/>
          <a:stretch>
            <a:fillRect/>
          </a:stretch>
        </p:blipFill>
        <p:spPr bwMode="auto">
          <a:xfrm>
            <a:off x="211138" y="4875213"/>
            <a:ext cx="1030287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3" name="Picture 7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992438"/>
            <a:ext cx="117316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441325"/>
            <a:ext cx="7978775" cy="911225"/>
          </a:xfrm>
        </p:spPr>
        <p:txBody>
          <a:bodyPr/>
          <a:lstStyle/>
          <a:p>
            <a:pPr marL="230188" indent="-230188"/>
            <a:r>
              <a:rPr lang="en-US" dirty="0" smtClean="0"/>
              <a:t>Alane Water Immersion Test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8089900" y="3397250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4002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582613" y="3468687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442913" y="4087813"/>
            <a:ext cx="8220075" cy="175432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Material was synthesized chemically (</a:t>
            </a:r>
            <a:r>
              <a:rPr lang="en-US" sz="1800" b="0" dirty="0" err="1">
                <a:solidFill>
                  <a:schemeClr val="tx1"/>
                </a:solidFill>
              </a:rPr>
              <a:t>Finholt</a:t>
            </a:r>
            <a:r>
              <a:rPr lang="en-US" sz="1800" b="0" dirty="0">
                <a:solidFill>
                  <a:schemeClr val="tx1"/>
                </a:solidFill>
              </a:rPr>
              <a:t> et al. J. Chem. Soc., 69 (1947</a:t>
            </a:r>
            <a:r>
              <a:rPr lang="en-US" sz="1800" b="0" dirty="0" smtClean="0">
                <a:solidFill>
                  <a:schemeClr val="tx1"/>
                </a:solidFill>
              </a:rPr>
              <a:t>)) by Joe </a:t>
            </a:r>
            <a:r>
              <a:rPr lang="en-US" sz="1800" b="0" dirty="0" err="1" smtClean="0">
                <a:solidFill>
                  <a:schemeClr val="tx1"/>
                </a:solidFill>
              </a:rPr>
              <a:t>Teprovich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and </a:t>
            </a:r>
            <a:r>
              <a:rPr lang="en-US" sz="1800" b="0" dirty="0" err="1" smtClean="0">
                <a:solidFill>
                  <a:schemeClr val="tx1"/>
                </a:solidFill>
              </a:rPr>
              <a:t>Ragaiy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Zidan</a:t>
            </a:r>
            <a:r>
              <a:rPr lang="en-US" sz="1800" b="0" dirty="0" smtClean="0">
                <a:solidFill>
                  <a:schemeClr val="tx1"/>
                </a:solidFill>
              </a:rPr>
              <a:t> (SRNL).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Identity of material was confirmed by XRD as </a:t>
            </a:r>
            <a:r>
              <a:rPr lang="el-GR" sz="1800" b="0" dirty="0">
                <a:solidFill>
                  <a:schemeClr val="tx1"/>
                </a:solidFill>
              </a:rPr>
              <a:t>α</a:t>
            </a:r>
            <a:r>
              <a:rPr lang="en-US" sz="1800" b="0" dirty="0">
                <a:solidFill>
                  <a:schemeClr val="tx1"/>
                </a:solidFill>
              </a:rPr>
              <a:t>-AlH</a:t>
            </a:r>
            <a:r>
              <a:rPr lang="en-US" sz="1800" b="0" baseline="-25000" dirty="0">
                <a:solidFill>
                  <a:schemeClr val="tx1"/>
                </a:solidFill>
              </a:rPr>
              <a:t>3</a:t>
            </a:r>
            <a:r>
              <a:rPr lang="en-US" sz="1800" b="0" dirty="0">
                <a:solidFill>
                  <a:schemeClr val="tx1"/>
                </a:solidFill>
              </a:rPr>
              <a:t> with aluminum  impurity.  A crystallite size of 40 nm </a:t>
            </a:r>
            <a:r>
              <a:rPr lang="en-US" sz="1800" b="0" dirty="0" smtClean="0">
                <a:solidFill>
                  <a:schemeClr val="tx1"/>
                </a:solidFill>
              </a:rPr>
              <a:t>was </a:t>
            </a:r>
            <a:r>
              <a:rPr lang="en-US" sz="1800" b="0" dirty="0">
                <a:solidFill>
                  <a:schemeClr val="tx1"/>
                </a:solidFill>
              </a:rPr>
              <a:t>calculated by </a:t>
            </a:r>
            <a:r>
              <a:rPr lang="en-US" sz="1800" b="0" dirty="0" err="1">
                <a:solidFill>
                  <a:schemeClr val="tx1"/>
                </a:solidFill>
              </a:rPr>
              <a:t>Sherrer</a:t>
            </a:r>
            <a:r>
              <a:rPr lang="en-US" sz="1800" b="0" dirty="0">
                <a:solidFill>
                  <a:schemeClr val="tx1"/>
                </a:solidFill>
              </a:rPr>
              <a:t> method</a:t>
            </a:r>
            <a:r>
              <a:rPr lang="en-US" sz="1800" b="0" dirty="0" smtClean="0">
                <a:solidFill>
                  <a:schemeClr val="tx1"/>
                </a:solidFill>
              </a:rPr>
              <a:t>.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Material sparked upon contact with water.  Precipitate formed upon completion of reaction.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335889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1512887"/>
            <a:ext cx="8218488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98438"/>
            <a:ext cx="7978775" cy="919162"/>
          </a:xfrm>
        </p:spPr>
        <p:txBody>
          <a:bodyPr anchor="ctr"/>
          <a:lstStyle/>
          <a:p>
            <a:pPr marL="230188" indent="-230188"/>
            <a:r>
              <a:rPr lang="en-US" dirty="0" smtClean="0"/>
              <a:t>Alane UN Water Drop Test </a:t>
            </a:r>
            <a:endParaRPr lang="el-GR" dirty="0" smtClean="0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7872413" y="3470275"/>
            <a:ext cx="71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4002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496888" y="3498850"/>
            <a:ext cx="8235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761999" y="4114800"/>
            <a:ext cx="7696201" cy="1338828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A conical-shaped pile of Alane was </a:t>
            </a:r>
            <a:r>
              <a:rPr lang="en-US" sz="1800" b="0" dirty="0" smtClean="0">
                <a:solidFill>
                  <a:schemeClr val="tx1"/>
                </a:solidFill>
              </a:rPr>
              <a:t>placed inside of a laboratory hood and a water </a:t>
            </a:r>
            <a:r>
              <a:rPr lang="en-US" sz="1800" b="0" dirty="0">
                <a:solidFill>
                  <a:schemeClr val="tx1"/>
                </a:solidFill>
              </a:rPr>
              <a:t>drop is added on </a:t>
            </a:r>
            <a:r>
              <a:rPr lang="en-US" sz="1800" b="0" dirty="0" smtClean="0">
                <a:solidFill>
                  <a:schemeClr val="tx1"/>
                </a:solidFill>
              </a:rPr>
              <a:t>top </a:t>
            </a:r>
            <a:r>
              <a:rPr lang="en-US" sz="1800" b="0" dirty="0">
                <a:solidFill>
                  <a:schemeClr val="tx1"/>
                </a:solidFill>
              </a:rPr>
              <a:t>of the pile.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</a:rPr>
              <a:t>Sample reacted upon contact with water, initiating an ignition event.  The pile showed an orange-white flame.</a:t>
            </a:r>
          </a:p>
        </p:txBody>
      </p:sp>
      <p:pic>
        <p:nvPicPr>
          <p:cNvPr id="3369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52575"/>
            <a:ext cx="823753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96913" y="538163"/>
            <a:ext cx="7978775" cy="933450"/>
          </a:xfrm>
        </p:spPr>
        <p:txBody>
          <a:bodyPr/>
          <a:lstStyle/>
          <a:p>
            <a:pPr marL="230188" indent="-230188"/>
            <a:r>
              <a:rPr lang="en-US" dirty="0" smtClean="0"/>
              <a:t>Alane Wet Surface Contact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81000" y="3956592"/>
            <a:ext cx="4976813" cy="1089529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Sample reacted by sparking instantaneously upon contact </a:t>
            </a: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for a few seconds.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Residual material bubbled for about 15 minutes.</a:t>
            </a:r>
          </a:p>
        </p:txBody>
      </p:sp>
      <p:sp>
        <p:nvSpPr>
          <p:cNvPr id="337925" name="Line 5"/>
          <p:cNvSpPr>
            <a:spLocks noChangeShapeType="1"/>
          </p:cNvSpPr>
          <p:nvPr/>
        </p:nvSpPr>
        <p:spPr bwMode="auto">
          <a:xfrm>
            <a:off x="774700" y="3271838"/>
            <a:ext cx="521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5181600" y="3309938"/>
            <a:ext cx="706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4002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37927" name="Line 7"/>
          <p:cNvSpPr>
            <a:spLocks noChangeShapeType="1"/>
          </p:cNvSpPr>
          <p:nvPr/>
        </p:nvSpPr>
        <p:spPr bwMode="auto">
          <a:xfrm rot="5400000">
            <a:off x="5193506" y="4107657"/>
            <a:ext cx="1582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 rot="5400000">
            <a:off x="5449094" y="4333082"/>
            <a:ext cx="655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4002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33793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339850"/>
            <a:ext cx="8066087" cy="359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411163"/>
            <a:ext cx="7978775" cy="933450"/>
          </a:xfrm>
        </p:spPr>
        <p:txBody>
          <a:bodyPr/>
          <a:lstStyle/>
          <a:p>
            <a:pPr marL="230188" indent="-230188"/>
            <a:r>
              <a:rPr lang="en-US" dirty="0" smtClean="0"/>
              <a:t>XRD Results for Alane Water Reactivity</a:t>
            </a:r>
          </a:p>
        </p:txBody>
      </p:sp>
      <p:sp>
        <p:nvSpPr>
          <p:cNvPr id="338949" name="AutoShape 5"/>
          <p:cNvSpPr>
            <a:spLocks/>
          </p:cNvSpPr>
          <p:nvPr/>
        </p:nvSpPr>
        <p:spPr bwMode="auto">
          <a:xfrm>
            <a:off x="7419975" y="1052513"/>
            <a:ext cx="1312863" cy="704850"/>
          </a:xfrm>
          <a:prstGeom prst="borderCallout2">
            <a:avLst>
              <a:gd name="adj1" fmla="val 14722"/>
              <a:gd name="adj2" fmla="val -5806"/>
              <a:gd name="adj3" fmla="val 14722"/>
              <a:gd name="adj4" fmla="val -27569"/>
              <a:gd name="adj5" fmla="val 79347"/>
              <a:gd name="adj6" fmla="val -50060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Al(OH)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l-GR" sz="180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-AlH</a:t>
            </a:r>
            <a:r>
              <a:rPr lang="en-US" sz="1800" baseline="-25000">
                <a:solidFill>
                  <a:schemeClr val="tx1"/>
                </a:solidFill>
                <a:cs typeface="Times New Roman" pitchFamily="18" charset="0"/>
              </a:rPr>
              <a:t>3</a:t>
            </a:r>
            <a:endParaRPr lang="el-GR" sz="1800" baseline="-25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8950" name="AutoShape 6"/>
          <p:cNvSpPr>
            <a:spLocks/>
          </p:cNvSpPr>
          <p:nvPr/>
        </p:nvSpPr>
        <p:spPr bwMode="auto">
          <a:xfrm>
            <a:off x="7099300" y="2184400"/>
            <a:ext cx="1870075" cy="704850"/>
          </a:xfrm>
          <a:prstGeom prst="borderCallout2">
            <a:avLst>
              <a:gd name="adj1" fmla="val 14722"/>
              <a:gd name="adj2" fmla="val -4074"/>
              <a:gd name="adj3" fmla="val 14722"/>
              <a:gd name="adj4" fmla="val -8912"/>
              <a:gd name="adj5" fmla="val 32926"/>
              <a:gd name="adj6" fmla="val -25468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Al, </a:t>
            </a:r>
            <a:r>
              <a:rPr lang="el-GR" sz="180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-AlH</a:t>
            </a:r>
            <a:r>
              <a:rPr lang="en-US" sz="1800" baseline="-2500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pPr algn="ctr"/>
            <a:r>
              <a:rPr lang="el-GR" sz="180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-Al</a:t>
            </a:r>
            <a:r>
              <a:rPr lang="en-US" sz="1800" baseline="-2500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1800" baseline="-2500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l-GR" sz="1800">
                <a:solidFill>
                  <a:schemeClr val="tx1"/>
                </a:solidFill>
              </a:rPr>
              <a:t>γ</a:t>
            </a:r>
            <a:r>
              <a:rPr lang="en-US" sz="1800">
                <a:solidFill>
                  <a:schemeClr val="tx1"/>
                </a:solidFill>
              </a:rPr>
              <a:t>-Al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O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l-GR" sz="1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8951" name="AutoShape 7"/>
          <p:cNvSpPr>
            <a:spLocks/>
          </p:cNvSpPr>
          <p:nvPr/>
        </p:nvSpPr>
        <p:spPr bwMode="auto">
          <a:xfrm>
            <a:off x="7092950" y="3387725"/>
            <a:ext cx="1471613" cy="423863"/>
          </a:xfrm>
          <a:prstGeom prst="borderCallout2">
            <a:avLst>
              <a:gd name="adj1" fmla="val 24491"/>
              <a:gd name="adj2" fmla="val -5176"/>
              <a:gd name="adj3" fmla="val 24491"/>
              <a:gd name="adj4" fmla="val -11866"/>
              <a:gd name="adj5" fmla="val 54764"/>
              <a:gd name="adj6" fmla="val -3495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l-GR" sz="180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-AlH</a:t>
            </a:r>
            <a:r>
              <a:rPr lang="en-US" sz="1800" baseline="-2500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1800">
                <a:solidFill>
                  <a:schemeClr val="tx1"/>
                </a:solidFill>
                <a:cs typeface="Times New Roman" pitchFamily="18" charset="0"/>
              </a:rPr>
              <a:t>, Al</a:t>
            </a:r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1815964" y="5105400"/>
            <a:ext cx="6724650" cy="1493838"/>
          </a:xfrm>
          <a:prstGeom prst="rect">
            <a:avLst/>
          </a:prstGeom>
          <a:solidFill>
            <a:srgbClr val="FDFEDE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4587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In the Water Drop Test, the heat generated by droplet initiates the combustion of Alane that forms primarily aluminum oxide.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The larger amount of water present in the Wet Surface Contact </a:t>
            </a: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Test </a:t>
            </a: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dissipates </a:t>
            </a: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heat, avoiding </a:t>
            </a: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ignition beyond </a:t>
            </a:r>
            <a:r>
              <a:rPr lang="en-US" sz="1800" b="0" dirty="0" smtClean="0">
                <a:solidFill>
                  <a:schemeClr val="tx1"/>
                </a:solidFill>
                <a:cs typeface="Times New Roman" pitchFamily="18" charset="0"/>
              </a:rPr>
              <a:t>that of sparking.  </a:t>
            </a:r>
            <a:r>
              <a:rPr lang="en-US" sz="1800" b="0" dirty="0">
                <a:solidFill>
                  <a:schemeClr val="tx1"/>
                </a:solidFill>
                <a:cs typeface="Times New Roman" pitchFamily="18" charset="0"/>
              </a:rPr>
              <a:t>Material releases hydrogen as it produces aluminum hydroxide.</a:t>
            </a:r>
          </a:p>
        </p:txBody>
      </p:sp>
      <p:pic>
        <p:nvPicPr>
          <p:cNvPr id="3389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75" y="949325"/>
            <a:ext cx="6570663" cy="408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2438"/>
            <a:ext cx="7978775" cy="933450"/>
          </a:xfrm>
        </p:spPr>
        <p:txBody>
          <a:bodyPr/>
          <a:lstStyle/>
          <a:p>
            <a:pPr marL="230188" indent="-230188"/>
            <a:r>
              <a:rPr lang="en-US" dirty="0" smtClean="0"/>
              <a:t>Alane Burn Rate Test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1088" y="3459163"/>
            <a:ext cx="6026150" cy="1819275"/>
          </a:xfrm>
        </p:spPr>
        <p:txBody>
          <a:bodyPr/>
          <a:lstStyle/>
          <a:p>
            <a:pPr marL="344488" indent="-344488" eaLnBrk="1" hangingPunct="1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0" smtClean="0"/>
              <a:t>Modified scale burn rate test was conducted		      (100 mm L x 10 mm H x 20 mm W). </a:t>
            </a:r>
          </a:p>
          <a:p>
            <a:pPr marL="344488" indent="-344488" eaLnBrk="1" hangingPunct="1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0" smtClean="0"/>
              <a:t>Test result validity has been assessed with other materials    (~3% difference).</a:t>
            </a:r>
          </a:p>
          <a:p>
            <a:pPr marL="344488" indent="-344488" eaLnBrk="1" hangingPunct="1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lang="en-US" sz="1800" b="0" smtClean="0"/>
              <a:t>Flame propagation rate ~ 250 mm/sec.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7907338" y="31480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4002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1039813" y="5346700"/>
            <a:ext cx="7486650" cy="701731"/>
          </a:xfrm>
          <a:prstGeom prst="rect">
            <a:avLst/>
          </a:prstGeom>
          <a:solidFill>
            <a:srgbClr val="FDFEDE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1600" b="1">
                <a:solidFill>
                  <a:schemeClr val="accent1"/>
                </a:solidFill>
                <a:latin typeface="Times New Roman" pitchFamily="18" charset="0"/>
              </a:defRPr>
            </a:lvl1pPr>
            <a:lvl2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2pPr>
            <a:lvl3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3pPr>
            <a:lvl4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4pPr>
            <a:lvl5pPr>
              <a:defRPr sz="1600" b="1">
                <a:solidFill>
                  <a:schemeClr val="accent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	Reactivity Rank: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8LiH·3Mg(NH</a:t>
            </a:r>
            <a:r>
              <a:rPr lang="en-US" sz="1800" baseline="-25000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US" sz="1800" baseline="-25000" dirty="0" smtClean="0">
                <a:solidFill>
                  <a:schemeClr val="tx1"/>
                </a:solidFill>
                <a:cs typeface="Times New Roman" pitchFamily="18" charset="0"/>
              </a:rPr>
              <a:t>2 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&gt;  AlH</a:t>
            </a:r>
            <a:r>
              <a:rPr lang="en-US" sz="1800" baseline="-25000" dirty="0">
                <a:solidFill>
                  <a:schemeClr val="tx1"/>
                </a:solidFill>
                <a:cs typeface="Times New Roman" pitchFamily="18" charset="0"/>
              </a:rPr>
              <a:t>3 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&gt;  NaAlH</a:t>
            </a:r>
            <a:r>
              <a:rPr lang="en-US" sz="1800" baseline="-25000" dirty="0">
                <a:solidFill>
                  <a:schemeClr val="tx1"/>
                </a:solidFill>
                <a:cs typeface="Times New Roman" pitchFamily="18" charset="0"/>
              </a:rPr>
              <a:t>4 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&gt; 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2LiBH</a:t>
            </a:r>
            <a:r>
              <a:rPr lang="en-US" sz="1800" baseline="-25000" dirty="0" smtClean="0">
                <a:solidFill>
                  <a:schemeClr val="tx1"/>
                </a:solidFill>
                <a:cs typeface="Times New Roman" pitchFamily="18" charset="0"/>
              </a:rPr>
              <a:t>4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·MgH</a:t>
            </a:r>
            <a:r>
              <a:rPr lang="en-US" sz="1800" baseline="-25000" dirty="0" smtClean="0">
                <a:solidFill>
                  <a:schemeClr val="tx1"/>
                </a:solidFill>
                <a:cs typeface="Times New Roman" pitchFamily="18" charset="0"/>
              </a:rPr>
              <a:t>2 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&gt;  NH</a:t>
            </a:r>
            <a:r>
              <a:rPr lang="en-US" sz="1800" baseline="-25000" dirty="0">
                <a:solidFill>
                  <a:schemeClr val="tx1"/>
                </a:solidFill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BH</a:t>
            </a:r>
            <a:r>
              <a:rPr lang="en-US" sz="1800" baseline="-25000" dirty="0">
                <a:solidFill>
                  <a:schemeClr val="tx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533400" y="3195638"/>
            <a:ext cx="8215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80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277938"/>
            <a:ext cx="8213725" cy="183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emp">
  <a:themeElements>
    <a:clrScheme name="pptemp 1">
      <a:dk1>
        <a:srgbClr val="000000"/>
      </a:dk1>
      <a:lt1>
        <a:srgbClr val="FFFFFF"/>
      </a:lt1>
      <a:dk2>
        <a:srgbClr val="005596"/>
      </a:dk2>
      <a:lt2>
        <a:srgbClr val="898989"/>
      </a:lt2>
      <a:accent1>
        <a:srgbClr val="0096D7"/>
      </a:accent1>
      <a:accent2>
        <a:srgbClr val="006F51"/>
      </a:accent2>
      <a:accent3>
        <a:srgbClr val="FFFFFF"/>
      </a:accent3>
      <a:accent4>
        <a:srgbClr val="000000"/>
      </a:accent4>
      <a:accent5>
        <a:srgbClr val="AAC9E8"/>
      </a:accent5>
      <a:accent6>
        <a:srgbClr val="006449"/>
      </a:accent6>
      <a:hlink>
        <a:srgbClr val="00B193"/>
      </a:hlink>
      <a:folHlink>
        <a:srgbClr val="FFD24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emp 1">
        <a:dk1>
          <a:srgbClr val="000000"/>
        </a:dk1>
        <a:lt1>
          <a:srgbClr val="FFFFFF"/>
        </a:lt1>
        <a:dk2>
          <a:srgbClr val="005596"/>
        </a:dk2>
        <a:lt2>
          <a:srgbClr val="898989"/>
        </a:lt2>
        <a:accent1>
          <a:srgbClr val="0096D7"/>
        </a:accent1>
        <a:accent2>
          <a:srgbClr val="006F51"/>
        </a:accent2>
        <a:accent3>
          <a:srgbClr val="FFFFFF"/>
        </a:accent3>
        <a:accent4>
          <a:srgbClr val="000000"/>
        </a:accent4>
        <a:accent5>
          <a:srgbClr val="AAC9E8"/>
        </a:accent5>
        <a:accent6>
          <a:srgbClr val="006449"/>
        </a:accent6>
        <a:hlink>
          <a:srgbClr val="00B193"/>
        </a:hlink>
        <a:folHlink>
          <a:srgbClr val="FFD2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28066</TotalTime>
  <Words>1144</Words>
  <Application>Microsoft Office PowerPoint</Application>
  <PresentationFormat>On-screen Show (4:3)</PresentationFormat>
  <Paragraphs>147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pptemp</vt:lpstr>
      <vt:lpstr>Document</vt:lpstr>
      <vt:lpstr>Bitmap Image</vt:lpstr>
      <vt:lpstr>Risk Mitigation Strategies for Hydrogen Storage Materials</vt:lpstr>
      <vt:lpstr>Objectives</vt:lpstr>
      <vt:lpstr>Relevant Accident Scenarios</vt:lpstr>
      <vt:lpstr>UN Test Results </vt:lpstr>
      <vt:lpstr>Alane Water Immersion Test</vt:lpstr>
      <vt:lpstr>Alane UN Water Drop Test </vt:lpstr>
      <vt:lpstr>Alane Wet Surface Contact</vt:lpstr>
      <vt:lpstr>XRD Results for Alane Water Reactivity</vt:lpstr>
      <vt:lpstr>Alane Burn Rate Test</vt:lpstr>
      <vt:lpstr>Calorimetry of Alane:  Air exposure at 40 oC</vt:lpstr>
      <vt:lpstr>Risk Mitigation</vt:lpstr>
      <vt:lpstr>Decabromo diphenyl ether (Deca-BDE)</vt:lpstr>
      <vt:lpstr>Decabromo diphenyl ether (DBDE+Sb2O3)</vt:lpstr>
      <vt:lpstr>Metal-X</vt:lpstr>
      <vt:lpstr>Aluminum hydroxide</vt:lpstr>
      <vt:lpstr>8LiH:3Mg(NH2)2 Water Drop Test</vt:lpstr>
      <vt:lpstr>     Risk Mitigation-Calorimetry, T=40C, RH=30%</vt:lpstr>
      <vt:lpstr>Risk Mitigation-Cycling</vt:lpstr>
      <vt:lpstr>Alane Water Drop Test</vt:lpstr>
      <vt:lpstr>Lithium Borohydride (LiBH4) Water Drop Test</vt:lpstr>
      <vt:lpstr>Summary</vt:lpstr>
      <vt:lpstr>Acknowledgements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cortesco</dc:creator>
  <cp:lastModifiedBy>Jose</cp:lastModifiedBy>
  <cp:revision>266</cp:revision>
  <cp:lastPrinted>2011-09-07T14:37:06Z</cp:lastPrinted>
  <dcterms:created xsi:type="dcterms:W3CDTF">2007-04-11T20:18:40Z</dcterms:created>
  <dcterms:modified xsi:type="dcterms:W3CDTF">2011-09-13T15:38:35Z</dcterms:modified>
</cp:coreProperties>
</file>