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83400" cy="9294813"/>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pitchFamily="32"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pitchFamily="32"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pitchFamily="32"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pitchFamily="32"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pitchFamily="32" charset="0"/>
      </a:defRPr>
    </a:lvl5pPr>
    <a:lvl6pPr marL="2286000" algn="l" defTabSz="914400" rtl="0" eaLnBrk="1" latinLnBrk="0" hangingPunct="1">
      <a:defRPr kern="1200">
        <a:solidFill>
          <a:schemeClr val="bg1"/>
        </a:solidFill>
        <a:latin typeface="Arial" charset="0"/>
        <a:ea typeface="+mn-ea"/>
        <a:cs typeface="Arial Unicode MS" pitchFamily="32" charset="0"/>
      </a:defRPr>
    </a:lvl6pPr>
    <a:lvl7pPr marL="2743200" algn="l" defTabSz="914400" rtl="0" eaLnBrk="1" latinLnBrk="0" hangingPunct="1">
      <a:defRPr kern="1200">
        <a:solidFill>
          <a:schemeClr val="bg1"/>
        </a:solidFill>
        <a:latin typeface="Arial" charset="0"/>
        <a:ea typeface="+mn-ea"/>
        <a:cs typeface="Arial Unicode MS" pitchFamily="32" charset="0"/>
      </a:defRPr>
    </a:lvl7pPr>
    <a:lvl8pPr marL="3200400" algn="l" defTabSz="914400" rtl="0" eaLnBrk="1" latinLnBrk="0" hangingPunct="1">
      <a:defRPr kern="1200">
        <a:solidFill>
          <a:schemeClr val="bg1"/>
        </a:solidFill>
        <a:latin typeface="Arial" charset="0"/>
        <a:ea typeface="+mn-ea"/>
        <a:cs typeface="Arial Unicode MS" pitchFamily="32" charset="0"/>
      </a:defRPr>
    </a:lvl8pPr>
    <a:lvl9pPr marL="3657600" algn="l" defTabSz="914400" rtl="0" eaLnBrk="1" latinLnBrk="0" hangingPunct="1">
      <a:defRPr kern="1200">
        <a:solidFill>
          <a:schemeClr val="bg1"/>
        </a:solidFill>
        <a:latin typeface="Arial" charset="0"/>
        <a:ea typeface="+mn-ea"/>
        <a:cs typeface="Arial Unicode MS"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83400" cy="9294813"/>
          </a:xfrm>
          <a:prstGeom prst="roundRect">
            <a:avLst>
              <a:gd name="adj" fmla="val 19"/>
            </a:avLst>
          </a:prstGeom>
          <a:solidFill>
            <a:srgbClr val="FFFFFF"/>
          </a:solidFill>
          <a:ln w="9525">
            <a:noFill/>
            <a:round/>
            <a:headEnd/>
            <a:tailEnd/>
          </a:ln>
          <a:effectLst/>
        </p:spPr>
        <p:txBody>
          <a:bodyPr wrap="none" anchor="ctr"/>
          <a:lstStyle/>
          <a:p>
            <a:pPr>
              <a:defRPr/>
            </a:pPr>
            <a:endParaRPr lang="en-US">
              <a:cs typeface="+mn-cs"/>
            </a:endParaRPr>
          </a:p>
        </p:txBody>
      </p:sp>
      <p:sp>
        <p:nvSpPr>
          <p:cNvPr id="2050" name="AutoShape 2"/>
          <p:cNvSpPr>
            <a:spLocks noChangeArrowheads="1"/>
          </p:cNvSpPr>
          <p:nvPr/>
        </p:nvSpPr>
        <p:spPr bwMode="auto">
          <a:xfrm>
            <a:off x="0" y="0"/>
            <a:ext cx="6881813" cy="9296400"/>
          </a:xfrm>
          <a:prstGeom prst="roundRect">
            <a:avLst>
              <a:gd name="adj" fmla="val 23"/>
            </a:avLst>
          </a:prstGeom>
          <a:solidFill>
            <a:srgbClr val="FFFFFF"/>
          </a:solidFill>
          <a:ln w="9525">
            <a:noFill/>
            <a:round/>
            <a:headEnd/>
            <a:tailEnd/>
          </a:ln>
          <a:effectLst/>
        </p:spPr>
        <p:txBody>
          <a:bodyPr wrap="none" anchor="ctr"/>
          <a:lstStyle/>
          <a:p>
            <a:pPr>
              <a:defRPr/>
            </a:pPr>
            <a:endParaRPr lang="en-US">
              <a:cs typeface="+mn-cs"/>
            </a:endParaRPr>
          </a:p>
        </p:txBody>
      </p:sp>
      <p:sp>
        <p:nvSpPr>
          <p:cNvPr id="2051" name="AutoShape 3"/>
          <p:cNvSpPr>
            <a:spLocks noChangeArrowheads="1"/>
          </p:cNvSpPr>
          <p:nvPr/>
        </p:nvSpPr>
        <p:spPr bwMode="auto">
          <a:xfrm>
            <a:off x="0" y="0"/>
            <a:ext cx="6881813" cy="9296400"/>
          </a:xfrm>
          <a:prstGeom prst="roundRect">
            <a:avLst>
              <a:gd name="adj" fmla="val 23"/>
            </a:avLst>
          </a:prstGeom>
          <a:solidFill>
            <a:srgbClr val="FFFFFF"/>
          </a:solidFill>
          <a:ln w="9525">
            <a:noFill/>
            <a:round/>
            <a:headEnd/>
            <a:tailEnd/>
          </a:ln>
          <a:effectLst/>
        </p:spPr>
        <p:txBody>
          <a:bodyPr wrap="none" anchor="ctr"/>
          <a:lstStyle/>
          <a:p>
            <a:pPr>
              <a:defRPr/>
            </a:pPr>
            <a:endParaRPr lang="en-US">
              <a:cs typeface="+mn-cs"/>
            </a:endParaRPr>
          </a:p>
        </p:txBody>
      </p:sp>
      <p:sp>
        <p:nvSpPr>
          <p:cNvPr id="2052" name="AutoShape 4"/>
          <p:cNvSpPr>
            <a:spLocks noChangeArrowheads="1"/>
          </p:cNvSpPr>
          <p:nvPr/>
        </p:nvSpPr>
        <p:spPr bwMode="auto">
          <a:xfrm>
            <a:off x="0" y="0"/>
            <a:ext cx="6881813" cy="9296400"/>
          </a:xfrm>
          <a:prstGeom prst="roundRect">
            <a:avLst>
              <a:gd name="adj" fmla="val 23"/>
            </a:avLst>
          </a:prstGeom>
          <a:solidFill>
            <a:srgbClr val="FFFFFF"/>
          </a:solidFill>
          <a:ln w="9525">
            <a:noFill/>
            <a:round/>
            <a:headEnd/>
            <a:tailEnd/>
          </a:ln>
          <a:effectLst/>
        </p:spPr>
        <p:txBody>
          <a:bodyPr wrap="none" anchor="ctr"/>
          <a:lstStyle/>
          <a:p>
            <a:pPr>
              <a:defRPr/>
            </a:pPr>
            <a:endParaRPr lang="en-US">
              <a:cs typeface="+mn-cs"/>
            </a:endParaRPr>
          </a:p>
        </p:txBody>
      </p:sp>
      <p:sp>
        <p:nvSpPr>
          <p:cNvPr id="31750" name="Rectangle 5"/>
          <p:cNvSpPr>
            <a:spLocks noGrp="1" noRot="1" noChangeAspect="1" noChangeArrowheads="1"/>
          </p:cNvSpPr>
          <p:nvPr>
            <p:ph type="sldImg"/>
          </p:nvPr>
        </p:nvSpPr>
        <p:spPr bwMode="auto">
          <a:xfrm>
            <a:off x="1116013" y="706438"/>
            <a:ext cx="4638675" cy="3478212"/>
          </a:xfrm>
          <a:prstGeom prst="rect">
            <a:avLst/>
          </a:prstGeom>
          <a:noFill/>
          <a:ln w="9525">
            <a:noFill/>
            <a:round/>
            <a:headEnd/>
            <a:tailEnd/>
          </a:ln>
        </p:spPr>
      </p:sp>
      <p:sp>
        <p:nvSpPr>
          <p:cNvPr id="2054" name="Rectangle 6"/>
          <p:cNvSpPr>
            <a:spLocks noGrp="1" noChangeArrowheads="1"/>
          </p:cNvSpPr>
          <p:nvPr>
            <p:ph type="body"/>
          </p:nvPr>
        </p:nvSpPr>
        <p:spPr bwMode="auto">
          <a:xfrm>
            <a:off x="687388" y="4416425"/>
            <a:ext cx="5497512" cy="4175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5" name="Text Box 7"/>
          <p:cNvSpPr txBox="1">
            <a:spLocks noChangeArrowheads="1"/>
          </p:cNvSpPr>
          <p:nvPr/>
        </p:nvSpPr>
        <p:spPr bwMode="auto">
          <a:xfrm>
            <a:off x="0" y="0"/>
            <a:ext cx="2979738" cy="458788"/>
          </a:xfrm>
          <a:prstGeom prst="rect">
            <a:avLst/>
          </a:prstGeom>
          <a:noFill/>
          <a:ln w="9525">
            <a:noFill/>
            <a:round/>
            <a:headEnd/>
            <a:tailEnd/>
          </a:ln>
          <a:effectLst/>
        </p:spPr>
        <p:txBody>
          <a:bodyPr wrap="none" anchor="ctr"/>
          <a:lstStyle/>
          <a:p>
            <a:pPr>
              <a:defRPr/>
            </a:pPr>
            <a:endParaRPr lang="en-US">
              <a:cs typeface="+mn-cs"/>
            </a:endParaRPr>
          </a:p>
        </p:txBody>
      </p:sp>
      <p:sp>
        <p:nvSpPr>
          <p:cNvPr id="2056" name="Text Box 8"/>
          <p:cNvSpPr txBox="1">
            <a:spLocks noChangeArrowheads="1"/>
          </p:cNvSpPr>
          <p:nvPr/>
        </p:nvSpPr>
        <p:spPr bwMode="auto">
          <a:xfrm>
            <a:off x="3894138" y="0"/>
            <a:ext cx="2981325" cy="458788"/>
          </a:xfrm>
          <a:prstGeom prst="rect">
            <a:avLst/>
          </a:prstGeom>
          <a:noFill/>
          <a:ln w="9525">
            <a:noFill/>
            <a:round/>
            <a:headEnd/>
            <a:tailEnd/>
          </a:ln>
          <a:effectLst/>
        </p:spPr>
        <p:txBody>
          <a:bodyPr wrap="none" anchor="ctr"/>
          <a:lstStyle/>
          <a:p>
            <a:pPr>
              <a:defRPr/>
            </a:pPr>
            <a:endParaRPr lang="en-US">
              <a:cs typeface="+mn-cs"/>
            </a:endParaRPr>
          </a:p>
        </p:txBody>
      </p:sp>
      <p:sp>
        <p:nvSpPr>
          <p:cNvPr id="2057" name="Text Box 9"/>
          <p:cNvSpPr txBox="1">
            <a:spLocks noChangeArrowheads="1"/>
          </p:cNvSpPr>
          <p:nvPr/>
        </p:nvSpPr>
        <p:spPr bwMode="auto">
          <a:xfrm>
            <a:off x="0" y="8829675"/>
            <a:ext cx="2979738" cy="458788"/>
          </a:xfrm>
          <a:prstGeom prst="rect">
            <a:avLst/>
          </a:prstGeom>
          <a:noFill/>
          <a:ln w="9525">
            <a:noFill/>
            <a:round/>
            <a:headEnd/>
            <a:tailEnd/>
          </a:ln>
          <a:effectLst/>
        </p:spPr>
        <p:txBody>
          <a:bodyPr wrap="none" anchor="ctr"/>
          <a:lstStyle/>
          <a:p>
            <a:pPr>
              <a:defRPr/>
            </a:pPr>
            <a:endParaRPr lang="en-US">
              <a:cs typeface="+mn-cs"/>
            </a:endParaRPr>
          </a:p>
        </p:txBody>
      </p:sp>
      <p:sp>
        <p:nvSpPr>
          <p:cNvPr id="2058" name="Rectangle 10"/>
          <p:cNvSpPr>
            <a:spLocks noGrp="1" noChangeArrowheads="1"/>
          </p:cNvSpPr>
          <p:nvPr>
            <p:ph type="sldNum"/>
          </p:nvPr>
        </p:nvSpPr>
        <p:spPr bwMode="auto">
          <a:xfrm>
            <a:off x="3894138" y="8829675"/>
            <a:ext cx="2979737" cy="4572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S Gothic" pitchFamily="49" charset="0"/>
                <a:cs typeface="MS Gothic" pitchFamily="49" charset="0"/>
              </a:defRPr>
            </a:lvl1pPr>
          </a:lstStyle>
          <a:p>
            <a:pPr>
              <a:defRPr/>
            </a:pPr>
            <a:fld id="{DF3E94AC-35E9-4B72-B8A4-4BEE75CFC14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0"/>
          <p:cNvSpPr>
            <a:spLocks noGrp="1" noChangeArrowheads="1"/>
          </p:cNvSpPr>
          <p:nvPr>
            <p:ph type="sldNum" sz="quarter"/>
          </p:nvPr>
        </p:nvSpPr>
        <p:spPr>
          <a:noFill/>
        </p:spPr>
        <p:txBody>
          <a:bodyPr/>
          <a:lstStyle/>
          <a:p>
            <a:fld id="{7ADCD2A8-3E1B-44D9-93AF-99552543D583}" type="slidenum">
              <a:rPr lang="en-US">
                <a:cs typeface="Arial Unicode MS" pitchFamily="32" charset="0"/>
              </a:rPr>
              <a:pPr/>
              <a:t>1</a:t>
            </a:fld>
            <a:endParaRPr lang="en-US">
              <a:cs typeface="Arial Unicode MS" pitchFamily="32" charset="0"/>
            </a:endParaRPr>
          </a:p>
        </p:txBody>
      </p:sp>
      <p:sp>
        <p:nvSpPr>
          <p:cNvPr id="32771"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EC51565-5884-41DE-B143-C25C8DB12AF3}"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400">
              <a:solidFill>
                <a:srgbClr val="000000"/>
              </a:solidFill>
              <a:latin typeface="Times New Roman" pitchFamily="16" charset="0"/>
            </a:endParaRPr>
          </a:p>
        </p:txBody>
      </p:sp>
      <p:sp>
        <p:nvSpPr>
          <p:cNvPr id="32772"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2773"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p:spPr>
        <p:txBody>
          <a:bodyPr/>
          <a:lstStyle/>
          <a:p>
            <a:fld id="{5580C45F-3C95-4568-B721-2B3C0376ED97}" type="slidenum">
              <a:rPr lang="en-US">
                <a:cs typeface="Arial Unicode MS" pitchFamily="32" charset="0"/>
              </a:rPr>
              <a:pPr/>
              <a:t>10</a:t>
            </a:fld>
            <a:endParaRPr lang="en-US">
              <a:cs typeface="Arial Unicode MS" pitchFamily="32" charset="0"/>
            </a:endParaRPr>
          </a:p>
        </p:txBody>
      </p:sp>
      <p:sp>
        <p:nvSpPr>
          <p:cNvPr id="41987"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2E38368-FA16-45FC-A704-1215F332D488}"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US" sz="1400">
              <a:solidFill>
                <a:srgbClr val="000000"/>
              </a:solidFill>
              <a:latin typeface="Times New Roman" pitchFamily="16" charset="0"/>
            </a:endParaRPr>
          </a:p>
        </p:txBody>
      </p:sp>
      <p:sp>
        <p:nvSpPr>
          <p:cNvPr id="41988"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1989"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fld id="{9998E804-DEF0-47C1-9717-3ACA38BCD6FB}" type="slidenum">
              <a:rPr lang="en-US">
                <a:cs typeface="Arial Unicode MS" pitchFamily="32" charset="0"/>
              </a:rPr>
              <a:pPr/>
              <a:t>11</a:t>
            </a:fld>
            <a:endParaRPr lang="en-US">
              <a:cs typeface="Arial Unicode MS" pitchFamily="32" charset="0"/>
            </a:endParaRPr>
          </a:p>
        </p:txBody>
      </p:sp>
      <p:sp>
        <p:nvSpPr>
          <p:cNvPr id="43011"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49E308D-D11A-4730-A6D6-81F45C511991}"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sz="1400">
              <a:solidFill>
                <a:srgbClr val="000000"/>
              </a:solidFill>
              <a:latin typeface="Times New Roman" pitchFamily="16" charset="0"/>
            </a:endParaRPr>
          </a:p>
        </p:txBody>
      </p:sp>
      <p:sp>
        <p:nvSpPr>
          <p:cNvPr id="43012"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3013"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0"/>
          <p:cNvSpPr>
            <a:spLocks noGrp="1" noChangeArrowheads="1"/>
          </p:cNvSpPr>
          <p:nvPr>
            <p:ph type="sldNum" sz="quarter"/>
          </p:nvPr>
        </p:nvSpPr>
        <p:spPr>
          <a:noFill/>
        </p:spPr>
        <p:txBody>
          <a:bodyPr/>
          <a:lstStyle/>
          <a:p>
            <a:fld id="{1FB3A1B7-BE41-4B66-8120-9196D0F6755F}" type="slidenum">
              <a:rPr lang="en-US">
                <a:cs typeface="Arial Unicode MS" pitchFamily="32" charset="0"/>
              </a:rPr>
              <a:pPr/>
              <a:t>12</a:t>
            </a:fld>
            <a:endParaRPr lang="en-US">
              <a:cs typeface="Arial Unicode MS" pitchFamily="32" charset="0"/>
            </a:endParaRPr>
          </a:p>
        </p:txBody>
      </p:sp>
      <p:sp>
        <p:nvSpPr>
          <p:cNvPr id="44035"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A8E7FE5-9A98-4217-80AE-E29B8DCC89F9}"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sz="1400">
              <a:solidFill>
                <a:srgbClr val="000000"/>
              </a:solidFill>
              <a:latin typeface="Times New Roman" pitchFamily="16" charset="0"/>
            </a:endParaRPr>
          </a:p>
        </p:txBody>
      </p:sp>
      <p:sp>
        <p:nvSpPr>
          <p:cNvPr id="44036"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4037"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0"/>
          <p:cNvSpPr>
            <a:spLocks noGrp="1" noChangeArrowheads="1"/>
          </p:cNvSpPr>
          <p:nvPr>
            <p:ph type="sldNum" sz="quarter"/>
          </p:nvPr>
        </p:nvSpPr>
        <p:spPr>
          <a:noFill/>
        </p:spPr>
        <p:txBody>
          <a:bodyPr/>
          <a:lstStyle/>
          <a:p>
            <a:fld id="{865F86AD-5EFB-420C-B6E2-F252F74647F2}" type="slidenum">
              <a:rPr lang="en-US">
                <a:cs typeface="Arial Unicode MS" pitchFamily="32" charset="0"/>
              </a:rPr>
              <a:pPr/>
              <a:t>13</a:t>
            </a:fld>
            <a:endParaRPr lang="en-US">
              <a:cs typeface="Arial Unicode MS" pitchFamily="32" charset="0"/>
            </a:endParaRPr>
          </a:p>
        </p:txBody>
      </p:sp>
      <p:sp>
        <p:nvSpPr>
          <p:cNvPr id="45059"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8396F4B-F7AE-4B95-AC67-90AE8DD262C3}"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sz="1400">
              <a:solidFill>
                <a:srgbClr val="000000"/>
              </a:solidFill>
              <a:latin typeface="Times New Roman" pitchFamily="16" charset="0"/>
            </a:endParaRPr>
          </a:p>
        </p:txBody>
      </p:sp>
      <p:sp>
        <p:nvSpPr>
          <p:cNvPr id="45060"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5061"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fld id="{712E09F1-BB8B-44F2-88A2-6D2DC00CE734}" type="slidenum">
              <a:rPr lang="en-US">
                <a:cs typeface="Arial Unicode MS" pitchFamily="32" charset="0"/>
              </a:rPr>
              <a:pPr/>
              <a:t>14</a:t>
            </a:fld>
            <a:endParaRPr lang="en-US">
              <a:cs typeface="Arial Unicode MS" pitchFamily="32" charset="0"/>
            </a:endParaRPr>
          </a:p>
        </p:txBody>
      </p:sp>
      <p:sp>
        <p:nvSpPr>
          <p:cNvPr id="46083"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FEBAE6A-8472-4492-9681-F303F68434E4}"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400">
              <a:solidFill>
                <a:srgbClr val="000000"/>
              </a:solidFill>
              <a:latin typeface="Times New Roman" pitchFamily="16" charset="0"/>
            </a:endParaRPr>
          </a:p>
        </p:txBody>
      </p:sp>
      <p:sp>
        <p:nvSpPr>
          <p:cNvPr id="46084"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6085"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fld id="{9156EA38-AF31-4222-8B10-376FEACAFB74}" type="slidenum">
              <a:rPr lang="en-US">
                <a:cs typeface="Arial Unicode MS" pitchFamily="32" charset="0"/>
              </a:rPr>
              <a:pPr/>
              <a:t>15</a:t>
            </a:fld>
            <a:endParaRPr lang="en-US">
              <a:cs typeface="Arial Unicode MS" pitchFamily="32" charset="0"/>
            </a:endParaRPr>
          </a:p>
        </p:txBody>
      </p:sp>
      <p:sp>
        <p:nvSpPr>
          <p:cNvPr id="47107"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28AB9A7-63E1-49FB-81D3-F790DD8843D8}"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400">
              <a:solidFill>
                <a:srgbClr val="000000"/>
              </a:solidFill>
              <a:latin typeface="Times New Roman" pitchFamily="16" charset="0"/>
            </a:endParaRPr>
          </a:p>
        </p:txBody>
      </p:sp>
      <p:sp>
        <p:nvSpPr>
          <p:cNvPr id="47108"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7109"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0"/>
          <p:cNvSpPr>
            <a:spLocks noGrp="1" noChangeArrowheads="1"/>
          </p:cNvSpPr>
          <p:nvPr>
            <p:ph type="sldNum" sz="quarter"/>
          </p:nvPr>
        </p:nvSpPr>
        <p:spPr>
          <a:noFill/>
        </p:spPr>
        <p:txBody>
          <a:bodyPr/>
          <a:lstStyle/>
          <a:p>
            <a:fld id="{C20D63BC-0DAD-429D-B160-1A7885AFDAE4}" type="slidenum">
              <a:rPr lang="en-US">
                <a:cs typeface="Arial Unicode MS" pitchFamily="32" charset="0"/>
              </a:rPr>
              <a:pPr/>
              <a:t>16</a:t>
            </a:fld>
            <a:endParaRPr lang="en-US">
              <a:cs typeface="Arial Unicode MS" pitchFamily="32" charset="0"/>
            </a:endParaRPr>
          </a:p>
        </p:txBody>
      </p:sp>
      <p:sp>
        <p:nvSpPr>
          <p:cNvPr id="48131"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D66BA1C-27DA-4C14-8A75-3D0361BBEC92}"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400">
              <a:solidFill>
                <a:srgbClr val="000000"/>
              </a:solidFill>
              <a:latin typeface="Times New Roman" pitchFamily="16" charset="0"/>
            </a:endParaRPr>
          </a:p>
        </p:txBody>
      </p:sp>
      <p:sp>
        <p:nvSpPr>
          <p:cNvPr id="48132"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8133"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fld id="{51C6AC4D-2F58-49FB-839A-9BE41DE56152}" type="slidenum">
              <a:rPr lang="en-US">
                <a:cs typeface="Arial Unicode MS" pitchFamily="32" charset="0"/>
              </a:rPr>
              <a:pPr/>
              <a:t>17</a:t>
            </a:fld>
            <a:endParaRPr lang="en-US">
              <a:cs typeface="Arial Unicode MS" pitchFamily="32" charset="0"/>
            </a:endParaRPr>
          </a:p>
        </p:txBody>
      </p:sp>
      <p:sp>
        <p:nvSpPr>
          <p:cNvPr id="49155"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D5ED7BB-2185-464F-B6E8-91A11EACD055}"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sz="1400">
              <a:solidFill>
                <a:srgbClr val="000000"/>
              </a:solidFill>
              <a:latin typeface="Times New Roman" pitchFamily="16" charset="0"/>
            </a:endParaRPr>
          </a:p>
        </p:txBody>
      </p:sp>
      <p:sp>
        <p:nvSpPr>
          <p:cNvPr id="49156"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9157"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fld id="{99C6DA96-4716-42A4-A18B-F056E7F59B5F}" type="slidenum">
              <a:rPr lang="en-US">
                <a:cs typeface="Arial Unicode MS" pitchFamily="32" charset="0"/>
              </a:rPr>
              <a:pPr/>
              <a:t>18</a:t>
            </a:fld>
            <a:endParaRPr lang="en-US">
              <a:cs typeface="Arial Unicode MS" pitchFamily="32" charset="0"/>
            </a:endParaRPr>
          </a:p>
        </p:txBody>
      </p:sp>
      <p:sp>
        <p:nvSpPr>
          <p:cNvPr id="50179"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6CA0AB5-E6BE-4402-BE41-88EDD29B598E}"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sz="1400">
              <a:solidFill>
                <a:srgbClr val="000000"/>
              </a:solidFill>
              <a:latin typeface="Times New Roman" pitchFamily="16" charset="0"/>
            </a:endParaRPr>
          </a:p>
        </p:txBody>
      </p:sp>
      <p:sp>
        <p:nvSpPr>
          <p:cNvPr id="50180"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0181"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0"/>
          <p:cNvSpPr>
            <a:spLocks noGrp="1" noChangeArrowheads="1"/>
          </p:cNvSpPr>
          <p:nvPr>
            <p:ph type="sldNum" sz="quarter"/>
          </p:nvPr>
        </p:nvSpPr>
        <p:spPr>
          <a:noFill/>
        </p:spPr>
        <p:txBody>
          <a:bodyPr/>
          <a:lstStyle/>
          <a:p>
            <a:fld id="{2D6DFB40-9422-4548-9ED6-00CE9DA28323}" type="slidenum">
              <a:rPr lang="en-US">
                <a:cs typeface="Arial Unicode MS" pitchFamily="32" charset="0"/>
              </a:rPr>
              <a:pPr/>
              <a:t>19</a:t>
            </a:fld>
            <a:endParaRPr lang="en-US">
              <a:cs typeface="Arial Unicode MS" pitchFamily="32" charset="0"/>
            </a:endParaRPr>
          </a:p>
        </p:txBody>
      </p:sp>
      <p:sp>
        <p:nvSpPr>
          <p:cNvPr id="51203"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FC3CB62-3EE5-46F3-9653-ACF0F8E4A316}"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US" sz="1400">
              <a:solidFill>
                <a:srgbClr val="000000"/>
              </a:solidFill>
              <a:latin typeface="Times New Roman" pitchFamily="16" charset="0"/>
            </a:endParaRPr>
          </a:p>
        </p:txBody>
      </p:sp>
      <p:sp>
        <p:nvSpPr>
          <p:cNvPr id="51204"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1205"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0"/>
          <p:cNvSpPr>
            <a:spLocks noGrp="1" noChangeArrowheads="1"/>
          </p:cNvSpPr>
          <p:nvPr>
            <p:ph type="sldNum" sz="quarter"/>
          </p:nvPr>
        </p:nvSpPr>
        <p:spPr>
          <a:noFill/>
        </p:spPr>
        <p:txBody>
          <a:bodyPr/>
          <a:lstStyle/>
          <a:p>
            <a:fld id="{B2E86EAD-4164-4DA3-9768-D07F3C02E76F}" type="slidenum">
              <a:rPr lang="en-US">
                <a:cs typeface="Arial Unicode MS" pitchFamily="32" charset="0"/>
              </a:rPr>
              <a:pPr/>
              <a:t>2</a:t>
            </a:fld>
            <a:endParaRPr lang="en-US">
              <a:cs typeface="Arial Unicode MS" pitchFamily="32" charset="0"/>
            </a:endParaRPr>
          </a:p>
        </p:txBody>
      </p:sp>
      <p:sp>
        <p:nvSpPr>
          <p:cNvPr id="33795"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E2FA334-77B0-4F2E-B7CC-664514B493BC}"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US" sz="1400">
              <a:solidFill>
                <a:srgbClr val="000000"/>
              </a:solidFill>
              <a:latin typeface="Times New Roman" pitchFamily="16" charset="0"/>
            </a:endParaRPr>
          </a:p>
        </p:txBody>
      </p:sp>
      <p:sp>
        <p:nvSpPr>
          <p:cNvPr id="33796"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3797"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0"/>
          <p:cNvSpPr>
            <a:spLocks noGrp="1" noChangeArrowheads="1"/>
          </p:cNvSpPr>
          <p:nvPr>
            <p:ph type="sldNum" sz="quarter"/>
          </p:nvPr>
        </p:nvSpPr>
        <p:spPr>
          <a:noFill/>
        </p:spPr>
        <p:txBody>
          <a:bodyPr/>
          <a:lstStyle/>
          <a:p>
            <a:fld id="{1C1CFB78-E43F-40B8-AD50-63D53E55F1F1}" type="slidenum">
              <a:rPr lang="en-US">
                <a:cs typeface="Arial Unicode MS" pitchFamily="32" charset="0"/>
              </a:rPr>
              <a:pPr/>
              <a:t>20</a:t>
            </a:fld>
            <a:endParaRPr lang="en-US">
              <a:cs typeface="Arial Unicode MS" pitchFamily="32" charset="0"/>
            </a:endParaRPr>
          </a:p>
        </p:txBody>
      </p:sp>
      <p:sp>
        <p:nvSpPr>
          <p:cNvPr id="52227"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92E294B-101E-4E2E-8EEC-2E2BD6FD6D7B}"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US" sz="1400">
              <a:solidFill>
                <a:srgbClr val="000000"/>
              </a:solidFill>
              <a:latin typeface="Times New Roman" pitchFamily="16" charset="0"/>
            </a:endParaRPr>
          </a:p>
        </p:txBody>
      </p:sp>
      <p:sp>
        <p:nvSpPr>
          <p:cNvPr id="52228"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2229"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fld id="{B39688FA-30DF-4F2E-83EB-11ABA2820605}" type="slidenum">
              <a:rPr lang="en-US">
                <a:cs typeface="Arial Unicode MS" pitchFamily="32" charset="0"/>
              </a:rPr>
              <a:pPr/>
              <a:t>21</a:t>
            </a:fld>
            <a:endParaRPr lang="en-US">
              <a:cs typeface="Arial Unicode MS" pitchFamily="32" charset="0"/>
            </a:endParaRPr>
          </a:p>
        </p:txBody>
      </p:sp>
      <p:sp>
        <p:nvSpPr>
          <p:cNvPr id="53251"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DBA2D26-4622-415E-91A6-066AC7986A14}"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sz="1400">
              <a:solidFill>
                <a:srgbClr val="000000"/>
              </a:solidFill>
              <a:latin typeface="Times New Roman" pitchFamily="16" charset="0"/>
            </a:endParaRPr>
          </a:p>
        </p:txBody>
      </p:sp>
      <p:sp>
        <p:nvSpPr>
          <p:cNvPr id="53252"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3253"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0"/>
          <p:cNvSpPr>
            <a:spLocks noGrp="1" noChangeArrowheads="1"/>
          </p:cNvSpPr>
          <p:nvPr>
            <p:ph type="sldNum" sz="quarter"/>
          </p:nvPr>
        </p:nvSpPr>
        <p:spPr>
          <a:noFill/>
        </p:spPr>
        <p:txBody>
          <a:bodyPr/>
          <a:lstStyle/>
          <a:p>
            <a:fld id="{D2CF629C-4734-49AC-9E6C-30B2082F2E06}" type="slidenum">
              <a:rPr lang="en-US">
                <a:cs typeface="Arial Unicode MS" pitchFamily="32" charset="0"/>
              </a:rPr>
              <a:pPr/>
              <a:t>22</a:t>
            </a:fld>
            <a:endParaRPr lang="en-US">
              <a:cs typeface="Arial Unicode MS" pitchFamily="32" charset="0"/>
            </a:endParaRPr>
          </a:p>
        </p:txBody>
      </p:sp>
      <p:sp>
        <p:nvSpPr>
          <p:cNvPr id="54275"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9D567CA-B538-4B82-B0D0-5BED8ACA49CD}"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400">
              <a:solidFill>
                <a:srgbClr val="000000"/>
              </a:solidFill>
              <a:latin typeface="Times New Roman" pitchFamily="16" charset="0"/>
            </a:endParaRPr>
          </a:p>
        </p:txBody>
      </p:sp>
      <p:sp>
        <p:nvSpPr>
          <p:cNvPr id="54276"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4277"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0"/>
          <p:cNvSpPr>
            <a:spLocks noGrp="1" noChangeArrowheads="1"/>
          </p:cNvSpPr>
          <p:nvPr>
            <p:ph type="sldNum" sz="quarter"/>
          </p:nvPr>
        </p:nvSpPr>
        <p:spPr>
          <a:noFill/>
        </p:spPr>
        <p:txBody>
          <a:bodyPr/>
          <a:lstStyle/>
          <a:p>
            <a:fld id="{F6A14188-07F5-42C2-A8A3-7798861937E7}" type="slidenum">
              <a:rPr lang="en-US">
                <a:cs typeface="Arial Unicode MS" pitchFamily="32" charset="0"/>
              </a:rPr>
              <a:pPr/>
              <a:t>23</a:t>
            </a:fld>
            <a:endParaRPr lang="en-US">
              <a:cs typeface="Arial Unicode MS" pitchFamily="32" charset="0"/>
            </a:endParaRPr>
          </a:p>
        </p:txBody>
      </p:sp>
      <p:sp>
        <p:nvSpPr>
          <p:cNvPr id="55299"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1429F5A-A1B1-4910-A312-6DEA74C9105D}"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400">
              <a:solidFill>
                <a:srgbClr val="000000"/>
              </a:solidFill>
              <a:latin typeface="Times New Roman" pitchFamily="16" charset="0"/>
            </a:endParaRPr>
          </a:p>
        </p:txBody>
      </p:sp>
      <p:sp>
        <p:nvSpPr>
          <p:cNvPr id="55300"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5301"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0"/>
          <p:cNvSpPr>
            <a:spLocks noGrp="1" noChangeArrowheads="1"/>
          </p:cNvSpPr>
          <p:nvPr>
            <p:ph type="sldNum" sz="quarter"/>
          </p:nvPr>
        </p:nvSpPr>
        <p:spPr>
          <a:noFill/>
        </p:spPr>
        <p:txBody>
          <a:bodyPr/>
          <a:lstStyle/>
          <a:p>
            <a:fld id="{2B32A0C2-1FEC-4242-B87E-A28734FB6435}" type="slidenum">
              <a:rPr lang="en-US">
                <a:cs typeface="Arial Unicode MS" pitchFamily="32" charset="0"/>
              </a:rPr>
              <a:pPr/>
              <a:t>24</a:t>
            </a:fld>
            <a:endParaRPr lang="en-US">
              <a:cs typeface="Arial Unicode MS" pitchFamily="32" charset="0"/>
            </a:endParaRPr>
          </a:p>
        </p:txBody>
      </p:sp>
      <p:sp>
        <p:nvSpPr>
          <p:cNvPr id="56323"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EB4ABAD-272B-4A1C-9CEB-CBF30D4EEE1E}"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400">
              <a:solidFill>
                <a:srgbClr val="000000"/>
              </a:solidFill>
              <a:latin typeface="Times New Roman" pitchFamily="16" charset="0"/>
            </a:endParaRPr>
          </a:p>
        </p:txBody>
      </p:sp>
      <p:sp>
        <p:nvSpPr>
          <p:cNvPr id="56324"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6325"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0"/>
          <p:cNvSpPr>
            <a:spLocks noGrp="1" noChangeArrowheads="1"/>
          </p:cNvSpPr>
          <p:nvPr>
            <p:ph type="sldNum" sz="quarter"/>
          </p:nvPr>
        </p:nvSpPr>
        <p:spPr>
          <a:noFill/>
        </p:spPr>
        <p:txBody>
          <a:bodyPr/>
          <a:lstStyle/>
          <a:p>
            <a:fld id="{FCB79092-41D5-4896-B7A8-1239939199F8}" type="slidenum">
              <a:rPr lang="en-US">
                <a:cs typeface="Arial Unicode MS" pitchFamily="32" charset="0"/>
              </a:rPr>
              <a:pPr/>
              <a:t>25</a:t>
            </a:fld>
            <a:endParaRPr lang="en-US">
              <a:cs typeface="Arial Unicode MS" pitchFamily="32" charset="0"/>
            </a:endParaRPr>
          </a:p>
        </p:txBody>
      </p:sp>
      <p:sp>
        <p:nvSpPr>
          <p:cNvPr id="57347"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B0353BB-9BD1-4662-821D-04E2A6BCC79A}"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US" sz="1400">
              <a:solidFill>
                <a:srgbClr val="000000"/>
              </a:solidFill>
              <a:latin typeface="Times New Roman" pitchFamily="16" charset="0"/>
            </a:endParaRPr>
          </a:p>
        </p:txBody>
      </p:sp>
      <p:sp>
        <p:nvSpPr>
          <p:cNvPr id="57348"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7349"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0"/>
          <p:cNvSpPr>
            <a:spLocks noGrp="1" noChangeArrowheads="1"/>
          </p:cNvSpPr>
          <p:nvPr>
            <p:ph type="sldNum" sz="quarter"/>
          </p:nvPr>
        </p:nvSpPr>
        <p:spPr>
          <a:noFill/>
        </p:spPr>
        <p:txBody>
          <a:bodyPr/>
          <a:lstStyle/>
          <a:p>
            <a:fld id="{E91B4982-DEEC-4ACF-B208-285274C1B03D}" type="slidenum">
              <a:rPr lang="en-US">
                <a:cs typeface="Arial Unicode MS" pitchFamily="32" charset="0"/>
              </a:rPr>
              <a:pPr/>
              <a:t>26</a:t>
            </a:fld>
            <a:endParaRPr lang="en-US">
              <a:cs typeface="Arial Unicode MS" pitchFamily="32" charset="0"/>
            </a:endParaRPr>
          </a:p>
        </p:txBody>
      </p:sp>
      <p:sp>
        <p:nvSpPr>
          <p:cNvPr id="58371"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F6CA78C-C3DC-4D17-9A84-DC67965DFE28}"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26</a:t>
            </a:fld>
            <a:endParaRPr lang="en-US" sz="1400">
              <a:solidFill>
                <a:srgbClr val="000000"/>
              </a:solidFill>
              <a:latin typeface="Times New Roman" pitchFamily="16" charset="0"/>
            </a:endParaRPr>
          </a:p>
        </p:txBody>
      </p:sp>
      <p:sp>
        <p:nvSpPr>
          <p:cNvPr id="58372"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58373"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0"/>
          <p:cNvSpPr>
            <a:spLocks noGrp="1" noChangeArrowheads="1"/>
          </p:cNvSpPr>
          <p:nvPr>
            <p:ph type="sldNum" sz="quarter"/>
          </p:nvPr>
        </p:nvSpPr>
        <p:spPr>
          <a:noFill/>
        </p:spPr>
        <p:txBody>
          <a:bodyPr/>
          <a:lstStyle/>
          <a:p>
            <a:fld id="{B0223D08-658E-4160-9C5E-65DE1B628E98}" type="slidenum">
              <a:rPr lang="en-US">
                <a:cs typeface="Arial Unicode MS" pitchFamily="32" charset="0"/>
              </a:rPr>
              <a:pPr/>
              <a:t>28</a:t>
            </a:fld>
            <a:endParaRPr lang="en-US">
              <a:cs typeface="Arial Unicode MS" pitchFamily="32" charset="0"/>
            </a:endParaRPr>
          </a:p>
        </p:txBody>
      </p:sp>
      <p:sp>
        <p:nvSpPr>
          <p:cNvPr id="60419"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F3B3B32-9C57-43FF-9C36-E7E469660F4A}"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US" sz="1400">
              <a:solidFill>
                <a:srgbClr val="000000"/>
              </a:solidFill>
              <a:latin typeface="Times New Roman" pitchFamily="16" charset="0"/>
            </a:endParaRPr>
          </a:p>
        </p:txBody>
      </p:sp>
      <p:sp>
        <p:nvSpPr>
          <p:cNvPr id="60420"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0421"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0"/>
          <p:cNvSpPr>
            <a:spLocks noGrp="1" noChangeArrowheads="1"/>
          </p:cNvSpPr>
          <p:nvPr>
            <p:ph type="sldNum" sz="quarter"/>
          </p:nvPr>
        </p:nvSpPr>
        <p:spPr>
          <a:noFill/>
        </p:spPr>
        <p:txBody>
          <a:bodyPr/>
          <a:lstStyle/>
          <a:p>
            <a:fld id="{22F4822F-E77F-4A47-91FA-3921E9524260}" type="slidenum">
              <a:rPr lang="en-US">
                <a:cs typeface="Arial Unicode MS" pitchFamily="32" charset="0"/>
              </a:rPr>
              <a:pPr/>
              <a:t>29</a:t>
            </a:fld>
            <a:endParaRPr lang="en-US">
              <a:cs typeface="Arial Unicode MS" pitchFamily="32" charset="0"/>
            </a:endParaRPr>
          </a:p>
        </p:txBody>
      </p:sp>
      <p:sp>
        <p:nvSpPr>
          <p:cNvPr id="61443"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D3CCB5E-F679-4DF9-8D7B-5CD357D326D6}"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n-US" sz="1400">
              <a:solidFill>
                <a:srgbClr val="000000"/>
              </a:solidFill>
              <a:latin typeface="Times New Roman" pitchFamily="16" charset="0"/>
            </a:endParaRPr>
          </a:p>
        </p:txBody>
      </p:sp>
      <p:sp>
        <p:nvSpPr>
          <p:cNvPr id="61444"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1445"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p:spPr>
        <p:txBody>
          <a:bodyPr/>
          <a:lstStyle/>
          <a:p>
            <a:fld id="{B76F4B80-50C2-4E22-9EC7-E0E8226021E6}" type="slidenum">
              <a:rPr lang="en-US">
                <a:cs typeface="Arial Unicode MS" pitchFamily="32" charset="0"/>
              </a:rPr>
              <a:pPr/>
              <a:t>3</a:t>
            </a:fld>
            <a:endParaRPr lang="en-US">
              <a:cs typeface="Arial Unicode MS" pitchFamily="32" charset="0"/>
            </a:endParaRPr>
          </a:p>
        </p:txBody>
      </p:sp>
      <p:sp>
        <p:nvSpPr>
          <p:cNvPr id="34819"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E1284D1-8745-4E64-842E-EC45AAA592C7}"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US" sz="1400">
              <a:solidFill>
                <a:srgbClr val="000000"/>
              </a:solidFill>
              <a:latin typeface="Times New Roman" pitchFamily="16" charset="0"/>
            </a:endParaRPr>
          </a:p>
        </p:txBody>
      </p:sp>
      <p:sp>
        <p:nvSpPr>
          <p:cNvPr id="34820"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4821"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fld id="{57AC3886-C08D-4951-84AB-FC938CC4742B}" type="slidenum">
              <a:rPr lang="en-US">
                <a:cs typeface="Arial Unicode MS" pitchFamily="32" charset="0"/>
              </a:rPr>
              <a:pPr/>
              <a:t>4</a:t>
            </a:fld>
            <a:endParaRPr lang="en-US">
              <a:cs typeface="Arial Unicode MS" pitchFamily="32" charset="0"/>
            </a:endParaRPr>
          </a:p>
        </p:txBody>
      </p:sp>
      <p:sp>
        <p:nvSpPr>
          <p:cNvPr id="35843"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D7A92D8-3F2C-426A-AA7A-CCF206E9E141}"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US" sz="1400">
              <a:solidFill>
                <a:srgbClr val="000000"/>
              </a:solidFill>
              <a:latin typeface="Times New Roman" pitchFamily="16" charset="0"/>
            </a:endParaRPr>
          </a:p>
        </p:txBody>
      </p:sp>
      <p:sp>
        <p:nvSpPr>
          <p:cNvPr id="35844"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5845"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p:spPr>
        <p:txBody>
          <a:bodyPr/>
          <a:lstStyle/>
          <a:p>
            <a:fld id="{89F139B8-84CA-4273-9DA9-A2C42EF8DAC2}" type="slidenum">
              <a:rPr lang="en-US">
                <a:cs typeface="Arial Unicode MS" pitchFamily="32" charset="0"/>
              </a:rPr>
              <a:pPr/>
              <a:t>5</a:t>
            </a:fld>
            <a:endParaRPr lang="en-US">
              <a:cs typeface="Arial Unicode MS" pitchFamily="32" charset="0"/>
            </a:endParaRPr>
          </a:p>
        </p:txBody>
      </p:sp>
      <p:sp>
        <p:nvSpPr>
          <p:cNvPr id="36867"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D3654D3-ACD7-4B6B-A0F2-9E0506821255}"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1400">
              <a:solidFill>
                <a:srgbClr val="000000"/>
              </a:solidFill>
              <a:latin typeface="Times New Roman" pitchFamily="16" charset="0"/>
            </a:endParaRPr>
          </a:p>
        </p:txBody>
      </p:sp>
      <p:sp>
        <p:nvSpPr>
          <p:cNvPr id="36868"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6869"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fld id="{9149B2ED-6AB9-4649-B628-E031B8AC11FD}" type="slidenum">
              <a:rPr lang="en-US">
                <a:cs typeface="Arial Unicode MS" pitchFamily="32" charset="0"/>
              </a:rPr>
              <a:pPr/>
              <a:t>6</a:t>
            </a:fld>
            <a:endParaRPr lang="en-US">
              <a:cs typeface="Arial Unicode MS" pitchFamily="32" charset="0"/>
            </a:endParaRPr>
          </a:p>
        </p:txBody>
      </p:sp>
      <p:sp>
        <p:nvSpPr>
          <p:cNvPr id="37891"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77984F2-B691-4861-B40E-3DC6FFE4934D}"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US" sz="1400">
              <a:solidFill>
                <a:srgbClr val="000000"/>
              </a:solidFill>
              <a:latin typeface="Times New Roman" pitchFamily="16" charset="0"/>
            </a:endParaRPr>
          </a:p>
        </p:txBody>
      </p:sp>
      <p:sp>
        <p:nvSpPr>
          <p:cNvPr id="37892"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7893"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p:spPr>
        <p:txBody>
          <a:bodyPr/>
          <a:lstStyle/>
          <a:p>
            <a:fld id="{1C580037-3483-4439-8007-0CCF5D631729}" type="slidenum">
              <a:rPr lang="en-US">
                <a:cs typeface="Arial Unicode MS" pitchFamily="32" charset="0"/>
              </a:rPr>
              <a:pPr/>
              <a:t>7</a:t>
            </a:fld>
            <a:endParaRPr lang="en-US">
              <a:cs typeface="Arial Unicode MS" pitchFamily="32" charset="0"/>
            </a:endParaRPr>
          </a:p>
        </p:txBody>
      </p:sp>
      <p:sp>
        <p:nvSpPr>
          <p:cNvPr id="38915"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8B24BA4-8147-4D4B-81A2-6C83D25D81C4}"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US" sz="1400">
              <a:solidFill>
                <a:srgbClr val="000000"/>
              </a:solidFill>
              <a:latin typeface="Times New Roman" pitchFamily="16" charset="0"/>
            </a:endParaRPr>
          </a:p>
        </p:txBody>
      </p:sp>
      <p:sp>
        <p:nvSpPr>
          <p:cNvPr id="38916"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8917"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p:spPr>
        <p:txBody>
          <a:bodyPr/>
          <a:lstStyle/>
          <a:p>
            <a:fld id="{B4BFDE2B-8AF1-47BF-B1FD-F2A0BF8F29C1}" type="slidenum">
              <a:rPr lang="en-US">
                <a:cs typeface="Arial Unicode MS" pitchFamily="32" charset="0"/>
              </a:rPr>
              <a:pPr/>
              <a:t>8</a:t>
            </a:fld>
            <a:endParaRPr lang="en-US">
              <a:cs typeface="Arial Unicode MS" pitchFamily="32" charset="0"/>
            </a:endParaRPr>
          </a:p>
        </p:txBody>
      </p:sp>
      <p:sp>
        <p:nvSpPr>
          <p:cNvPr id="39939"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8DB55B5-4FC5-4A03-A94D-19BD9073ACE5}"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sz="1400">
              <a:solidFill>
                <a:srgbClr val="000000"/>
              </a:solidFill>
              <a:latin typeface="Times New Roman" pitchFamily="16" charset="0"/>
            </a:endParaRPr>
          </a:p>
        </p:txBody>
      </p:sp>
      <p:sp>
        <p:nvSpPr>
          <p:cNvPr id="39940"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9941"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fld id="{8F8E7B1C-76DE-4E10-B7F3-FC567444F661}" type="slidenum">
              <a:rPr lang="en-US">
                <a:cs typeface="Arial Unicode MS" pitchFamily="32" charset="0"/>
              </a:rPr>
              <a:pPr/>
              <a:t>9</a:t>
            </a:fld>
            <a:endParaRPr lang="en-US">
              <a:cs typeface="Arial Unicode MS" pitchFamily="32" charset="0"/>
            </a:endParaRPr>
          </a:p>
        </p:txBody>
      </p:sp>
      <p:sp>
        <p:nvSpPr>
          <p:cNvPr id="40963" name="Text Box 1"/>
          <p:cNvSpPr txBox="1">
            <a:spLocks noChangeArrowheads="1"/>
          </p:cNvSpPr>
          <p:nvPr/>
        </p:nvSpPr>
        <p:spPr bwMode="auto">
          <a:xfrm>
            <a:off x="3894138" y="8831263"/>
            <a:ext cx="2981325" cy="458787"/>
          </a:xfrm>
          <a:prstGeom prst="rect">
            <a:avLst/>
          </a:prstGeom>
          <a:noFill/>
          <a:ln w="9525">
            <a:noFill/>
            <a:round/>
            <a:headEnd/>
            <a:tailEnd/>
          </a:ln>
        </p:spPr>
        <p:txBody>
          <a:bodyPr lIns="0" tIns="0" rIns="0" bIns="0" anchor="b"/>
          <a:lstStyle/>
          <a:p>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9E9639F-1B30-45E0-A3BE-0A4ADCB24AC5}" type="slidenum">
              <a:rPr lang="en-US" sz="1400">
                <a:solidFill>
                  <a:srgbClr val="000000"/>
                </a:solidFill>
                <a:latin typeface="Times New Roman" pitchFamily="16" charset="0"/>
              </a:rPr>
              <a:pPr algn="r">
                <a:lnSpc>
                  <a:spcPct val="95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US" sz="1400">
              <a:solidFill>
                <a:srgbClr val="000000"/>
              </a:solidFill>
              <a:latin typeface="Times New Roman" pitchFamily="16" charset="0"/>
            </a:endParaRPr>
          </a:p>
        </p:txBody>
      </p:sp>
      <p:sp>
        <p:nvSpPr>
          <p:cNvPr id="40964" name="Text Box 2"/>
          <p:cNvSpPr txBox="1">
            <a:spLocks noChangeArrowheads="1"/>
          </p:cNvSpPr>
          <p:nvPr/>
        </p:nvSpPr>
        <p:spPr bwMode="auto">
          <a:xfrm>
            <a:off x="1006475" y="706438"/>
            <a:ext cx="4865688" cy="34861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0965" name="Rectangle 3"/>
          <p:cNvSpPr txBox="1">
            <a:spLocks noGrp="1" noChangeArrowheads="1"/>
          </p:cNvSpPr>
          <p:nvPr>
            <p:ph type="body"/>
          </p:nvPr>
        </p:nvSpPr>
        <p:spPr>
          <a:xfrm>
            <a:off x="687388" y="4416425"/>
            <a:ext cx="5500687" cy="4179888"/>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520B286-42AD-4085-B19D-42C5ACC40F9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7EFB77D-87B9-4AC5-A737-EC86A195A3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3476625"/>
            <a:ext cx="1874837" cy="5233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5975" y="-3476625"/>
            <a:ext cx="5475288" cy="5233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E4F8D2F-69F2-4226-867A-586244F09A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3F328B9-567F-42EB-B311-8D6BF6B485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2750673D-F954-48DD-92FF-F07AF62443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5975" y="-3476625"/>
            <a:ext cx="3675063"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3476625"/>
            <a:ext cx="3675062"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10CE4544-BD12-4FAB-AE47-CBE9C659E3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1FE76C1-1692-4294-9E7F-B57C3671D2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69FA3CA-4A28-433B-9483-4D95FCBCB5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159B8BB-DFB1-40F0-BD74-7C7E5D78D7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180CB7A-0F17-47D1-AB0A-A0ED31FF74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ACD9D2C-E211-4BBA-A903-8FE20C527C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15975" y="512763"/>
            <a:ext cx="7502525" cy="12446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815975" y="-3476625"/>
            <a:ext cx="7502525" cy="407352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457200" y="6246813"/>
            <a:ext cx="2124075" cy="466725"/>
          </a:xfrm>
          <a:prstGeom prst="rect">
            <a:avLst/>
          </a:prstGeom>
          <a:noFill/>
          <a:ln w="9525">
            <a:noFill/>
            <a:round/>
            <a:headEnd/>
            <a:tailEnd/>
          </a:ln>
          <a:effectLst/>
        </p:spPr>
        <p:txBody>
          <a:bodyPr wrap="none" anchor="ctr"/>
          <a:lstStyle/>
          <a:p>
            <a:pPr>
              <a:defRPr/>
            </a:pPr>
            <a:endParaRPr lang="en-US">
              <a:cs typeface="+mn-cs"/>
            </a:endParaRPr>
          </a:p>
        </p:txBody>
      </p:sp>
      <p:sp>
        <p:nvSpPr>
          <p:cNvPr id="1028" name="Text Box 4"/>
          <p:cNvSpPr txBox="1">
            <a:spLocks noChangeArrowheads="1"/>
          </p:cNvSpPr>
          <p:nvPr/>
        </p:nvSpPr>
        <p:spPr bwMode="auto">
          <a:xfrm>
            <a:off x="3127375" y="6246813"/>
            <a:ext cx="2892425" cy="466725"/>
          </a:xfrm>
          <a:prstGeom prst="rect">
            <a:avLst/>
          </a:prstGeom>
          <a:noFill/>
          <a:ln w="9525">
            <a:noFill/>
            <a:round/>
            <a:headEnd/>
            <a:tailEnd/>
          </a:ln>
          <a:effectLst/>
        </p:spPr>
        <p:txBody>
          <a:bodyPr wrap="none" anchor="ctr"/>
          <a:lstStyle/>
          <a:p>
            <a:pPr>
              <a:defRPr/>
            </a:pPr>
            <a:endParaRPr lang="en-US">
              <a:cs typeface="+mn-cs"/>
            </a:endParaRPr>
          </a:p>
        </p:txBody>
      </p:sp>
      <p:sp>
        <p:nvSpPr>
          <p:cNvPr id="1029" name="Rectangle 5"/>
          <p:cNvSpPr>
            <a:spLocks noGrp="1" noChangeArrowheads="1"/>
          </p:cNvSpPr>
          <p:nvPr>
            <p:ph type="sldNum"/>
          </p:nvPr>
        </p:nvSpPr>
        <p:spPr bwMode="auto">
          <a:xfrm>
            <a:off x="6556375" y="6246813"/>
            <a:ext cx="2122488" cy="4651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FFFFFF"/>
                </a:solidFill>
                <a:ea typeface="MS Gothic" pitchFamily="49" charset="0"/>
                <a:cs typeface="MS Gothic" pitchFamily="49" charset="0"/>
              </a:defRPr>
            </a:lvl1pPr>
          </a:lstStyle>
          <a:p>
            <a:pPr>
              <a:defRPr/>
            </a:pPr>
            <a:fld id="{A887C32C-C4AE-43B9-93D9-BF745176DD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pitchFamily="32"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4.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4.jpe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9.jpeg"/><Relationship Id="rId7"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4.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32.png"/><Relationship Id="rId3" Type="http://schemas.openxmlformats.org/officeDocument/2006/relationships/video" Target="file:///C:\Documents%20and%20Settings\Administrator\Desktop\Thayer-Monday\ICHS-11-205_monday\new-98-xy-y.avi" TargetMode="External"/><Relationship Id="rId7" Type="http://schemas.openxmlformats.org/officeDocument/2006/relationships/image" Target="../media/image3.jpeg"/><Relationship Id="rId12" Type="http://schemas.openxmlformats.org/officeDocument/2006/relationships/image" Target="../media/image31.png"/><Relationship Id="rId2" Type="http://schemas.openxmlformats.org/officeDocument/2006/relationships/video" Target="file:///C:\Documents%20and%20Settings\Administrator\Desktop\Thayer-Monday\ICHS-11-205_monday\new-98-xy-2ndy1.avi" TargetMode="External"/><Relationship Id="rId1" Type="http://schemas.openxmlformats.org/officeDocument/2006/relationships/video" Target="file:///C:\Documents%20and%20Settings\Administrator\Desktop\Thayer-Monday\ICHS-11-205_monday\new-98-xy-2ndy.avi" TargetMode="External"/><Relationship Id="rId6" Type="http://schemas.openxmlformats.org/officeDocument/2006/relationships/notesSlide" Target="../notesSlides/notesSlide19.xml"/><Relationship Id="rId11" Type="http://schemas.openxmlformats.org/officeDocument/2006/relationships/image" Target="../media/image30.png"/><Relationship Id="rId5"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video" Target="file:///C:\Documents%20and%20Settings\Administrator\Desktop\Thayer-Monday\ICHS-11-205_monday\new-98-yz-y1.avi" TargetMode="Externa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jpe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jpeg"/><Relationship Id="rId10" Type="http://schemas.openxmlformats.org/officeDocument/2006/relationships/image" Target="../media/image37.png"/><Relationship Id="rId4" Type="http://schemas.openxmlformats.org/officeDocument/2006/relationships/image" Target="../media/image2.jpe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jpeg"/><Relationship Id="rId7"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4.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jpeg"/><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68313" y="6237288"/>
            <a:ext cx="5572125" cy="365125"/>
          </a:xfrm>
          <a:prstGeom prst="rect">
            <a:avLst/>
          </a:prstGeom>
          <a:noFill/>
          <a:ln w="9525">
            <a:noFill/>
            <a:round/>
            <a:headEnd/>
            <a:tailEnd/>
          </a:ln>
        </p:spPr>
        <p:txBody>
          <a:bodyPr lIns="90000" tIns="46800" rIns="90000" bIns="46800" anchor="ctr"/>
          <a:lstStyle/>
          <a:p>
            <a:pPr>
              <a:tabLst>
                <a:tab pos="723900" algn="l"/>
                <a:tab pos="1447800" algn="l"/>
                <a:tab pos="2171700" algn="l"/>
                <a:tab pos="2895600" algn="l"/>
                <a:tab pos="3619500" algn="l"/>
                <a:tab pos="4343400" algn="l"/>
                <a:tab pos="5067300" algn="l"/>
              </a:tabLst>
            </a:pPr>
            <a:r>
              <a:rPr lang="en-CA" sz="900">
                <a:solidFill>
                  <a:srgbClr val="314004"/>
                </a:solidFill>
                <a:latin typeface="Times New Roman" pitchFamily="16" charset="0"/>
                <a:cs typeface="Lucida Sans Unicode" charset="0"/>
              </a:rPr>
              <a:t>4</a:t>
            </a:r>
            <a:r>
              <a:rPr lang="en-CA" sz="900" baseline="30000">
                <a:solidFill>
                  <a:srgbClr val="314004"/>
                </a:solidFill>
                <a:latin typeface="Times New Roman" pitchFamily="16" charset="0"/>
                <a:cs typeface="Lucida Sans Unicode" charset="0"/>
              </a:rPr>
              <a:t>th</a:t>
            </a:r>
            <a:r>
              <a:rPr lang="en-CA" sz="900">
                <a:solidFill>
                  <a:srgbClr val="314004"/>
                </a:solidFill>
                <a:latin typeface="Times New Roman" pitchFamily="16" charset="0"/>
                <a:cs typeface="Lucida Sans Unicode" charset="0"/>
              </a:rPr>
              <a:t> ICHS  San Francisco, 12-14 September 2011</a:t>
            </a:r>
          </a:p>
        </p:txBody>
      </p:sp>
      <p:pic>
        <p:nvPicPr>
          <p:cNvPr id="2051" name="Picture 2"/>
          <p:cNvPicPr>
            <a:picLocks noChangeAspect="1" noChangeArrowheads="1"/>
          </p:cNvPicPr>
          <p:nvPr/>
        </p:nvPicPr>
        <p:blipFill>
          <a:blip r:embed="rId3" cstate="print"/>
          <a:srcRect/>
          <a:stretch>
            <a:fillRect/>
          </a:stretch>
        </p:blipFill>
        <p:spPr bwMode="auto">
          <a:xfrm>
            <a:off x="7229475" y="6172200"/>
            <a:ext cx="593725" cy="596900"/>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6565900" y="6165850"/>
            <a:ext cx="647700" cy="603250"/>
          </a:xfrm>
          <a:prstGeom prst="rect">
            <a:avLst/>
          </a:prstGeom>
          <a:noFill/>
          <a:ln w="9525">
            <a:noFill/>
            <a:round/>
            <a:headEnd/>
            <a:tailEnd/>
          </a:ln>
        </p:spPr>
      </p:pic>
      <p:sp>
        <p:nvSpPr>
          <p:cNvPr id="3076" name="Text Box 4"/>
          <p:cNvSpPr txBox="1">
            <a:spLocks noChangeArrowheads="1"/>
          </p:cNvSpPr>
          <p:nvPr/>
        </p:nvSpPr>
        <p:spPr bwMode="auto">
          <a:xfrm>
            <a:off x="774700" y="1828800"/>
            <a:ext cx="7454900" cy="3657600"/>
          </a:xfrm>
          <a:prstGeom prst="rect">
            <a:avLst/>
          </a:prstGeom>
          <a:noFill/>
          <a:ln w="9525">
            <a:noFill/>
            <a:round/>
            <a:headEnd/>
            <a:tailEnd/>
          </a:ln>
          <a:effectLst/>
        </p:spPr>
        <p:txBody>
          <a:bodyPr lIns="90000" tIns="45000" rIns="90000" bIns="45000"/>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CA" sz="3200" b="1">
                <a:solidFill>
                  <a:srgbClr val="0000FF"/>
                </a:solidFill>
                <a:effectLst>
                  <a:outerShdw blurRad="38100" dist="38100" dir="2700000" algn="tl">
                    <a:srgbClr val="C0C0C0"/>
                  </a:outerShdw>
                </a:effectLst>
                <a:ea typeface="MS Gothic" pitchFamily="49" charset="0"/>
                <a:cs typeface="MS Gothic" pitchFamily="49" charset="0"/>
              </a:rPr>
              <a:t>Numerical Investigation of Subsonic Hydrogen Jet Release</a:t>
            </a:r>
          </a:p>
        </p:txBody>
      </p:sp>
      <p:sp>
        <p:nvSpPr>
          <p:cNvPr id="2054" name="Text Box 5"/>
          <p:cNvSpPr txBox="1">
            <a:spLocks noChangeArrowheads="1"/>
          </p:cNvSpPr>
          <p:nvPr/>
        </p:nvSpPr>
        <p:spPr bwMode="auto">
          <a:xfrm>
            <a:off x="815975" y="3411538"/>
            <a:ext cx="7510463" cy="2195512"/>
          </a:xfrm>
          <a:prstGeom prst="rect">
            <a:avLst/>
          </a:prstGeom>
          <a:noFill/>
          <a:ln w="9525">
            <a:noFill/>
            <a:round/>
            <a:headEnd/>
            <a:tailEnd/>
          </a:ln>
        </p:spPr>
        <p:txBody>
          <a:bodyPr lIns="0" tIns="36000" rIns="0" bIns="0" anchor="ctr"/>
          <a:lstStyle/>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a:solidFill>
                  <a:srgbClr val="000000"/>
                </a:solidFill>
              </a:rPr>
              <a:t>Boris Chernyavsky</a:t>
            </a:r>
            <a:r>
              <a:rPr lang="en-GB" sz="2200" b="1" baseline="33000">
                <a:solidFill>
                  <a:srgbClr val="000000"/>
                </a:solidFill>
              </a:rPr>
              <a:t>1</a:t>
            </a:r>
            <a:r>
              <a:rPr lang="en-GB" sz="2200" b="1">
                <a:solidFill>
                  <a:srgbClr val="000000"/>
                </a:solidFill>
              </a:rPr>
              <a:t>, Pierre Benard</a:t>
            </a:r>
            <a:r>
              <a:rPr lang="en-GB" sz="2200" b="1" baseline="33000">
                <a:solidFill>
                  <a:srgbClr val="000000"/>
                </a:solidFill>
              </a:rPr>
              <a:t>1</a:t>
            </a:r>
            <a:r>
              <a:rPr lang="en-GB" sz="2200" b="1">
                <a:solidFill>
                  <a:srgbClr val="000000"/>
                </a:solidFill>
              </a:rPr>
              <a:t>, Peter Oshkai</a:t>
            </a:r>
            <a:r>
              <a:rPr lang="en-GB" sz="2200" b="1" baseline="33000">
                <a:solidFill>
                  <a:srgbClr val="000000"/>
                </a:solidFill>
              </a:rPr>
              <a:t>2</a:t>
            </a:r>
            <a:r>
              <a:rPr lang="en-GB" sz="2200" b="1">
                <a:solidFill>
                  <a:srgbClr val="000000"/>
                </a:solidFill>
              </a:rPr>
              <a:t> and Ned Djilali</a:t>
            </a:r>
            <a:r>
              <a:rPr lang="en-GB" sz="2200" b="1" baseline="33000">
                <a:solidFill>
                  <a:srgbClr val="000000"/>
                </a:solidFill>
              </a:rPr>
              <a:t>2</a:t>
            </a:r>
          </a:p>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600" b="1">
              <a:solidFill>
                <a:srgbClr val="000000"/>
              </a:solidFill>
            </a:endParaRPr>
          </a:p>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b="1" baseline="33000">
                <a:solidFill>
                  <a:srgbClr val="000000"/>
                </a:solidFill>
              </a:rPr>
              <a:t>1</a:t>
            </a:r>
            <a:r>
              <a:rPr lang="en-GB" sz="1600" b="1">
                <a:solidFill>
                  <a:srgbClr val="000000"/>
                </a:solidFill>
              </a:rPr>
              <a:t>Hydrogen Research Institute,  Trois-Rivieres, QC, Canada</a:t>
            </a:r>
          </a:p>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800" b="1">
                <a:solidFill>
                  <a:srgbClr val="000000"/>
                </a:solidFill>
              </a:rPr>
              <a:t> </a:t>
            </a:r>
          </a:p>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solidFill>
                  <a:srgbClr val="000000"/>
                </a:solidFill>
              </a:rPr>
              <a:t> </a:t>
            </a:r>
            <a:r>
              <a:rPr lang="en-GB" sz="2200" b="1" baseline="33000">
                <a:solidFill>
                  <a:srgbClr val="000000"/>
                </a:solidFill>
              </a:rPr>
              <a:t>2</a:t>
            </a:r>
            <a:r>
              <a:rPr lang="en-GB" sz="1600" b="1">
                <a:solidFill>
                  <a:srgbClr val="000000"/>
                </a:solidFill>
              </a:rPr>
              <a:t>Institute for Integrated Energy Systems, Victoria, BC, Canada</a:t>
            </a:r>
          </a:p>
        </p:txBody>
      </p:sp>
      <p:pic>
        <p:nvPicPr>
          <p:cNvPr id="2055" name="Picture 6"/>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777875" y="4641850"/>
            <a:ext cx="7510463" cy="798513"/>
          </a:xfrm>
          <a:prstGeom prst="rect">
            <a:avLst/>
          </a:prstGeom>
          <a:noFill/>
          <a:ln w="9525">
            <a:noFill/>
            <a:round/>
            <a:headEnd/>
            <a:tailEnd/>
          </a:ln>
        </p:spPr>
        <p:txBody>
          <a:bodyPr lIns="0" tIns="52560" rIns="0" bIns="0" anchor="ctr"/>
          <a:lstStyle/>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 </a:t>
            </a:r>
          </a:p>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u</a:t>
            </a:r>
            <a:r>
              <a:rPr lang="en-GB" sz="2000" baseline="-10000">
                <a:solidFill>
                  <a:srgbClr val="000000"/>
                </a:solidFill>
              </a:rPr>
              <a:t>c</a:t>
            </a:r>
            <a:r>
              <a:rPr lang="en-GB" sz="2000" baseline="33000">
                <a:solidFill>
                  <a:srgbClr val="000000"/>
                </a:solidFill>
              </a:rPr>
              <a:t>-1</a:t>
            </a:r>
            <a:r>
              <a:rPr lang="en-GB" sz="2000">
                <a:solidFill>
                  <a:srgbClr val="000000"/>
                </a:solidFill>
              </a:rPr>
              <a:t> ~ x at x/D &gt; 5   potential core ~ 2-3 x/D </a:t>
            </a:r>
          </a:p>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x</a:t>
            </a:r>
            <a:r>
              <a:rPr lang="en-GB" sz="2000" baseline="-10000">
                <a:solidFill>
                  <a:srgbClr val="000000"/>
                </a:solidFill>
              </a:rPr>
              <a:t>vo</a:t>
            </a:r>
            <a:r>
              <a:rPr lang="en-GB" sz="2000">
                <a:solidFill>
                  <a:srgbClr val="000000"/>
                </a:solidFill>
              </a:rPr>
              <a:t>  = -0.3 x/D (experiment -0.2 x/D)</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Axial velocity decay A (u</a:t>
            </a:r>
            <a:r>
              <a:rPr lang="en-GB" sz="2000" baseline="-33000">
                <a:solidFill>
                  <a:srgbClr val="000000"/>
                </a:solidFill>
              </a:rPr>
              <a:t>j</a:t>
            </a:r>
            <a:r>
              <a:rPr lang="en-GB" sz="2000">
                <a:solidFill>
                  <a:srgbClr val="000000"/>
                </a:solidFill>
              </a:rPr>
              <a:t>/u</a:t>
            </a:r>
            <a:r>
              <a:rPr lang="en-GB" sz="2000" baseline="-10000">
                <a:solidFill>
                  <a:srgbClr val="000000"/>
                </a:solidFill>
              </a:rPr>
              <a:t>c</a:t>
            </a:r>
            <a:r>
              <a:rPr lang="en-GB" sz="2000">
                <a:solidFill>
                  <a:srgbClr val="000000"/>
                </a:solidFill>
              </a:rPr>
              <a:t> = 2A((x-x</a:t>
            </a:r>
            <a:r>
              <a:rPr lang="en-GB" sz="2000" baseline="-10000">
                <a:solidFill>
                  <a:srgbClr val="000000"/>
                </a:solidFill>
              </a:rPr>
              <a:t>vo</a:t>
            </a:r>
            <a:r>
              <a:rPr lang="en-GB" sz="2000">
                <a:solidFill>
                  <a:srgbClr val="000000"/>
                </a:solidFill>
              </a:rPr>
              <a:t>)/D</a:t>
            </a:r>
            <a:r>
              <a:rPr lang="en-US" sz="2400" baseline="-33000">
                <a:solidFill>
                  <a:srgbClr val="000000"/>
                </a:solidFill>
              </a:rPr>
              <a:t>ef</a:t>
            </a:r>
            <a:r>
              <a:rPr lang="en-GB" sz="2000">
                <a:solidFill>
                  <a:srgbClr val="000000"/>
                </a:solidFill>
              </a:rPr>
              <a:t>)</a:t>
            </a:r>
          </a:p>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A=0.099 vs. 0.063 experiment</a:t>
            </a:r>
          </a:p>
        </p:txBody>
      </p:sp>
      <p:pic>
        <p:nvPicPr>
          <p:cNvPr id="11267" name="Picture 2"/>
          <p:cNvPicPr>
            <a:picLocks noChangeAspect="1" noChangeArrowheads="1"/>
          </p:cNvPicPr>
          <p:nvPr/>
        </p:nvPicPr>
        <p:blipFill>
          <a:blip r:embed="rId3" cstate="print"/>
          <a:srcRect/>
          <a:stretch>
            <a:fillRect/>
          </a:stretch>
        </p:blipFill>
        <p:spPr bwMode="auto">
          <a:xfrm>
            <a:off x="6565900" y="6167438"/>
            <a:ext cx="647700" cy="603250"/>
          </a:xfrm>
          <a:prstGeom prst="rect">
            <a:avLst/>
          </a:prstGeom>
          <a:noFill/>
          <a:ln w="9525">
            <a:noFill/>
            <a:round/>
            <a:headEnd/>
            <a:tailEnd/>
          </a:ln>
        </p:spPr>
      </p:pic>
      <p:pic>
        <p:nvPicPr>
          <p:cNvPr id="11268"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pic>
        <p:nvPicPr>
          <p:cNvPr id="11269" name="Picture 4"/>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pic>
        <p:nvPicPr>
          <p:cNvPr id="11270" name="Picture 5"/>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11271" name="Text Box 6"/>
          <p:cNvSpPr txBox="1">
            <a:spLocks noChangeArrowheads="1"/>
          </p:cNvSpPr>
          <p:nvPr/>
        </p:nvSpPr>
        <p:spPr bwMode="auto">
          <a:xfrm>
            <a:off x="544513" y="63754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11272" name="Picture 7"/>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pic>
        <p:nvPicPr>
          <p:cNvPr id="11273" name="Picture 8"/>
          <p:cNvPicPr>
            <a:picLocks noChangeAspect="1" noChangeArrowheads="1"/>
          </p:cNvPicPr>
          <p:nvPr/>
        </p:nvPicPr>
        <p:blipFill>
          <a:blip r:embed="rId6" cstate="print"/>
          <a:srcRect l="4179" t="12943" r="9911" b="6767"/>
          <a:stretch>
            <a:fillRect/>
          </a:stretch>
        </p:blipFill>
        <p:spPr bwMode="auto">
          <a:xfrm>
            <a:off x="1908175" y="765175"/>
            <a:ext cx="5256213" cy="37957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l="3735" t="13210" r="8961" b="7243"/>
          <a:stretch>
            <a:fillRect/>
          </a:stretch>
        </p:blipFill>
        <p:spPr bwMode="auto">
          <a:xfrm>
            <a:off x="723900" y="838200"/>
            <a:ext cx="3840163" cy="2706688"/>
          </a:xfrm>
          <a:prstGeom prst="rect">
            <a:avLst/>
          </a:prstGeom>
          <a:noFill/>
          <a:ln w="9525">
            <a:noFill/>
            <a:round/>
            <a:headEnd/>
            <a:tailEnd/>
          </a:ln>
        </p:spPr>
      </p:pic>
      <p:pic>
        <p:nvPicPr>
          <p:cNvPr id="12291" name="Picture 2"/>
          <p:cNvPicPr>
            <a:picLocks noChangeAspect="1" noChangeArrowheads="1"/>
          </p:cNvPicPr>
          <p:nvPr/>
        </p:nvPicPr>
        <p:blipFill>
          <a:blip r:embed="rId4" cstate="print"/>
          <a:srcRect l="5716" t="13943" r="9596" b="7187"/>
          <a:stretch>
            <a:fillRect/>
          </a:stretch>
        </p:blipFill>
        <p:spPr bwMode="auto">
          <a:xfrm>
            <a:off x="4559300" y="825500"/>
            <a:ext cx="3840163" cy="2762250"/>
          </a:xfrm>
          <a:prstGeom prst="rect">
            <a:avLst/>
          </a:prstGeom>
          <a:noFill/>
          <a:ln w="9525">
            <a:noFill/>
            <a:round/>
            <a:headEnd/>
            <a:tailEnd/>
          </a:ln>
        </p:spPr>
      </p:pic>
      <p:sp>
        <p:nvSpPr>
          <p:cNvPr id="12292" name="Text Box 3"/>
          <p:cNvSpPr txBox="1">
            <a:spLocks noChangeArrowheads="1"/>
          </p:cNvSpPr>
          <p:nvPr/>
        </p:nvSpPr>
        <p:spPr bwMode="auto">
          <a:xfrm>
            <a:off x="825500" y="3686175"/>
            <a:ext cx="5029200" cy="2322513"/>
          </a:xfrm>
          <a:prstGeom prst="rect">
            <a:avLst/>
          </a:prstGeom>
          <a:noFill/>
          <a:ln w="9525">
            <a:noFill/>
            <a:round/>
            <a:headEnd/>
            <a:tailEnd/>
          </a:ln>
        </p:spPr>
        <p:txBody>
          <a:bodyPr lIns="0" tIns="39240" rIns="0" bIns="0" anchor="ctr"/>
          <a:lstStyle/>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a:solidFill>
                  <a:srgbClr val="000000"/>
                </a:solidFill>
              </a:rPr>
              <a:t>Mean velocity profiles normalized by centerline velocity u</a:t>
            </a:r>
            <a:r>
              <a:rPr lang="en-GB" sz="2400" baseline="-10000">
                <a:solidFill>
                  <a:srgbClr val="000000"/>
                </a:solidFill>
              </a:rPr>
              <a:t>c</a:t>
            </a:r>
            <a:r>
              <a:rPr lang="en-GB" sz="2400">
                <a:solidFill>
                  <a:srgbClr val="000000"/>
                </a:solidFill>
              </a:rPr>
              <a:t> and jet half-width Lu. </a:t>
            </a:r>
          </a:p>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a:solidFill>
                <a:srgbClr val="000000"/>
              </a:solidFill>
            </a:endParaRPr>
          </a:p>
          <a:p>
            <a:pPr algn="ct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Left – Helium, right – Hydrogen. Lower right figure shows  PIV data for Air -Air and Air-He jets and comparison with LES.</a:t>
            </a:r>
          </a:p>
        </p:txBody>
      </p:sp>
      <p:pic>
        <p:nvPicPr>
          <p:cNvPr id="12293" name="Picture 4"/>
          <p:cNvPicPr>
            <a:picLocks noChangeAspect="1" noChangeArrowheads="1"/>
          </p:cNvPicPr>
          <p:nvPr/>
        </p:nvPicPr>
        <p:blipFill>
          <a:blip r:embed="rId5" cstate="print"/>
          <a:srcRect/>
          <a:stretch>
            <a:fillRect/>
          </a:stretch>
        </p:blipFill>
        <p:spPr bwMode="auto">
          <a:xfrm>
            <a:off x="6032500" y="3721100"/>
            <a:ext cx="2286000" cy="2093913"/>
          </a:xfrm>
          <a:prstGeom prst="rect">
            <a:avLst/>
          </a:prstGeom>
          <a:noFill/>
          <a:ln w="9525">
            <a:noFill/>
            <a:round/>
            <a:headEnd/>
            <a:tailEnd/>
          </a:ln>
        </p:spPr>
      </p:pic>
      <p:sp>
        <p:nvSpPr>
          <p:cNvPr id="12294" name="Text Box 5"/>
          <p:cNvSpPr txBox="1">
            <a:spLocks noChangeArrowheads="1"/>
          </p:cNvSpPr>
          <p:nvPr/>
        </p:nvSpPr>
        <p:spPr bwMode="auto">
          <a:xfrm>
            <a:off x="500063" y="6357938"/>
            <a:ext cx="5572125" cy="365125"/>
          </a:xfrm>
          <a:prstGeom prst="rect">
            <a:avLst/>
          </a:prstGeom>
          <a:noFill/>
          <a:ln w="9525">
            <a:noFill/>
            <a:round/>
            <a:headEnd/>
            <a:tailEnd/>
          </a:ln>
        </p:spPr>
        <p:txBody>
          <a:bodyPr lIns="90000" tIns="46800" rIns="90000" bIns="4680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12295" name="Picture 6"/>
          <p:cNvPicPr>
            <a:picLocks noChangeAspect="1" noChangeArrowheads="1"/>
          </p:cNvPicPr>
          <p:nvPr/>
        </p:nvPicPr>
        <p:blipFill>
          <a:blip r:embed="rId6" cstate="print"/>
          <a:srcRect/>
          <a:stretch>
            <a:fillRect/>
          </a:stretch>
        </p:blipFill>
        <p:spPr bwMode="auto">
          <a:xfrm>
            <a:off x="6565900" y="6165850"/>
            <a:ext cx="647700" cy="603250"/>
          </a:xfrm>
          <a:prstGeom prst="rect">
            <a:avLst/>
          </a:prstGeom>
          <a:noFill/>
          <a:ln w="9525">
            <a:noFill/>
            <a:round/>
            <a:headEnd/>
            <a:tailEnd/>
          </a:ln>
        </p:spPr>
      </p:pic>
      <p:pic>
        <p:nvPicPr>
          <p:cNvPr id="12296" name="Picture 7"/>
          <p:cNvPicPr>
            <a:picLocks noChangeAspect="1" noChangeArrowheads="1"/>
          </p:cNvPicPr>
          <p:nvPr/>
        </p:nvPicPr>
        <p:blipFill>
          <a:blip r:embed="rId7" cstate="print"/>
          <a:srcRect/>
          <a:stretch>
            <a:fillRect/>
          </a:stretch>
        </p:blipFill>
        <p:spPr bwMode="auto">
          <a:xfrm>
            <a:off x="7229475" y="6172200"/>
            <a:ext cx="593725" cy="596900"/>
          </a:xfrm>
          <a:prstGeom prst="rect">
            <a:avLst/>
          </a:prstGeom>
          <a:noFill/>
          <a:ln w="9525">
            <a:noFill/>
            <a:round/>
            <a:headEnd/>
            <a:tailEnd/>
          </a:ln>
        </p:spPr>
      </p:pic>
      <p:pic>
        <p:nvPicPr>
          <p:cNvPr id="12297" name="Picture 8"/>
          <p:cNvPicPr>
            <a:picLocks noChangeAspect="1" noChangeArrowheads="1"/>
          </p:cNvPicPr>
          <p:nvPr/>
        </p:nvPicPr>
        <p:blipFill>
          <a:blip r:embed="rId8" cstate="print"/>
          <a:srcRect/>
          <a:stretch>
            <a:fillRect/>
          </a:stretch>
        </p:blipFill>
        <p:spPr bwMode="auto">
          <a:xfrm>
            <a:off x="5219700" y="6165850"/>
            <a:ext cx="1296988" cy="5254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cstate="print"/>
          <a:srcRect l="1627" t="8528" r="5888" b="5075"/>
          <a:stretch>
            <a:fillRect/>
          </a:stretch>
        </p:blipFill>
        <p:spPr bwMode="auto">
          <a:xfrm>
            <a:off x="4660900" y="1041400"/>
            <a:ext cx="3594100" cy="2590800"/>
          </a:xfrm>
          <a:prstGeom prst="rect">
            <a:avLst/>
          </a:prstGeom>
          <a:noFill/>
          <a:ln w="9525">
            <a:noFill/>
            <a:round/>
            <a:headEnd/>
            <a:tailEnd/>
          </a:ln>
        </p:spPr>
      </p:pic>
      <p:sp>
        <p:nvSpPr>
          <p:cNvPr id="13315" name="Text Box 2"/>
          <p:cNvSpPr txBox="1">
            <a:spLocks noChangeArrowheads="1"/>
          </p:cNvSpPr>
          <p:nvPr/>
        </p:nvSpPr>
        <p:spPr bwMode="auto">
          <a:xfrm>
            <a:off x="892175" y="4133850"/>
            <a:ext cx="7510463" cy="1471613"/>
          </a:xfrm>
          <a:prstGeom prst="rect">
            <a:avLst/>
          </a:prstGeom>
          <a:noFill/>
          <a:ln w="9525">
            <a:noFill/>
            <a:round/>
            <a:headEnd/>
            <a:tailEnd/>
          </a:ln>
        </p:spPr>
        <p:txBody>
          <a:bodyPr lIns="0" tIns="2484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rPr>
              <a:t>RMS to Mean velocity ratios </a:t>
            </a:r>
            <a:r>
              <a:rPr lang="en-GB" sz="2000">
                <a:solidFill>
                  <a:srgbClr val="000000"/>
                </a:solidFill>
              </a:rPr>
              <a:t>u'/&lt;u</a:t>
            </a:r>
            <a:r>
              <a:rPr lang="en-GB" sz="2000" baseline="-10000">
                <a:solidFill>
                  <a:srgbClr val="000000"/>
                </a:solidFill>
              </a:rPr>
              <a:t>c</a:t>
            </a:r>
            <a:r>
              <a:rPr lang="en-GB" sz="2000">
                <a:solidFill>
                  <a:srgbClr val="000000"/>
                </a:solidFill>
              </a:rPr>
              <a:t>&gt; (left) and v'/&lt;u</a:t>
            </a:r>
            <a:r>
              <a:rPr lang="en-GB" sz="2000" baseline="-10000">
                <a:solidFill>
                  <a:srgbClr val="000000"/>
                </a:solidFill>
              </a:rPr>
              <a:t>c</a:t>
            </a:r>
            <a:r>
              <a:rPr lang="en-GB" sz="2000">
                <a:solidFill>
                  <a:srgbClr val="000000"/>
                </a:solidFill>
              </a:rPr>
              <a:t>&gt; (right) </a:t>
            </a:r>
            <a:r>
              <a:rPr lang="en-GB" sz="2800">
                <a:solidFill>
                  <a:srgbClr val="000000"/>
                </a:solidFill>
              </a:rPr>
              <a:t>for Air, Helium and Hydrogen</a:t>
            </a: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8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asymptotic ratios: </a:t>
            </a: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        Helium:   u'/&lt;u</a:t>
            </a:r>
            <a:r>
              <a:rPr lang="en-GB" sz="2000" baseline="-10000">
                <a:solidFill>
                  <a:srgbClr val="000000"/>
                </a:solidFill>
              </a:rPr>
              <a:t>c</a:t>
            </a:r>
            <a:r>
              <a:rPr lang="en-GB" sz="2000">
                <a:solidFill>
                  <a:srgbClr val="000000"/>
                </a:solidFill>
              </a:rPr>
              <a:t>&gt; ~ 0.28 at x/D &gt; 15    v'/u' ~ 0.78</a:t>
            </a:r>
          </a:p>
          <a:p>
            <a:pPr algn="ctr">
              <a:lnSpc>
                <a:spcPct val="93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latin typeface="Times New Roman" pitchFamily="16" charset="0"/>
                <a:cs typeface="Lucida Sans Unicode" charset="0"/>
              </a:rPr>
              <a:t>              </a:t>
            </a:r>
            <a:r>
              <a:rPr lang="en-GB" sz="2000">
                <a:solidFill>
                  <a:srgbClr val="000000"/>
                </a:solidFill>
                <a:cs typeface="Lucida Sans Unicode" charset="0"/>
              </a:rPr>
              <a:t>Hydrogen:</a:t>
            </a:r>
            <a:r>
              <a:rPr lang="en-GB" sz="2000">
                <a:solidFill>
                  <a:srgbClr val="000000"/>
                </a:solidFill>
                <a:latin typeface="Times New Roman" pitchFamily="16" charset="0"/>
                <a:cs typeface="Lucida Sans Unicode" charset="0"/>
              </a:rPr>
              <a:t>  </a:t>
            </a:r>
            <a:r>
              <a:rPr lang="en-GB" sz="2000">
                <a:solidFill>
                  <a:srgbClr val="000000"/>
                </a:solidFill>
                <a:cs typeface="Lucida Sans Unicode" charset="0"/>
              </a:rPr>
              <a:t> u'/&lt;u</a:t>
            </a:r>
            <a:r>
              <a:rPr lang="en-GB" sz="2000" baseline="-10000">
                <a:solidFill>
                  <a:srgbClr val="000000"/>
                </a:solidFill>
                <a:cs typeface="Lucida Sans Unicode" charset="0"/>
              </a:rPr>
              <a:t>c</a:t>
            </a:r>
            <a:r>
              <a:rPr lang="en-GB" sz="2000">
                <a:solidFill>
                  <a:srgbClr val="000000"/>
                </a:solidFill>
                <a:cs typeface="Lucida Sans Unicode" charset="0"/>
              </a:rPr>
              <a:t>&gt; ~ 0.35 at x/D &gt; 15    v'/u' ~ 0.86</a:t>
            </a: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a:solidFill>
                <a:srgbClr val="000000"/>
              </a:solidFill>
            </a:endParaRPr>
          </a:p>
        </p:txBody>
      </p:sp>
      <p:sp>
        <p:nvSpPr>
          <p:cNvPr id="13316" name="Text Box 3"/>
          <p:cNvSpPr txBox="1">
            <a:spLocks noChangeArrowheads="1"/>
          </p:cNvSpPr>
          <p:nvPr/>
        </p:nvSpPr>
        <p:spPr bwMode="auto">
          <a:xfrm>
            <a:off x="500063" y="6357938"/>
            <a:ext cx="5572125" cy="365125"/>
          </a:xfrm>
          <a:prstGeom prst="rect">
            <a:avLst/>
          </a:prstGeom>
          <a:noFill/>
          <a:ln w="9525">
            <a:noFill/>
            <a:round/>
            <a:headEnd/>
            <a:tailEnd/>
          </a:ln>
        </p:spPr>
        <p:txBody>
          <a:bodyPr lIns="90000" tIns="46800" rIns="90000" bIns="4680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13317" name="Picture 4"/>
          <p:cNvPicPr>
            <a:picLocks noChangeAspect="1" noChangeArrowheads="1"/>
          </p:cNvPicPr>
          <p:nvPr/>
        </p:nvPicPr>
        <p:blipFill>
          <a:blip r:embed="rId4" cstate="print"/>
          <a:srcRect/>
          <a:stretch>
            <a:fillRect/>
          </a:stretch>
        </p:blipFill>
        <p:spPr bwMode="auto">
          <a:xfrm>
            <a:off x="6565900" y="6165850"/>
            <a:ext cx="647700" cy="603250"/>
          </a:xfrm>
          <a:prstGeom prst="rect">
            <a:avLst/>
          </a:prstGeom>
          <a:noFill/>
          <a:ln w="9525">
            <a:noFill/>
            <a:round/>
            <a:headEnd/>
            <a:tailEnd/>
          </a:ln>
        </p:spPr>
      </p:pic>
      <p:pic>
        <p:nvPicPr>
          <p:cNvPr id="13318" name="Picture 5"/>
          <p:cNvPicPr>
            <a:picLocks noChangeAspect="1" noChangeArrowheads="1"/>
          </p:cNvPicPr>
          <p:nvPr/>
        </p:nvPicPr>
        <p:blipFill>
          <a:blip r:embed="rId5" cstate="print"/>
          <a:srcRect/>
          <a:stretch>
            <a:fillRect/>
          </a:stretch>
        </p:blipFill>
        <p:spPr bwMode="auto">
          <a:xfrm>
            <a:off x="7229475" y="6172200"/>
            <a:ext cx="593725" cy="596900"/>
          </a:xfrm>
          <a:prstGeom prst="rect">
            <a:avLst/>
          </a:prstGeom>
          <a:noFill/>
          <a:ln w="9525">
            <a:noFill/>
            <a:round/>
            <a:headEnd/>
            <a:tailEnd/>
          </a:ln>
        </p:spPr>
      </p:pic>
      <p:pic>
        <p:nvPicPr>
          <p:cNvPr id="13319" name="Picture 6"/>
          <p:cNvPicPr>
            <a:picLocks noChangeAspect="1" noChangeArrowheads="1"/>
          </p:cNvPicPr>
          <p:nvPr/>
        </p:nvPicPr>
        <p:blipFill>
          <a:blip r:embed="rId6" cstate="print"/>
          <a:srcRect/>
          <a:stretch>
            <a:fillRect/>
          </a:stretch>
        </p:blipFill>
        <p:spPr bwMode="auto">
          <a:xfrm>
            <a:off x="5219700" y="6165850"/>
            <a:ext cx="1296988" cy="525463"/>
          </a:xfrm>
          <a:prstGeom prst="rect">
            <a:avLst/>
          </a:prstGeom>
          <a:noFill/>
          <a:ln w="9525">
            <a:noFill/>
            <a:round/>
            <a:headEnd/>
            <a:tailEnd/>
          </a:ln>
        </p:spPr>
      </p:pic>
      <p:pic>
        <p:nvPicPr>
          <p:cNvPr id="13320" name="Picture 7"/>
          <p:cNvPicPr>
            <a:picLocks noChangeAspect="1" noChangeArrowheads="1"/>
          </p:cNvPicPr>
          <p:nvPr/>
        </p:nvPicPr>
        <p:blipFill>
          <a:blip r:embed="rId7" cstate="print"/>
          <a:srcRect l="3230" t="12943" r="8957" b="6767"/>
          <a:stretch>
            <a:fillRect/>
          </a:stretch>
        </p:blipFill>
        <p:spPr bwMode="auto">
          <a:xfrm>
            <a:off x="971550" y="1052513"/>
            <a:ext cx="3529013" cy="24923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l="4758" t="12869" r="8136" b="7021"/>
          <a:stretch>
            <a:fillRect/>
          </a:stretch>
        </p:blipFill>
        <p:spPr bwMode="auto">
          <a:xfrm>
            <a:off x="4716463" y="692150"/>
            <a:ext cx="3749675" cy="2670175"/>
          </a:xfrm>
          <a:prstGeom prst="rect">
            <a:avLst/>
          </a:prstGeom>
          <a:noFill/>
          <a:ln w="9525">
            <a:noFill/>
            <a:round/>
            <a:headEnd/>
            <a:tailEnd/>
          </a:ln>
        </p:spPr>
      </p:pic>
      <p:pic>
        <p:nvPicPr>
          <p:cNvPr id="14339" name="Picture 2"/>
          <p:cNvPicPr>
            <a:picLocks noChangeAspect="1" noChangeArrowheads="1"/>
          </p:cNvPicPr>
          <p:nvPr/>
        </p:nvPicPr>
        <p:blipFill>
          <a:blip r:embed="rId4" cstate="print"/>
          <a:srcRect l="2907" t="12849" r="9709" b="6073"/>
          <a:stretch>
            <a:fillRect/>
          </a:stretch>
        </p:blipFill>
        <p:spPr bwMode="auto">
          <a:xfrm>
            <a:off x="684213" y="692150"/>
            <a:ext cx="4022725" cy="2660650"/>
          </a:xfrm>
          <a:prstGeom prst="rect">
            <a:avLst/>
          </a:prstGeom>
          <a:noFill/>
          <a:ln w="9525">
            <a:noFill/>
            <a:round/>
            <a:headEnd/>
            <a:tailEnd/>
          </a:ln>
        </p:spPr>
      </p:pic>
      <p:sp>
        <p:nvSpPr>
          <p:cNvPr id="14340" name="Text Box 3"/>
          <p:cNvSpPr txBox="1">
            <a:spLocks noChangeArrowheads="1"/>
          </p:cNvSpPr>
          <p:nvPr/>
        </p:nvSpPr>
        <p:spPr bwMode="auto">
          <a:xfrm>
            <a:off x="727075" y="3573463"/>
            <a:ext cx="4060825" cy="2016125"/>
          </a:xfrm>
          <a:prstGeom prst="rect">
            <a:avLst/>
          </a:prstGeom>
          <a:noFill/>
          <a:ln w="9525">
            <a:noFill/>
            <a:round/>
            <a:headEnd/>
            <a:tailEnd/>
          </a:ln>
        </p:spPr>
        <p:txBody>
          <a:bodyPr lIns="0" tIns="1944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a:solidFill>
                  <a:srgbClr val="000000"/>
                </a:solidFill>
              </a:rPr>
              <a:t>Normalized concentration(mass fractions) profiles for Helium (left) and Hydrogen (right), </a:t>
            </a: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a:solidFill>
                  <a:srgbClr val="000000"/>
                </a:solidFill>
              </a:rPr>
              <a:t>and Hydrogen axial concentration decay (1/X[H</a:t>
            </a:r>
            <a:r>
              <a:rPr lang="en-US" sz="2200" baseline="-25000">
                <a:solidFill>
                  <a:srgbClr val="000000"/>
                </a:solidFill>
              </a:rPr>
              <a:t>2</a:t>
            </a:r>
            <a:r>
              <a:rPr lang="en-US" sz="2200">
                <a:solidFill>
                  <a:srgbClr val="000000"/>
                </a:solidFill>
              </a:rPr>
              <a:t>]) (lower right)</a:t>
            </a:r>
          </a:p>
        </p:txBody>
      </p:sp>
      <p:sp>
        <p:nvSpPr>
          <p:cNvPr id="14341" name="Text Box 4"/>
          <p:cNvSpPr txBox="1">
            <a:spLocks noChangeArrowheads="1"/>
          </p:cNvSpPr>
          <p:nvPr/>
        </p:nvSpPr>
        <p:spPr bwMode="auto">
          <a:xfrm>
            <a:off x="500063" y="6357938"/>
            <a:ext cx="5572125" cy="365125"/>
          </a:xfrm>
          <a:prstGeom prst="rect">
            <a:avLst/>
          </a:prstGeom>
          <a:noFill/>
          <a:ln w="9525">
            <a:noFill/>
            <a:round/>
            <a:headEnd/>
            <a:tailEnd/>
          </a:ln>
        </p:spPr>
        <p:txBody>
          <a:bodyPr lIns="90000" tIns="46800" rIns="90000" bIns="4680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14342" name="Picture 5"/>
          <p:cNvPicPr>
            <a:picLocks noChangeAspect="1" noChangeArrowheads="1"/>
          </p:cNvPicPr>
          <p:nvPr/>
        </p:nvPicPr>
        <p:blipFill>
          <a:blip r:embed="rId5" cstate="print"/>
          <a:srcRect/>
          <a:stretch>
            <a:fillRect/>
          </a:stretch>
        </p:blipFill>
        <p:spPr bwMode="auto">
          <a:xfrm>
            <a:off x="6565900" y="6165850"/>
            <a:ext cx="647700" cy="603250"/>
          </a:xfrm>
          <a:prstGeom prst="rect">
            <a:avLst/>
          </a:prstGeom>
          <a:noFill/>
          <a:ln w="9525">
            <a:noFill/>
            <a:round/>
            <a:headEnd/>
            <a:tailEnd/>
          </a:ln>
        </p:spPr>
      </p:pic>
      <p:pic>
        <p:nvPicPr>
          <p:cNvPr id="14343" name="Picture 6"/>
          <p:cNvPicPr>
            <a:picLocks noChangeAspect="1" noChangeArrowheads="1"/>
          </p:cNvPicPr>
          <p:nvPr/>
        </p:nvPicPr>
        <p:blipFill>
          <a:blip r:embed="rId6" cstate="print"/>
          <a:srcRect/>
          <a:stretch>
            <a:fillRect/>
          </a:stretch>
        </p:blipFill>
        <p:spPr bwMode="auto">
          <a:xfrm>
            <a:off x="7229475" y="6172200"/>
            <a:ext cx="593725" cy="596900"/>
          </a:xfrm>
          <a:prstGeom prst="rect">
            <a:avLst/>
          </a:prstGeom>
          <a:noFill/>
          <a:ln w="9525">
            <a:noFill/>
            <a:round/>
            <a:headEnd/>
            <a:tailEnd/>
          </a:ln>
        </p:spPr>
      </p:pic>
      <p:pic>
        <p:nvPicPr>
          <p:cNvPr id="14344" name="Picture 7"/>
          <p:cNvPicPr>
            <a:picLocks noChangeAspect="1" noChangeArrowheads="1"/>
          </p:cNvPicPr>
          <p:nvPr/>
        </p:nvPicPr>
        <p:blipFill>
          <a:blip r:embed="rId7" cstate="print"/>
          <a:srcRect/>
          <a:stretch>
            <a:fillRect/>
          </a:stretch>
        </p:blipFill>
        <p:spPr bwMode="auto">
          <a:xfrm>
            <a:off x="5219700" y="6165850"/>
            <a:ext cx="1296988" cy="525463"/>
          </a:xfrm>
          <a:prstGeom prst="rect">
            <a:avLst/>
          </a:prstGeom>
          <a:noFill/>
          <a:ln w="9525">
            <a:noFill/>
            <a:round/>
            <a:headEnd/>
            <a:tailEnd/>
          </a:ln>
        </p:spPr>
      </p:pic>
      <p:pic>
        <p:nvPicPr>
          <p:cNvPr id="14345" name="Picture 8"/>
          <p:cNvPicPr>
            <a:picLocks noChangeAspect="1" noChangeArrowheads="1"/>
          </p:cNvPicPr>
          <p:nvPr/>
        </p:nvPicPr>
        <p:blipFill>
          <a:blip r:embed="rId8" cstate="print"/>
          <a:srcRect l="4323" t="14178" r="9911" b="8003"/>
          <a:stretch>
            <a:fillRect/>
          </a:stretch>
        </p:blipFill>
        <p:spPr bwMode="auto">
          <a:xfrm>
            <a:off x="4787900" y="3429000"/>
            <a:ext cx="3494088" cy="24495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803275" y="3943350"/>
            <a:ext cx="7510463" cy="966788"/>
          </a:xfrm>
          <a:prstGeom prst="rect">
            <a:avLst/>
          </a:prstGeom>
          <a:noFill/>
          <a:ln w="9525">
            <a:noFill/>
            <a:round/>
            <a:headEnd/>
            <a:tailEnd/>
          </a:ln>
        </p:spPr>
        <p:txBody>
          <a:bodyPr lIns="0" tIns="2304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6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6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6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a:solidFill>
                  <a:srgbClr val="000000"/>
                </a:solidFill>
              </a:rPr>
              <a:t>Unmixedness (Mass fraction RMS to mean ratio) </a:t>
            </a:r>
            <a:r>
              <a:rPr lang="en-GB" sz="2200">
                <a:solidFill>
                  <a:srgbClr val="000000"/>
                </a:solidFill>
              </a:rPr>
              <a:t>for Helium (left) and hydrogen (right) </a:t>
            </a: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Y'/&lt;Y</a:t>
            </a:r>
            <a:r>
              <a:rPr lang="en-GB" sz="2000" baseline="-10000">
                <a:solidFill>
                  <a:srgbClr val="000000"/>
                </a:solidFill>
              </a:rPr>
              <a:t>c</a:t>
            </a:r>
            <a:r>
              <a:rPr lang="en-GB" sz="2000">
                <a:solidFill>
                  <a:srgbClr val="000000"/>
                </a:solidFill>
              </a:rPr>
              <a:t>&gt; ~ 0.29,  0.48 peak (Helium)</a:t>
            </a: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Y'/&lt;Y</a:t>
            </a:r>
            <a:r>
              <a:rPr lang="en-GB" sz="2000" baseline="-10000">
                <a:solidFill>
                  <a:srgbClr val="000000"/>
                </a:solidFill>
              </a:rPr>
              <a:t>c</a:t>
            </a:r>
            <a:r>
              <a:rPr lang="en-GB" sz="2000">
                <a:solidFill>
                  <a:srgbClr val="000000"/>
                </a:solidFill>
              </a:rPr>
              <a:t>&gt; ~ 0.32, 0.75 peak (Hydrogen)</a:t>
            </a:r>
          </a:p>
        </p:txBody>
      </p:sp>
      <p:sp>
        <p:nvSpPr>
          <p:cNvPr id="15363" name="Text Box 2"/>
          <p:cNvSpPr txBox="1">
            <a:spLocks noChangeArrowheads="1"/>
          </p:cNvSpPr>
          <p:nvPr/>
        </p:nvSpPr>
        <p:spPr bwMode="auto">
          <a:xfrm>
            <a:off x="500063" y="6357938"/>
            <a:ext cx="5572125" cy="365125"/>
          </a:xfrm>
          <a:prstGeom prst="rect">
            <a:avLst/>
          </a:prstGeom>
          <a:noFill/>
          <a:ln w="9525">
            <a:noFill/>
            <a:round/>
            <a:headEnd/>
            <a:tailEnd/>
          </a:ln>
        </p:spPr>
        <p:txBody>
          <a:bodyPr lIns="90000" tIns="46800" rIns="90000" bIns="4680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15364" name="Picture 3"/>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15365" name="Picture 4"/>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pic>
        <p:nvPicPr>
          <p:cNvPr id="15366"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pic>
        <p:nvPicPr>
          <p:cNvPr id="15367" name="Picture 6"/>
          <p:cNvPicPr>
            <a:picLocks noChangeAspect="1" noChangeArrowheads="1"/>
          </p:cNvPicPr>
          <p:nvPr/>
        </p:nvPicPr>
        <p:blipFill>
          <a:blip r:embed="rId6" cstate="print"/>
          <a:srcRect l="5139" t="12943" r="8957" b="8003"/>
          <a:stretch>
            <a:fillRect/>
          </a:stretch>
        </p:blipFill>
        <p:spPr bwMode="auto">
          <a:xfrm>
            <a:off x="2268538" y="620713"/>
            <a:ext cx="4924425" cy="35020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914400" y="457200"/>
            <a:ext cx="7543800" cy="92551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Transient Flammable Fields: Hydrogen</a:t>
            </a:r>
          </a:p>
        </p:txBody>
      </p:sp>
      <p:pic>
        <p:nvPicPr>
          <p:cNvPr id="16387"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16388"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16389"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16390"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grpSp>
        <p:nvGrpSpPr>
          <p:cNvPr id="16391" name="Group 6"/>
          <p:cNvGrpSpPr>
            <a:grpSpLocks/>
          </p:cNvGrpSpPr>
          <p:nvPr/>
        </p:nvGrpSpPr>
        <p:grpSpPr bwMode="auto">
          <a:xfrm>
            <a:off x="755650" y="1196975"/>
            <a:ext cx="7415213" cy="4811713"/>
            <a:chOff x="476" y="754"/>
            <a:chExt cx="4671" cy="3031"/>
          </a:xfrm>
        </p:grpSpPr>
        <p:sp>
          <p:nvSpPr>
            <p:cNvPr id="16392" name="Text Box 7"/>
            <p:cNvSpPr txBox="1">
              <a:spLocks noChangeArrowheads="1"/>
            </p:cNvSpPr>
            <p:nvPr/>
          </p:nvSpPr>
          <p:spPr bwMode="auto">
            <a:xfrm>
              <a:off x="786" y="3114"/>
              <a:ext cx="1592" cy="361"/>
            </a:xfrm>
            <a:prstGeom prst="rect">
              <a:avLst/>
            </a:prstGeom>
            <a:noFill/>
            <a:ln w="9525">
              <a:noFill/>
              <a:round/>
              <a:headEnd/>
              <a:tailEnd/>
            </a:ln>
          </p:spPr>
          <p:txBody>
            <a:bodyPr wrap="none" anchor="ctr"/>
            <a:lstStyle/>
            <a:p>
              <a:endParaRPr lang="en-US"/>
            </a:p>
          </p:txBody>
        </p:sp>
        <p:sp>
          <p:nvSpPr>
            <p:cNvPr id="16393" name="AutoShape 8"/>
            <p:cNvSpPr>
              <a:spLocks noChangeArrowheads="1"/>
            </p:cNvSpPr>
            <p:nvPr/>
          </p:nvSpPr>
          <p:spPr bwMode="auto">
            <a:xfrm>
              <a:off x="507" y="1015"/>
              <a:ext cx="1746" cy="1539"/>
            </a:xfrm>
            <a:prstGeom prst="roundRect">
              <a:avLst>
                <a:gd name="adj" fmla="val 65"/>
              </a:avLst>
            </a:prstGeom>
            <a:noFill/>
            <a:ln w="9525">
              <a:noFill/>
              <a:round/>
              <a:headEnd/>
              <a:tailEnd/>
            </a:ln>
          </p:spPr>
          <p:txBody>
            <a:bodyPr wrap="none" anchor="ctr"/>
            <a:lstStyle/>
            <a:p>
              <a:endParaRPr lang="en-US"/>
            </a:p>
          </p:txBody>
        </p:sp>
        <p:sp>
          <p:nvSpPr>
            <p:cNvPr id="16394" name="Rectangle 9"/>
            <p:cNvSpPr>
              <a:spLocks noChangeArrowheads="1"/>
            </p:cNvSpPr>
            <p:nvPr/>
          </p:nvSpPr>
          <p:spPr bwMode="auto">
            <a:xfrm>
              <a:off x="558" y="983"/>
              <a:ext cx="1861" cy="1686"/>
            </a:xfrm>
            <a:prstGeom prst="rect">
              <a:avLst/>
            </a:prstGeom>
            <a:noFill/>
            <a:ln w="9525">
              <a:noFill/>
              <a:round/>
              <a:headEnd/>
              <a:tailEnd/>
            </a:ln>
          </p:spPr>
          <p:txBody>
            <a:bodyPr wrap="none" anchor="ctr"/>
            <a:lstStyle/>
            <a:p>
              <a:endParaRPr lang="en-US"/>
            </a:p>
          </p:txBody>
        </p:sp>
        <p:pic>
          <p:nvPicPr>
            <p:cNvPr id="16395" name="Picture 10"/>
            <p:cNvPicPr>
              <a:picLocks noChangeAspect="1" noChangeArrowheads="1"/>
            </p:cNvPicPr>
            <p:nvPr/>
          </p:nvPicPr>
          <p:blipFill>
            <a:blip r:embed="rId6" cstate="print"/>
            <a:srcRect t="11205" r="8214" b="3632"/>
            <a:stretch>
              <a:fillRect/>
            </a:stretch>
          </p:blipFill>
          <p:spPr bwMode="auto">
            <a:xfrm>
              <a:off x="567" y="2160"/>
              <a:ext cx="2266" cy="1625"/>
            </a:xfrm>
            <a:prstGeom prst="rect">
              <a:avLst/>
            </a:prstGeom>
            <a:noFill/>
            <a:ln w="9525">
              <a:noFill/>
              <a:round/>
              <a:headEnd/>
              <a:tailEnd/>
            </a:ln>
          </p:spPr>
        </p:pic>
        <p:pic>
          <p:nvPicPr>
            <p:cNvPr id="16396" name="Picture 11"/>
            <p:cNvPicPr>
              <a:picLocks noChangeAspect="1" noChangeArrowheads="1"/>
            </p:cNvPicPr>
            <p:nvPr/>
          </p:nvPicPr>
          <p:blipFill>
            <a:blip r:embed="rId7" cstate="print"/>
            <a:srcRect l="1018" t="42712" r="1013" b="2199"/>
            <a:stretch>
              <a:fillRect/>
            </a:stretch>
          </p:blipFill>
          <p:spPr bwMode="auto">
            <a:xfrm>
              <a:off x="476" y="754"/>
              <a:ext cx="2721" cy="1360"/>
            </a:xfrm>
            <a:prstGeom prst="rect">
              <a:avLst/>
            </a:prstGeom>
            <a:noFill/>
            <a:ln w="9525">
              <a:noFill/>
              <a:round/>
              <a:headEnd/>
              <a:tailEnd/>
            </a:ln>
          </p:spPr>
        </p:pic>
        <p:sp>
          <p:nvSpPr>
            <p:cNvPr id="16397" name="Text Box 12"/>
            <p:cNvSpPr txBox="1">
              <a:spLocks noChangeArrowheads="1"/>
            </p:cNvSpPr>
            <p:nvPr/>
          </p:nvSpPr>
          <p:spPr bwMode="auto">
            <a:xfrm>
              <a:off x="3334" y="1026"/>
              <a:ext cx="1813" cy="749"/>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a:solidFill>
                    <a:srgbClr val="000000"/>
                  </a:solidFill>
                </a:rPr>
                <a:t>Transient envelope can increase the potentially flammable envelope by up to 40-60%</a:t>
              </a:r>
            </a:p>
          </p:txBody>
        </p:sp>
        <p:pic>
          <p:nvPicPr>
            <p:cNvPr id="16398" name="Picture 13"/>
            <p:cNvPicPr>
              <a:picLocks noChangeAspect="1" noChangeArrowheads="1"/>
            </p:cNvPicPr>
            <p:nvPr/>
          </p:nvPicPr>
          <p:blipFill>
            <a:blip r:embed="rId8" cstate="print"/>
            <a:srcRect l="6189" t="13252" r="8623" b="8000"/>
            <a:stretch>
              <a:fillRect/>
            </a:stretch>
          </p:blipFill>
          <p:spPr bwMode="auto">
            <a:xfrm>
              <a:off x="2835" y="2205"/>
              <a:ext cx="2185" cy="1561"/>
            </a:xfrm>
            <a:prstGeom prst="rect">
              <a:avLst/>
            </a:prstGeom>
            <a:noFill/>
            <a:ln w="9525">
              <a:noFill/>
              <a:round/>
              <a:headEnd/>
              <a:tailEnd/>
            </a:ln>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815975" y="476250"/>
            <a:ext cx="7510463" cy="100806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Transient Flammable Envelope Extent</a:t>
            </a:r>
          </a:p>
        </p:txBody>
      </p:sp>
      <p:pic>
        <p:nvPicPr>
          <p:cNvPr id="17411"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17412"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17413"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17414"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grpSp>
        <p:nvGrpSpPr>
          <p:cNvPr id="17415" name="Group 6"/>
          <p:cNvGrpSpPr>
            <a:grpSpLocks/>
          </p:cNvGrpSpPr>
          <p:nvPr/>
        </p:nvGrpSpPr>
        <p:grpSpPr bwMode="auto">
          <a:xfrm>
            <a:off x="755650" y="1268413"/>
            <a:ext cx="7588250" cy="4638675"/>
            <a:chOff x="476" y="799"/>
            <a:chExt cx="4780" cy="2922"/>
          </a:xfrm>
        </p:grpSpPr>
        <p:pic>
          <p:nvPicPr>
            <p:cNvPr id="17416" name="Picture 7"/>
            <p:cNvPicPr>
              <a:picLocks noChangeAspect="1" noChangeArrowheads="1"/>
            </p:cNvPicPr>
            <p:nvPr/>
          </p:nvPicPr>
          <p:blipFill>
            <a:blip r:embed="rId6" cstate="print"/>
            <a:srcRect l="1018" t="42712" r="1013" b="2199"/>
            <a:stretch>
              <a:fillRect/>
            </a:stretch>
          </p:blipFill>
          <p:spPr bwMode="auto">
            <a:xfrm>
              <a:off x="476" y="799"/>
              <a:ext cx="4780" cy="2389"/>
            </a:xfrm>
            <a:prstGeom prst="rect">
              <a:avLst/>
            </a:prstGeom>
            <a:noFill/>
            <a:ln w="9525">
              <a:noFill/>
              <a:round/>
              <a:headEnd/>
              <a:tailEnd/>
            </a:ln>
          </p:spPr>
        </p:pic>
        <p:sp>
          <p:nvSpPr>
            <p:cNvPr id="17417" name="Text Box 8"/>
            <p:cNvSpPr txBox="1">
              <a:spLocks noChangeArrowheads="1"/>
            </p:cNvSpPr>
            <p:nvPr/>
          </p:nvSpPr>
          <p:spPr bwMode="auto">
            <a:xfrm>
              <a:off x="494" y="3317"/>
              <a:ext cx="4730" cy="404"/>
            </a:xfrm>
            <a:prstGeom prst="rect">
              <a:avLst/>
            </a:prstGeom>
            <a:noFill/>
            <a:ln w="9525">
              <a:noFill/>
              <a:round/>
              <a:headEnd/>
              <a:tailEnd/>
            </a:ln>
          </p:spPr>
          <p:txBody>
            <a:bodyPr lIns="0" tIns="1944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a:solidFill>
                    <a:srgbClr val="000000"/>
                  </a:solidFill>
                </a:rPr>
                <a:t>Frequency of flammable condition appearance</a:t>
              </a: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(0.04 &lt; X [H</a:t>
              </a:r>
              <a:r>
                <a:rPr lang="en-US" baseline="-33000">
                  <a:solidFill>
                    <a:srgbClr val="000000"/>
                  </a:solidFill>
                </a:rPr>
                <a:t>2</a:t>
              </a:r>
              <a:r>
                <a:rPr lang="en-US">
                  <a:solidFill>
                    <a:srgbClr val="000000"/>
                  </a:solidFill>
                </a:rPr>
                <a:t>] &lt; 0.75)</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srcRect l="5038" t="11412" r="9280" b="7063"/>
          <a:stretch>
            <a:fillRect/>
          </a:stretch>
        </p:blipFill>
        <p:spPr bwMode="auto">
          <a:xfrm>
            <a:off x="684213" y="1125538"/>
            <a:ext cx="4895850" cy="3598862"/>
          </a:xfrm>
          <a:prstGeom prst="rect">
            <a:avLst/>
          </a:prstGeom>
          <a:noFill/>
          <a:ln w="9525">
            <a:noFill/>
            <a:round/>
            <a:headEnd/>
            <a:tailEnd/>
          </a:ln>
        </p:spPr>
      </p:pic>
      <p:sp>
        <p:nvSpPr>
          <p:cNvPr id="18435" name="Text Box 2"/>
          <p:cNvSpPr txBox="1">
            <a:spLocks noChangeArrowheads="1"/>
          </p:cNvSpPr>
          <p:nvPr/>
        </p:nvSpPr>
        <p:spPr bwMode="auto">
          <a:xfrm>
            <a:off x="815975" y="4868863"/>
            <a:ext cx="7510463" cy="1100137"/>
          </a:xfrm>
          <a:prstGeom prst="rect">
            <a:avLst/>
          </a:prstGeom>
          <a:noFill/>
          <a:ln w="9525">
            <a:noFill/>
            <a:round/>
            <a:headEnd/>
            <a:tailEnd/>
          </a:ln>
        </p:spPr>
        <p:txBody>
          <a:bodyPr lIns="0" tIns="1944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a:solidFill>
                  <a:srgbClr val="000000"/>
                </a:solidFill>
              </a:rPr>
              <a:t>Frequency of flammable condition appearance</a:t>
            </a:r>
            <a:br>
              <a:rPr lang="en-US" sz="2200">
                <a:solidFill>
                  <a:srgbClr val="000000"/>
                </a:solidFill>
              </a:rPr>
            </a:br>
            <a:r>
              <a:rPr lang="en-US">
                <a:solidFill>
                  <a:srgbClr val="000000"/>
                </a:solidFill>
              </a:rPr>
              <a:t> </a:t>
            </a:r>
            <a:r>
              <a:rPr lang="en-US" sz="1400">
                <a:solidFill>
                  <a:srgbClr val="000000"/>
                </a:solidFill>
              </a:rPr>
              <a:t> </a:t>
            </a:r>
            <a:r>
              <a:rPr lang="en-US" sz="2200">
                <a:solidFill>
                  <a:srgbClr val="000000"/>
                </a:solidFill>
              </a:rPr>
              <a:t/>
            </a:r>
            <a:br>
              <a:rPr lang="en-US" sz="2200">
                <a:solidFill>
                  <a:srgbClr val="000000"/>
                </a:solidFill>
              </a:rPr>
            </a:br>
            <a:r>
              <a:rPr lang="en-US" sz="1500">
                <a:solidFill>
                  <a:srgbClr val="000000"/>
                </a:solidFill>
              </a:rPr>
              <a:t>0.04 &lt; [X</a:t>
            </a:r>
            <a:r>
              <a:rPr lang="en-US" sz="1500" baseline="-25000">
                <a:solidFill>
                  <a:srgbClr val="000000"/>
                </a:solidFill>
              </a:rPr>
              <a:t>H2</a:t>
            </a:r>
            <a:r>
              <a:rPr lang="en-US" sz="1500">
                <a:solidFill>
                  <a:srgbClr val="000000"/>
                </a:solidFill>
              </a:rPr>
              <a:t>] &lt; 0.75</a:t>
            </a:r>
          </a:p>
        </p:txBody>
      </p:sp>
      <p:sp>
        <p:nvSpPr>
          <p:cNvPr id="18436" name="Text Box 3"/>
          <p:cNvSpPr txBox="1">
            <a:spLocks noChangeArrowheads="1"/>
          </p:cNvSpPr>
          <p:nvPr/>
        </p:nvSpPr>
        <p:spPr bwMode="auto">
          <a:xfrm>
            <a:off x="500063" y="6357938"/>
            <a:ext cx="5572125" cy="365125"/>
          </a:xfrm>
          <a:prstGeom prst="rect">
            <a:avLst/>
          </a:prstGeom>
          <a:noFill/>
          <a:ln w="9525">
            <a:noFill/>
            <a:round/>
            <a:headEnd/>
            <a:tailEnd/>
          </a:ln>
        </p:spPr>
        <p:txBody>
          <a:bodyPr lIns="90000" tIns="46800" rIns="90000" bIns="4680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18437" name="Picture 4"/>
          <p:cNvPicPr>
            <a:picLocks noChangeAspect="1" noChangeArrowheads="1"/>
          </p:cNvPicPr>
          <p:nvPr/>
        </p:nvPicPr>
        <p:blipFill>
          <a:blip r:embed="rId4" cstate="print"/>
          <a:srcRect/>
          <a:stretch>
            <a:fillRect/>
          </a:stretch>
        </p:blipFill>
        <p:spPr bwMode="auto">
          <a:xfrm>
            <a:off x="6565900" y="6165850"/>
            <a:ext cx="647700" cy="603250"/>
          </a:xfrm>
          <a:prstGeom prst="rect">
            <a:avLst/>
          </a:prstGeom>
          <a:noFill/>
          <a:ln w="9525">
            <a:noFill/>
            <a:round/>
            <a:headEnd/>
            <a:tailEnd/>
          </a:ln>
        </p:spPr>
      </p:pic>
      <p:pic>
        <p:nvPicPr>
          <p:cNvPr id="18438" name="Picture 5"/>
          <p:cNvPicPr>
            <a:picLocks noChangeAspect="1" noChangeArrowheads="1"/>
          </p:cNvPicPr>
          <p:nvPr/>
        </p:nvPicPr>
        <p:blipFill>
          <a:blip r:embed="rId5" cstate="print"/>
          <a:srcRect/>
          <a:stretch>
            <a:fillRect/>
          </a:stretch>
        </p:blipFill>
        <p:spPr bwMode="auto">
          <a:xfrm>
            <a:off x="7229475" y="6172200"/>
            <a:ext cx="593725" cy="596900"/>
          </a:xfrm>
          <a:prstGeom prst="rect">
            <a:avLst/>
          </a:prstGeom>
          <a:noFill/>
          <a:ln w="9525">
            <a:noFill/>
            <a:round/>
            <a:headEnd/>
            <a:tailEnd/>
          </a:ln>
        </p:spPr>
      </p:pic>
      <p:pic>
        <p:nvPicPr>
          <p:cNvPr id="18439" name="Picture 6"/>
          <p:cNvPicPr>
            <a:picLocks noChangeAspect="1" noChangeArrowheads="1"/>
          </p:cNvPicPr>
          <p:nvPr/>
        </p:nvPicPr>
        <p:blipFill>
          <a:blip r:embed="rId6" cstate="print"/>
          <a:srcRect/>
          <a:stretch>
            <a:fillRect/>
          </a:stretch>
        </p:blipFill>
        <p:spPr bwMode="auto">
          <a:xfrm>
            <a:off x="5219700" y="6165850"/>
            <a:ext cx="1296988" cy="525463"/>
          </a:xfrm>
          <a:prstGeom prst="rect">
            <a:avLst/>
          </a:prstGeom>
          <a:noFill/>
          <a:ln w="9525">
            <a:noFill/>
            <a:round/>
            <a:headEnd/>
            <a:tailEnd/>
          </a:ln>
        </p:spPr>
      </p:pic>
      <p:pic>
        <p:nvPicPr>
          <p:cNvPr id="18440" name="Picture 7"/>
          <p:cNvPicPr>
            <a:picLocks noChangeAspect="1" noChangeArrowheads="1"/>
          </p:cNvPicPr>
          <p:nvPr/>
        </p:nvPicPr>
        <p:blipFill>
          <a:blip r:embed="rId7" cstate="print"/>
          <a:srcRect l="5139" t="12943" r="9911" b="8003"/>
          <a:stretch>
            <a:fillRect/>
          </a:stretch>
        </p:blipFill>
        <p:spPr bwMode="auto">
          <a:xfrm>
            <a:off x="5508625" y="1125538"/>
            <a:ext cx="2882900" cy="2073275"/>
          </a:xfrm>
          <a:prstGeom prst="rect">
            <a:avLst/>
          </a:prstGeom>
          <a:noFill/>
          <a:ln w="9525">
            <a:noFill/>
            <a:round/>
            <a:headEnd/>
            <a:tailEnd/>
          </a:ln>
        </p:spPr>
      </p:pic>
      <p:sp>
        <p:nvSpPr>
          <p:cNvPr id="18441" name="Text Box 8"/>
          <p:cNvSpPr txBox="1">
            <a:spLocks noChangeArrowheads="1"/>
          </p:cNvSpPr>
          <p:nvPr/>
        </p:nvSpPr>
        <p:spPr bwMode="auto">
          <a:xfrm>
            <a:off x="5724525" y="3357563"/>
            <a:ext cx="2519363" cy="1739900"/>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a:solidFill>
                  <a:srgbClr val="000000"/>
                </a:solidFill>
              </a:rPr>
              <a:t>Frequency of flammable condition occurrence along the centerline and along Ly line</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892175" y="3883025"/>
            <a:ext cx="7510463" cy="2095500"/>
          </a:xfrm>
          <a:prstGeom prst="rect">
            <a:avLst/>
          </a:prstGeom>
          <a:noFill/>
          <a:ln w="9525">
            <a:noFill/>
            <a:round/>
            <a:headEnd/>
            <a:tailEnd/>
          </a:ln>
        </p:spPr>
        <p:txBody>
          <a:bodyPr lIns="0" tIns="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The width of the transient “flammable” region relative to the entire width of the flammable envelope for Helium jet (left), and maximum and persistent flammable envelope extents for Hydrogen jet (right).</a:t>
            </a:r>
            <a:br>
              <a:rPr lang="en-US" sz="2000">
                <a:solidFill>
                  <a:srgbClr val="000000"/>
                </a:solidFill>
              </a:rPr>
            </a:br>
            <a:r>
              <a:rPr lang="en-US" sz="2000">
                <a:solidFill>
                  <a:srgbClr val="000000"/>
                </a:solidFill>
              </a:rPr>
              <a:t/>
            </a:r>
            <a:br>
              <a:rPr lang="en-US" sz="2000">
                <a:solidFill>
                  <a:srgbClr val="000000"/>
                </a:solidFill>
              </a:rPr>
            </a:br>
            <a:r>
              <a:rPr lang="en-US" sz="1600">
                <a:solidFill>
                  <a:srgbClr val="000000"/>
                </a:solidFill>
              </a:rPr>
              <a:t>Note that at x/D=5 there is no persistently flammable area for the Hydrogen, due to concentration exceeding 0.75; the region near jet centerline at x/D=10 also has significant non-persistently flammable core. </a:t>
            </a:r>
          </a:p>
        </p:txBody>
      </p:sp>
      <p:pic>
        <p:nvPicPr>
          <p:cNvPr id="19459" name="Picture 2"/>
          <p:cNvPicPr>
            <a:picLocks noChangeAspect="1" noChangeArrowheads="1"/>
          </p:cNvPicPr>
          <p:nvPr/>
        </p:nvPicPr>
        <p:blipFill>
          <a:blip r:embed="rId3" cstate="print"/>
          <a:srcRect/>
          <a:stretch>
            <a:fillRect/>
          </a:stretch>
        </p:blipFill>
        <p:spPr bwMode="auto">
          <a:xfrm>
            <a:off x="6565900" y="6167438"/>
            <a:ext cx="647700" cy="603250"/>
          </a:xfrm>
          <a:prstGeom prst="rect">
            <a:avLst/>
          </a:prstGeom>
          <a:noFill/>
          <a:ln w="9525">
            <a:noFill/>
            <a:round/>
            <a:headEnd/>
            <a:tailEnd/>
          </a:ln>
        </p:spPr>
      </p:pic>
      <p:pic>
        <p:nvPicPr>
          <p:cNvPr id="19460"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19461" name="Text Box 4"/>
          <p:cNvSpPr txBox="1">
            <a:spLocks noChangeArrowheads="1"/>
          </p:cNvSpPr>
          <p:nvPr/>
        </p:nvSpPr>
        <p:spPr bwMode="auto">
          <a:xfrm>
            <a:off x="5064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19462"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pic>
        <p:nvPicPr>
          <p:cNvPr id="19463" name="Picture 6"/>
          <p:cNvPicPr>
            <a:picLocks noChangeAspect="1" noChangeArrowheads="1"/>
          </p:cNvPicPr>
          <p:nvPr/>
        </p:nvPicPr>
        <p:blipFill>
          <a:blip r:embed="rId6" cstate="print"/>
          <a:srcRect l="3754" t="14299" r="8623" b="5901"/>
          <a:stretch>
            <a:fillRect/>
          </a:stretch>
        </p:blipFill>
        <p:spPr bwMode="auto">
          <a:xfrm>
            <a:off x="684213" y="1052513"/>
            <a:ext cx="3876675" cy="2728912"/>
          </a:xfrm>
          <a:prstGeom prst="rect">
            <a:avLst/>
          </a:prstGeom>
          <a:noFill/>
          <a:ln w="9525">
            <a:noFill/>
            <a:round/>
            <a:headEnd/>
            <a:tailEnd/>
          </a:ln>
        </p:spPr>
      </p:pic>
      <p:pic>
        <p:nvPicPr>
          <p:cNvPr id="19464" name="Picture 7"/>
          <p:cNvPicPr>
            <a:picLocks noChangeAspect="1" noChangeArrowheads="1"/>
          </p:cNvPicPr>
          <p:nvPr/>
        </p:nvPicPr>
        <p:blipFill>
          <a:blip r:embed="rId7" cstate="print"/>
          <a:srcRect l="6088" t="14178" r="9911" b="8003"/>
          <a:stretch>
            <a:fillRect/>
          </a:stretch>
        </p:blipFill>
        <p:spPr bwMode="auto">
          <a:xfrm>
            <a:off x="4643438" y="1052513"/>
            <a:ext cx="3802062" cy="27225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815975" y="558800"/>
            <a:ext cx="7510463" cy="925513"/>
          </a:xfrm>
          <a:prstGeom prst="rect">
            <a:avLst/>
          </a:prstGeom>
          <a:noFill/>
          <a:ln w="9525">
            <a:noFill/>
            <a:round/>
            <a:headEnd/>
            <a:tailEnd/>
          </a:ln>
        </p:spPr>
        <p:txBody>
          <a:bodyPr wrap="none" anchor="ctr"/>
          <a:lstStyle/>
          <a:p>
            <a:endParaRPr lang="en-US"/>
          </a:p>
        </p:txBody>
      </p:sp>
      <p:pic>
        <p:nvPicPr>
          <p:cNvPr id="20483" name="Picture 2"/>
          <p:cNvPicPr>
            <a:picLocks noChangeAspect="1" noChangeArrowheads="1"/>
          </p:cNvPicPr>
          <p:nvPr/>
        </p:nvPicPr>
        <p:blipFill>
          <a:blip r:embed="rId7" cstate="print"/>
          <a:srcRect/>
          <a:stretch>
            <a:fillRect/>
          </a:stretch>
        </p:blipFill>
        <p:spPr bwMode="auto">
          <a:xfrm>
            <a:off x="6565900" y="6165850"/>
            <a:ext cx="647700" cy="603250"/>
          </a:xfrm>
          <a:prstGeom prst="rect">
            <a:avLst/>
          </a:prstGeom>
          <a:noFill/>
          <a:ln w="9525">
            <a:noFill/>
            <a:round/>
            <a:headEnd/>
            <a:tailEnd/>
          </a:ln>
        </p:spPr>
      </p:pic>
      <p:pic>
        <p:nvPicPr>
          <p:cNvPr id="20484" name="Picture 3"/>
          <p:cNvPicPr>
            <a:picLocks noChangeAspect="1" noChangeArrowheads="1"/>
          </p:cNvPicPr>
          <p:nvPr/>
        </p:nvPicPr>
        <p:blipFill>
          <a:blip r:embed="rId8" cstate="print"/>
          <a:srcRect/>
          <a:stretch>
            <a:fillRect/>
          </a:stretch>
        </p:blipFill>
        <p:spPr bwMode="auto">
          <a:xfrm>
            <a:off x="7229475" y="6172200"/>
            <a:ext cx="593725" cy="596900"/>
          </a:xfrm>
          <a:prstGeom prst="rect">
            <a:avLst/>
          </a:prstGeom>
          <a:noFill/>
          <a:ln w="9525">
            <a:noFill/>
            <a:round/>
            <a:headEnd/>
            <a:tailEnd/>
          </a:ln>
        </p:spPr>
      </p:pic>
      <p:sp>
        <p:nvSpPr>
          <p:cNvPr id="20485"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20486" name="Picture 5"/>
          <p:cNvPicPr>
            <a:picLocks noChangeAspect="1" noChangeArrowheads="1"/>
          </p:cNvPicPr>
          <p:nvPr/>
        </p:nvPicPr>
        <p:blipFill>
          <a:blip r:embed="rId9" cstate="print"/>
          <a:srcRect/>
          <a:stretch>
            <a:fillRect/>
          </a:stretch>
        </p:blipFill>
        <p:spPr bwMode="auto">
          <a:xfrm>
            <a:off x="5219700" y="6165850"/>
            <a:ext cx="1296988" cy="525463"/>
          </a:xfrm>
          <a:prstGeom prst="rect">
            <a:avLst/>
          </a:prstGeom>
          <a:noFill/>
          <a:ln w="9525">
            <a:noFill/>
            <a:round/>
            <a:headEnd/>
            <a:tailEnd/>
          </a:ln>
        </p:spPr>
      </p:pic>
      <p:grpSp>
        <p:nvGrpSpPr>
          <p:cNvPr id="20487" name="Group 6"/>
          <p:cNvGrpSpPr>
            <a:grpSpLocks/>
          </p:cNvGrpSpPr>
          <p:nvPr/>
        </p:nvGrpSpPr>
        <p:grpSpPr bwMode="auto">
          <a:xfrm>
            <a:off x="827088" y="620713"/>
            <a:ext cx="7548562" cy="5403850"/>
            <a:chOff x="521" y="391"/>
            <a:chExt cx="4755" cy="3404"/>
          </a:xfrm>
        </p:grpSpPr>
        <p:sp>
          <p:nvSpPr>
            <p:cNvPr id="20489" name="Text Box 7"/>
            <p:cNvSpPr txBox="1">
              <a:spLocks noChangeArrowheads="1"/>
            </p:cNvSpPr>
            <p:nvPr/>
          </p:nvSpPr>
          <p:spPr bwMode="auto">
            <a:xfrm>
              <a:off x="521" y="391"/>
              <a:ext cx="4730" cy="286"/>
            </a:xfrm>
            <a:prstGeom prst="rect">
              <a:avLst/>
            </a:prstGeom>
            <a:noFill/>
            <a:ln w="9525">
              <a:noFill/>
              <a:round/>
              <a:headEnd/>
              <a:tailEnd/>
            </a:ln>
          </p:spPr>
          <p:txBody>
            <a:bodyPr wrap="none" anchor="ctr"/>
            <a:lstStyle/>
            <a:p>
              <a:endParaRPr lang="en-US"/>
            </a:p>
          </p:txBody>
        </p:sp>
        <p:sp>
          <p:nvSpPr>
            <p:cNvPr id="20490" name="AutoShape 8"/>
            <p:cNvSpPr>
              <a:spLocks noChangeArrowheads="1"/>
            </p:cNvSpPr>
            <p:nvPr/>
          </p:nvSpPr>
          <p:spPr bwMode="auto">
            <a:xfrm>
              <a:off x="821" y="2033"/>
              <a:ext cx="1813" cy="1612"/>
            </a:xfrm>
            <a:prstGeom prst="roundRect">
              <a:avLst>
                <a:gd name="adj" fmla="val 60"/>
              </a:avLst>
            </a:prstGeom>
            <a:noFill/>
            <a:ln w="9525">
              <a:noFill/>
              <a:round/>
              <a:headEnd/>
              <a:tailEnd/>
            </a:ln>
          </p:spPr>
          <p:txBody>
            <a:bodyPr wrap="none" anchor="ctr"/>
            <a:lstStyle/>
            <a:p>
              <a:endParaRPr lang="en-US"/>
            </a:p>
          </p:txBody>
        </p:sp>
        <p:sp>
          <p:nvSpPr>
            <p:cNvPr id="20491" name="AutoShape 9"/>
            <p:cNvSpPr>
              <a:spLocks noChangeArrowheads="1"/>
            </p:cNvSpPr>
            <p:nvPr/>
          </p:nvSpPr>
          <p:spPr bwMode="auto">
            <a:xfrm>
              <a:off x="3463" y="479"/>
              <a:ext cx="1813" cy="1612"/>
            </a:xfrm>
            <a:prstGeom prst="roundRect">
              <a:avLst>
                <a:gd name="adj" fmla="val 60"/>
              </a:avLst>
            </a:prstGeom>
            <a:noFill/>
            <a:ln w="9525">
              <a:noFill/>
              <a:round/>
              <a:headEnd/>
              <a:tailEnd/>
            </a:ln>
          </p:spPr>
          <p:txBody>
            <a:bodyPr wrap="none" anchor="ctr"/>
            <a:lstStyle/>
            <a:p>
              <a:endParaRPr lang="en-US"/>
            </a:p>
          </p:txBody>
        </p:sp>
        <p:sp>
          <p:nvSpPr>
            <p:cNvPr id="20492" name="AutoShape 10"/>
            <p:cNvSpPr>
              <a:spLocks noChangeArrowheads="1"/>
            </p:cNvSpPr>
            <p:nvPr/>
          </p:nvSpPr>
          <p:spPr bwMode="auto">
            <a:xfrm>
              <a:off x="3447" y="2183"/>
              <a:ext cx="1813" cy="1612"/>
            </a:xfrm>
            <a:prstGeom prst="roundRect">
              <a:avLst>
                <a:gd name="adj" fmla="val 60"/>
              </a:avLst>
            </a:prstGeom>
            <a:noFill/>
            <a:ln w="9525">
              <a:noFill/>
              <a:round/>
              <a:headEnd/>
              <a:tailEnd/>
            </a:ln>
          </p:spPr>
          <p:txBody>
            <a:bodyPr wrap="none" anchor="ctr"/>
            <a:lstStyle/>
            <a:p>
              <a:endParaRPr lang="en-US"/>
            </a:p>
          </p:txBody>
        </p:sp>
        <p:sp>
          <p:nvSpPr>
            <p:cNvPr id="20493" name="Text Box 11"/>
            <p:cNvSpPr txBox="1">
              <a:spLocks noChangeArrowheads="1"/>
            </p:cNvSpPr>
            <p:nvPr/>
          </p:nvSpPr>
          <p:spPr bwMode="auto">
            <a:xfrm>
              <a:off x="2503" y="711"/>
              <a:ext cx="751" cy="2959"/>
            </a:xfrm>
            <a:prstGeom prst="rect">
              <a:avLst/>
            </a:prstGeom>
            <a:noFill/>
            <a:ln w="9525">
              <a:noFill/>
              <a:round/>
              <a:headEnd/>
              <a:tailEnd/>
            </a:ln>
          </p:spPr>
          <p:txBody>
            <a:bodyPr lIns="0" tIns="0" rIns="0" bIns="0" anchor="ctr"/>
            <a:lstStyle/>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000000"/>
                  </a:solidFill>
                </a:rPr>
                <a:t>Left</a:t>
              </a:r>
              <a:r>
                <a:rPr lang="en-US" sz="1600" dirty="0">
                  <a:solidFill>
                    <a:srgbClr val="000000"/>
                  </a:solidFill>
                </a:rPr>
                <a:t>: </a:t>
              </a: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a:solidFill>
                  <a:srgbClr val="000000"/>
                </a:solidFill>
              </a:endParaRP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solidFill>
                    <a:srgbClr val="000000"/>
                  </a:solidFill>
                </a:rPr>
                <a:t>H</a:t>
              </a:r>
              <a:r>
                <a:rPr lang="en-US" sz="1600" baseline="-25000" dirty="0">
                  <a:solidFill>
                    <a:srgbClr val="000000"/>
                  </a:solidFill>
                </a:rPr>
                <a:t>2</a:t>
              </a:r>
              <a:r>
                <a:rPr lang="en-US" sz="1600" dirty="0">
                  <a:solidFill>
                    <a:srgbClr val="000000"/>
                  </a:solidFill>
                </a:rPr>
                <a:t> Mass fractions at 2D and 10D</a:t>
              </a: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a:solidFill>
                  <a:srgbClr val="000000"/>
                </a:solidFill>
              </a:endParaRP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a:solidFill>
                  <a:srgbClr val="000000"/>
                </a:solidFill>
              </a:endParaRP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000000"/>
                  </a:solidFill>
                </a:rPr>
                <a:t>Right:</a:t>
              </a:r>
              <a:r>
                <a:rPr lang="en-US" sz="1600" dirty="0">
                  <a:solidFill>
                    <a:srgbClr val="000000"/>
                  </a:solidFill>
                </a:rPr>
                <a:t> </a:t>
              </a: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a:solidFill>
                  <a:srgbClr val="000000"/>
                </a:solidFill>
              </a:endParaRP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solidFill>
                    <a:srgbClr val="000000"/>
                  </a:solidFill>
                </a:rPr>
                <a:t>H</a:t>
              </a:r>
              <a:r>
                <a:rPr lang="en-US" sz="1600" baseline="-25000" dirty="0">
                  <a:solidFill>
                    <a:srgbClr val="000000"/>
                  </a:solidFill>
                </a:rPr>
                <a:t>2</a:t>
              </a:r>
              <a:r>
                <a:rPr lang="en-US" sz="1600" dirty="0">
                  <a:solidFill>
                    <a:srgbClr val="000000"/>
                  </a:solidFill>
                </a:rPr>
                <a:t> Mass fraction at 5D and mass fraction along axis</a:t>
              </a:r>
            </a:p>
          </p:txBody>
        </p:sp>
        <p:sp>
          <p:nvSpPr>
            <p:cNvPr id="20494" name="Rectangle 12"/>
            <p:cNvSpPr>
              <a:spLocks noChangeArrowheads="1"/>
            </p:cNvSpPr>
            <p:nvPr/>
          </p:nvSpPr>
          <p:spPr bwMode="auto">
            <a:xfrm>
              <a:off x="543" y="535"/>
              <a:ext cx="1813" cy="1612"/>
            </a:xfrm>
            <a:prstGeom prst="rect">
              <a:avLst/>
            </a:prstGeom>
            <a:noFill/>
            <a:ln w="9525">
              <a:noFill/>
              <a:round/>
              <a:headEnd/>
              <a:tailEnd/>
            </a:ln>
          </p:spPr>
          <p:txBody>
            <a:bodyPr wrap="none" anchor="ctr"/>
            <a:lstStyle/>
            <a:p>
              <a:endParaRPr lang="en-US"/>
            </a:p>
          </p:txBody>
        </p:sp>
        <p:sp>
          <p:nvSpPr>
            <p:cNvPr id="20495" name="Rectangle 13"/>
            <p:cNvSpPr>
              <a:spLocks noChangeArrowheads="1"/>
            </p:cNvSpPr>
            <p:nvPr/>
          </p:nvSpPr>
          <p:spPr bwMode="auto">
            <a:xfrm>
              <a:off x="3183" y="519"/>
              <a:ext cx="1813" cy="1612"/>
            </a:xfrm>
            <a:prstGeom prst="rect">
              <a:avLst/>
            </a:prstGeom>
            <a:noFill/>
            <a:ln w="9525">
              <a:noFill/>
              <a:round/>
              <a:headEnd/>
              <a:tailEnd/>
            </a:ln>
          </p:spPr>
          <p:txBody>
            <a:bodyPr wrap="none" anchor="ctr"/>
            <a:lstStyle/>
            <a:p>
              <a:endParaRPr lang="en-US"/>
            </a:p>
          </p:txBody>
        </p:sp>
        <p:sp>
          <p:nvSpPr>
            <p:cNvPr id="20496" name="Rectangle 14"/>
            <p:cNvSpPr>
              <a:spLocks noChangeArrowheads="1"/>
            </p:cNvSpPr>
            <p:nvPr/>
          </p:nvSpPr>
          <p:spPr bwMode="auto">
            <a:xfrm>
              <a:off x="543" y="2111"/>
              <a:ext cx="1813" cy="1612"/>
            </a:xfrm>
            <a:prstGeom prst="rect">
              <a:avLst/>
            </a:prstGeom>
            <a:noFill/>
            <a:ln w="9525">
              <a:noFill/>
              <a:round/>
              <a:headEnd/>
              <a:tailEnd/>
            </a:ln>
          </p:spPr>
          <p:txBody>
            <a:bodyPr wrap="none" anchor="ctr"/>
            <a:lstStyle/>
            <a:p>
              <a:endParaRPr lang="en-US"/>
            </a:p>
          </p:txBody>
        </p:sp>
        <p:sp>
          <p:nvSpPr>
            <p:cNvPr id="20497" name="Rectangle 15"/>
            <p:cNvSpPr>
              <a:spLocks noChangeArrowheads="1"/>
            </p:cNvSpPr>
            <p:nvPr/>
          </p:nvSpPr>
          <p:spPr bwMode="auto">
            <a:xfrm>
              <a:off x="3199" y="2175"/>
              <a:ext cx="1813" cy="1612"/>
            </a:xfrm>
            <a:prstGeom prst="rect">
              <a:avLst/>
            </a:prstGeom>
            <a:noFill/>
            <a:ln w="9525">
              <a:noFill/>
              <a:round/>
              <a:headEnd/>
              <a:tailEnd/>
            </a:ln>
          </p:spPr>
          <p:txBody>
            <a:bodyPr wrap="none" anchor="ctr"/>
            <a:lstStyle/>
            <a:p>
              <a:endParaRPr lang="en-US"/>
            </a:p>
          </p:txBody>
        </p:sp>
        <p:sp>
          <p:nvSpPr>
            <p:cNvPr id="20498" name="AutoShape 16"/>
            <p:cNvSpPr>
              <a:spLocks noRot="1" noChangeAspect="1" noChangeArrowheads="1"/>
            </p:cNvSpPr>
            <p:nvPr>
              <a:videoFile r:link="rId1"/>
            </p:nvPr>
          </p:nvSpPr>
          <p:spPr bwMode="auto">
            <a:xfrm>
              <a:off x="574" y="475"/>
              <a:ext cx="1769" cy="1573"/>
            </a:xfrm>
            <a:prstGeom prst="rect">
              <a:avLst/>
            </a:prstGeom>
            <a:noFill/>
            <a:ln w="9525">
              <a:noFill/>
              <a:miter lim="800000"/>
              <a:headEnd/>
              <a:tailEnd/>
            </a:ln>
          </p:spPr>
          <p:txBody>
            <a:bodyPr/>
            <a:lstStyle/>
            <a:p>
              <a:endParaRPr lang="en-US"/>
            </a:p>
          </p:txBody>
        </p:sp>
        <p:sp>
          <p:nvSpPr>
            <p:cNvPr id="20499" name="AutoShape 17"/>
            <p:cNvSpPr>
              <a:spLocks noRot="1" noChangeAspect="1" noChangeArrowheads="1"/>
            </p:cNvSpPr>
            <p:nvPr>
              <a:videoFile r:link="rId3"/>
            </p:nvPr>
          </p:nvSpPr>
          <p:spPr bwMode="auto">
            <a:xfrm>
              <a:off x="3341" y="475"/>
              <a:ext cx="1768" cy="1573"/>
            </a:xfrm>
            <a:prstGeom prst="rect">
              <a:avLst/>
            </a:prstGeom>
            <a:noFill/>
            <a:ln w="9525">
              <a:noFill/>
              <a:miter lim="800000"/>
              <a:headEnd/>
              <a:tailEnd/>
            </a:ln>
          </p:spPr>
          <p:txBody>
            <a:bodyPr/>
            <a:lstStyle/>
            <a:p>
              <a:endParaRPr lang="en-US"/>
            </a:p>
          </p:txBody>
        </p:sp>
        <p:sp>
          <p:nvSpPr>
            <p:cNvPr id="20500" name="AutoShape 18"/>
            <p:cNvSpPr>
              <a:spLocks noRot="1" noChangeAspect="1" noChangeArrowheads="1"/>
            </p:cNvSpPr>
            <p:nvPr>
              <a:videoFile r:link="rId2"/>
            </p:nvPr>
          </p:nvSpPr>
          <p:spPr bwMode="auto">
            <a:xfrm>
              <a:off x="574" y="2108"/>
              <a:ext cx="1802" cy="1602"/>
            </a:xfrm>
            <a:prstGeom prst="rect">
              <a:avLst/>
            </a:prstGeom>
            <a:noFill/>
            <a:ln w="9525">
              <a:noFill/>
              <a:miter lim="800000"/>
              <a:headEnd/>
              <a:tailEnd/>
            </a:ln>
          </p:spPr>
          <p:txBody>
            <a:bodyPr/>
            <a:lstStyle/>
            <a:p>
              <a:endParaRPr lang="en-US"/>
            </a:p>
          </p:txBody>
        </p:sp>
        <p:sp>
          <p:nvSpPr>
            <p:cNvPr id="20501" name="AutoShape 19"/>
            <p:cNvSpPr>
              <a:spLocks noRot="1" noChangeAspect="1" noChangeArrowheads="1"/>
            </p:cNvSpPr>
            <p:nvPr>
              <a:videoFile r:link="rId4"/>
            </p:nvPr>
          </p:nvSpPr>
          <p:spPr bwMode="auto">
            <a:xfrm>
              <a:off x="3341" y="2154"/>
              <a:ext cx="1784" cy="1587"/>
            </a:xfrm>
            <a:prstGeom prst="rect">
              <a:avLst/>
            </a:prstGeom>
            <a:noFill/>
            <a:ln w="9525">
              <a:noFill/>
              <a:miter lim="800000"/>
              <a:headEnd/>
              <a:tailEnd/>
            </a:ln>
          </p:spPr>
          <p:txBody>
            <a:bodyPr/>
            <a:lstStyle/>
            <a:p>
              <a:endParaRPr lang="en-US"/>
            </a:p>
          </p:txBody>
        </p:sp>
      </p:grpSp>
      <p:pic>
        <p:nvPicPr>
          <p:cNvPr id="21" name="new-98-xy-2ndy.avi">
            <a:hlinkClick r:id="" action="ppaction://media"/>
          </p:cNvPr>
          <p:cNvPicPr>
            <a:picLocks noRot="1" noChangeAspect="1"/>
          </p:cNvPicPr>
          <p:nvPr>
            <a:videoFile r:link="rId1"/>
          </p:nvPr>
        </p:nvPicPr>
        <p:blipFill>
          <a:blip r:embed="rId10" cstate="print"/>
          <a:srcRect/>
          <a:stretch>
            <a:fillRect/>
          </a:stretch>
        </p:blipFill>
        <p:spPr bwMode="auto">
          <a:xfrm>
            <a:off x="1066800" y="990600"/>
            <a:ext cx="2628900" cy="2338388"/>
          </a:xfrm>
          <a:prstGeom prst="rect">
            <a:avLst/>
          </a:prstGeom>
          <a:noFill/>
          <a:ln w="9525">
            <a:noFill/>
            <a:miter lim="800000"/>
            <a:headEnd/>
            <a:tailEnd/>
          </a:ln>
        </p:spPr>
      </p:pic>
      <p:pic>
        <p:nvPicPr>
          <p:cNvPr id="22" name="new-98-xy-2ndy1.avi">
            <a:hlinkClick r:id="" action="ppaction://media"/>
          </p:cNvPr>
          <p:cNvPicPr>
            <a:picLocks noRot="1" noChangeAspect="1"/>
          </p:cNvPicPr>
          <p:nvPr>
            <a:videoFile r:link="rId2"/>
          </p:nvPr>
        </p:nvPicPr>
        <p:blipFill>
          <a:blip r:embed="rId11" cstate="print"/>
          <a:stretch>
            <a:fillRect/>
          </a:stretch>
        </p:blipFill>
        <p:spPr>
          <a:xfrm>
            <a:off x="1066800" y="3429000"/>
            <a:ext cx="2570813" cy="2286000"/>
          </a:xfrm>
          <a:prstGeom prst="rect">
            <a:avLst/>
          </a:prstGeom>
        </p:spPr>
      </p:pic>
      <p:pic>
        <p:nvPicPr>
          <p:cNvPr id="23" name="new-98-xy-y.avi">
            <a:hlinkClick r:id="" action="ppaction://media"/>
          </p:cNvPr>
          <p:cNvPicPr>
            <a:picLocks noRot="1" noChangeAspect="1"/>
          </p:cNvPicPr>
          <p:nvPr>
            <a:videoFile r:link="rId3"/>
          </p:nvPr>
        </p:nvPicPr>
        <p:blipFill>
          <a:blip r:embed="rId12" cstate="print"/>
          <a:stretch>
            <a:fillRect/>
          </a:stretch>
        </p:blipFill>
        <p:spPr>
          <a:xfrm>
            <a:off x="5486400" y="838200"/>
            <a:ext cx="2686206" cy="2388609"/>
          </a:xfrm>
          <a:prstGeom prst="rect">
            <a:avLst/>
          </a:prstGeom>
        </p:spPr>
      </p:pic>
      <p:pic>
        <p:nvPicPr>
          <p:cNvPr id="24" name="new-98-yz-y1.avi">
            <a:hlinkClick r:id="" action="ppaction://media"/>
          </p:cNvPr>
          <p:cNvPicPr>
            <a:picLocks noRot="1" noChangeAspect="1"/>
          </p:cNvPicPr>
          <p:nvPr>
            <a:videoFile r:link="rId4"/>
          </p:nvPr>
        </p:nvPicPr>
        <p:blipFill>
          <a:blip r:embed="rId13" cstate="print"/>
          <a:stretch>
            <a:fillRect/>
          </a:stretch>
        </p:blipFill>
        <p:spPr>
          <a:xfrm>
            <a:off x="5487368" y="3352801"/>
            <a:ext cx="2656507" cy="23622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100" fill="hold"/>
                                        <p:tgtEl>
                                          <p:spTgt spid="21"/>
                                        </p:tgtEl>
                                      </p:cBhvr>
                                    </p:cmd>
                                  </p:childTnLst>
                                </p:cTn>
                              </p:par>
                            </p:childTnLst>
                          </p:cTn>
                        </p:par>
                        <p:par>
                          <p:cTn id="7" fill="hold">
                            <p:stCondLst>
                              <p:cond delay="47100"/>
                            </p:stCondLst>
                            <p:childTnLst>
                              <p:par>
                                <p:cTn id="8" presetID="1" presetClass="mediacall" presetSubtype="0" fill="hold" nodeType="afterEffect">
                                  <p:stCondLst>
                                    <p:cond delay="0"/>
                                  </p:stCondLst>
                                  <p:childTnLst>
                                    <p:cmd type="call" cmd="playFrom(0.0)">
                                      <p:cBhvr>
                                        <p:cTn id="9" dur="47100" fill="hold"/>
                                        <p:tgtEl>
                                          <p:spTgt spid="22"/>
                                        </p:tgtEl>
                                      </p:cBhvr>
                                    </p:cmd>
                                  </p:childTnLst>
                                </p:cTn>
                              </p:par>
                            </p:childTnLst>
                          </p:cTn>
                        </p:par>
                        <p:par>
                          <p:cTn id="10" fill="hold">
                            <p:stCondLst>
                              <p:cond delay="94200"/>
                            </p:stCondLst>
                            <p:childTnLst>
                              <p:par>
                                <p:cTn id="11" presetID="1" presetClass="mediacall" presetSubtype="0" fill="hold" nodeType="afterEffect">
                                  <p:stCondLst>
                                    <p:cond delay="0"/>
                                  </p:stCondLst>
                                  <p:childTnLst>
                                    <p:cmd type="call" cmd="playFrom(0.0)">
                                      <p:cBhvr>
                                        <p:cTn id="12" dur="47100" fill="hold"/>
                                        <p:tgtEl>
                                          <p:spTgt spid="23"/>
                                        </p:tgtEl>
                                      </p:cBhvr>
                                    </p:cmd>
                                  </p:childTnLst>
                                </p:cTn>
                              </p:par>
                            </p:childTnLst>
                          </p:cTn>
                        </p:par>
                        <p:par>
                          <p:cTn id="13" fill="hold">
                            <p:stCondLst>
                              <p:cond delay="141300"/>
                            </p:stCondLst>
                            <p:childTnLst>
                              <p:par>
                                <p:cTn id="14" presetID="1" presetClass="mediacall" presetSubtype="0" fill="hold" nodeType="afterEffect">
                                  <p:stCondLst>
                                    <p:cond delay="0"/>
                                  </p:stCondLst>
                                  <p:childTnLst>
                                    <p:cmd type="call" cmd="playFrom(0.0)">
                                      <p:cBhvr>
                                        <p:cTn id="15" dur="47100"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21"/>
                </p:tgtEl>
              </p:cMediaNode>
            </p:video>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1"/>
                                        </p:tgtEl>
                                      </p:cBhvr>
                                    </p:cmd>
                                  </p:childTnLst>
                                </p:cTn>
                              </p:par>
                            </p:childTnLst>
                          </p:cTn>
                        </p:par>
                      </p:childTnLst>
                    </p:cTn>
                  </p:par>
                </p:childTnLst>
              </p:cTn>
              <p:nextCondLst>
                <p:cond evt="onClick" delay="0">
                  <p:tgtEl>
                    <p:spTgt spid="21"/>
                  </p:tgtEl>
                </p:cond>
              </p:nextCondLst>
            </p:seq>
            <p:video>
              <p:cMediaNode>
                <p:cTn id="22" fill="hold" display="0">
                  <p:stCondLst>
                    <p:cond delay="indefinite"/>
                  </p:stCondLst>
                  <p:endCondLst>
                    <p:cond evt="onNext" delay="0">
                      <p:tgtEl>
                        <p:sldTgt/>
                      </p:tgtEl>
                    </p:cond>
                    <p:cond evt="onPrev" delay="0">
                      <p:tgtEl>
                        <p:sldTgt/>
                      </p:tgtEl>
                    </p:cond>
                  </p:endCondLst>
                </p:cTn>
                <p:tgtEl>
                  <p:spTgt spid="22"/>
                </p:tgtEl>
              </p:cMediaNode>
            </p:video>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22"/>
                                        </p:tgtEl>
                                      </p:cBhvr>
                                    </p:cmd>
                                  </p:childTnLst>
                                </p:cTn>
                              </p:par>
                            </p:childTnLst>
                          </p:cTn>
                        </p:par>
                      </p:childTnLst>
                    </p:cTn>
                  </p:par>
                </p:childTnLst>
              </p:cTn>
              <p:nextCondLst>
                <p:cond evt="onClick" delay="0">
                  <p:tgtEl>
                    <p:spTgt spid="22"/>
                  </p:tgtEl>
                </p:cond>
              </p:nextCondLst>
            </p:seq>
            <p:video>
              <p:cMediaNode>
                <p:cTn id="28" fill="hold" display="0">
                  <p:stCondLst>
                    <p:cond delay="indefinite"/>
                  </p:stCondLst>
                  <p:endCondLst>
                    <p:cond evt="onNext" delay="0">
                      <p:tgtEl>
                        <p:sldTgt/>
                      </p:tgtEl>
                    </p:cond>
                    <p:cond evt="onPrev" delay="0">
                      <p:tgtEl>
                        <p:sldTgt/>
                      </p:tgtEl>
                    </p:cond>
                  </p:endCondLst>
                </p:cTn>
                <p:tgtEl>
                  <p:spTgt spid="23"/>
                </p:tgtEl>
              </p:cMediaNode>
            </p:video>
            <p:seq concurrent="1" nextAc="seek">
              <p:cTn id="29" restart="whenNotActive" fill="hold" evtFilter="cancelBubble" nodeType="interactiveSeq">
                <p:stCondLst>
                  <p:cond evt="onClick" delay="0">
                    <p:tgtEl>
                      <p:spTgt spid="23"/>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23"/>
                                        </p:tgtEl>
                                      </p:cBhvr>
                                    </p:cmd>
                                  </p:childTnLst>
                                </p:cTn>
                              </p:par>
                            </p:childTnLst>
                          </p:cTn>
                        </p:par>
                      </p:childTnLst>
                    </p:cTn>
                  </p:par>
                </p:childTnLst>
              </p:cTn>
              <p:nextCondLst>
                <p:cond evt="onClick" delay="0">
                  <p:tgtEl>
                    <p:spTgt spid="23"/>
                  </p:tgtEl>
                </p:cond>
              </p:nextCondLst>
            </p:seq>
            <p:video>
              <p:cMediaNode>
                <p:cTn id="34" fill="hold" display="0">
                  <p:stCondLst>
                    <p:cond delay="indefinite"/>
                  </p:stCondLst>
                  <p:endCondLst>
                    <p:cond evt="onNext" delay="0">
                      <p:tgtEl>
                        <p:sldTgt/>
                      </p:tgtEl>
                    </p:cond>
                    <p:cond evt="onPrev" delay="0">
                      <p:tgtEl>
                        <p:sldTgt/>
                      </p:tgtEl>
                    </p:cond>
                  </p:endCondLst>
                </p:cTn>
                <p:tgtEl>
                  <p:spTgt spid="24"/>
                </p:tgtEl>
              </p:cMediaNode>
            </p:video>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24"/>
                                        </p:tgtEl>
                                      </p:cBhvr>
                                    </p:cmd>
                                  </p:childTnLst>
                                </p:cTn>
                              </p:par>
                            </p:childTnLst>
                          </p:cTn>
                        </p:par>
                      </p:childTnLst>
                    </p:cTn>
                  </p:par>
                </p:childTnLst>
              </p:cTn>
              <p:nextCondLst>
                <p:cond evt="onClick" delay="0">
                  <p:tgtEl>
                    <p:spTgt spid="2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815975" y="692150"/>
            <a:ext cx="7510463" cy="57626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Motivation (I)</a:t>
            </a:r>
          </a:p>
        </p:txBody>
      </p:sp>
      <p:pic>
        <p:nvPicPr>
          <p:cNvPr id="3075"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3076"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3077"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tabLst>
                <a:tab pos="723900" algn="l"/>
                <a:tab pos="1447800" algn="l"/>
                <a:tab pos="2171700" algn="l"/>
                <a:tab pos="2895600" algn="l"/>
              </a:tabLst>
            </a:pPr>
            <a:r>
              <a:rPr lang="en-CA" sz="900">
                <a:solidFill>
                  <a:srgbClr val="314004"/>
                </a:solidFill>
                <a:latin typeface="Times New Roman" pitchFamily="16" charset="0"/>
                <a:cs typeface="Lucida Sans Unicode" charset="0"/>
              </a:rPr>
              <a:t>4</a:t>
            </a:r>
            <a:r>
              <a:rPr lang="en-CA" sz="900" baseline="30000">
                <a:solidFill>
                  <a:srgbClr val="314004"/>
                </a:solidFill>
                <a:latin typeface="Times New Roman" pitchFamily="16" charset="0"/>
                <a:cs typeface="Lucida Sans Unicode" charset="0"/>
              </a:rPr>
              <a:t>th</a:t>
            </a:r>
            <a:r>
              <a:rPr lang="en-CA" sz="900">
                <a:solidFill>
                  <a:srgbClr val="314004"/>
                </a:solidFill>
                <a:latin typeface="Times New Roman" pitchFamily="16" charset="0"/>
                <a:cs typeface="Lucida Sans Unicode" charset="0"/>
              </a:rPr>
              <a:t> ICHS  San Francisco, 12-14 September 2011</a:t>
            </a:r>
          </a:p>
        </p:txBody>
      </p:sp>
      <p:pic>
        <p:nvPicPr>
          <p:cNvPr id="3078"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sp>
        <p:nvSpPr>
          <p:cNvPr id="3079" name="Rectangle 6"/>
          <p:cNvSpPr>
            <a:spLocks noChangeArrowheads="1"/>
          </p:cNvSpPr>
          <p:nvPr/>
        </p:nvSpPr>
        <p:spPr bwMode="auto">
          <a:xfrm>
            <a:off x="971550" y="842963"/>
            <a:ext cx="7345363" cy="5032375"/>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rPr>
              <a:t>Existing safety standards for hydrogen storage, transportation and utilization are often excessively conservative. Further </a:t>
            </a:r>
            <a:r>
              <a:rPr lang="en-US" b="1">
                <a:solidFill>
                  <a:srgbClr val="000000"/>
                </a:solidFill>
              </a:rPr>
              <a:t>expansion of hydrogen-based infrastructure is hinged upon the development of guidelines for safety standards.</a:t>
            </a:r>
            <a:br>
              <a:rPr lang="en-US" b="1">
                <a:solidFill>
                  <a:srgbClr val="000000"/>
                </a:solidFill>
              </a:rPr>
            </a:br>
            <a:r>
              <a:rPr lang="en-GB" b="1">
                <a:solidFill>
                  <a:srgbClr val="000000"/>
                </a:solidFill>
              </a:rPr>
              <a:t/>
            </a:r>
            <a:br>
              <a:rPr lang="en-GB" b="1">
                <a:solidFill>
                  <a:srgbClr val="000000"/>
                </a:solidFill>
              </a:rPr>
            </a:br>
            <a:r>
              <a:rPr lang="en-GB" b="1">
                <a:solidFill>
                  <a:srgbClr val="000000"/>
                </a:solidFill>
              </a:rPr>
              <a:t>Development of new safety codes requires reliable  characterization of emergency gas release/leak processes and the extent and evolution of the resulting flammable gases concentration fields in a variety of environmental conditions, with account for variable such as: </a:t>
            </a:r>
          </a:p>
          <a:p>
            <a:pP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release velocity</a:t>
            </a:r>
          </a:p>
          <a:p>
            <a:pP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distance from the underlying surface</a:t>
            </a:r>
          </a:p>
          <a:p>
            <a:pP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cross-wind conditions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b="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rPr>
              <a:t>Due to the safety concerns and high expense of experiments, a tool of choice is numerical simulation.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815975" y="558800"/>
            <a:ext cx="7510463" cy="92551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LES of near field: Transient Hydrogen Mass Fraction Contours</a:t>
            </a:r>
          </a:p>
        </p:txBody>
      </p:sp>
      <p:pic>
        <p:nvPicPr>
          <p:cNvPr id="21507"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21508"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21509"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21510"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grpSp>
        <p:nvGrpSpPr>
          <p:cNvPr id="21511" name="Group 6"/>
          <p:cNvGrpSpPr>
            <a:grpSpLocks/>
          </p:cNvGrpSpPr>
          <p:nvPr/>
        </p:nvGrpSpPr>
        <p:grpSpPr bwMode="auto">
          <a:xfrm>
            <a:off x="684213" y="1557338"/>
            <a:ext cx="7702550" cy="4462462"/>
            <a:chOff x="431" y="981"/>
            <a:chExt cx="4852" cy="2811"/>
          </a:xfrm>
        </p:grpSpPr>
        <p:grpSp>
          <p:nvGrpSpPr>
            <p:cNvPr id="21512" name="Group 7"/>
            <p:cNvGrpSpPr>
              <a:grpSpLocks/>
            </p:cNvGrpSpPr>
            <p:nvPr/>
          </p:nvGrpSpPr>
          <p:grpSpPr bwMode="auto">
            <a:xfrm>
              <a:off x="507" y="981"/>
              <a:ext cx="4776" cy="2811"/>
              <a:chOff x="507" y="981"/>
              <a:chExt cx="4776" cy="2811"/>
            </a:xfrm>
          </p:grpSpPr>
          <p:sp>
            <p:nvSpPr>
              <p:cNvPr id="21514" name="Text Box 8"/>
              <p:cNvSpPr txBox="1">
                <a:spLocks noChangeArrowheads="1"/>
              </p:cNvSpPr>
              <p:nvPr/>
            </p:nvSpPr>
            <p:spPr bwMode="auto">
              <a:xfrm>
                <a:off x="786" y="3114"/>
                <a:ext cx="1592" cy="361"/>
              </a:xfrm>
              <a:prstGeom prst="rect">
                <a:avLst/>
              </a:prstGeom>
              <a:noFill/>
              <a:ln w="9525">
                <a:noFill/>
                <a:round/>
                <a:headEnd/>
                <a:tailEnd/>
              </a:ln>
            </p:spPr>
            <p:txBody>
              <a:bodyPr wrap="none" anchor="ctr"/>
              <a:lstStyle/>
              <a:p>
                <a:endParaRPr lang="en-US"/>
              </a:p>
            </p:txBody>
          </p:sp>
          <p:sp>
            <p:nvSpPr>
              <p:cNvPr id="21515" name="Text Box 9"/>
              <p:cNvSpPr txBox="1">
                <a:spLocks noChangeArrowheads="1"/>
              </p:cNvSpPr>
              <p:nvPr/>
            </p:nvSpPr>
            <p:spPr bwMode="auto">
              <a:xfrm>
                <a:off x="657" y="2976"/>
                <a:ext cx="4587" cy="600"/>
              </a:xfrm>
              <a:prstGeom prst="rect">
                <a:avLst/>
              </a:prstGeom>
              <a:noFill/>
              <a:ln w="9525">
                <a:noFill/>
                <a:round/>
                <a:headEnd/>
                <a:tailEnd/>
              </a:ln>
            </p:spPr>
            <p:txBody>
              <a:bodyPr lIns="90000" tIns="45000" rIns="90000" bIns="45000"/>
              <a:lstStyle/>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 </a:t>
                </a:r>
              </a:p>
            </p:txBody>
          </p:sp>
          <p:sp>
            <p:nvSpPr>
              <p:cNvPr id="21516" name="AutoShape 10"/>
              <p:cNvSpPr>
                <a:spLocks noChangeArrowheads="1"/>
              </p:cNvSpPr>
              <p:nvPr/>
            </p:nvSpPr>
            <p:spPr bwMode="auto">
              <a:xfrm>
                <a:off x="507" y="1015"/>
                <a:ext cx="1746" cy="1539"/>
              </a:xfrm>
              <a:prstGeom prst="roundRect">
                <a:avLst>
                  <a:gd name="adj" fmla="val 65"/>
                </a:avLst>
              </a:prstGeom>
              <a:noFill/>
              <a:ln w="9525">
                <a:noFill/>
                <a:round/>
                <a:headEnd/>
                <a:tailEnd/>
              </a:ln>
            </p:spPr>
            <p:txBody>
              <a:bodyPr wrap="none" anchor="ctr"/>
              <a:lstStyle/>
              <a:p>
                <a:endParaRPr lang="en-US"/>
              </a:p>
            </p:txBody>
          </p:sp>
          <p:sp>
            <p:nvSpPr>
              <p:cNvPr id="21517" name="Rectangle 11"/>
              <p:cNvSpPr>
                <a:spLocks noChangeArrowheads="1"/>
              </p:cNvSpPr>
              <p:nvPr/>
            </p:nvSpPr>
            <p:spPr bwMode="auto">
              <a:xfrm>
                <a:off x="558" y="983"/>
                <a:ext cx="1861" cy="1686"/>
              </a:xfrm>
              <a:prstGeom prst="rect">
                <a:avLst/>
              </a:prstGeom>
              <a:noFill/>
              <a:ln w="9525">
                <a:noFill/>
                <a:round/>
                <a:headEnd/>
                <a:tailEnd/>
              </a:ln>
            </p:spPr>
            <p:txBody>
              <a:bodyPr wrap="none" anchor="ctr"/>
              <a:lstStyle/>
              <a:p>
                <a:endParaRPr lang="en-US"/>
              </a:p>
            </p:txBody>
          </p:sp>
          <p:pic>
            <p:nvPicPr>
              <p:cNvPr id="21518" name="Picture 12"/>
              <p:cNvPicPr>
                <a:picLocks noChangeAspect="1" noChangeArrowheads="1"/>
              </p:cNvPicPr>
              <p:nvPr/>
            </p:nvPicPr>
            <p:blipFill>
              <a:blip r:embed="rId6" cstate="print"/>
              <a:srcRect l="4564" t="13252" r="9431" b="8000"/>
              <a:stretch>
                <a:fillRect/>
              </a:stretch>
            </p:blipFill>
            <p:spPr bwMode="auto">
              <a:xfrm>
                <a:off x="2829" y="2537"/>
                <a:ext cx="1774" cy="1255"/>
              </a:xfrm>
              <a:prstGeom prst="rect">
                <a:avLst/>
              </a:prstGeom>
              <a:noFill/>
              <a:ln w="9525">
                <a:noFill/>
                <a:round/>
                <a:headEnd/>
                <a:tailEnd/>
              </a:ln>
            </p:spPr>
          </p:pic>
          <p:pic>
            <p:nvPicPr>
              <p:cNvPr id="21519" name="Picture 13"/>
              <p:cNvPicPr>
                <a:picLocks noChangeAspect="1" noChangeArrowheads="1"/>
              </p:cNvPicPr>
              <p:nvPr/>
            </p:nvPicPr>
            <p:blipFill>
              <a:blip r:embed="rId7" cstate="print"/>
              <a:srcRect l="5376" t="13252" r="9431" b="8000"/>
              <a:stretch>
                <a:fillRect/>
              </a:stretch>
            </p:blipFill>
            <p:spPr bwMode="auto">
              <a:xfrm>
                <a:off x="612" y="2478"/>
                <a:ext cx="1813" cy="1294"/>
              </a:xfrm>
              <a:prstGeom prst="rect">
                <a:avLst/>
              </a:prstGeom>
              <a:noFill/>
              <a:ln w="9525">
                <a:noFill/>
                <a:round/>
                <a:headEnd/>
                <a:tailEnd/>
              </a:ln>
            </p:spPr>
          </p:pic>
          <p:pic>
            <p:nvPicPr>
              <p:cNvPr id="21520" name="Picture 14"/>
              <p:cNvPicPr>
                <a:picLocks noChangeAspect="1" noChangeArrowheads="1"/>
              </p:cNvPicPr>
              <p:nvPr/>
            </p:nvPicPr>
            <p:blipFill>
              <a:blip r:embed="rId8" cstate="print"/>
              <a:srcRect l="2588" r="1729"/>
              <a:stretch>
                <a:fillRect/>
              </a:stretch>
            </p:blipFill>
            <p:spPr bwMode="auto">
              <a:xfrm>
                <a:off x="3606" y="981"/>
                <a:ext cx="1677" cy="1546"/>
              </a:xfrm>
              <a:prstGeom prst="rect">
                <a:avLst/>
              </a:prstGeom>
              <a:noFill/>
              <a:ln w="9525">
                <a:noFill/>
                <a:round/>
                <a:headEnd/>
                <a:tailEnd/>
              </a:ln>
            </p:spPr>
          </p:pic>
          <p:pic>
            <p:nvPicPr>
              <p:cNvPr id="21521" name="Picture 15"/>
              <p:cNvPicPr>
                <a:picLocks noChangeAspect="1" noChangeArrowheads="1"/>
              </p:cNvPicPr>
              <p:nvPr/>
            </p:nvPicPr>
            <p:blipFill>
              <a:blip r:embed="rId9" cstate="print"/>
              <a:srcRect l="2629" r="5264"/>
              <a:stretch>
                <a:fillRect/>
              </a:stretch>
            </p:blipFill>
            <p:spPr bwMode="auto">
              <a:xfrm>
                <a:off x="2018" y="981"/>
                <a:ext cx="1587" cy="1531"/>
              </a:xfrm>
              <a:prstGeom prst="rect">
                <a:avLst/>
              </a:prstGeom>
              <a:noFill/>
              <a:ln w="9525">
                <a:noFill/>
                <a:round/>
                <a:headEnd/>
                <a:tailEnd/>
              </a:ln>
            </p:spPr>
          </p:pic>
        </p:grpSp>
        <p:pic>
          <p:nvPicPr>
            <p:cNvPr id="21513" name="Picture 16"/>
            <p:cNvPicPr>
              <a:picLocks noChangeAspect="1" noChangeArrowheads="1"/>
            </p:cNvPicPr>
            <p:nvPr/>
          </p:nvPicPr>
          <p:blipFill>
            <a:blip r:embed="rId10" cstate="print"/>
            <a:srcRect l="2693" r="3049"/>
            <a:stretch>
              <a:fillRect/>
            </a:stretch>
          </p:blipFill>
          <p:spPr bwMode="auto">
            <a:xfrm>
              <a:off x="431" y="981"/>
              <a:ext cx="1586" cy="1496"/>
            </a:xfrm>
            <a:prstGeom prst="rect">
              <a:avLst/>
            </a:prstGeom>
            <a:noFill/>
            <a:ln w="9525">
              <a:noFill/>
              <a:round/>
              <a:headEnd/>
              <a:tailEnd/>
            </a:ln>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815975" y="558800"/>
            <a:ext cx="7510463" cy="92551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LES: Grid resolution influence</a:t>
            </a:r>
          </a:p>
        </p:txBody>
      </p:sp>
      <p:pic>
        <p:nvPicPr>
          <p:cNvPr id="22531"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22532"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22533"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22534"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grpSp>
        <p:nvGrpSpPr>
          <p:cNvPr id="22535" name="Group 6"/>
          <p:cNvGrpSpPr>
            <a:grpSpLocks/>
          </p:cNvGrpSpPr>
          <p:nvPr/>
        </p:nvGrpSpPr>
        <p:grpSpPr bwMode="auto">
          <a:xfrm>
            <a:off x="684213" y="765175"/>
            <a:ext cx="7702550" cy="5194300"/>
            <a:chOff x="431" y="482"/>
            <a:chExt cx="4852" cy="3272"/>
          </a:xfrm>
        </p:grpSpPr>
        <p:sp>
          <p:nvSpPr>
            <p:cNvPr id="22536" name="Rectangle 7"/>
            <p:cNvSpPr>
              <a:spLocks noChangeArrowheads="1"/>
            </p:cNvSpPr>
            <p:nvPr/>
          </p:nvSpPr>
          <p:spPr bwMode="auto">
            <a:xfrm>
              <a:off x="476" y="482"/>
              <a:ext cx="4807" cy="594"/>
            </a:xfrm>
            <a:prstGeom prst="rect">
              <a:avLst/>
            </a:prstGeom>
            <a:noFill/>
            <a:ln w="9525">
              <a:noFill/>
              <a:round/>
              <a:headEnd/>
              <a:tailEnd/>
            </a:ln>
          </p:spPr>
          <p:txBody>
            <a:bodyPr lIns="90000" tIns="46800" rIns="90000" bIns="46800">
              <a:spAutoFit/>
            </a:bodyPr>
            <a:lstStyle/>
            <a:p>
              <a:pPr marL="674688" indent="-673100">
                <a:lnSpc>
                  <a:spcPct val="93000"/>
                </a:lnSpc>
                <a:buClrTx/>
                <a:buFontTx/>
                <a:buNone/>
                <a:tabLst>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 pos="9818688" algn="l"/>
                </a:tabLst>
              </a:pPr>
              <a:endParaRPr lang="en-US" sz="2000" b="1">
                <a:solidFill>
                  <a:srgbClr val="000000"/>
                </a:solidFill>
              </a:endParaRPr>
            </a:p>
            <a:p>
              <a:pPr marL="674688" indent="-673100">
                <a:lnSpc>
                  <a:spcPct val="93000"/>
                </a:lnSpc>
                <a:buClrTx/>
                <a:buFontTx/>
                <a:buNone/>
                <a:tabLst>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 pos="9818688" algn="l"/>
                </a:tabLst>
              </a:pPr>
              <a:endParaRPr lang="en-US" sz="2000">
                <a:solidFill>
                  <a:srgbClr val="000000"/>
                </a:solidFill>
              </a:endParaRPr>
            </a:p>
            <a:p>
              <a:pPr marL="674688" indent="-673100">
                <a:lnSpc>
                  <a:spcPct val="93000"/>
                </a:lnSpc>
                <a:buClrTx/>
                <a:buFontTx/>
                <a:buNone/>
                <a:tabLst>
                  <a:tab pos="674688" algn="l"/>
                  <a:tab pos="1131888" algn="l"/>
                  <a:tab pos="1589088" algn="l"/>
                  <a:tab pos="2046288" algn="l"/>
                  <a:tab pos="2503488" algn="l"/>
                  <a:tab pos="2960688" algn="l"/>
                  <a:tab pos="3417888" algn="l"/>
                  <a:tab pos="3875088" algn="l"/>
                  <a:tab pos="4332288" algn="l"/>
                  <a:tab pos="4789488" algn="l"/>
                  <a:tab pos="5246688" algn="l"/>
                  <a:tab pos="5703888" algn="l"/>
                  <a:tab pos="6161088" algn="l"/>
                  <a:tab pos="6618288" algn="l"/>
                  <a:tab pos="7075488" algn="l"/>
                  <a:tab pos="7532688" algn="l"/>
                  <a:tab pos="7989888" algn="l"/>
                  <a:tab pos="8447088" algn="l"/>
                  <a:tab pos="8904288" algn="l"/>
                  <a:tab pos="9361488" algn="l"/>
                  <a:tab pos="9818688" algn="l"/>
                </a:tabLst>
              </a:pPr>
              <a:endParaRPr lang="en-US" sz="2000">
                <a:solidFill>
                  <a:srgbClr val="000000"/>
                </a:solidFill>
              </a:endParaRPr>
            </a:p>
          </p:txBody>
        </p:sp>
        <p:pic>
          <p:nvPicPr>
            <p:cNvPr id="22537" name="Picture 8"/>
            <p:cNvPicPr>
              <a:picLocks noChangeAspect="1" noChangeArrowheads="1"/>
            </p:cNvPicPr>
            <p:nvPr/>
          </p:nvPicPr>
          <p:blipFill>
            <a:blip r:embed="rId6" cstate="print"/>
            <a:srcRect l="4570" t="11830" r="7048" b="5345"/>
            <a:stretch>
              <a:fillRect/>
            </a:stretch>
          </p:blipFill>
          <p:spPr bwMode="auto">
            <a:xfrm>
              <a:off x="2925" y="890"/>
              <a:ext cx="2313" cy="1674"/>
            </a:xfrm>
            <a:prstGeom prst="rect">
              <a:avLst/>
            </a:prstGeom>
            <a:noFill/>
            <a:ln w="9525">
              <a:noFill/>
              <a:round/>
              <a:headEnd/>
              <a:tailEnd/>
            </a:ln>
          </p:spPr>
        </p:pic>
        <p:sp>
          <p:nvSpPr>
            <p:cNvPr id="22538" name="Text Box 9"/>
            <p:cNvSpPr txBox="1">
              <a:spLocks noChangeArrowheads="1"/>
            </p:cNvSpPr>
            <p:nvPr/>
          </p:nvSpPr>
          <p:spPr bwMode="auto">
            <a:xfrm>
              <a:off x="748" y="2659"/>
              <a:ext cx="4354" cy="1095"/>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b="1">
                  <a:solidFill>
                    <a:srgbClr val="000000"/>
                  </a:solidFill>
                </a:rPr>
                <a:t>Influence of grid resolution, LES</a:t>
              </a:r>
              <a:r>
                <a:rPr lang="en-CA">
                  <a:solidFill>
                    <a:srgbClr val="000000"/>
                  </a:solidFill>
                </a:rPr>
                <a:t>:</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a:solidFill>
                    <a:srgbClr val="000000"/>
                  </a:solidFill>
                </a:rPr>
                <a:t>Centerline and averaged values are adequately modeled even on poor grids...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a:solidFill>
                    <a:srgbClr val="000000"/>
                  </a:solidFill>
                </a:rPr>
                <a:t>... But not the transient flammable envelope extent </a:t>
              </a:r>
            </a:p>
          </p:txBody>
        </p:sp>
        <p:pic>
          <p:nvPicPr>
            <p:cNvPr id="22539" name="Picture 10"/>
            <p:cNvPicPr>
              <a:picLocks noChangeAspect="1" noChangeArrowheads="1"/>
            </p:cNvPicPr>
            <p:nvPr/>
          </p:nvPicPr>
          <p:blipFill>
            <a:blip r:embed="rId7" cstate="print"/>
            <a:srcRect l="5376" t="13252" r="9431" b="8000"/>
            <a:stretch>
              <a:fillRect/>
            </a:stretch>
          </p:blipFill>
          <p:spPr bwMode="auto">
            <a:xfrm>
              <a:off x="431" y="890"/>
              <a:ext cx="2348" cy="1677"/>
            </a:xfrm>
            <a:prstGeom prst="rect">
              <a:avLst/>
            </a:prstGeom>
            <a:noFill/>
            <a:ln w="9525">
              <a:noFill/>
              <a:round/>
              <a:headEnd/>
              <a:tailEnd/>
            </a:ln>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815975" y="558800"/>
            <a:ext cx="7510463" cy="45561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Conclusions</a:t>
            </a:r>
          </a:p>
        </p:txBody>
      </p:sp>
      <p:pic>
        <p:nvPicPr>
          <p:cNvPr id="23555"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23556"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23557"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23558"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sp>
        <p:nvSpPr>
          <p:cNvPr id="23559" name="Rectangle 6"/>
          <p:cNvSpPr>
            <a:spLocks noChangeArrowheads="1"/>
          </p:cNvSpPr>
          <p:nvPr/>
        </p:nvSpPr>
        <p:spPr bwMode="auto">
          <a:xfrm>
            <a:off x="914400" y="1143000"/>
            <a:ext cx="7345363" cy="5303838"/>
          </a:xfrm>
          <a:prstGeom prst="rect">
            <a:avLst/>
          </a:prstGeom>
          <a:noFill/>
          <a:ln w="9525">
            <a:noFill/>
            <a:round/>
            <a:headEnd/>
            <a:tailEnd/>
          </a:ln>
        </p:spPr>
        <p:txBody>
          <a:bodyPr lIns="90000" tIns="46800" rIns="90000" bIns="46800">
            <a:spAutoFit/>
          </a:bodyPr>
          <a:lstStyle/>
          <a:p>
            <a:pP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 </a:t>
            </a:r>
            <a:r>
              <a:rPr lang="en-US" sz="2000">
                <a:solidFill>
                  <a:srgbClr val="000000"/>
                </a:solidFill>
              </a:rPr>
              <a:t>High turbulence/mixing persists through entire near field region.</a:t>
            </a:r>
          </a:p>
          <a:p>
            <a:pP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 </a:t>
            </a:r>
          </a:p>
          <a:p>
            <a:pP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 LES has been extended to hydrogen jet. </a:t>
            </a:r>
          </a:p>
          <a:p>
            <a:pP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  </a:t>
            </a:r>
          </a:p>
          <a:p>
            <a:pP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 Confirmed the existence and large extent of transient envelope of flammable gas concentration, previously observed for helium jet.</a:t>
            </a:r>
          </a:p>
          <a:p>
            <a:pP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solidFill>
                <a:srgbClr val="000000"/>
              </a:solidFill>
            </a:endParaRPr>
          </a:p>
          <a:p>
            <a:pPr marL="741363" lvl="1" indent="-284163">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The nature of the transient flammable concentration envelope varies with the distance from the jet origin.</a:t>
            </a:r>
          </a:p>
          <a:p>
            <a:pPr marL="741363" lvl="1" indent="-284163">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Significant share of the transient flammable concentration envelope can be attributed hydrogen pockets trapped in compact but relatively long lived vortices separated from the jet.  </a:t>
            </a:r>
            <a:r>
              <a:rPr lang="en-US">
                <a:solidFill>
                  <a:srgbClr val="000000"/>
                </a:solidFill>
              </a:rPr>
              <a:t/>
            </a:r>
            <a:br>
              <a:rPr lang="en-US">
                <a:solidFill>
                  <a:srgbClr val="000000"/>
                </a:solidFill>
              </a:rPr>
            </a:br>
            <a:endParaRPr lang="en-US">
              <a:solidFill>
                <a:srgbClr val="000000"/>
              </a:solidFill>
            </a:endParaRPr>
          </a:p>
          <a:p>
            <a:pP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 </a:t>
            </a:r>
            <a:r>
              <a:rPr lang="en-US" sz="2000">
                <a:solidFill>
                  <a:srgbClr val="000000"/>
                </a:solidFill>
              </a:rPr>
              <a:t>Adequate grid resolution is critical for capture of transient phenomena in the jet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815975" y="558800"/>
            <a:ext cx="7510463" cy="455613"/>
          </a:xfrm>
          <a:prstGeom prst="rect">
            <a:avLst/>
          </a:prstGeom>
          <a:noFill/>
          <a:ln w="9525">
            <a:noFill/>
            <a:round/>
            <a:headEnd/>
            <a:tailEnd/>
          </a:ln>
        </p:spPr>
        <p:txBody>
          <a:bodyPr wrap="none" anchor="ctr"/>
          <a:lstStyle/>
          <a:p>
            <a:endParaRPr lang="en-US"/>
          </a:p>
        </p:txBody>
      </p:sp>
      <p:pic>
        <p:nvPicPr>
          <p:cNvPr id="24579"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24580"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24581"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24582"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sp>
        <p:nvSpPr>
          <p:cNvPr id="24583" name="Text Box 6"/>
          <p:cNvSpPr txBox="1">
            <a:spLocks noChangeArrowheads="1"/>
          </p:cNvSpPr>
          <p:nvPr/>
        </p:nvSpPr>
        <p:spPr bwMode="auto">
          <a:xfrm>
            <a:off x="725488" y="2971800"/>
            <a:ext cx="7504112" cy="454025"/>
          </a:xfrm>
          <a:prstGeom prst="rect">
            <a:avLst/>
          </a:prstGeom>
          <a:noFill/>
          <a:ln w="9525">
            <a:noFill/>
            <a:round/>
            <a:headEnd/>
            <a:tailEnd/>
          </a:ln>
        </p:spPr>
        <p:txBody>
          <a:bodyPr lIns="0" tIns="0" rIns="0" bIns="0" anchor="ctr"/>
          <a:lstStyle/>
          <a:p>
            <a:pPr algn="ctr">
              <a:lnSpc>
                <a:spcPct val="93000"/>
              </a:lnSpc>
              <a:spcAft>
                <a:spcPts val="1413"/>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Supporting slides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815975" y="404813"/>
            <a:ext cx="7510463" cy="1079500"/>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Numerical LES of near field</a:t>
            </a:r>
          </a:p>
        </p:txBody>
      </p:sp>
      <p:pic>
        <p:nvPicPr>
          <p:cNvPr id="25603"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25604"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25605"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25606"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sp>
        <p:nvSpPr>
          <p:cNvPr id="25607" name="Rectangle 6"/>
          <p:cNvSpPr>
            <a:spLocks noChangeArrowheads="1"/>
          </p:cNvSpPr>
          <p:nvPr/>
        </p:nvSpPr>
        <p:spPr bwMode="auto">
          <a:xfrm>
            <a:off x="684213" y="1196975"/>
            <a:ext cx="7775575" cy="5051425"/>
          </a:xfrm>
          <a:prstGeom prst="rect">
            <a:avLst/>
          </a:prstGeom>
          <a:noFill/>
          <a:ln w="9525">
            <a:noFill/>
            <a:round/>
            <a:headEnd/>
            <a:tailEnd/>
          </a:ln>
        </p:spPr>
        <p:txBody>
          <a:bodyPr lIns="90000" tIns="46800" rIns="90000" bIns="46800">
            <a:spAutoFit/>
          </a:bodyPr>
          <a:lstStyle/>
          <a:p>
            <a:pPr marL="673100" indent="-673100">
              <a:lnSpc>
                <a:spcPct val="93000"/>
              </a:lnSpc>
              <a:buFont typeface="Wingdings" charset="2"/>
              <a:buChar char=""/>
              <a:tabLst>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817100" algn="l"/>
              </a:tabLst>
            </a:pPr>
            <a:r>
              <a:rPr lang="en-US" sz="2000" b="1">
                <a:solidFill>
                  <a:srgbClr val="000000"/>
                </a:solidFill>
              </a:rPr>
              <a:t>How much accuracy is needed to capture “true” flow behavior in LES?</a:t>
            </a:r>
          </a:p>
          <a:p>
            <a:pPr marL="673100" indent="-673100">
              <a:lnSpc>
                <a:spcPct val="93000"/>
              </a:lnSpc>
              <a:buFont typeface="Wingdings" charset="2"/>
              <a:buNone/>
              <a:tabLst>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817100" algn="l"/>
              </a:tabLst>
            </a:pPr>
            <a:endParaRPr lang="en-US" sz="2000" b="1">
              <a:solidFill>
                <a:srgbClr val="000000"/>
              </a:solidFill>
            </a:endParaRPr>
          </a:p>
          <a:p>
            <a:pPr marL="1416050" lvl="1" indent="-673100">
              <a:lnSpc>
                <a:spcPct val="93000"/>
              </a:lnSpc>
              <a:buFont typeface="Wingdings" charset="2"/>
              <a:buChar char=""/>
              <a:tabLst>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817100" algn="l"/>
              </a:tabLst>
            </a:pPr>
            <a:r>
              <a:rPr lang="en-US">
                <a:solidFill>
                  <a:srgbClr val="000000"/>
                </a:solidFill>
              </a:rPr>
              <a:t>A number of work (e.g., Sato et al, etc) use “underresolved LES” approach</a:t>
            </a:r>
          </a:p>
          <a:p>
            <a:pPr marL="1416050" lvl="1" indent="-673100">
              <a:lnSpc>
                <a:spcPct val="93000"/>
              </a:lnSpc>
              <a:buFont typeface="Wingdings" charset="2"/>
              <a:buChar char=""/>
              <a:tabLst>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817100" algn="l"/>
              </a:tabLst>
            </a:pPr>
            <a:r>
              <a:rPr lang="en-US">
                <a:solidFill>
                  <a:srgbClr val="000000"/>
                </a:solidFill>
              </a:rPr>
              <a:t>Significant savings in CPU time, critical for industrial applications…</a:t>
            </a:r>
          </a:p>
          <a:p>
            <a:pPr marL="1416050" lvl="1" indent="-673100">
              <a:lnSpc>
                <a:spcPct val="93000"/>
              </a:lnSpc>
              <a:buFont typeface="Wingdings" charset="2"/>
              <a:buChar char=""/>
              <a:tabLst>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817100" algn="l"/>
              </a:tabLst>
            </a:pPr>
            <a:r>
              <a:rPr lang="en-US">
                <a:solidFill>
                  <a:srgbClr val="000000"/>
                </a:solidFill>
              </a:rPr>
              <a:t>…but can it be considered “true” LES?</a:t>
            </a:r>
          </a:p>
          <a:p>
            <a:pPr marL="673100" indent="-673100">
              <a:lnSpc>
                <a:spcPct val="93000"/>
              </a:lnSpc>
              <a:buClrTx/>
              <a:buFontTx/>
              <a:buNone/>
              <a:tabLst>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817100" algn="l"/>
              </a:tabLst>
            </a:pPr>
            <a:endParaRPr lang="en-US" sz="2000" b="1">
              <a:solidFill>
                <a:srgbClr val="000000"/>
              </a:solidFill>
            </a:endParaRPr>
          </a:p>
          <a:p>
            <a:pPr marL="673100" indent="-673100">
              <a:lnSpc>
                <a:spcPct val="93000"/>
              </a:lnSpc>
              <a:buFont typeface="Wingdings" charset="2"/>
              <a:buChar char=""/>
              <a:tabLst>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817100" algn="l"/>
              </a:tabLst>
            </a:pPr>
            <a:r>
              <a:rPr lang="en-US" sz="2000">
                <a:solidFill>
                  <a:srgbClr val="000000"/>
                </a:solidFill>
              </a:rPr>
              <a:t>SPARC allows us to perform simulation at the same condition with different grid resolution…</a:t>
            </a:r>
          </a:p>
          <a:p>
            <a:pPr marL="673100" indent="-673100">
              <a:lnSpc>
                <a:spcPct val="93000"/>
              </a:lnSpc>
              <a:buFont typeface="Wingdings" charset="2"/>
              <a:buChar char=""/>
              <a:tabLst>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817100" algn="l"/>
              </a:tabLst>
            </a:pPr>
            <a:r>
              <a:rPr lang="en-US" sz="2000">
                <a:solidFill>
                  <a:srgbClr val="000000"/>
                </a:solidFill>
              </a:rPr>
              <a:t>… however direct comparison beyond averaged quantities is difficult due to the nature of LES – grid change also affect filter width</a:t>
            </a:r>
          </a:p>
          <a:p>
            <a:pPr marL="673100" indent="-673100">
              <a:lnSpc>
                <a:spcPct val="93000"/>
              </a:lnSpc>
              <a:buFont typeface="Wingdings" charset="2"/>
              <a:buChar char=""/>
              <a:tabLst>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817100" algn="l"/>
              </a:tabLst>
            </a:pPr>
            <a:r>
              <a:rPr lang="en-US" sz="2000">
                <a:solidFill>
                  <a:srgbClr val="000000"/>
                </a:solidFill>
              </a:rPr>
              <a:t>For our (safety) purposes comparison of transient concentration fields prediction can serve as efficient tool for comparison of different resolution applicability</a:t>
            </a:r>
          </a:p>
          <a:p>
            <a:pPr marL="673100" indent="-673100">
              <a:lnSpc>
                <a:spcPct val="93000"/>
              </a:lnSpc>
              <a:buClrTx/>
              <a:buFontTx/>
              <a:buNone/>
              <a:tabLst>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 pos="9817100" algn="l"/>
              </a:tabLst>
            </a:pPr>
            <a:endParaRPr lang="en-US" sz="20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815975" y="4038600"/>
            <a:ext cx="3756025" cy="1766888"/>
          </a:xfrm>
          <a:prstGeom prst="rect">
            <a:avLst/>
          </a:prstGeom>
          <a:noFill/>
          <a:ln w="9525">
            <a:noFill/>
            <a:round/>
            <a:headEnd/>
            <a:tailEnd/>
          </a:ln>
        </p:spPr>
        <p:txBody>
          <a:bodyPr lIns="0" tIns="2304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Normalized RMS of axial velocity (left), Helium mass fraction (right) and resolved Reynolds stresses (lower right)</a:t>
            </a:r>
          </a:p>
        </p:txBody>
      </p:sp>
      <p:pic>
        <p:nvPicPr>
          <p:cNvPr id="26627" name="Picture 2"/>
          <p:cNvPicPr>
            <a:picLocks noChangeAspect="1" noChangeArrowheads="1"/>
          </p:cNvPicPr>
          <p:nvPr/>
        </p:nvPicPr>
        <p:blipFill>
          <a:blip r:embed="rId3" cstate="print"/>
          <a:srcRect/>
          <a:stretch>
            <a:fillRect/>
          </a:stretch>
        </p:blipFill>
        <p:spPr bwMode="auto">
          <a:xfrm>
            <a:off x="6565900" y="6167438"/>
            <a:ext cx="647700" cy="603250"/>
          </a:xfrm>
          <a:prstGeom prst="rect">
            <a:avLst/>
          </a:prstGeom>
          <a:noFill/>
          <a:ln w="9525">
            <a:noFill/>
            <a:round/>
            <a:headEnd/>
            <a:tailEnd/>
          </a:ln>
        </p:spPr>
      </p:pic>
      <p:pic>
        <p:nvPicPr>
          <p:cNvPr id="26628"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26629" name="Text Box 4"/>
          <p:cNvSpPr txBox="1">
            <a:spLocks noChangeArrowheads="1"/>
          </p:cNvSpPr>
          <p:nvPr/>
        </p:nvSpPr>
        <p:spPr bwMode="auto">
          <a:xfrm>
            <a:off x="519113" y="63754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26630"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sp>
        <p:nvSpPr>
          <p:cNvPr id="26631" name="Rectangle 6"/>
          <p:cNvSpPr>
            <a:spLocks noChangeArrowheads="1"/>
          </p:cNvSpPr>
          <p:nvPr/>
        </p:nvSpPr>
        <p:spPr bwMode="auto">
          <a:xfrm>
            <a:off x="1565275" y="620713"/>
            <a:ext cx="5924550" cy="460375"/>
          </a:xfrm>
          <a:prstGeom prst="rect">
            <a:avLst/>
          </a:prstGeom>
          <a:noFill/>
          <a:ln w="9525">
            <a:noFill/>
            <a:round/>
            <a:headEnd/>
            <a:tailEnd/>
          </a:ln>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Turbulence Characteristics: Helium Jet </a:t>
            </a:r>
          </a:p>
        </p:txBody>
      </p:sp>
      <p:pic>
        <p:nvPicPr>
          <p:cNvPr id="26632" name="Picture 7"/>
          <p:cNvPicPr>
            <a:picLocks noChangeAspect="1" noChangeArrowheads="1"/>
          </p:cNvPicPr>
          <p:nvPr/>
        </p:nvPicPr>
        <p:blipFill>
          <a:blip r:embed="rId6" cstate="print"/>
          <a:srcRect l="2724" t="13110" r="9161" b="7410"/>
          <a:stretch>
            <a:fillRect/>
          </a:stretch>
        </p:blipFill>
        <p:spPr bwMode="auto">
          <a:xfrm>
            <a:off x="4859338" y="3716338"/>
            <a:ext cx="3257550" cy="2271712"/>
          </a:xfrm>
          <a:prstGeom prst="rect">
            <a:avLst/>
          </a:prstGeom>
          <a:noFill/>
          <a:ln w="9525">
            <a:noFill/>
            <a:round/>
            <a:headEnd/>
            <a:tailEnd/>
          </a:ln>
        </p:spPr>
      </p:pic>
      <p:pic>
        <p:nvPicPr>
          <p:cNvPr id="26633" name="Picture 8"/>
          <p:cNvPicPr>
            <a:picLocks noChangeAspect="1" noChangeArrowheads="1"/>
          </p:cNvPicPr>
          <p:nvPr/>
        </p:nvPicPr>
        <p:blipFill>
          <a:blip r:embed="rId7" cstate="print"/>
          <a:srcRect l="3630" t="12900" r="9200" b="6471"/>
          <a:stretch>
            <a:fillRect/>
          </a:stretch>
        </p:blipFill>
        <p:spPr bwMode="auto">
          <a:xfrm>
            <a:off x="900113" y="1125538"/>
            <a:ext cx="3419475" cy="2443162"/>
          </a:xfrm>
          <a:prstGeom prst="rect">
            <a:avLst/>
          </a:prstGeom>
          <a:noFill/>
          <a:ln w="9525">
            <a:noFill/>
            <a:round/>
            <a:headEnd/>
            <a:tailEnd/>
          </a:ln>
        </p:spPr>
      </p:pic>
      <p:pic>
        <p:nvPicPr>
          <p:cNvPr id="26634" name="Picture 9"/>
          <p:cNvPicPr>
            <a:picLocks noChangeAspect="1" noChangeArrowheads="1"/>
          </p:cNvPicPr>
          <p:nvPr/>
        </p:nvPicPr>
        <p:blipFill>
          <a:blip r:embed="rId8" cstate="print"/>
          <a:srcRect l="4314" t="13123" r="8852" b="5557"/>
          <a:stretch>
            <a:fillRect/>
          </a:stretch>
        </p:blipFill>
        <p:spPr bwMode="auto">
          <a:xfrm>
            <a:off x="4716463" y="1125538"/>
            <a:ext cx="3405187" cy="24638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815975" y="4038600"/>
            <a:ext cx="3756025" cy="1766888"/>
          </a:xfrm>
          <a:prstGeom prst="rect">
            <a:avLst/>
          </a:prstGeom>
          <a:noFill/>
          <a:ln w="9525">
            <a:noFill/>
            <a:round/>
            <a:headEnd/>
            <a:tailEnd/>
          </a:ln>
        </p:spPr>
        <p:txBody>
          <a:bodyPr lIns="0" tIns="2304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Normalized RMS of axial (left)</a:t>
            </a: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 and transversal (right) velocity and resolved Reynolds stresses (lower right)</a:t>
            </a:r>
          </a:p>
        </p:txBody>
      </p:sp>
      <p:pic>
        <p:nvPicPr>
          <p:cNvPr id="27651" name="Picture 2"/>
          <p:cNvPicPr>
            <a:picLocks noChangeAspect="1" noChangeArrowheads="1"/>
          </p:cNvPicPr>
          <p:nvPr/>
        </p:nvPicPr>
        <p:blipFill>
          <a:blip r:embed="rId3" cstate="print"/>
          <a:srcRect/>
          <a:stretch>
            <a:fillRect/>
          </a:stretch>
        </p:blipFill>
        <p:spPr bwMode="auto">
          <a:xfrm>
            <a:off x="6565900" y="6167438"/>
            <a:ext cx="647700" cy="603250"/>
          </a:xfrm>
          <a:prstGeom prst="rect">
            <a:avLst/>
          </a:prstGeom>
          <a:noFill/>
          <a:ln w="9525">
            <a:noFill/>
            <a:round/>
            <a:headEnd/>
            <a:tailEnd/>
          </a:ln>
        </p:spPr>
      </p:pic>
      <p:pic>
        <p:nvPicPr>
          <p:cNvPr id="27652"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27653" name="Text Box 4"/>
          <p:cNvSpPr txBox="1">
            <a:spLocks noChangeArrowheads="1"/>
          </p:cNvSpPr>
          <p:nvPr/>
        </p:nvSpPr>
        <p:spPr bwMode="auto">
          <a:xfrm>
            <a:off x="519113" y="63754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27654" name="Picture 5"/>
          <p:cNvPicPr>
            <a:picLocks noChangeAspect="1" noChangeArrowheads="1"/>
          </p:cNvPicPr>
          <p:nvPr/>
        </p:nvPicPr>
        <p:blipFill>
          <a:blip r:embed="rId5" cstate="print"/>
          <a:srcRect l="4877" t="12665" r="9090" b="7373"/>
          <a:stretch>
            <a:fillRect/>
          </a:stretch>
        </p:blipFill>
        <p:spPr bwMode="auto">
          <a:xfrm>
            <a:off x="827088" y="1125538"/>
            <a:ext cx="3505200" cy="2516187"/>
          </a:xfrm>
          <a:prstGeom prst="rect">
            <a:avLst/>
          </a:prstGeom>
          <a:noFill/>
          <a:ln w="9525">
            <a:noFill/>
            <a:round/>
            <a:headEnd/>
            <a:tailEnd/>
          </a:ln>
        </p:spPr>
      </p:pic>
      <p:pic>
        <p:nvPicPr>
          <p:cNvPr id="27655" name="Picture 6"/>
          <p:cNvPicPr>
            <a:picLocks noChangeAspect="1" noChangeArrowheads="1"/>
          </p:cNvPicPr>
          <p:nvPr/>
        </p:nvPicPr>
        <p:blipFill>
          <a:blip r:embed="rId6" cstate="print"/>
          <a:srcRect l="5048" t="13104" r="8919" b="7805"/>
          <a:stretch>
            <a:fillRect/>
          </a:stretch>
        </p:blipFill>
        <p:spPr bwMode="auto">
          <a:xfrm>
            <a:off x="4716463" y="1125538"/>
            <a:ext cx="3568700" cy="2535237"/>
          </a:xfrm>
          <a:prstGeom prst="rect">
            <a:avLst/>
          </a:prstGeom>
          <a:noFill/>
          <a:ln w="9525">
            <a:noFill/>
            <a:round/>
            <a:headEnd/>
            <a:tailEnd/>
          </a:ln>
        </p:spPr>
      </p:pic>
      <p:pic>
        <p:nvPicPr>
          <p:cNvPr id="27656" name="Picture 7"/>
          <p:cNvPicPr>
            <a:picLocks noChangeAspect="1" noChangeArrowheads="1"/>
          </p:cNvPicPr>
          <p:nvPr/>
        </p:nvPicPr>
        <p:blipFill>
          <a:blip r:embed="rId7" cstate="print"/>
          <a:srcRect/>
          <a:stretch>
            <a:fillRect/>
          </a:stretch>
        </p:blipFill>
        <p:spPr bwMode="auto">
          <a:xfrm>
            <a:off x="5219700" y="6165850"/>
            <a:ext cx="1296988" cy="525463"/>
          </a:xfrm>
          <a:prstGeom prst="rect">
            <a:avLst/>
          </a:prstGeom>
          <a:noFill/>
          <a:ln w="9525">
            <a:noFill/>
            <a:round/>
            <a:headEnd/>
            <a:tailEnd/>
          </a:ln>
        </p:spPr>
      </p:pic>
      <p:pic>
        <p:nvPicPr>
          <p:cNvPr id="27657" name="Picture 8"/>
          <p:cNvPicPr>
            <a:picLocks noChangeAspect="1" noChangeArrowheads="1"/>
          </p:cNvPicPr>
          <p:nvPr/>
        </p:nvPicPr>
        <p:blipFill>
          <a:blip r:embed="rId8" cstate="print"/>
          <a:srcRect l="3870" t="13326" r="9090" b="7805"/>
          <a:stretch>
            <a:fillRect/>
          </a:stretch>
        </p:blipFill>
        <p:spPr bwMode="auto">
          <a:xfrm>
            <a:off x="4932363" y="3716338"/>
            <a:ext cx="3217862" cy="2254250"/>
          </a:xfrm>
          <a:prstGeom prst="rect">
            <a:avLst/>
          </a:prstGeom>
          <a:noFill/>
          <a:ln w="9525">
            <a:noFill/>
            <a:round/>
            <a:headEnd/>
            <a:tailEnd/>
          </a:ln>
        </p:spPr>
      </p:pic>
      <p:sp>
        <p:nvSpPr>
          <p:cNvPr id="27658" name="Rectangle 9"/>
          <p:cNvSpPr>
            <a:spLocks noChangeArrowheads="1"/>
          </p:cNvSpPr>
          <p:nvPr/>
        </p:nvSpPr>
        <p:spPr bwMode="auto">
          <a:xfrm>
            <a:off x="1570038" y="620713"/>
            <a:ext cx="6326187" cy="460375"/>
          </a:xfrm>
          <a:prstGeom prst="rect">
            <a:avLst/>
          </a:prstGeom>
          <a:noFill/>
          <a:ln w="9525">
            <a:noFill/>
            <a:round/>
            <a:headEnd/>
            <a:tailEnd/>
          </a:ln>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Turbulence Characteristics: Hydrogen Jet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815975" y="558800"/>
            <a:ext cx="7510463" cy="92551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Initial Condition influence</a:t>
            </a:r>
          </a:p>
        </p:txBody>
      </p:sp>
      <p:pic>
        <p:nvPicPr>
          <p:cNvPr id="29699"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29700"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29701"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29702"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grpSp>
        <p:nvGrpSpPr>
          <p:cNvPr id="29703" name="Group 6"/>
          <p:cNvGrpSpPr>
            <a:grpSpLocks/>
          </p:cNvGrpSpPr>
          <p:nvPr/>
        </p:nvGrpSpPr>
        <p:grpSpPr bwMode="auto">
          <a:xfrm>
            <a:off x="804863" y="1557338"/>
            <a:ext cx="7653337" cy="4470400"/>
            <a:chOff x="507" y="981"/>
            <a:chExt cx="4821" cy="2816"/>
          </a:xfrm>
        </p:grpSpPr>
        <p:sp>
          <p:nvSpPr>
            <p:cNvPr id="29705" name="Text Box 7"/>
            <p:cNvSpPr txBox="1">
              <a:spLocks noChangeArrowheads="1"/>
            </p:cNvSpPr>
            <p:nvPr/>
          </p:nvSpPr>
          <p:spPr bwMode="auto">
            <a:xfrm>
              <a:off x="786" y="3114"/>
              <a:ext cx="1592" cy="361"/>
            </a:xfrm>
            <a:prstGeom prst="rect">
              <a:avLst/>
            </a:prstGeom>
            <a:noFill/>
            <a:ln w="9525">
              <a:noFill/>
              <a:round/>
              <a:headEnd/>
              <a:tailEnd/>
            </a:ln>
          </p:spPr>
          <p:txBody>
            <a:bodyPr wrap="none" anchor="ctr"/>
            <a:lstStyle/>
            <a:p>
              <a:endParaRPr lang="en-US"/>
            </a:p>
          </p:txBody>
        </p:sp>
        <p:sp>
          <p:nvSpPr>
            <p:cNvPr id="29706" name="Text Box 8"/>
            <p:cNvSpPr txBox="1">
              <a:spLocks noChangeArrowheads="1"/>
            </p:cNvSpPr>
            <p:nvPr/>
          </p:nvSpPr>
          <p:spPr bwMode="auto">
            <a:xfrm>
              <a:off x="3107" y="1026"/>
              <a:ext cx="2221" cy="1995"/>
            </a:xfrm>
            <a:prstGeom prst="rect">
              <a:avLst/>
            </a:prstGeom>
            <a:noFill/>
            <a:ln w="9525">
              <a:noFill/>
              <a:round/>
              <a:headEnd/>
              <a:tailEnd/>
            </a:ln>
          </p:spPr>
          <p:txBody>
            <a:bodyPr lIns="90000" tIns="45000" rIns="90000" bIns="45000"/>
            <a:lstStyle/>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Inflow condition can affect the jet evolution through the transition and self-similar regions (cf. Mi et al) </a:t>
              </a: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rPr>
                <a:t>Three inflow conditions were considered:</a:t>
              </a: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a:solidFill>
                  <a:srgbClr val="000000"/>
                </a:solidFill>
              </a:endParaRP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- 1D inflow nozzle</a:t>
              </a:r>
            </a:p>
            <a:p>
              <a:pPr>
                <a:lnSpc>
                  <a:spcPct val="93000"/>
                </a:lnSpc>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10D inflow nozzle</a:t>
              </a:r>
            </a:p>
            <a:p>
              <a:pPr>
                <a:lnSpc>
                  <a:spcPct val="93000"/>
                </a:lnSpc>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 “flat” orifice plate</a:t>
              </a: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 </a:t>
              </a: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solidFill>
                  <a:srgbClr val="000000"/>
                </a:solidFill>
              </a:endParaRP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a:solidFill>
                  <a:srgbClr val="000000"/>
                </a:solidFill>
              </a:endParaRPr>
            </a:p>
          </p:txBody>
        </p:sp>
        <p:sp>
          <p:nvSpPr>
            <p:cNvPr id="29707" name="AutoShape 9"/>
            <p:cNvSpPr>
              <a:spLocks noChangeArrowheads="1"/>
            </p:cNvSpPr>
            <p:nvPr/>
          </p:nvSpPr>
          <p:spPr bwMode="auto">
            <a:xfrm>
              <a:off x="507" y="1015"/>
              <a:ext cx="1746" cy="1539"/>
            </a:xfrm>
            <a:prstGeom prst="roundRect">
              <a:avLst>
                <a:gd name="adj" fmla="val 65"/>
              </a:avLst>
            </a:prstGeom>
            <a:noFill/>
            <a:ln w="9525">
              <a:noFill/>
              <a:round/>
              <a:headEnd/>
              <a:tailEnd/>
            </a:ln>
          </p:spPr>
          <p:txBody>
            <a:bodyPr wrap="none" anchor="ctr"/>
            <a:lstStyle/>
            <a:p>
              <a:endParaRPr lang="en-US"/>
            </a:p>
          </p:txBody>
        </p:sp>
        <p:sp>
          <p:nvSpPr>
            <p:cNvPr id="29708" name="Rectangle 10"/>
            <p:cNvSpPr>
              <a:spLocks noChangeArrowheads="1"/>
            </p:cNvSpPr>
            <p:nvPr/>
          </p:nvSpPr>
          <p:spPr bwMode="auto">
            <a:xfrm>
              <a:off x="558" y="983"/>
              <a:ext cx="1861" cy="1686"/>
            </a:xfrm>
            <a:prstGeom prst="rect">
              <a:avLst/>
            </a:prstGeom>
            <a:noFill/>
            <a:ln w="9525">
              <a:noFill/>
              <a:round/>
              <a:headEnd/>
              <a:tailEnd/>
            </a:ln>
          </p:spPr>
          <p:txBody>
            <a:bodyPr wrap="none" anchor="ctr"/>
            <a:lstStyle/>
            <a:p>
              <a:endParaRPr lang="en-US"/>
            </a:p>
          </p:txBody>
        </p:sp>
        <p:pic>
          <p:nvPicPr>
            <p:cNvPr id="29709" name="Picture 11"/>
            <p:cNvPicPr>
              <a:picLocks noChangeAspect="1" noChangeArrowheads="1"/>
            </p:cNvPicPr>
            <p:nvPr/>
          </p:nvPicPr>
          <p:blipFill>
            <a:blip r:embed="rId6" cstate="print"/>
            <a:srcRect l="8405" t="5873" r="6882" b="17931"/>
            <a:stretch>
              <a:fillRect/>
            </a:stretch>
          </p:blipFill>
          <p:spPr bwMode="auto">
            <a:xfrm>
              <a:off x="3606" y="2659"/>
              <a:ext cx="1677" cy="1131"/>
            </a:xfrm>
            <a:prstGeom prst="rect">
              <a:avLst/>
            </a:prstGeom>
            <a:noFill/>
            <a:ln w="9525">
              <a:noFill/>
              <a:round/>
              <a:headEnd/>
              <a:tailEnd/>
            </a:ln>
          </p:spPr>
        </p:pic>
        <p:pic>
          <p:nvPicPr>
            <p:cNvPr id="29710" name="Picture 12"/>
            <p:cNvPicPr>
              <a:picLocks noChangeAspect="1" noChangeArrowheads="1"/>
            </p:cNvPicPr>
            <p:nvPr/>
          </p:nvPicPr>
          <p:blipFill>
            <a:blip r:embed="rId7" cstate="print"/>
            <a:srcRect l="7475" t="6949" r="6688" b="17448"/>
            <a:stretch>
              <a:fillRect/>
            </a:stretch>
          </p:blipFill>
          <p:spPr bwMode="auto">
            <a:xfrm>
              <a:off x="2018" y="2750"/>
              <a:ext cx="1587" cy="1047"/>
            </a:xfrm>
            <a:prstGeom prst="rect">
              <a:avLst/>
            </a:prstGeom>
            <a:noFill/>
            <a:ln w="9525">
              <a:noFill/>
              <a:round/>
              <a:headEnd/>
              <a:tailEnd/>
            </a:ln>
          </p:spPr>
        </p:pic>
        <p:pic>
          <p:nvPicPr>
            <p:cNvPr id="29711" name="Picture 13"/>
            <p:cNvPicPr>
              <a:picLocks noChangeAspect="1" noChangeArrowheads="1"/>
            </p:cNvPicPr>
            <p:nvPr/>
          </p:nvPicPr>
          <p:blipFill>
            <a:blip r:embed="rId8" cstate="print"/>
            <a:srcRect l="5376" t="13252" r="9431" b="8000"/>
            <a:stretch>
              <a:fillRect/>
            </a:stretch>
          </p:blipFill>
          <p:spPr bwMode="auto">
            <a:xfrm>
              <a:off x="567" y="981"/>
              <a:ext cx="2357" cy="1683"/>
            </a:xfrm>
            <a:prstGeom prst="rect">
              <a:avLst/>
            </a:prstGeom>
            <a:noFill/>
            <a:ln w="9525">
              <a:noFill/>
              <a:round/>
              <a:headEnd/>
              <a:tailEnd/>
            </a:ln>
          </p:spPr>
        </p:pic>
      </p:grpSp>
      <p:pic>
        <p:nvPicPr>
          <p:cNvPr id="29704" name="Picture 14"/>
          <p:cNvPicPr>
            <a:picLocks noChangeAspect="1" noChangeArrowheads="1"/>
          </p:cNvPicPr>
          <p:nvPr/>
        </p:nvPicPr>
        <p:blipFill>
          <a:blip r:embed="rId9" cstate="print"/>
          <a:srcRect l="8263" t="5899" r="7475" b="18498"/>
          <a:stretch>
            <a:fillRect/>
          </a:stretch>
        </p:blipFill>
        <p:spPr bwMode="auto">
          <a:xfrm>
            <a:off x="684213" y="4365625"/>
            <a:ext cx="2489200" cy="16748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815975" y="558800"/>
            <a:ext cx="7510463" cy="92551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RANS and LES: Initial Condition Influence of near field Centerline Properties Evolution</a:t>
            </a:r>
            <a:br>
              <a:rPr lang="en-US" sz="3200">
                <a:solidFill>
                  <a:srgbClr val="000000"/>
                </a:solidFill>
              </a:rPr>
            </a:br>
            <a:endParaRPr lang="en-US" sz="3200">
              <a:solidFill>
                <a:srgbClr val="000000"/>
              </a:solidFill>
            </a:endParaRPr>
          </a:p>
        </p:txBody>
      </p:sp>
      <p:pic>
        <p:nvPicPr>
          <p:cNvPr id="30723"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30724"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30725"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30726"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pic>
        <p:nvPicPr>
          <p:cNvPr id="30727" name="Picture 6"/>
          <p:cNvPicPr>
            <a:picLocks noChangeAspect="1" noChangeArrowheads="1"/>
          </p:cNvPicPr>
          <p:nvPr/>
        </p:nvPicPr>
        <p:blipFill>
          <a:blip r:embed="rId6" cstate="print"/>
          <a:srcRect l="5376" t="12201" r="9431" b="8000"/>
          <a:stretch>
            <a:fillRect/>
          </a:stretch>
        </p:blipFill>
        <p:spPr bwMode="auto">
          <a:xfrm>
            <a:off x="827088" y="2090738"/>
            <a:ext cx="3744912" cy="2709862"/>
          </a:xfrm>
          <a:prstGeom prst="rect">
            <a:avLst/>
          </a:prstGeom>
          <a:noFill/>
          <a:ln w="9525">
            <a:noFill/>
            <a:round/>
            <a:headEnd/>
            <a:tailEnd/>
          </a:ln>
        </p:spPr>
      </p:pic>
      <p:pic>
        <p:nvPicPr>
          <p:cNvPr id="30728" name="Picture 7"/>
          <p:cNvPicPr>
            <a:picLocks noChangeAspect="1" noChangeArrowheads="1"/>
          </p:cNvPicPr>
          <p:nvPr/>
        </p:nvPicPr>
        <p:blipFill>
          <a:blip r:embed="rId7" cstate="print"/>
          <a:srcRect l="4564" t="13252" r="9431" b="8000"/>
          <a:stretch>
            <a:fillRect/>
          </a:stretch>
        </p:blipFill>
        <p:spPr bwMode="auto">
          <a:xfrm>
            <a:off x="4775200" y="2201863"/>
            <a:ext cx="3240088" cy="2293937"/>
          </a:xfrm>
          <a:prstGeom prst="rect">
            <a:avLst/>
          </a:prstGeom>
          <a:noFill/>
          <a:ln w="9525">
            <a:noFill/>
            <a:round/>
            <a:headEnd/>
            <a:tailEnd/>
          </a:ln>
        </p:spPr>
      </p:pic>
      <p:sp>
        <p:nvSpPr>
          <p:cNvPr id="30729" name="Text Box 8"/>
          <p:cNvSpPr txBox="1">
            <a:spLocks noChangeArrowheads="1"/>
          </p:cNvSpPr>
          <p:nvPr/>
        </p:nvSpPr>
        <p:spPr bwMode="auto">
          <a:xfrm>
            <a:off x="914400" y="5029200"/>
            <a:ext cx="8237538" cy="685800"/>
          </a:xfrm>
          <a:prstGeom prst="rect">
            <a:avLst/>
          </a:prstGeom>
          <a:noFill/>
          <a:ln w="9525">
            <a:noFill/>
            <a:round/>
            <a:headEnd/>
            <a:tailEnd/>
          </a:ln>
        </p:spPr>
        <p:txBody>
          <a:bodyPr lIns="90000" tIns="45000" rIns="90000" bIns="4500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1-D long inlet provides best agreement.        Influence is much less noticeable for</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LES plot is for 1-D inlet case.                        Concentration than velocity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815975" y="558800"/>
            <a:ext cx="7510463" cy="45561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Motivation (II)</a:t>
            </a:r>
          </a:p>
        </p:txBody>
      </p:sp>
      <p:pic>
        <p:nvPicPr>
          <p:cNvPr id="4099"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4100"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4101"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tabLst>
                <a:tab pos="723900" algn="l"/>
                <a:tab pos="1447800" algn="l"/>
                <a:tab pos="2171700" algn="l"/>
                <a:tab pos="2895600" algn="l"/>
              </a:tabLst>
            </a:pPr>
            <a:r>
              <a:rPr lang="en-CA" sz="900">
                <a:solidFill>
                  <a:srgbClr val="314004"/>
                </a:solidFill>
                <a:latin typeface="Times New Roman" pitchFamily="16" charset="0"/>
                <a:cs typeface="Lucida Sans Unicode" charset="0"/>
              </a:rPr>
              <a:t>4</a:t>
            </a:r>
            <a:r>
              <a:rPr lang="en-CA" sz="900" baseline="30000">
                <a:solidFill>
                  <a:srgbClr val="314004"/>
                </a:solidFill>
                <a:latin typeface="Times New Roman" pitchFamily="16" charset="0"/>
                <a:cs typeface="Lucida Sans Unicode" charset="0"/>
              </a:rPr>
              <a:t>th</a:t>
            </a:r>
            <a:r>
              <a:rPr lang="en-CA" sz="900">
                <a:solidFill>
                  <a:srgbClr val="314004"/>
                </a:solidFill>
                <a:latin typeface="Times New Roman" pitchFamily="16" charset="0"/>
                <a:cs typeface="Lucida Sans Unicode" charset="0"/>
              </a:rPr>
              <a:t> ICHS  San Francisco, 12-14 September 2011</a:t>
            </a:r>
          </a:p>
        </p:txBody>
      </p:sp>
      <p:pic>
        <p:nvPicPr>
          <p:cNvPr id="4102"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sp>
        <p:nvSpPr>
          <p:cNvPr id="4103" name="Rectangle 6"/>
          <p:cNvSpPr>
            <a:spLocks noChangeArrowheads="1"/>
          </p:cNvSpPr>
          <p:nvPr/>
        </p:nvSpPr>
        <p:spPr bwMode="auto">
          <a:xfrm>
            <a:off x="755650" y="1125538"/>
            <a:ext cx="5187950" cy="4824412"/>
          </a:xfrm>
          <a:prstGeom prst="rect">
            <a:avLst/>
          </a:prstGeom>
          <a:noFill/>
          <a:ln w="9525">
            <a:noFill/>
            <a:round/>
            <a:headEnd/>
            <a:tailEnd/>
          </a:ln>
        </p:spPr>
        <p:txBody>
          <a:bodyPr lIns="90000" tIns="46800" rIns="90000" bIns="46800">
            <a:spAutoFit/>
          </a:bodyPr>
          <a:lstStyle/>
          <a:p>
            <a:pPr marL="679450" indent="-679450">
              <a:lnSpc>
                <a:spcPct val="93000"/>
              </a:lnSpc>
              <a:buFont typeface="Wingdings" charset="2"/>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2000">
                <a:solidFill>
                  <a:srgbClr val="000000"/>
                </a:solidFill>
              </a:rPr>
              <a:t>Good agreement with published averaged concentrations data. Demonstrated data collapse for various Froude numbers. Clear illustration of buoyancy effects.</a:t>
            </a:r>
          </a:p>
          <a:p>
            <a:pPr marL="679450" indent="-679450">
              <a:lnSpc>
                <a:spcPct val="93000"/>
              </a:lnSpc>
              <a:buFont typeface="Wingdings" charset="2"/>
              <a:buNone/>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endParaRPr lang="en-US" sz="2000">
              <a:solidFill>
                <a:srgbClr val="000000"/>
              </a:solidFill>
            </a:endParaRPr>
          </a:p>
          <a:p>
            <a:pPr marL="679450" indent="-679450">
              <a:lnSpc>
                <a:spcPct val="93000"/>
              </a:lnSpc>
              <a:buFont typeface="Wingdings" charset="2"/>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2000">
                <a:solidFill>
                  <a:srgbClr val="FF0000"/>
                </a:solidFill>
              </a:rPr>
              <a:t>However</a:t>
            </a:r>
            <a:r>
              <a:rPr lang="en-US" sz="2000">
                <a:solidFill>
                  <a:srgbClr val="000000"/>
                </a:solidFill>
              </a:rPr>
              <a:t>, published works also note significant disagreement between predicted (from averaged fields) and experimentally measured ignition distances for the jets. It is suggested that the cause lies in a turbulence-driven transient effects.</a:t>
            </a:r>
          </a:p>
          <a:p>
            <a:pPr marL="679450" indent="-679450">
              <a:lnSpc>
                <a:spcPct val="93000"/>
              </a:lnSpc>
              <a:buClrTx/>
              <a:buFontTx/>
              <a:buNone/>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endParaRPr lang="en-US" sz="2000">
              <a:solidFill>
                <a:srgbClr val="000000"/>
              </a:solidFill>
            </a:endParaRPr>
          </a:p>
          <a:p>
            <a:pPr marL="679450" indent="-679450">
              <a:lnSpc>
                <a:spcPct val="93000"/>
              </a:lnSpc>
              <a:buClrTx/>
              <a:buFontTx/>
              <a:buNone/>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a:solidFill>
                  <a:srgbClr val="000000"/>
                </a:solidFill>
              </a:rPr>
              <a:t>           </a:t>
            </a:r>
            <a:r>
              <a:rPr lang="en-US" b="1">
                <a:solidFill>
                  <a:srgbClr val="000000"/>
                </a:solidFill>
              </a:rPr>
              <a:t>Need for high-fidelity fully time-dependent simulation with accurate turbulence modeling</a:t>
            </a:r>
          </a:p>
        </p:txBody>
      </p:sp>
      <p:sp>
        <p:nvSpPr>
          <p:cNvPr id="4104" name="AutoShape 7"/>
          <p:cNvSpPr>
            <a:spLocks noChangeArrowheads="1"/>
          </p:cNvSpPr>
          <p:nvPr/>
        </p:nvSpPr>
        <p:spPr bwMode="auto">
          <a:xfrm>
            <a:off x="4440238" y="4668838"/>
            <a:ext cx="360362" cy="360362"/>
          </a:xfrm>
          <a:prstGeom prst="downArrow">
            <a:avLst>
              <a:gd name="adj1" fmla="val 50000"/>
              <a:gd name="adj2" fmla="val 50000"/>
            </a:avLst>
          </a:prstGeom>
          <a:solidFill>
            <a:srgbClr val="00B8FF"/>
          </a:solidFill>
          <a:ln w="9360">
            <a:solidFill>
              <a:srgbClr val="000000"/>
            </a:solidFill>
            <a:round/>
            <a:headEnd/>
            <a:tailEnd/>
          </a:ln>
        </p:spPr>
        <p:txBody>
          <a:bodyPr wrap="none" anchor="ctr"/>
          <a:lstStyle/>
          <a:p>
            <a:endParaRPr lang="en-US"/>
          </a:p>
        </p:txBody>
      </p:sp>
      <p:pic>
        <p:nvPicPr>
          <p:cNvPr id="4105" name="Picture 8"/>
          <p:cNvPicPr>
            <a:picLocks noChangeAspect="1" noChangeArrowheads="1"/>
          </p:cNvPicPr>
          <p:nvPr/>
        </p:nvPicPr>
        <p:blipFill>
          <a:blip r:embed="rId6" cstate="print"/>
          <a:srcRect l="30165" t="6622" r="33470" b="10339"/>
          <a:stretch>
            <a:fillRect/>
          </a:stretch>
        </p:blipFill>
        <p:spPr bwMode="auto">
          <a:xfrm>
            <a:off x="5943600" y="1119188"/>
            <a:ext cx="2374900" cy="48244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815975" y="558800"/>
            <a:ext cx="7510463" cy="45561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Project Outline</a:t>
            </a:r>
          </a:p>
        </p:txBody>
      </p:sp>
      <p:pic>
        <p:nvPicPr>
          <p:cNvPr id="5123"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5124"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5125"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5126"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sp>
        <p:nvSpPr>
          <p:cNvPr id="5127" name="Rectangle 6"/>
          <p:cNvSpPr>
            <a:spLocks noChangeArrowheads="1"/>
          </p:cNvSpPr>
          <p:nvPr/>
        </p:nvSpPr>
        <p:spPr bwMode="auto">
          <a:xfrm>
            <a:off x="755650" y="1062038"/>
            <a:ext cx="7632700" cy="4965700"/>
          </a:xfrm>
          <a:prstGeom prst="rect">
            <a:avLst/>
          </a:prstGeom>
          <a:noFill/>
          <a:ln w="9525">
            <a:noFill/>
            <a:round/>
            <a:headEnd/>
            <a:tailEnd/>
          </a:ln>
        </p:spPr>
        <p:txBody>
          <a:bodyPr lIns="90000" tIns="46800" rIns="90000" bIns="46800">
            <a:spAutoFit/>
          </a:bodyPr>
          <a:lstStyle/>
          <a:p>
            <a:pPr marL="679450" indent="-679450">
              <a:lnSpc>
                <a:spcPct val="93000"/>
              </a:lnSpc>
              <a:buFont typeface="Wingdings" charset="2"/>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2000">
                <a:solidFill>
                  <a:srgbClr val="FF0000"/>
                </a:solidFill>
              </a:rPr>
              <a:t>Objective:</a:t>
            </a:r>
            <a:r>
              <a:rPr lang="en-US" sz="2000">
                <a:solidFill>
                  <a:srgbClr val="000000"/>
                </a:solidFill>
              </a:rPr>
              <a:t>  perform </a:t>
            </a:r>
            <a:r>
              <a:rPr lang="en-US" sz="2000" i="1">
                <a:solidFill>
                  <a:srgbClr val="000000"/>
                </a:solidFill>
              </a:rPr>
              <a:t>time-dependent</a:t>
            </a:r>
            <a:r>
              <a:rPr lang="en-US" sz="2000">
                <a:solidFill>
                  <a:srgbClr val="000000"/>
                </a:solidFill>
              </a:rPr>
              <a:t> modeling of hydrogen jet release and investigate the extent and importance of </a:t>
            </a:r>
            <a:r>
              <a:rPr lang="en-US" sz="2000" i="1">
                <a:solidFill>
                  <a:srgbClr val="000000"/>
                </a:solidFill>
              </a:rPr>
              <a:t>transient concentration fields</a:t>
            </a:r>
            <a:r>
              <a:rPr lang="en-US" sz="2000">
                <a:solidFill>
                  <a:srgbClr val="000000"/>
                </a:solidFill>
              </a:rPr>
              <a:t> and their relative contribution to the extent of flammable gas concentration envelope. </a:t>
            </a:r>
          </a:p>
          <a:p>
            <a:pPr marL="679450" indent="-679450">
              <a:lnSpc>
                <a:spcPct val="93000"/>
              </a:lnSpc>
              <a:buFont typeface="Wingdings" charset="2"/>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2000">
                <a:solidFill>
                  <a:srgbClr val="FF0000"/>
                </a:solidFill>
              </a:rPr>
              <a:t>Approach:</a:t>
            </a:r>
            <a:r>
              <a:rPr lang="en-US" sz="2000">
                <a:solidFill>
                  <a:srgbClr val="000000"/>
                </a:solidFill>
              </a:rPr>
              <a:t> Large Eddy Simulation (LES)</a:t>
            </a:r>
          </a:p>
          <a:p>
            <a:pPr marL="679450" indent="-679450">
              <a:lnSpc>
                <a:spcPct val="93000"/>
              </a:lnSpc>
              <a:buFont typeface="Wingdings" charset="2"/>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2000">
                <a:solidFill>
                  <a:srgbClr val="FF0000"/>
                </a:solidFill>
              </a:rPr>
              <a:t>Tools:</a:t>
            </a:r>
            <a:r>
              <a:rPr lang="en-US" sz="2000">
                <a:solidFill>
                  <a:srgbClr val="000000"/>
                </a:solidFill>
              </a:rPr>
              <a:t>   Fluent, SPARC</a:t>
            </a:r>
          </a:p>
          <a:p>
            <a:pPr marL="679450" indent="-679450">
              <a:lnSpc>
                <a:spcPct val="93000"/>
              </a:lnSpc>
              <a:buFont typeface="Wingdings" charset="2"/>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2000">
                <a:solidFill>
                  <a:srgbClr val="FF0000"/>
                </a:solidFill>
              </a:rPr>
              <a:t>Modeling: Step 1</a:t>
            </a:r>
            <a:r>
              <a:rPr lang="en-US" sz="2000">
                <a:solidFill>
                  <a:srgbClr val="000000"/>
                </a:solidFill>
              </a:rPr>
              <a:t> – </a:t>
            </a:r>
            <a:r>
              <a:rPr lang="en-US" sz="1600">
                <a:solidFill>
                  <a:srgbClr val="000000"/>
                </a:solidFill>
              </a:rPr>
              <a:t>Validation of LES simulation, including turbulence characteristic by comparison of Helium jet simulation with experimental (University of Victoria) and previously published results.</a:t>
            </a:r>
          </a:p>
          <a:p>
            <a:pPr marL="679450" indent="-679450">
              <a:lnSpc>
                <a:spcPct val="93000"/>
              </a:lnSpc>
              <a:buFont typeface="Wingdings" charset="2"/>
              <a:buNone/>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endParaRPr lang="en-US" sz="1600">
              <a:solidFill>
                <a:srgbClr val="000000"/>
              </a:solidFill>
            </a:endParaRPr>
          </a:p>
          <a:p>
            <a:pPr marL="679450" indent="-679450">
              <a:lnSpc>
                <a:spcPct val="93000"/>
              </a:lnSpc>
              <a:buFont typeface="Wingdings" charset="2"/>
              <a:buNone/>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endParaRPr lang="en-US" sz="1600">
              <a:solidFill>
                <a:srgbClr val="000000"/>
              </a:solidFill>
            </a:endParaRPr>
          </a:p>
          <a:p>
            <a:pPr marL="679450" indent="-679450">
              <a:lnSpc>
                <a:spcPct val="93000"/>
              </a:lnSpc>
              <a:buFont typeface="Wingdings" charset="2"/>
              <a:buNone/>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endParaRPr lang="en-US" sz="1600">
              <a:solidFill>
                <a:srgbClr val="000000"/>
              </a:solidFill>
            </a:endParaRPr>
          </a:p>
          <a:p>
            <a:pPr marL="679450" indent="-679450">
              <a:lnSpc>
                <a:spcPct val="93000"/>
              </a:lnSpc>
              <a:buFont typeface="Wingdings" charset="2"/>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2000">
                <a:solidFill>
                  <a:srgbClr val="FF0000"/>
                </a:solidFill>
              </a:rPr>
              <a:t>Modeling: Step 2</a:t>
            </a:r>
            <a:r>
              <a:rPr lang="en-US" sz="2000">
                <a:solidFill>
                  <a:srgbClr val="000000"/>
                </a:solidFill>
              </a:rPr>
              <a:t> – </a:t>
            </a:r>
            <a:r>
              <a:rPr lang="en-US" sz="1600">
                <a:solidFill>
                  <a:srgbClr val="000000"/>
                </a:solidFill>
              </a:rPr>
              <a:t>LES of hydrogen jet. Comparison with published data as additional validation. Investigation of turbulence influence on the concentration fields and the extent of transient flammable envelope.</a:t>
            </a:r>
          </a:p>
          <a:p>
            <a:pPr marL="679450" indent="-679450">
              <a:lnSpc>
                <a:spcPct val="93000"/>
              </a:lnSpc>
              <a:buFont typeface="Wingdings" charset="2"/>
              <a:buChar char=""/>
              <a:tabLst>
                <a:tab pos="679450" algn="l"/>
                <a:tab pos="1136650" algn="l"/>
                <a:tab pos="1593850" algn="l"/>
                <a:tab pos="2051050" algn="l"/>
                <a:tab pos="2508250" algn="l"/>
                <a:tab pos="2965450" algn="l"/>
                <a:tab pos="3422650" algn="l"/>
                <a:tab pos="3879850" algn="l"/>
                <a:tab pos="4337050" algn="l"/>
                <a:tab pos="4794250" algn="l"/>
                <a:tab pos="5251450" algn="l"/>
                <a:tab pos="5708650" algn="l"/>
                <a:tab pos="6165850" algn="l"/>
                <a:tab pos="6623050" algn="l"/>
                <a:tab pos="7080250" algn="l"/>
                <a:tab pos="7537450" algn="l"/>
                <a:tab pos="7994650" algn="l"/>
                <a:tab pos="8451850" algn="l"/>
                <a:tab pos="8909050" algn="l"/>
                <a:tab pos="9366250" algn="l"/>
                <a:tab pos="9823450" algn="l"/>
              </a:tabLst>
            </a:pPr>
            <a:r>
              <a:rPr lang="en-US" sz="2000">
                <a:solidFill>
                  <a:srgbClr val="FF0000"/>
                </a:solidFill>
              </a:rPr>
              <a:t>Modeling: Step 3</a:t>
            </a:r>
            <a:r>
              <a:rPr lang="en-US" sz="2000">
                <a:solidFill>
                  <a:srgbClr val="000000"/>
                </a:solidFill>
              </a:rPr>
              <a:t> - </a:t>
            </a:r>
            <a:r>
              <a:rPr lang="en-US" sz="1600">
                <a:solidFill>
                  <a:srgbClr val="000000"/>
                </a:solidFill>
              </a:rPr>
              <a:t> Investigation of detailed structure of transient flammable concentration envelope.</a:t>
            </a:r>
          </a:p>
        </p:txBody>
      </p:sp>
      <p:sp>
        <p:nvSpPr>
          <p:cNvPr id="5128" name="AutoShape 7"/>
          <p:cNvSpPr>
            <a:spLocks noChangeArrowheads="1"/>
          </p:cNvSpPr>
          <p:nvPr/>
        </p:nvSpPr>
        <p:spPr bwMode="auto">
          <a:xfrm>
            <a:off x="4440238" y="3657600"/>
            <a:ext cx="360362" cy="360363"/>
          </a:xfrm>
          <a:prstGeom prst="downArrow">
            <a:avLst>
              <a:gd name="adj1" fmla="val 50000"/>
              <a:gd name="adj2" fmla="val 50000"/>
            </a:avLst>
          </a:prstGeom>
          <a:solidFill>
            <a:srgbClr val="00B8FF"/>
          </a:solidFill>
          <a:ln w="9360">
            <a:solidFill>
              <a:srgbClr val="000000"/>
            </a:solidFill>
            <a:round/>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815975" y="558800"/>
            <a:ext cx="7510463" cy="455613"/>
          </a:xfrm>
          <a:prstGeom prst="rect">
            <a:avLst/>
          </a:prstGeom>
          <a:noFill/>
          <a:ln w="9525">
            <a:noFill/>
            <a:round/>
            <a:headEnd/>
            <a:tailEnd/>
          </a:ln>
        </p:spPr>
        <p:txBody>
          <a:bodyPr wrap="none" anchor="ctr"/>
          <a:lstStyle/>
          <a:p>
            <a:endParaRPr lang="en-US"/>
          </a:p>
        </p:txBody>
      </p:sp>
      <p:pic>
        <p:nvPicPr>
          <p:cNvPr id="6147"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6148"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6149" name="Text Box 4"/>
          <p:cNvSpPr txBox="1">
            <a:spLocks noChangeArrowheads="1"/>
          </p:cNvSpPr>
          <p:nvPr/>
        </p:nvSpPr>
        <p:spPr bwMode="auto">
          <a:xfrm>
            <a:off x="481013" y="62738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sp>
        <p:nvSpPr>
          <p:cNvPr id="6150" name="AutoShape 5"/>
          <p:cNvSpPr>
            <a:spLocks noChangeArrowheads="1"/>
          </p:cNvSpPr>
          <p:nvPr/>
        </p:nvSpPr>
        <p:spPr bwMode="auto">
          <a:xfrm>
            <a:off x="1079500" y="1206500"/>
            <a:ext cx="4708525" cy="4187825"/>
          </a:xfrm>
          <a:prstGeom prst="roundRect">
            <a:avLst>
              <a:gd name="adj" fmla="val 37"/>
            </a:avLst>
          </a:prstGeom>
          <a:noFill/>
          <a:ln w="9525">
            <a:noFill/>
            <a:round/>
            <a:headEnd/>
            <a:tailEnd/>
          </a:ln>
        </p:spPr>
        <p:txBody>
          <a:bodyPr wrap="none" anchor="ctr"/>
          <a:lstStyle/>
          <a:p>
            <a:endParaRPr lang="en-US"/>
          </a:p>
        </p:txBody>
      </p:sp>
      <p:pic>
        <p:nvPicPr>
          <p:cNvPr id="6151" name="Picture 6"/>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pic>
        <p:nvPicPr>
          <p:cNvPr id="6152" name="Picture 7"/>
          <p:cNvPicPr>
            <a:picLocks noChangeAspect="1" noChangeArrowheads="1"/>
          </p:cNvPicPr>
          <p:nvPr/>
        </p:nvPicPr>
        <p:blipFill>
          <a:blip r:embed="rId6" cstate="print"/>
          <a:srcRect l="8121" t="51239" r="2611" b="2905"/>
          <a:stretch>
            <a:fillRect/>
          </a:stretch>
        </p:blipFill>
        <p:spPr bwMode="auto">
          <a:xfrm>
            <a:off x="1476375" y="692150"/>
            <a:ext cx="6299200" cy="2878138"/>
          </a:xfrm>
          <a:prstGeom prst="rect">
            <a:avLst/>
          </a:prstGeom>
          <a:noFill/>
          <a:ln w="9525">
            <a:noFill/>
            <a:round/>
            <a:headEnd/>
            <a:tailEnd/>
          </a:ln>
        </p:spPr>
      </p:pic>
      <p:sp>
        <p:nvSpPr>
          <p:cNvPr id="6153" name="Rectangle 8"/>
          <p:cNvSpPr>
            <a:spLocks noChangeArrowheads="1"/>
          </p:cNvSpPr>
          <p:nvPr/>
        </p:nvSpPr>
        <p:spPr bwMode="auto">
          <a:xfrm>
            <a:off x="827088" y="3573463"/>
            <a:ext cx="7632700" cy="2414587"/>
          </a:xfrm>
          <a:prstGeom prst="rect">
            <a:avLst/>
          </a:prstGeom>
          <a:noFill/>
          <a:ln w="9525">
            <a:noFill/>
            <a:round/>
            <a:headEnd/>
            <a:tailEnd/>
          </a:ln>
        </p:spPr>
        <p:txBody>
          <a:bodyPr lIns="90000" tIns="46800" rIns="90000" bIns="46800">
            <a:spAutoFit/>
          </a:bodyPr>
          <a:lstStyle/>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Case:</a:t>
            </a:r>
            <a:r>
              <a:rPr lang="en-US">
                <a:solidFill>
                  <a:srgbClr val="000000"/>
                </a:solidFill>
              </a:rPr>
              <a:t>  </a:t>
            </a:r>
            <a:r>
              <a:rPr lang="en-US" sz="1600">
                <a:solidFill>
                  <a:srgbClr val="000000"/>
                </a:solidFill>
              </a:rPr>
              <a:t>Vertical jet for Air, Helium and Hydrogen cases. Conditions are chosen to match experiment for validation. M=0.3 gas release.</a:t>
            </a: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rPr>
              <a:t>   </a:t>
            </a:r>
            <a:r>
              <a:rPr lang="en-US">
                <a:solidFill>
                  <a:srgbClr val="000000"/>
                </a:solidFill>
              </a:rPr>
              <a:t> </a:t>
            </a:r>
            <a:r>
              <a:rPr lang="en-US" sz="1000">
                <a:solidFill>
                  <a:srgbClr val="000000"/>
                </a:solidFill>
              </a:rPr>
              <a:t> </a:t>
            </a: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Domain:</a:t>
            </a:r>
            <a:r>
              <a:rPr lang="en-US">
                <a:solidFill>
                  <a:srgbClr val="000000"/>
                </a:solidFill>
              </a:rPr>
              <a:t> </a:t>
            </a:r>
            <a:r>
              <a:rPr lang="en-US" sz="1600">
                <a:solidFill>
                  <a:srgbClr val="000000"/>
                </a:solidFill>
              </a:rPr>
              <a:t>High resolution grid is used for LES for accurate capture of turbulence. </a:t>
            </a:r>
            <a:r>
              <a:rPr lang="en-US" sz="1400">
                <a:solidFill>
                  <a:srgbClr val="000000"/>
                </a:solidFill>
              </a:rPr>
              <a:t>The potential of grid refinement reduction will be investigated through comparison of experimental and numerical data.</a:t>
            </a: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solidFill>
                <a:srgbClr val="000000"/>
              </a:solidFill>
            </a:endParaRPr>
          </a:p>
          <a:p>
            <a:pP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Simulation restricted to a momentum-dominated region (35 D long domain). Physically correct inflow conditions are generated by utilizing 1D long cylindrical nozzle. Turbulence data analysis requires extended statistics acquisition.</a:t>
            </a:r>
          </a:p>
        </p:txBody>
      </p:sp>
      <p:sp>
        <p:nvSpPr>
          <p:cNvPr id="6154" name="AutoShape 9"/>
          <p:cNvSpPr>
            <a:spLocks noChangeArrowheads="1"/>
          </p:cNvSpPr>
          <p:nvPr/>
        </p:nvSpPr>
        <p:spPr bwMode="auto">
          <a:xfrm>
            <a:off x="4356100" y="4941888"/>
            <a:ext cx="287338" cy="215900"/>
          </a:xfrm>
          <a:prstGeom prst="downArrow">
            <a:avLst>
              <a:gd name="adj1" fmla="val 50000"/>
              <a:gd name="adj2" fmla="val 50000"/>
            </a:avLst>
          </a:prstGeom>
          <a:solidFill>
            <a:srgbClr val="00B8FF"/>
          </a:solidFill>
          <a:ln w="9360">
            <a:solidFill>
              <a:srgbClr val="000000"/>
            </a:solidFill>
            <a:round/>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815975" y="558800"/>
            <a:ext cx="7510463" cy="925513"/>
          </a:xfrm>
          <a:prstGeom prst="rect">
            <a:avLst/>
          </a:prstGeom>
          <a:noFill/>
          <a:ln w="9525">
            <a:noFill/>
            <a:round/>
            <a:headEnd/>
            <a:tailEnd/>
          </a:ln>
        </p:spPr>
        <p:txBody>
          <a:bodyPr lIns="0" tIns="280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solidFill>
                  <a:srgbClr val="000000"/>
                </a:solidFill>
              </a:rPr>
              <a:t>Numerical LES of near field</a:t>
            </a:r>
            <a:br>
              <a:rPr lang="en-US" sz="3200">
                <a:solidFill>
                  <a:srgbClr val="000000"/>
                </a:solidFill>
              </a:rPr>
            </a:br>
            <a:r>
              <a:rPr lang="en-US" sz="3200">
                <a:solidFill>
                  <a:srgbClr val="000000"/>
                </a:solidFill>
              </a:rPr>
              <a:t>Initial Condition influence</a:t>
            </a:r>
          </a:p>
        </p:txBody>
      </p:sp>
      <p:pic>
        <p:nvPicPr>
          <p:cNvPr id="7171"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7172"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7173"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7174" name="Picture 5"/>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grpSp>
        <p:nvGrpSpPr>
          <p:cNvPr id="7175" name="Group 6"/>
          <p:cNvGrpSpPr>
            <a:grpSpLocks/>
          </p:cNvGrpSpPr>
          <p:nvPr/>
        </p:nvGrpSpPr>
        <p:grpSpPr bwMode="auto">
          <a:xfrm>
            <a:off x="900113" y="981075"/>
            <a:ext cx="8013700" cy="4875213"/>
            <a:chOff x="567" y="618"/>
            <a:chExt cx="5048" cy="3071"/>
          </a:xfrm>
        </p:grpSpPr>
        <p:sp>
          <p:nvSpPr>
            <p:cNvPr id="7176" name="Text Box 7"/>
            <p:cNvSpPr txBox="1">
              <a:spLocks noChangeArrowheads="1"/>
            </p:cNvSpPr>
            <p:nvPr/>
          </p:nvSpPr>
          <p:spPr bwMode="auto">
            <a:xfrm>
              <a:off x="720" y="3312"/>
              <a:ext cx="4895" cy="377"/>
            </a:xfrm>
            <a:prstGeom prst="rect">
              <a:avLst/>
            </a:prstGeom>
            <a:noFill/>
            <a:ln w="9525">
              <a:noFill/>
              <a:round/>
              <a:headEnd/>
              <a:tailEnd/>
            </a:ln>
          </p:spPr>
          <p:txBody>
            <a:bodyPr lIns="90000" tIns="45000" rIns="90000" bIns="45000">
              <a:spAutoFit/>
            </a:bodyP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rPr>
                <a:t>Vorticity magnitude contours (left) and instantaneous velocity contours (right)</a:t>
              </a:r>
            </a:p>
          </p:txBody>
        </p:sp>
        <p:pic>
          <p:nvPicPr>
            <p:cNvPr id="7177" name="Picture 8"/>
            <p:cNvPicPr>
              <a:picLocks noChangeAspect="1" noChangeArrowheads="1"/>
            </p:cNvPicPr>
            <p:nvPr/>
          </p:nvPicPr>
          <p:blipFill>
            <a:blip r:embed="rId6" cstate="print"/>
            <a:srcRect/>
            <a:stretch>
              <a:fillRect/>
            </a:stretch>
          </p:blipFill>
          <p:spPr bwMode="auto">
            <a:xfrm>
              <a:off x="567" y="618"/>
              <a:ext cx="2292" cy="2556"/>
            </a:xfrm>
            <a:prstGeom prst="rect">
              <a:avLst/>
            </a:prstGeom>
            <a:noFill/>
            <a:ln w="9525">
              <a:noFill/>
              <a:round/>
              <a:headEnd/>
              <a:tailEnd/>
            </a:ln>
          </p:spPr>
        </p:pic>
        <p:pic>
          <p:nvPicPr>
            <p:cNvPr id="7178" name="Picture 9"/>
            <p:cNvPicPr>
              <a:picLocks noChangeAspect="1" noChangeArrowheads="1"/>
            </p:cNvPicPr>
            <p:nvPr/>
          </p:nvPicPr>
          <p:blipFill>
            <a:blip r:embed="rId7" cstate="print"/>
            <a:srcRect/>
            <a:stretch>
              <a:fillRect/>
            </a:stretch>
          </p:blipFill>
          <p:spPr bwMode="auto">
            <a:xfrm>
              <a:off x="3061" y="618"/>
              <a:ext cx="1966" cy="2555"/>
            </a:xfrm>
            <a:prstGeom prst="rect">
              <a:avLst/>
            </a:prstGeom>
            <a:noFill/>
            <a:ln w="9525">
              <a:noFill/>
              <a:round/>
              <a:headEnd/>
              <a:tailEnd/>
            </a:ln>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815975" y="558800"/>
            <a:ext cx="7510463" cy="455613"/>
          </a:xfrm>
          <a:prstGeom prst="rect">
            <a:avLst/>
          </a:prstGeom>
          <a:noFill/>
          <a:ln w="9525">
            <a:noFill/>
            <a:round/>
            <a:headEnd/>
            <a:tailEnd/>
          </a:ln>
        </p:spPr>
        <p:txBody>
          <a:bodyPr wrap="none" anchor="ctr"/>
          <a:lstStyle/>
          <a:p>
            <a:endParaRPr lang="en-US"/>
          </a:p>
        </p:txBody>
      </p:sp>
      <p:pic>
        <p:nvPicPr>
          <p:cNvPr id="8195"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8196"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8197"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sp>
        <p:nvSpPr>
          <p:cNvPr id="8198" name="AutoShape 5"/>
          <p:cNvSpPr>
            <a:spLocks noChangeArrowheads="1"/>
          </p:cNvSpPr>
          <p:nvPr/>
        </p:nvSpPr>
        <p:spPr bwMode="auto">
          <a:xfrm>
            <a:off x="812800" y="1028700"/>
            <a:ext cx="2879725" cy="2752725"/>
          </a:xfrm>
          <a:prstGeom prst="roundRect">
            <a:avLst>
              <a:gd name="adj" fmla="val 56"/>
            </a:avLst>
          </a:prstGeom>
          <a:noFill/>
          <a:ln w="9525">
            <a:noFill/>
            <a:round/>
            <a:headEnd/>
            <a:tailEnd/>
          </a:ln>
        </p:spPr>
        <p:txBody>
          <a:bodyPr wrap="none" anchor="ctr"/>
          <a:lstStyle/>
          <a:p>
            <a:endParaRPr lang="en-US"/>
          </a:p>
        </p:txBody>
      </p:sp>
      <p:sp>
        <p:nvSpPr>
          <p:cNvPr id="8199" name="AutoShape 6"/>
          <p:cNvSpPr>
            <a:spLocks noChangeArrowheads="1"/>
          </p:cNvSpPr>
          <p:nvPr/>
        </p:nvSpPr>
        <p:spPr bwMode="auto">
          <a:xfrm>
            <a:off x="5778500" y="901700"/>
            <a:ext cx="2879725" cy="2560638"/>
          </a:xfrm>
          <a:prstGeom prst="roundRect">
            <a:avLst>
              <a:gd name="adj" fmla="val 60"/>
            </a:avLst>
          </a:prstGeom>
          <a:noFill/>
          <a:ln w="9525">
            <a:noFill/>
            <a:round/>
            <a:headEnd/>
            <a:tailEnd/>
          </a:ln>
        </p:spPr>
        <p:txBody>
          <a:bodyPr wrap="none" anchor="ctr"/>
          <a:lstStyle/>
          <a:p>
            <a:endParaRPr lang="en-US"/>
          </a:p>
        </p:txBody>
      </p:sp>
      <p:sp>
        <p:nvSpPr>
          <p:cNvPr id="8200" name="AutoShape 7"/>
          <p:cNvSpPr>
            <a:spLocks noChangeArrowheads="1"/>
          </p:cNvSpPr>
          <p:nvPr/>
        </p:nvSpPr>
        <p:spPr bwMode="auto">
          <a:xfrm>
            <a:off x="3378200" y="2895600"/>
            <a:ext cx="2879725" cy="2560638"/>
          </a:xfrm>
          <a:prstGeom prst="roundRect">
            <a:avLst>
              <a:gd name="adj" fmla="val 60"/>
            </a:avLst>
          </a:prstGeom>
          <a:noFill/>
          <a:ln w="9525">
            <a:noFill/>
            <a:round/>
            <a:headEnd/>
            <a:tailEnd/>
          </a:ln>
        </p:spPr>
        <p:txBody>
          <a:bodyPr wrap="none" anchor="ctr"/>
          <a:lstStyle/>
          <a:p>
            <a:endParaRPr lang="en-US"/>
          </a:p>
        </p:txBody>
      </p:sp>
      <p:sp>
        <p:nvSpPr>
          <p:cNvPr id="8201" name="AutoShape 8"/>
          <p:cNvSpPr>
            <a:spLocks noChangeArrowheads="1"/>
          </p:cNvSpPr>
          <p:nvPr/>
        </p:nvSpPr>
        <p:spPr bwMode="auto">
          <a:xfrm>
            <a:off x="4584700" y="3733800"/>
            <a:ext cx="2879725" cy="2560638"/>
          </a:xfrm>
          <a:prstGeom prst="roundRect">
            <a:avLst>
              <a:gd name="adj" fmla="val 60"/>
            </a:avLst>
          </a:prstGeom>
          <a:noFill/>
          <a:ln w="9525">
            <a:noFill/>
            <a:round/>
            <a:headEnd/>
            <a:tailEnd/>
          </a:ln>
        </p:spPr>
        <p:txBody>
          <a:bodyPr wrap="none" anchor="ctr"/>
          <a:lstStyle/>
          <a:p>
            <a:endParaRPr lang="en-US"/>
          </a:p>
        </p:txBody>
      </p:sp>
      <p:sp>
        <p:nvSpPr>
          <p:cNvPr id="8202" name="Text Box 9"/>
          <p:cNvSpPr txBox="1">
            <a:spLocks noChangeArrowheads="1"/>
          </p:cNvSpPr>
          <p:nvPr/>
        </p:nvSpPr>
        <p:spPr bwMode="auto">
          <a:xfrm>
            <a:off x="803275" y="4238625"/>
            <a:ext cx="7508875" cy="1585913"/>
          </a:xfrm>
          <a:prstGeom prst="rect">
            <a:avLst/>
          </a:prstGeom>
          <a:noFill/>
          <a:ln w="9525">
            <a:noFill/>
            <a:round/>
            <a:headEnd/>
            <a:tailEnd/>
          </a:ln>
        </p:spPr>
        <p:txBody>
          <a:bodyPr lIns="0" tIns="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Frequency of “flammable”* condition occurrence, Helium jet</a:t>
            </a: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 same concentration range as for the Hydrogen , 0.04 &lt; X [He] &lt; 0.75 is designated “flammable” for comparison purposes </a:t>
            </a:r>
          </a:p>
        </p:txBody>
      </p:sp>
      <p:pic>
        <p:nvPicPr>
          <p:cNvPr id="8203" name="Picture 10"/>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sp>
        <p:nvSpPr>
          <p:cNvPr id="8204" name="Text Box 11"/>
          <p:cNvSpPr txBox="1">
            <a:spLocks noChangeArrowheads="1"/>
          </p:cNvSpPr>
          <p:nvPr/>
        </p:nvSpPr>
        <p:spPr bwMode="auto">
          <a:xfrm>
            <a:off x="5940425" y="2997200"/>
            <a:ext cx="2447925" cy="1190625"/>
          </a:xfrm>
          <a:prstGeom prst="rect">
            <a:avLst/>
          </a:prstGeom>
          <a:noFill/>
          <a:ln w="9525">
            <a:noFill/>
            <a:round/>
            <a:headEnd/>
            <a:tailEnd/>
          </a:ln>
        </p:spPr>
        <p:txBody>
          <a:bodyPr wrap="none" anchor="ctr"/>
          <a:lstStyle/>
          <a:p>
            <a:endParaRPr lang="en-US"/>
          </a:p>
        </p:txBody>
      </p:sp>
      <p:pic>
        <p:nvPicPr>
          <p:cNvPr id="8205" name="Picture 12"/>
          <p:cNvPicPr>
            <a:picLocks noChangeAspect="1" noChangeArrowheads="1"/>
          </p:cNvPicPr>
          <p:nvPr/>
        </p:nvPicPr>
        <p:blipFill>
          <a:blip r:embed="rId6" cstate="print"/>
          <a:srcRect l="7274" t="7141" b="368"/>
          <a:stretch>
            <a:fillRect/>
          </a:stretch>
        </p:blipFill>
        <p:spPr bwMode="auto">
          <a:xfrm>
            <a:off x="685800" y="685800"/>
            <a:ext cx="7543800" cy="39116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815975" y="558800"/>
            <a:ext cx="7510463" cy="455613"/>
          </a:xfrm>
          <a:prstGeom prst="rect">
            <a:avLst/>
          </a:prstGeom>
          <a:noFill/>
          <a:ln w="9525">
            <a:noFill/>
            <a:round/>
            <a:headEnd/>
            <a:tailEnd/>
          </a:ln>
        </p:spPr>
        <p:txBody>
          <a:bodyPr wrap="none" anchor="ctr"/>
          <a:lstStyle/>
          <a:p>
            <a:endParaRPr lang="en-US"/>
          </a:p>
        </p:txBody>
      </p:sp>
      <p:pic>
        <p:nvPicPr>
          <p:cNvPr id="9219" name="Picture 2"/>
          <p:cNvPicPr>
            <a:picLocks noChangeAspect="1" noChangeArrowheads="1"/>
          </p:cNvPicPr>
          <p:nvPr/>
        </p:nvPicPr>
        <p:blipFill>
          <a:blip r:embed="rId3" cstate="print"/>
          <a:srcRect/>
          <a:stretch>
            <a:fillRect/>
          </a:stretch>
        </p:blipFill>
        <p:spPr bwMode="auto">
          <a:xfrm>
            <a:off x="6565900" y="6165850"/>
            <a:ext cx="647700" cy="603250"/>
          </a:xfrm>
          <a:prstGeom prst="rect">
            <a:avLst/>
          </a:prstGeom>
          <a:noFill/>
          <a:ln w="9525">
            <a:noFill/>
            <a:round/>
            <a:headEnd/>
            <a:tailEnd/>
          </a:ln>
        </p:spPr>
      </p:pic>
      <p:pic>
        <p:nvPicPr>
          <p:cNvPr id="9220"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9221" name="Text Box 4"/>
          <p:cNvSpPr txBox="1">
            <a:spLocks noChangeArrowheads="1"/>
          </p:cNvSpPr>
          <p:nvPr/>
        </p:nvSpPr>
        <p:spPr bwMode="auto">
          <a:xfrm>
            <a:off x="481013" y="62992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sp>
        <p:nvSpPr>
          <p:cNvPr id="9222" name="AutoShape 5"/>
          <p:cNvSpPr>
            <a:spLocks noChangeArrowheads="1"/>
          </p:cNvSpPr>
          <p:nvPr/>
        </p:nvSpPr>
        <p:spPr bwMode="auto">
          <a:xfrm>
            <a:off x="812800" y="1028700"/>
            <a:ext cx="2879725" cy="2752725"/>
          </a:xfrm>
          <a:prstGeom prst="roundRect">
            <a:avLst>
              <a:gd name="adj" fmla="val 56"/>
            </a:avLst>
          </a:prstGeom>
          <a:noFill/>
          <a:ln w="9525">
            <a:noFill/>
            <a:round/>
            <a:headEnd/>
            <a:tailEnd/>
          </a:ln>
        </p:spPr>
        <p:txBody>
          <a:bodyPr wrap="none" anchor="ctr"/>
          <a:lstStyle/>
          <a:p>
            <a:endParaRPr lang="en-US"/>
          </a:p>
        </p:txBody>
      </p:sp>
      <p:sp>
        <p:nvSpPr>
          <p:cNvPr id="9223" name="AutoShape 6"/>
          <p:cNvSpPr>
            <a:spLocks noChangeArrowheads="1"/>
          </p:cNvSpPr>
          <p:nvPr/>
        </p:nvSpPr>
        <p:spPr bwMode="auto">
          <a:xfrm>
            <a:off x="5778500" y="901700"/>
            <a:ext cx="2879725" cy="2560638"/>
          </a:xfrm>
          <a:prstGeom prst="roundRect">
            <a:avLst>
              <a:gd name="adj" fmla="val 60"/>
            </a:avLst>
          </a:prstGeom>
          <a:noFill/>
          <a:ln w="9525">
            <a:noFill/>
            <a:round/>
            <a:headEnd/>
            <a:tailEnd/>
          </a:ln>
        </p:spPr>
        <p:txBody>
          <a:bodyPr wrap="none" anchor="ctr"/>
          <a:lstStyle/>
          <a:p>
            <a:endParaRPr lang="en-US"/>
          </a:p>
        </p:txBody>
      </p:sp>
      <p:sp>
        <p:nvSpPr>
          <p:cNvPr id="9224" name="AutoShape 7"/>
          <p:cNvSpPr>
            <a:spLocks noChangeArrowheads="1"/>
          </p:cNvSpPr>
          <p:nvPr/>
        </p:nvSpPr>
        <p:spPr bwMode="auto">
          <a:xfrm>
            <a:off x="3378200" y="2895600"/>
            <a:ext cx="2879725" cy="2560638"/>
          </a:xfrm>
          <a:prstGeom prst="roundRect">
            <a:avLst>
              <a:gd name="adj" fmla="val 60"/>
            </a:avLst>
          </a:prstGeom>
          <a:noFill/>
          <a:ln w="9525">
            <a:noFill/>
            <a:round/>
            <a:headEnd/>
            <a:tailEnd/>
          </a:ln>
        </p:spPr>
        <p:txBody>
          <a:bodyPr wrap="none" anchor="ctr"/>
          <a:lstStyle/>
          <a:p>
            <a:endParaRPr lang="en-US"/>
          </a:p>
        </p:txBody>
      </p:sp>
      <p:sp>
        <p:nvSpPr>
          <p:cNvPr id="9225" name="AutoShape 8"/>
          <p:cNvSpPr>
            <a:spLocks noChangeArrowheads="1"/>
          </p:cNvSpPr>
          <p:nvPr/>
        </p:nvSpPr>
        <p:spPr bwMode="auto">
          <a:xfrm>
            <a:off x="4584700" y="3733800"/>
            <a:ext cx="2879725" cy="2560638"/>
          </a:xfrm>
          <a:prstGeom prst="roundRect">
            <a:avLst>
              <a:gd name="adj" fmla="val 60"/>
            </a:avLst>
          </a:prstGeom>
          <a:noFill/>
          <a:ln w="9525">
            <a:noFill/>
            <a:round/>
            <a:headEnd/>
            <a:tailEnd/>
          </a:ln>
        </p:spPr>
        <p:txBody>
          <a:bodyPr wrap="none" anchor="ctr"/>
          <a:lstStyle/>
          <a:p>
            <a:endParaRPr lang="en-US"/>
          </a:p>
        </p:txBody>
      </p:sp>
      <p:sp>
        <p:nvSpPr>
          <p:cNvPr id="9226" name="Text Box 9"/>
          <p:cNvSpPr txBox="1">
            <a:spLocks noChangeArrowheads="1"/>
          </p:cNvSpPr>
          <p:nvPr/>
        </p:nvSpPr>
        <p:spPr bwMode="auto">
          <a:xfrm>
            <a:off x="803275" y="4238625"/>
            <a:ext cx="7508875" cy="1585913"/>
          </a:xfrm>
          <a:prstGeom prst="rect">
            <a:avLst/>
          </a:prstGeom>
          <a:noFill/>
          <a:ln w="9525">
            <a:noFill/>
            <a:round/>
            <a:headEnd/>
            <a:tailEnd/>
          </a:ln>
        </p:spPr>
        <p:txBody>
          <a:bodyPr lIns="0" tIns="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Frequency of “flammable”* condition occurrence, Helium jet</a:t>
            </a: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000000"/>
              </a:solidFill>
            </a:endParaRPr>
          </a:p>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 same concentration range as for the Hydrogen , 0.04 &lt; X [He] &lt; 0.75 is designated “flammable” for comparison purposes </a:t>
            </a:r>
          </a:p>
        </p:txBody>
      </p:sp>
      <p:pic>
        <p:nvPicPr>
          <p:cNvPr id="9227" name="Picture 10"/>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pic>
        <p:nvPicPr>
          <p:cNvPr id="9228" name="Picture 11"/>
          <p:cNvPicPr>
            <a:picLocks noChangeAspect="1" noChangeArrowheads="1"/>
          </p:cNvPicPr>
          <p:nvPr/>
        </p:nvPicPr>
        <p:blipFill>
          <a:blip r:embed="rId6" cstate="print"/>
          <a:srcRect l="2133" t="13252" r="9431" b="5901"/>
          <a:stretch>
            <a:fillRect/>
          </a:stretch>
        </p:blipFill>
        <p:spPr bwMode="auto">
          <a:xfrm>
            <a:off x="755650" y="620713"/>
            <a:ext cx="5068888" cy="3581400"/>
          </a:xfrm>
          <a:prstGeom prst="rect">
            <a:avLst/>
          </a:prstGeom>
          <a:noFill/>
          <a:ln w="9525">
            <a:noFill/>
            <a:round/>
            <a:headEnd/>
            <a:tailEnd/>
          </a:ln>
        </p:spPr>
      </p:pic>
      <p:pic>
        <p:nvPicPr>
          <p:cNvPr id="9229" name="Picture 12"/>
          <p:cNvPicPr>
            <a:picLocks noChangeAspect="1" noChangeArrowheads="1"/>
          </p:cNvPicPr>
          <p:nvPr/>
        </p:nvPicPr>
        <p:blipFill>
          <a:blip r:embed="rId7" cstate="print"/>
          <a:srcRect l="5139" t="14178" r="9911" b="8003"/>
          <a:stretch>
            <a:fillRect/>
          </a:stretch>
        </p:blipFill>
        <p:spPr bwMode="auto">
          <a:xfrm>
            <a:off x="5795963" y="1052513"/>
            <a:ext cx="2627312" cy="1860550"/>
          </a:xfrm>
          <a:prstGeom prst="rect">
            <a:avLst/>
          </a:prstGeom>
          <a:noFill/>
          <a:ln w="9525">
            <a:noFill/>
            <a:round/>
            <a:headEnd/>
            <a:tailEnd/>
          </a:ln>
        </p:spPr>
      </p:pic>
      <p:sp>
        <p:nvSpPr>
          <p:cNvPr id="9230" name="Text Box 13"/>
          <p:cNvSpPr txBox="1">
            <a:spLocks noChangeArrowheads="1"/>
          </p:cNvSpPr>
          <p:nvPr/>
        </p:nvSpPr>
        <p:spPr bwMode="auto">
          <a:xfrm>
            <a:off x="5940425" y="2997200"/>
            <a:ext cx="2447925" cy="1190625"/>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a:solidFill>
                  <a:srgbClr val="000000"/>
                </a:solidFill>
              </a:rPr>
              <a:t>Frequency of “flammable” condition occurrence along the centerline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841375" y="4437063"/>
            <a:ext cx="7510463" cy="1728787"/>
          </a:xfrm>
          <a:prstGeom prst="rect">
            <a:avLst/>
          </a:prstGeom>
          <a:noFill/>
          <a:ln w="9525">
            <a:noFill/>
            <a:round/>
            <a:headEnd/>
            <a:tailEnd/>
          </a:ln>
        </p:spPr>
        <p:txBody>
          <a:bodyPr lIns="0" tIns="38880" rIns="0" bIns="0" anchor="ctr"/>
          <a:lstStyle/>
          <a:p>
            <a: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Jet spread rate and transient flammable area extent</a:t>
            </a:r>
            <a:br>
              <a:rPr lang="en-US" sz="2400">
                <a:solidFill>
                  <a:srgbClr val="000000"/>
                </a:solidFill>
              </a:rPr>
            </a:br>
            <a:r>
              <a:rPr lang="en-US">
                <a:solidFill>
                  <a:srgbClr val="000000"/>
                </a:solidFill>
              </a:rPr>
              <a:t> </a:t>
            </a:r>
            <a:r>
              <a:rPr lang="en-US" sz="2400">
                <a:solidFill>
                  <a:srgbClr val="000000"/>
                </a:solidFill>
              </a:rPr>
              <a:t/>
            </a:r>
            <a:br>
              <a:rPr lang="en-US" sz="2400">
                <a:solidFill>
                  <a:srgbClr val="000000"/>
                </a:solidFill>
              </a:rPr>
            </a:br>
            <a:r>
              <a:rPr lang="en-US" sz="1600">
                <a:solidFill>
                  <a:srgbClr val="000000"/>
                </a:solidFill>
              </a:rPr>
              <a:t>L</a:t>
            </a:r>
            <a:r>
              <a:rPr lang="en-US" sz="1600" baseline="-33000">
                <a:solidFill>
                  <a:srgbClr val="000000"/>
                </a:solidFill>
              </a:rPr>
              <a:t>f</a:t>
            </a:r>
            <a:r>
              <a:rPr lang="en-US" sz="1600">
                <a:solidFill>
                  <a:srgbClr val="000000"/>
                </a:solidFill>
              </a:rPr>
              <a:t> – maximum extent of transient flammable area</a:t>
            </a:r>
            <a:br>
              <a:rPr lang="en-US" sz="1600">
                <a:solidFill>
                  <a:srgbClr val="000000"/>
                </a:solidFill>
              </a:rPr>
            </a:br>
            <a:r>
              <a:rPr lang="en-US" sz="1600">
                <a:solidFill>
                  <a:srgbClr val="000000"/>
                </a:solidFill>
              </a:rPr>
              <a:t>&lt;L</a:t>
            </a:r>
            <a:r>
              <a:rPr lang="en-US" sz="1600" baseline="-33000">
                <a:solidFill>
                  <a:srgbClr val="000000"/>
                </a:solidFill>
              </a:rPr>
              <a:t>f</a:t>
            </a:r>
            <a:r>
              <a:rPr lang="en-US" sz="1600">
                <a:solidFill>
                  <a:srgbClr val="000000"/>
                </a:solidFill>
              </a:rPr>
              <a:t>&gt; - flammable envelope based on mean concentrations</a:t>
            </a:r>
            <a:br>
              <a:rPr lang="en-US" sz="1600">
                <a:solidFill>
                  <a:srgbClr val="000000"/>
                </a:solidFill>
              </a:rPr>
            </a:br>
            <a:r>
              <a:rPr lang="en-US" sz="1600">
                <a:solidFill>
                  <a:srgbClr val="000000"/>
                </a:solidFill>
              </a:rPr>
              <a:t>L</a:t>
            </a:r>
            <a:r>
              <a:rPr lang="en-US" sz="1600" baseline="-33000">
                <a:solidFill>
                  <a:srgbClr val="000000"/>
                </a:solidFill>
              </a:rPr>
              <a:t>pf </a:t>
            </a:r>
            <a:r>
              <a:rPr lang="en-US" sz="1600">
                <a:solidFill>
                  <a:srgbClr val="000000"/>
                </a:solidFill>
              </a:rPr>
              <a:t>– extent of persistently flammable area</a:t>
            </a:r>
          </a:p>
        </p:txBody>
      </p:sp>
      <p:pic>
        <p:nvPicPr>
          <p:cNvPr id="10243" name="Picture 2"/>
          <p:cNvPicPr>
            <a:picLocks noChangeAspect="1" noChangeArrowheads="1"/>
          </p:cNvPicPr>
          <p:nvPr/>
        </p:nvPicPr>
        <p:blipFill>
          <a:blip r:embed="rId3" cstate="print"/>
          <a:srcRect/>
          <a:stretch>
            <a:fillRect/>
          </a:stretch>
        </p:blipFill>
        <p:spPr bwMode="auto">
          <a:xfrm>
            <a:off x="6565900" y="6167438"/>
            <a:ext cx="647700" cy="603250"/>
          </a:xfrm>
          <a:prstGeom prst="rect">
            <a:avLst/>
          </a:prstGeom>
          <a:noFill/>
          <a:ln w="9525">
            <a:noFill/>
            <a:round/>
            <a:headEnd/>
            <a:tailEnd/>
          </a:ln>
        </p:spPr>
      </p:pic>
      <p:pic>
        <p:nvPicPr>
          <p:cNvPr id="10244" name="Picture 3"/>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pic>
        <p:nvPicPr>
          <p:cNvPr id="10245" name="Picture 4"/>
          <p:cNvPicPr>
            <a:picLocks noChangeAspect="1" noChangeArrowheads="1"/>
          </p:cNvPicPr>
          <p:nvPr/>
        </p:nvPicPr>
        <p:blipFill>
          <a:blip r:embed="rId4" cstate="print"/>
          <a:srcRect/>
          <a:stretch>
            <a:fillRect/>
          </a:stretch>
        </p:blipFill>
        <p:spPr bwMode="auto">
          <a:xfrm>
            <a:off x="7229475" y="6172200"/>
            <a:ext cx="593725" cy="596900"/>
          </a:xfrm>
          <a:prstGeom prst="rect">
            <a:avLst/>
          </a:prstGeom>
          <a:noFill/>
          <a:ln w="9525">
            <a:noFill/>
            <a:round/>
            <a:headEnd/>
            <a:tailEnd/>
          </a:ln>
        </p:spPr>
      </p:pic>
      <p:sp>
        <p:nvSpPr>
          <p:cNvPr id="10246" name="Text Box 5"/>
          <p:cNvSpPr txBox="1">
            <a:spLocks noChangeArrowheads="1"/>
          </p:cNvSpPr>
          <p:nvPr/>
        </p:nvSpPr>
        <p:spPr bwMode="auto">
          <a:xfrm>
            <a:off x="506413" y="6337300"/>
            <a:ext cx="2898775" cy="227013"/>
          </a:xfrm>
          <a:prstGeom prst="rect">
            <a:avLst/>
          </a:prstGeom>
          <a:noFill/>
          <a:ln w="9525">
            <a:noFill/>
            <a:round/>
            <a:headEnd/>
            <a:tailEnd/>
          </a:ln>
        </p:spPr>
        <p:txBody>
          <a:bodyPr lIns="90000" tIns="4500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900">
                <a:solidFill>
                  <a:srgbClr val="314004"/>
                </a:solidFill>
              </a:rPr>
              <a:t>4</a:t>
            </a:r>
            <a:r>
              <a:rPr lang="en-CA" sz="900" baseline="30000">
                <a:solidFill>
                  <a:srgbClr val="314004"/>
                </a:solidFill>
              </a:rPr>
              <a:t>th</a:t>
            </a:r>
            <a:r>
              <a:rPr lang="en-CA" sz="900">
                <a:solidFill>
                  <a:srgbClr val="314004"/>
                </a:solidFill>
              </a:rPr>
              <a:t> ICHS  San Francisco, 12-14 September 2011</a:t>
            </a:r>
          </a:p>
        </p:txBody>
      </p:sp>
      <p:pic>
        <p:nvPicPr>
          <p:cNvPr id="10247" name="Picture 6"/>
          <p:cNvPicPr>
            <a:picLocks noChangeAspect="1" noChangeArrowheads="1"/>
          </p:cNvPicPr>
          <p:nvPr/>
        </p:nvPicPr>
        <p:blipFill>
          <a:blip r:embed="rId5" cstate="print"/>
          <a:srcRect/>
          <a:stretch>
            <a:fillRect/>
          </a:stretch>
        </p:blipFill>
        <p:spPr bwMode="auto">
          <a:xfrm>
            <a:off x="5219700" y="6165850"/>
            <a:ext cx="1296988" cy="525463"/>
          </a:xfrm>
          <a:prstGeom prst="rect">
            <a:avLst/>
          </a:prstGeom>
          <a:noFill/>
          <a:ln w="9525">
            <a:noFill/>
            <a:round/>
            <a:headEnd/>
            <a:tailEnd/>
          </a:ln>
        </p:spPr>
      </p:pic>
      <p:pic>
        <p:nvPicPr>
          <p:cNvPr id="10248" name="Picture 7"/>
          <p:cNvPicPr>
            <a:picLocks noChangeAspect="1" noChangeArrowheads="1"/>
          </p:cNvPicPr>
          <p:nvPr/>
        </p:nvPicPr>
        <p:blipFill>
          <a:blip r:embed="rId6" cstate="print"/>
          <a:srcRect l="5376" t="12202" r="8620" b="5904"/>
          <a:stretch>
            <a:fillRect/>
          </a:stretch>
        </p:blipFill>
        <p:spPr bwMode="auto">
          <a:xfrm>
            <a:off x="1908175" y="620713"/>
            <a:ext cx="5362575" cy="39465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6390</TotalTime>
  <Words>1470</Words>
  <Application>Microsoft Office PowerPoint</Application>
  <PresentationFormat>On-screen Show (4:3)</PresentationFormat>
  <Paragraphs>219</Paragraphs>
  <Slides>29</Slides>
  <Notes>28</Notes>
  <HiddenSlides>0</HiddenSlides>
  <MMClips>8</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uqtr</dc:creator>
  <cp:lastModifiedBy>AES</cp:lastModifiedBy>
  <cp:revision>405</cp:revision>
  <cp:lastPrinted>1601-01-01T00:00:00Z</cp:lastPrinted>
  <dcterms:created xsi:type="dcterms:W3CDTF">2010-01-11T20:38:01Z</dcterms:created>
  <dcterms:modified xsi:type="dcterms:W3CDTF">2011-09-12T20:38:38Z</dcterms:modified>
</cp:coreProperties>
</file>