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0" r:id="rId3"/>
    <p:sldMasterId id="2147483672" r:id="rId4"/>
    <p:sldMasterId id="2147483674" r:id="rId5"/>
    <p:sldMasterId id="2147483676" r:id="rId6"/>
    <p:sldMasterId id="2147483678" r:id="rId7"/>
  </p:sldMasterIdLst>
  <p:notesMasterIdLst>
    <p:notesMasterId r:id="rId30"/>
  </p:notesMasterIdLst>
  <p:handoutMasterIdLst>
    <p:handoutMasterId r:id="rId31"/>
  </p:handoutMasterIdLst>
  <p:sldIdLst>
    <p:sldId id="414" r:id="rId8"/>
    <p:sldId id="597" r:id="rId9"/>
    <p:sldId id="630" r:id="rId10"/>
    <p:sldId id="598" r:id="rId11"/>
    <p:sldId id="599" r:id="rId12"/>
    <p:sldId id="600" r:id="rId13"/>
    <p:sldId id="601" r:id="rId14"/>
    <p:sldId id="624" r:id="rId15"/>
    <p:sldId id="625" r:id="rId16"/>
    <p:sldId id="626" r:id="rId17"/>
    <p:sldId id="623" r:id="rId18"/>
    <p:sldId id="629" r:id="rId19"/>
    <p:sldId id="622" r:id="rId20"/>
    <p:sldId id="619" r:id="rId21"/>
    <p:sldId id="628" r:id="rId22"/>
    <p:sldId id="627" r:id="rId23"/>
    <p:sldId id="610" r:id="rId24"/>
    <p:sldId id="609" r:id="rId25"/>
    <p:sldId id="611" r:id="rId26"/>
    <p:sldId id="612" r:id="rId27"/>
    <p:sldId id="613" r:id="rId28"/>
    <p:sldId id="614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A5FF"/>
    <a:srgbClr val="0000FF"/>
    <a:srgbClr val="BDE4FF"/>
    <a:srgbClr val="E1E1FF"/>
    <a:srgbClr val="C8C8FF"/>
    <a:srgbClr val="ECF7A7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7167" autoAdjust="0"/>
    <p:restoredTop sz="69003" autoAdjust="0"/>
  </p:normalViewPr>
  <p:slideViewPr>
    <p:cSldViewPr snapToGrid="0">
      <p:cViewPr varScale="1">
        <p:scale>
          <a:sx n="105" d="100"/>
          <a:sy n="105" d="100"/>
        </p:scale>
        <p:origin x="-660" y="-9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1458" y="-102"/>
      </p:cViewPr>
      <p:guideLst>
        <p:guide orient="horz" pos="3025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OFT\Desktop\Jeff\NFPA%202\Analysis\NFPA%202%20analysis%20mitigation%20analysi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eff\Documents\NFPA%202\Analysis\NFPA%202%20analysis%20mitigation%20analysis%20rev%201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eff\Documents\NFPA%202\Analysis\NFPA%202%20analysis%20mitigation%20analysis%20rev%20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ff\Documents\NFPA%202\Analysis\NFPA%202%20analysis%20mitigation%20analysis%20rev%201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LOFT\Desktop\Jeff\NFPA%202\Analysis\NFPA%202%20analysis%20mitigation%20analysis.xls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Jeff\Documents\Hydrogen\ISO\NFPA-ISO%20comparis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/>
              <a:t>3000 psig </a:t>
            </a:r>
            <a:r>
              <a:rPr lang="en-US" sz="1400" dirty="0" smtClean="0"/>
              <a:t>(20.7 </a:t>
            </a:r>
            <a:r>
              <a:rPr lang="en-US" sz="1400" dirty="0" err="1" smtClean="0"/>
              <a:t>MPa</a:t>
            </a:r>
            <a:r>
              <a:rPr lang="en-US" sz="1400" dirty="0" smtClean="0"/>
              <a:t>)System </a:t>
            </a:r>
            <a:r>
              <a:rPr lang="en-US" sz="1400" dirty="0"/>
              <a:t>Isolation Results - 1%</a:t>
            </a:r>
          </a:p>
        </c:rich>
      </c:tx>
      <c:layout>
        <c:manualLayout>
          <c:xMode val="edge"/>
          <c:yMode val="edge"/>
          <c:x val="0.2520195849053925"/>
          <c:y val="3.153160088418701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155101596499519"/>
          <c:y val="0.16216251883296148"/>
          <c:w val="0.58481467779328333"/>
          <c:h val="0.6824339334220455"/>
        </c:manualLayout>
      </c:layout>
      <c:scatterChart>
        <c:scatterStyle val="smoothMarker"/>
        <c:ser>
          <c:idx val="0"/>
          <c:order val="0"/>
          <c:tx>
            <c:strRef>
              <c:f>'Isolation summary plots'!$B$4</c:f>
              <c:strCache>
                <c:ptCount val="1"/>
                <c:pt idx="0">
                  <c:v>No Isolation</c:v>
                </c:pt>
              </c:strCache>
            </c:strRef>
          </c:tx>
          <c:spPr>
            <a:ln w="3175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'Isolation summary plots'!$A$6:$A$16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'Isolation summary plots'!$B$6:$B$16</c:f>
              <c:numCache>
                <c:formatCode>0.00E+00</c:formatCode>
                <c:ptCount val="11"/>
                <c:pt idx="0">
                  <c:v>4.2100000000000129E-5</c:v>
                </c:pt>
                <c:pt idx="1">
                  <c:v>3.4950000000000097E-5</c:v>
                </c:pt>
                <c:pt idx="2">
                  <c:v>3.1100000000000105E-5</c:v>
                </c:pt>
                <c:pt idx="3">
                  <c:v>2.8300000000000071E-5</c:v>
                </c:pt>
                <c:pt idx="4">
                  <c:v>2.68900000000001E-5</c:v>
                </c:pt>
                <c:pt idx="5">
                  <c:v>2.5660000000000063E-5</c:v>
                </c:pt>
                <c:pt idx="6">
                  <c:v>2.4770000000000073E-5</c:v>
                </c:pt>
                <c:pt idx="7">
                  <c:v>2.4120000000000047E-5</c:v>
                </c:pt>
                <c:pt idx="8">
                  <c:v>2.3320000000000031E-5</c:v>
                </c:pt>
                <c:pt idx="9">
                  <c:v>2.049000000000006E-5</c:v>
                </c:pt>
                <c:pt idx="10">
                  <c:v>1.8610000000000064E-5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'Isolation summary plots'!$D$4</c:f>
              <c:strCache>
                <c:ptCount val="1"/>
                <c:pt idx="0">
                  <c:v>TT Manifold-1%</c:v>
                </c:pt>
              </c:strCache>
            </c:strRef>
          </c:tx>
          <c:spPr>
            <a:ln w="3175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'Isolation summary plots'!$A$6:$A$16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'Isolation summary plots'!$D$6:$D$16</c:f>
              <c:numCache>
                <c:formatCode>0.00E+00</c:formatCode>
                <c:ptCount val="11"/>
                <c:pt idx="0">
                  <c:v>3.7930000000000126E-5</c:v>
                </c:pt>
                <c:pt idx="1">
                  <c:v>3.0180000000000087E-5</c:v>
                </c:pt>
                <c:pt idx="2">
                  <c:v>2.5400000000000089E-5</c:v>
                </c:pt>
                <c:pt idx="3">
                  <c:v>2.2790000000000075E-5</c:v>
                </c:pt>
                <c:pt idx="4">
                  <c:v>2.1570000000000063E-5</c:v>
                </c:pt>
                <c:pt idx="5">
                  <c:v>2.0611000000000088E-5</c:v>
                </c:pt>
                <c:pt idx="6">
                  <c:v>1.9214000000000054E-5</c:v>
                </c:pt>
                <c:pt idx="7">
                  <c:v>1.8612000000000068E-5</c:v>
                </c:pt>
                <c:pt idx="8">
                  <c:v>1.7992000000000068E-5</c:v>
                </c:pt>
                <c:pt idx="9">
                  <c:v>1.5999000000000048E-5</c:v>
                </c:pt>
                <c:pt idx="10">
                  <c:v>1.4551000000000037E-5</c:v>
                </c:pt>
              </c:numCache>
            </c:numRef>
          </c:yVal>
          <c:smooth val="1"/>
        </c:ser>
        <c:axId val="34690560"/>
        <c:axId val="34692480"/>
      </c:scatterChart>
      <c:valAx>
        <c:axId val="34690560"/>
        <c:scaling>
          <c:orientation val="minMax"/>
          <c:max val="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/>
                  <a:t>Separation Distance (m)</a:t>
                </a:r>
              </a:p>
            </c:rich>
          </c:tx>
          <c:layout>
            <c:manualLayout>
              <c:xMode val="edge"/>
              <c:yMode val="edge"/>
              <c:x val="0.32794856240894138"/>
              <c:y val="0.91441642564141956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92480"/>
        <c:crosses val="autoZero"/>
        <c:crossBetween val="midCat"/>
      </c:valAx>
      <c:valAx>
        <c:axId val="3469248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/>
                  <a:t>Cumulative Frequency of Fatality (/yr)</a:t>
                </a:r>
              </a:p>
            </c:rich>
          </c:tx>
          <c:layout>
            <c:manualLayout>
              <c:xMode val="edge"/>
              <c:yMode val="edge"/>
              <c:x val="2.5848162554399323E-2"/>
              <c:y val="0.22973023501336237"/>
            </c:manualLayout>
          </c:layout>
          <c:spPr>
            <a:noFill/>
            <a:ln w="25400">
              <a:noFill/>
            </a:ln>
          </c:spPr>
        </c:title>
        <c:numFmt formatCode="0.0E+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9056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867589560154604"/>
          <c:y val="0.4154614244753766"/>
          <c:w val="0.20840081059484394"/>
          <c:h val="9.6847059858574086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aseline="0"/>
              <a:t>15000 psig (103.4 MPa) System Isolation Results </a:t>
            </a:r>
          </a:p>
        </c:rich>
      </c:tx>
      <c:layout>
        <c:manualLayout>
          <c:xMode val="edge"/>
          <c:yMode val="edge"/>
          <c:x val="0.27463668010803977"/>
          <c:y val="3.170731707317082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508897532639562"/>
          <c:y val="0.17317073170731706"/>
          <c:w val="0.5541199847599324"/>
          <c:h val="0.65853658536585358"/>
        </c:manualLayout>
      </c:layout>
      <c:scatterChart>
        <c:scatterStyle val="smoothMarker"/>
        <c:ser>
          <c:idx val="0"/>
          <c:order val="0"/>
          <c:tx>
            <c:strRef>
              <c:f>'Isolation summary plots'!$B$22</c:f>
              <c:strCache>
                <c:ptCount val="1"/>
                <c:pt idx="0">
                  <c:v>No Isolation</c:v>
                </c:pt>
              </c:strCache>
            </c:strRef>
          </c:tx>
          <c:spPr>
            <a:ln w="285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'Isolation summary plots'!$A$24:$A$34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'Isolation summary plots'!$B$24:$B$34</c:f>
              <c:numCache>
                <c:formatCode>0.00E+00</c:formatCode>
                <c:ptCount val="11"/>
                <c:pt idx="0">
                  <c:v>8.6900000000000066E-5</c:v>
                </c:pt>
                <c:pt idx="1">
                  <c:v>6.3000000000000027E-5</c:v>
                </c:pt>
                <c:pt idx="2">
                  <c:v>5.3000000000000021E-5</c:v>
                </c:pt>
                <c:pt idx="3">
                  <c:v>4.710000000000002E-5</c:v>
                </c:pt>
                <c:pt idx="4">
                  <c:v>4.2450000000000029E-5</c:v>
                </c:pt>
                <c:pt idx="5">
                  <c:v>3.9880000000000032E-5</c:v>
                </c:pt>
                <c:pt idx="6">
                  <c:v>3.7540000000000017E-5</c:v>
                </c:pt>
                <c:pt idx="7">
                  <c:v>3.5850000000000018E-5</c:v>
                </c:pt>
                <c:pt idx="8">
                  <c:v>3.4170000000000013E-5</c:v>
                </c:pt>
                <c:pt idx="9">
                  <c:v>2.9750000000000008E-5</c:v>
                </c:pt>
                <c:pt idx="10">
                  <c:v>2.6940000000000017E-5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'Isolation summary plots'!$D$22</c:f>
              <c:strCache>
                <c:ptCount val="1"/>
                <c:pt idx="0">
                  <c:v>TT Manifold-1%</c:v>
                </c:pt>
              </c:strCache>
            </c:strRef>
          </c:tx>
          <c:spPr>
            <a:ln w="28575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'Isolation summary plots'!$A$24:$A$34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'Isolation summary plots'!$D$24:$D$34</c:f>
              <c:numCache>
                <c:formatCode>0.00E+00</c:formatCode>
                <c:ptCount val="11"/>
                <c:pt idx="0">
                  <c:v>8.5300000000000041E-5</c:v>
                </c:pt>
                <c:pt idx="1">
                  <c:v>5.704000000000003E-5</c:v>
                </c:pt>
                <c:pt idx="2">
                  <c:v>4.8990000000000031E-5</c:v>
                </c:pt>
                <c:pt idx="3">
                  <c:v>4.4180000000000021E-5</c:v>
                </c:pt>
                <c:pt idx="4">
                  <c:v>3.9895000000000024E-5</c:v>
                </c:pt>
                <c:pt idx="5">
                  <c:v>3.5078000000000019E-5</c:v>
                </c:pt>
                <c:pt idx="6">
                  <c:v>3.3679000000000021E-5</c:v>
                </c:pt>
                <c:pt idx="7">
                  <c:v>3.2205000000000014E-5</c:v>
                </c:pt>
                <c:pt idx="8">
                  <c:v>3.1047000000000016E-5</c:v>
                </c:pt>
                <c:pt idx="9">
                  <c:v>2.7815000000000021E-5</c:v>
                </c:pt>
                <c:pt idx="10">
                  <c:v>2.5194000000000006E-5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'Isolation summary plots'!$F$22</c:f>
              <c:strCache>
                <c:ptCount val="1"/>
                <c:pt idx="0">
                  <c:v> Storage Manifold-1%</c:v>
                </c:pt>
              </c:strCache>
            </c:strRef>
          </c:tx>
          <c:spPr>
            <a:ln w="28575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'Isolation summary plots'!$A$24:$A$34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'Isolation summary plots'!$F$24:$F$34</c:f>
              <c:numCache>
                <c:formatCode>0.00E+00</c:formatCode>
                <c:ptCount val="11"/>
                <c:pt idx="0">
                  <c:v>8.3000000000000052E-5</c:v>
                </c:pt>
                <c:pt idx="1">
                  <c:v>5.8870000000000024E-5</c:v>
                </c:pt>
                <c:pt idx="2">
                  <c:v>4.8830000000000025E-5</c:v>
                </c:pt>
                <c:pt idx="3">
                  <c:v>4.3300000000000029E-5</c:v>
                </c:pt>
                <c:pt idx="4">
                  <c:v>3.8830000000000013E-5</c:v>
                </c:pt>
                <c:pt idx="5">
                  <c:v>3.5830000000000028E-5</c:v>
                </c:pt>
                <c:pt idx="6">
                  <c:v>3.3670000000000022E-5</c:v>
                </c:pt>
                <c:pt idx="7">
                  <c:v>3.2160000000000017E-5</c:v>
                </c:pt>
                <c:pt idx="8">
                  <c:v>3.0660000000000008E-5</c:v>
                </c:pt>
                <c:pt idx="9">
                  <c:v>2.6780000000000015E-5</c:v>
                </c:pt>
                <c:pt idx="10">
                  <c:v>2.4240000000000012E-5</c:v>
                </c:pt>
              </c:numCache>
            </c:numRef>
          </c:yVal>
          <c:smooth val="1"/>
        </c:ser>
        <c:ser>
          <c:idx val="1"/>
          <c:order val="3"/>
          <c:tx>
            <c:strRef>
              <c:f>'Isolation summary plots'!$E$22</c:f>
              <c:strCache>
                <c:ptCount val="1"/>
                <c:pt idx="0">
                  <c:v>Stanchion-1%</c:v>
                </c:pt>
              </c:strCache>
            </c:strRef>
          </c:tx>
          <c:spPr>
            <a:ln w="28575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'Isolation summary plots'!$A$24:$A$34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'Isolation summary plots'!$E$24:$E$34</c:f>
              <c:numCache>
                <c:formatCode>0.00E+00</c:formatCode>
                <c:ptCount val="11"/>
                <c:pt idx="0">
                  <c:v>8.6900000000000066E-5</c:v>
                </c:pt>
                <c:pt idx="1">
                  <c:v>5.880000000000004E-5</c:v>
                </c:pt>
                <c:pt idx="2">
                  <c:v>5.1040000000000013E-5</c:v>
                </c:pt>
                <c:pt idx="3">
                  <c:v>4.6140000000000002E-5</c:v>
                </c:pt>
                <c:pt idx="4">
                  <c:v>4.1684999999999998E-5</c:v>
                </c:pt>
                <c:pt idx="5">
                  <c:v>3.6748000000000015E-5</c:v>
                </c:pt>
                <c:pt idx="6">
                  <c:v>3.5362000000000011E-5</c:v>
                </c:pt>
                <c:pt idx="7">
                  <c:v>3.4050000000000014E-5</c:v>
                </c:pt>
                <c:pt idx="8">
                  <c:v>3.2838000000000027E-5</c:v>
                </c:pt>
                <c:pt idx="9">
                  <c:v>2.9345000000000015E-5</c:v>
                </c:pt>
                <c:pt idx="10">
                  <c:v>2.6616000000000018E-5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'Isolation summary plots'!$G$22</c:f>
              <c:strCache>
                <c:ptCount val="1"/>
                <c:pt idx="0">
                  <c:v>Storage Cylinder and TT Manifold-1%</c:v>
                </c:pt>
              </c:strCache>
            </c:strRef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'Isolation summary plots'!$A$24:$A$34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'Isolation summary plots'!$G$24:$G$34</c:f>
              <c:numCache>
                <c:formatCode>0.00E+00</c:formatCode>
                <c:ptCount val="11"/>
                <c:pt idx="0">
                  <c:v>7.2300000000000036E-5</c:v>
                </c:pt>
                <c:pt idx="1">
                  <c:v>4.2270000000000014E-5</c:v>
                </c:pt>
                <c:pt idx="2">
                  <c:v>3.4800000000000012E-5</c:v>
                </c:pt>
                <c:pt idx="3">
                  <c:v>3.0910000000000014E-5</c:v>
                </c:pt>
                <c:pt idx="4">
                  <c:v>2.628500000000002E-5</c:v>
                </c:pt>
                <c:pt idx="5">
                  <c:v>2.1218000000000009E-5</c:v>
                </c:pt>
                <c:pt idx="6">
                  <c:v>2.0449000000000017E-5</c:v>
                </c:pt>
                <c:pt idx="7">
                  <c:v>1.9335000000000004E-5</c:v>
                </c:pt>
                <c:pt idx="8">
                  <c:v>1.8627000000000013E-5</c:v>
                </c:pt>
                <c:pt idx="9">
                  <c:v>1.7195000000000007E-5</c:v>
                </c:pt>
                <c:pt idx="10">
                  <c:v>1.5294000000000006E-5</c:v>
                </c:pt>
              </c:numCache>
            </c:numRef>
          </c:yVal>
          <c:smooth val="1"/>
        </c:ser>
        <c:axId val="34834304"/>
        <c:axId val="34840576"/>
      </c:scatterChart>
      <c:valAx>
        <c:axId val="34834304"/>
        <c:scaling>
          <c:orientation val="minMax"/>
          <c:max val="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/>
                  <a:t>Separation Distance (m)</a:t>
                </a:r>
              </a:p>
            </c:rich>
          </c:tx>
          <c:layout>
            <c:manualLayout>
              <c:xMode val="edge"/>
              <c:yMode val="edge"/>
              <c:x val="0.30533134892871833"/>
              <c:y val="0.90731707317073151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840576"/>
        <c:crosses val="autoZero"/>
        <c:crossBetween val="midCat"/>
        <c:minorUnit val="5"/>
      </c:valAx>
      <c:valAx>
        <c:axId val="34840576"/>
        <c:scaling>
          <c:orientation val="minMax"/>
          <c:max val="8.0000000000000142E-5"/>
          <c:min val="1.0000000000000023E-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/>
                  <a:t>Cumulative Frequency of Fataity (/yr)</a:t>
                </a:r>
              </a:p>
            </c:rich>
          </c:tx>
          <c:layout>
            <c:manualLayout>
              <c:xMode val="edge"/>
              <c:yMode val="edge"/>
              <c:x val="2.5848142164781946E-2"/>
              <c:y val="0.21219512195121951"/>
            </c:manualLayout>
          </c:layout>
          <c:spPr>
            <a:noFill/>
            <a:ln w="25400">
              <a:noFill/>
            </a:ln>
          </c:spPr>
        </c:title>
        <c:numFmt formatCode="0.0E+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83430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76743456340993"/>
          <c:y val="0.30000000000000032"/>
          <c:w val="0.23101794020497041"/>
          <c:h val="0.4048780487804881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15000 psig (103.4 MPa) System Isolation Results </a:t>
            </a:r>
          </a:p>
        </c:rich>
      </c:tx>
      <c:layout>
        <c:manualLayout>
          <c:xMode val="edge"/>
          <c:yMode val="edge"/>
          <c:x val="0.23618224467944671"/>
          <c:y val="2.18210475609163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666693003345284"/>
          <c:y val="0.17359433927349896"/>
          <c:w val="0.57227700906318824"/>
          <c:h val="0.65770249668410252"/>
        </c:manualLayout>
      </c:layout>
      <c:scatterChart>
        <c:scatterStyle val="smoothMarker"/>
        <c:ser>
          <c:idx val="0"/>
          <c:order val="0"/>
          <c:tx>
            <c:strRef>
              <c:f>'Isolation summary plots'!$B$22</c:f>
              <c:strCache>
                <c:ptCount val="1"/>
                <c:pt idx="0">
                  <c:v>No Isolation</c:v>
                </c:pt>
              </c:strCache>
            </c:strRef>
          </c:tx>
          <c:spPr>
            <a:ln w="285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'Isolation summary plots'!$A$24:$A$34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'Isolation summary plots'!$B$24:$B$34</c:f>
              <c:numCache>
                <c:formatCode>0.00E+00</c:formatCode>
                <c:ptCount val="11"/>
                <c:pt idx="0">
                  <c:v>8.6900000000000066E-5</c:v>
                </c:pt>
                <c:pt idx="1">
                  <c:v>6.3000000000000054E-5</c:v>
                </c:pt>
                <c:pt idx="2">
                  <c:v>5.3000000000000041E-5</c:v>
                </c:pt>
                <c:pt idx="3">
                  <c:v>4.710000000000004E-5</c:v>
                </c:pt>
                <c:pt idx="4">
                  <c:v>4.2450000000000056E-5</c:v>
                </c:pt>
                <c:pt idx="5">
                  <c:v>3.9880000000000059E-5</c:v>
                </c:pt>
                <c:pt idx="6">
                  <c:v>3.7540000000000044E-5</c:v>
                </c:pt>
                <c:pt idx="7">
                  <c:v>3.5850000000000038E-5</c:v>
                </c:pt>
                <c:pt idx="8">
                  <c:v>3.4170000000000027E-5</c:v>
                </c:pt>
                <c:pt idx="9">
                  <c:v>2.9750000000000018E-5</c:v>
                </c:pt>
                <c:pt idx="10">
                  <c:v>2.6940000000000033E-5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'Isolation summary plots'!$C$22</c:f>
              <c:strCache>
                <c:ptCount val="1"/>
                <c:pt idx="0">
                  <c:v>TT &amp; Storage Manifolds-1%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'Isolation summary plots'!$A$24:$A$34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'Isolation summary plots'!$C$24:$C$34</c:f>
              <c:numCache>
                <c:formatCode>0.00E+00</c:formatCode>
                <c:ptCount val="11"/>
                <c:pt idx="0">
                  <c:v>8.1400000000000027E-5</c:v>
                </c:pt>
                <c:pt idx="1">
                  <c:v>5.2660000000000048E-5</c:v>
                </c:pt>
                <c:pt idx="2">
                  <c:v>4.4820000000000049E-5</c:v>
                </c:pt>
                <c:pt idx="3">
                  <c:v>4.0380000000000044E-5</c:v>
                </c:pt>
                <c:pt idx="4">
                  <c:v>3.6275000000000062E-5</c:v>
                </c:pt>
                <c:pt idx="5">
                  <c:v>3.1028000000000029E-5</c:v>
                </c:pt>
                <c:pt idx="6">
                  <c:v>2.9809000000000026E-5</c:v>
                </c:pt>
                <c:pt idx="7">
                  <c:v>2.8515000000000014E-5</c:v>
                </c:pt>
                <c:pt idx="8">
                  <c:v>2.7537000000000038E-5</c:v>
                </c:pt>
                <c:pt idx="9">
                  <c:v>2.4845000000000041E-5</c:v>
                </c:pt>
                <c:pt idx="10">
                  <c:v>2.2494000000000026E-5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'Isolation summary plots'!$H$22</c:f>
              <c:strCache>
                <c:ptCount val="1"/>
                <c:pt idx="0">
                  <c:v>TT &amp; Storage Manifolds-10%</c:v>
                </c:pt>
              </c:strCache>
            </c:strRef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'Isolation summary plots'!$A$24:$A$34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'Isolation summary plots'!$H$24:$H$34</c:f>
              <c:numCache>
                <c:formatCode>0.00E+00</c:formatCode>
                <c:ptCount val="11"/>
                <c:pt idx="0">
                  <c:v>8.2600000000000097E-5</c:v>
                </c:pt>
                <c:pt idx="1">
                  <c:v>5.9100000000000068E-5</c:v>
                </c:pt>
                <c:pt idx="2">
                  <c:v>4.8600000000000023E-5</c:v>
                </c:pt>
                <c:pt idx="3">
                  <c:v>4.2940000000000033E-5</c:v>
                </c:pt>
                <c:pt idx="4">
                  <c:v>3.8570000000000025E-5</c:v>
                </c:pt>
                <c:pt idx="5">
                  <c:v>3.5630000000000037E-5</c:v>
                </c:pt>
                <c:pt idx="6">
                  <c:v>3.2562000000000025E-5</c:v>
                </c:pt>
                <c:pt idx="7">
                  <c:v>3.0990000000000027E-5</c:v>
                </c:pt>
                <c:pt idx="8">
                  <c:v>2.9568000000000002E-5</c:v>
                </c:pt>
                <c:pt idx="9">
                  <c:v>2.5040000000000028E-5</c:v>
                </c:pt>
                <c:pt idx="10">
                  <c:v>2.2494000000000026E-5</c:v>
                </c:pt>
              </c:numCache>
            </c:numRef>
          </c:yVal>
          <c:smooth val="1"/>
        </c:ser>
        <c:axId val="34866304"/>
        <c:axId val="34868224"/>
      </c:scatterChart>
      <c:valAx>
        <c:axId val="34866304"/>
        <c:scaling>
          <c:orientation val="minMax"/>
          <c:max val="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/>
                  <a:t>Separation Distance (m)</a:t>
                </a:r>
              </a:p>
            </c:rich>
          </c:tx>
          <c:layout>
            <c:manualLayout>
              <c:xMode val="edge"/>
              <c:yMode val="edge"/>
              <c:x val="0.29126264556736231"/>
              <c:y val="0.90709149131419808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868224"/>
        <c:crosses val="autoZero"/>
        <c:crossBetween val="midCat"/>
        <c:minorUnit val="5"/>
      </c:valAx>
      <c:valAx>
        <c:axId val="34868224"/>
        <c:scaling>
          <c:orientation val="minMax"/>
          <c:max val="8.0000000000000115E-5"/>
          <c:min val="2.0000000000000029E-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/>
                  <a:t>Cumulative Frequency of Fataity (/yr)</a:t>
                </a:r>
              </a:p>
            </c:rich>
          </c:tx>
          <c:layout>
            <c:manualLayout>
              <c:xMode val="edge"/>
              <c:yMode val="edge"/>
              <c:x val="1.9417475728155373E-2"/>
              <c:y val="0.1483295150453382"/>
            </c:manualLayout>
          </c:layout>
          <c:spPr>
            <a:noFill/>
            <a:ln w="25400">
              <a:noFill/>
            </a:ln>
          </c:spPr>
        </c:title>
        <c:numFmt formatCode="0.0E+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86630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699148043387977"/>
          <c:y val="0.43276334956907891"/>
          <c:w val="0.22006523456412638"/>
          <c:h val="0.2428690423477018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3000 psig (20.7 MPa)</a:t>
            </a:r>
            <a:r>
              <a:rPr lang="en-US" sz="1400" baseline="0"/>
              <a:t> </a:t>
            </a:r>
            <a:r>
              <a:rPr lang="en-US" sz="1400"/>
              <a:t>System - Orifice on Stanchion</a:t>
            </a:r>
          </a:p>
        </c:rich>
      </c:tx>
      <c:layout>
        <c:manualLayout>
          <c:xMode val="edge"/>
          <c:yMode val="edge"/>
          <c:x val="0.18844035577747631"/>
          <c:y val="2.94578454093697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612903225806452"/>
          <c:y val="0.17067307692307665"/>
          <c:w val="0.5967741935483879"/>
          <c:h val="0.6634615384615391"/>
        </c:manualLayout>
      </c:layout>
      <c:scatterChart>
        <c:scatterStyle val="smoothMarker"/>
        <c:ser>
          <c:idx val="2"/>
          <c:order val="0"/>
          <c:tx>
            <c:strRef>
              <c:f>'3000 pisg orifice stanchion'!$O$170</c:f>
              <c:strCache>
                <c:ptCount val="1"/>
                <c:pt idx="0">
                  <c:v>No orifice</c:v>
                </c:pt>
              </c:strCache>
            </c:strRef>
          </c:tx>
          <c:spPr>
            <a:ln w="285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'3000 psig Base'!$H$125:$H$135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'3000 psig Base'!$O$125:$O$135</c:f>
              <c:numCache>
                <c:formatCode>0.00E+00</c:formatCode>
                <c:ptCount val="11"/>
                <c:pt idx="0">
                  <c:v>4.2100000000000041E-5</c:v>
                </c:pt>
                <c:pt idx="1">
                  <c:v>3.495000000000003E-5</c:v>
                </c:pt>
                <c:pt idx="2">
                  <c:v>3.1100000000000031E-5</c:v>
                </c:pt>
                <c:pt idx="3">
                  <c:v>2.8300000000000017E-5</c:v>
                </c:pt>
                <c:pt idx="4">
                  <c:v>2.6890000000000029E-5</c:v>
                </c:pt>
                <c:pt idx="5">
                  <c:v>2.5660000000000019E-5</c:v>
                </c:pt>
                <c:pt idx="6">
                  <c:v>2.4770000000000019E-5</c:v>
                </c:pt>
                <c:pt idx="7">
                  <c:v>2.4120000000000006E-5</c:v>
                </c:pt>
                <c:pt idx="8">
                  <c:v>2.332E-5</c:v>
                </c:pt>
                <c:pt idx="9">
                  <c:v>2.0490000000000019E-5</c:v>
                </c:pt>
                <c:pt idx="10">
                  <c:v>1.8610000000000023E-5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'3000 pisg orifice stanchion'!$O$135</c:f>
              <c:strCache>
                <c:ptCount val="1"/>
                <c:pt idx="0">
                  <c:v>10% Orifice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'3000 pisg orifice stanchion'!$H$137:$H$147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'3000 pisg orifice stanchion'!$O$137:$O$147</c:f>
              <c:numCache>
                <c:formatCode>0.00E+00</c:formatCode>
                <c:ptCount val="11"/>
                <c:pt idx="0">
                  <c:v>4.2100000000000041E-5</c:v>
                </c:pt>
                <c:pt idx="1">
                  <c:v>3.495000000000003E-5</c:v>
                </c:pt>
                <c:pt idx="2">
                  <c:v>3.1100000000000031E-5</c:v>
                </c:pt>
                <c:pt idx="3">
                  <c:v>2.8300000000000017E-5</c:v>
                </c:pt>
                <c:pt idx="4">
                  <c:v>2.6890000000000029E-5</c:v>
                </c:pt>
                <c:pt idx="5">
                  <c:v>2.5660000000000019E-5</c:v>
                </c:pt>
                <c:pt idx="6">
                  <c:v>2.4770000000000019E-5</c:v>
                </c:pt>
                <c:pt idx="7">
                  <c:v>2.4120000000000006E-5</c:v>
                </c:pt>
                <c:pt idx="8">
                  <c:v>1.9670000000000027E-5</c:v>
                </c:pt>
                <c:pt idx="9">
                  <c:v>1.7390000000000015E-5</c:v>
                </c:pt>
                <c:pt idx="10">
                  <c:v>1.4100000000000012E-5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'3000 pisg orifice stanchion'!$O$155</c:f>
              <c:strCache>
                <c:ptCount val="1"/>
                <c:pt idx="0">
                  <c:v>1% Orifice</c:v>
                </c:pt>
              </c:strCache>
            </c:strRef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'3000 pisg orifice stanchion'!$H$157:$H$167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'3000 pisg orifice stanchion'!$O$157:$O$167</c:f>
              <c:numCache>
                <c:formatCode>0.00E+00</c:formatCode>
                <c:ptCount val="11"/>
                <c:pt idx="0">
                  <c:v>4.2100000000000041E-5</c:v>
                </c:pt>
                <c:pt idx="1">
                  <c:v>3.495000000000003E-5</c:v>
                </c:pt>
                <c:pt idx="2">
                  <c:v>2.6500000000000027E-5</c:v>
                </c:pt>
                <c:pt idx="3">
                  <c:v>2.3900000000000012E-5</c:v>
                </c:pt>
                <c:pt idx="4">
                  <c:v>2.2690000000000028E-5</c:v>
                </c:pt>
                <c:pt idx="5">
                  <c:v>2.1650000000000025E-5</c:v>
                </c:pt>
                <c:pt idx="6">
                  <c:v>2.0870000000000029E-5</c:v>
                </c:pt>
                <c:pt idx="7">
                  <c:v>2.0340000000000012E-5</c:v>
                </c:pt>
                <c:pt idx="8">
                  <c:v>1.9670000000000027E-5</c:v>
                </c:pt>
                <c:pt idx="9">
                  <c:v>1.5500000000000021E-5</c:v>
                </c:pt>
                <c:pt idx="10">
                  <c:v>1.4100000000000012E-5</c:v>
                </c:pt>
              </c:numCache>
            </c:numRef>
          </c:yVal>
          <c:smooth val="1"/>
        </c:ser>
        <c:axId val="34988032"/>
        <c:axId val="34989952"/>
      </c:scatterChart>
      <c:valAx>
        <c:axId val="34988032"/>
        <c:scaling>
          <c:orientation val="minMax"/>
          <c:max val="30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/>
                  <a:t>Separation Distance (m)</a:t>
                </a:r>
              </a:p>
            </c:rich>
          </c:tx>
          <c:layout>
            <c:manualLayout>
              <c:xMode val="edge"/>
              <c:yMode val="edge"/>
              <c:x val="0.30000000000000032"/>
              <c:y val="0.90546408971605674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989952"/>
        <c:crossesAt val="5.0000000000000106E-6"/>
        <c:crossBetween val="midCat"/>
        <c:majorUnit val="5"/>
        <c:minorUnit val="5"/>
      </c:valAx>
      <c:valAx>
        <c:axId val="34989952"/>
        <c:scaling>
          <c:orientation val="minMax"/>
          <c:max val="5.000000000000009E-5"/>
          <c:min val="5.0000000000000106E-6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/>
                  <a:t>Cumulative Frequency of Fatality (/yr)</a:t>
                </a:r>
              </a:p>
            </c:rich>
          </c:tx>
          <c:layout>
            <c:manualLayout>
              <c:xMode val="edge"/>
              <c:yMode val="edge"/>
              <c:x val="3.3322402435086877E-2"/>
              <c:y val="0.20889533177783487"/>
            </c:manualLayout>
          </c:layout>
          <c:spPr>
            <a:noFill/>
            <a:ln w="25400">
              <a:noFill/>
            </a:ln>
          </c:spPr>
        </c:title>
        <c:numFmt formatCode="0.0E+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988032"/>
        <c:crossesAt val="0"/>
        <c:crossBetween val="midCat"/>
        <c:majorUnit val="5.0000000000000106E-6"/>
        <c:minorUnit val="5.0000000000000106E-6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516129032258065"/>
          <c:y val="0.36602921046352455"/>
          <c:w val="0.19193548387096807"/>
          <c:h val="0.2248806339398961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aseline="0" dirty="0"/>
              <a:t>3000 psig </a:t>
            </a:r>
            <a:r>
              <a:rPr lang="en-US" sz="1400" baseline="0" dirty="0" smtClean="0"/>
              <a:t>(20.7 </a:t>
            </a:r>
            <a:r>
              <a:rPr lang="en-US" sz="1400" baseline="0" dirty="0" err="1" smtClean="0"/>
              <a:t>MPa</a:t>
            </a:r>
            <a:r>
              <a:rPr lang="en-US" sz="1400" baseline="0" dirty="0" smtClean="0"/>
              <a:t>) System </a:t>
            </a:r>
            <a:r>
              <a:rPr lang="en-US" sz="1400" baseline="0" dirty="0"/>
              <a:t>- Orifice on Tube Trailer Cylinders</a:t>
            </a:r>
          </a:p>
        </c:rich>
      </c:tx>
      <c:layout>
        <c:manualLayout>
          <c:xMode val="edge"/>
          <c:yMode val="edge"/>
          <c:x val="0.141086305973117"/>
          <c:y val="3.633130808113042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612903225806452"/>
          <c:y val="0.17067307692307648"/>
          <c:w val="0.59677419354838834"/>
          <c:h val="0.66346153846153955"/>
        </c:manualLayout>
      </c:layout>
      <c:scatterChart>
        <c:scatterStyle val="smoothMarker"/>
        <c:ser>
          <c:idx val="2"/>
          <c:order val="0"/>
          <c:tx>
            <c:strRef>
              <c:f>'3000 pisg orifice stanchion'!$O$170</c:f>
              <c:strCache>
                <c:ptCount val="1"/>
                <c:pt idx="0">
                  <c:v>No orifice</c:v>
                </c:pt>
              </c:strCache>
            </c:strRef>
          </c:tx>
          <c:spPr>
            <a:ln w="3175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'3000 psig Base'!$H$125:$H$135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'3000 psig Base'!$O$125:$O$135</c:f>
              <c:numCache>
                <c:formatCode>0.00E+00</c:formatCode>
                <c:ptCount val="11"/>
                <c:pt idx="0">
                  <c:v>4.2100000000000088E-5</c:v>
                </c:pt>
                <c:pt idx="1">
                  <c:v>3.4950000000000057E-5</c:v>
                </c:pt>
                <c:pt idx="2">
                  <c:v>3.1100000000000058E-5</c:v>
                </c:pt>
                <c:pt idx="3">
                  <c:v>2.8300000000000041E-5</c:v>
                </c:pt>
                <c:pt idx="4">
                  <c:v>2.6890000000000063E-5</c:v>
                </c:pt>
                <c:pt idx="5">
                  <c:v>2.5660000000000042E-5</c:v>
                </c:pt>
                <c:pt idx="6">
                  <c:v>2.4770000000000042E-5</c:v>
                </c:pt>
                <c:pt idx="7">
                  <c:v>2.4120000000000006E-5</c:v>
                </c:pt>
                <c:pt idx="8">
                  <c:v>2.332E-5</c:v>
                </c:pt>
                <c:pt idx="9">
                  <c:v>2.0490000000000039E-5</c:v>
                </c:pt>
                <c:pt idx="10">
                  <c:v>1.8610000000000044E-5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'3000 pisg orifice stanchion'!$O$135</c:f>
              <c:strCache>
                <c:ptCount val="1"/>
                <c:pt idx="0">
                  <c:v>10% Orifice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'3000 pisg orifice stanchion'!$H$137:$H$147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'3000 pisg orifice stanchion'!$O$137:$O$147</c:f>
              <c:numCache>
                <c:formatCode>0.00E+00</c:formatCode>
                <c:ptCount val="11"/>
                <c:pt idx="0">
                  <c:v>4.2100000000000088E-5</c:v>
                </c:pt>
                <c:pt idx="1">
                  <c:v>3.4950000000000057E-5</c:v>
                </c:pt>
                <c:pt idx="2">
                  <c:v>3.1100000000000058E-5</c:v>
                </c:pt>
                <c:pt idx="3">
                  <c:v>2.8300000000000041E-5</c:v>
                </c:pt>
                <c:pt idx="4">
                  <c:v>2.6890000000000063E-5</c:v>
                </c:pt>
                <c:pt idx="5">
                  <c:v>2.5660000000000042E-5</c:v>
                </c:pt>
                <c:pt idx="6">
                  <c:v>2.4770000000000042E-5</c:v>
                </c:pt>
                <c:pt idx="7">
                  <c:v>2.4120000000000006E-5</c:v>
                </c:pt>
                <c:pt idx="8">
                  <c:v>8.6700000000000237E-6</c:v>
                </c:pt>
                <c:pt idx="9">
                  <c:v>7.3900000000000156E-6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'3000 pisg orifice stanchion'!$O$155</c:f>
              <c:strCache>
                <c:ptCount val="1"/>
                <c:pt idx="0">
                  <c:v>1% Orifice</c:v>
                </c:pt>
              </c:strCache>
            </c:strRef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'3000 pisg orifice stanchion'!$H$157:$H$167</c:f>
              <c:numCache>
                <c:formatCode>0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 formatCode="0.0">
                  <c:v>20</c:v>
                </c:pt>
                <c:pt idx="10" formatCode="0.00">
                  <c:v>30</c:v>
                </c:pt>
              </c:numCache>
            </c:numRef>
          </c:xVal>
          <c:yVal>
            <c:numRef>
              <c:f>'3000 pisg orifice stanchion'!$O$157:$O$167</c:f>
              <c:numCache>
                <c:formatCode>0.00E+00</c:formatCode>
                <c:ptCount val="11"/>
                <c:pt idx="0">
                  <c:v>4.2100000000000088E-5</c:v>
                </c:pt>
                <c:pt idx="1">
                  <c:v>3.4950000000000057E-5</c:v>
                </c:pt>
                <c:pt idx="2">
                  <c:v>1.2499999999999999E-5</c:v>
                </c:pt>
                <c:pt idx="3">
                  <c:v>1.0900000000000033E-5</c:v>
                </c:pt>
                <c:pt idx="4">
                  <c:v>1.0189999999999999E-5</c:v>
                </c:pt>
                <c:pt idx="5">
                  <c:v>9.6500000000000262E-6</c:v>
                </c:pt>
                <c:pt idx="6">
                  <c:v>9.3700000000000306E-6</c:v>
                </c:pt>
                <c:pt idx="7">
                  <c:v>9.0400000000000253E-6</c:v>
                </c:pt>
                <c:pt idx="8">
                  <c:v>8.6700000000000237E-6</c:v>
                </c:pt>
              </c:numCache>
            </c:numRef>
          </c:yVal>
          <c:smooth val="1"/>
        </c:ser>
        <c:axId val="35151872"/>
        <c:axId val="35153792"/>
      </c:scatterChart>
      <c:valAx>
        <c:axId val="35151872"/>
        <c:scaling>
          <c:orientation val="minMax"/>
          <c:max val="30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/>
                  <a:t>Separation Distance (m)</a:t>
                </a:r>
              </a:p>
            </c:rich>
          </c:tx>
          <c:layout>
            <c:manualLayout>
              <c:xMode val="edge"/>
              <c:yMode val="edge"/>
              <c:x val="0.33870967741935576"/>
              <c:y val="0.9086538461538477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153792"/>
        <c:crossesAt val="5.0000000000000157E-6"/>
        <c:crossBetween val="midCat"/>
        <c:majorUnit val="5"/>
        <c:minorUnit val="5"/>
      </c:valAx>
      <c:valAx>
        <c:axId val="35153792"/>
        <c:scaling>
          <c:orientation val="minMax"/>
          <c:max val="5.0000000000000131E-5"/>
          <c:min val="5.0000000000000157E-6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 dirty="0" smtClean="0"/>
                  <a:t>Cumulative Frequency </a:t>
                </a:r>
                <a:r>
                  <a:rPr lang="en-US" sz="1200" baseline="0" dirty="0"/>
                  <a:t>of Fatality (/yr)</a:t>
                </a:r>
              </a:p>
            </c:rich>
          </c:tx>
          <c:layout>
            <c:manualLayout>
              <c:xMode val="edge"/>
              <c:yMode val="edge"/>
              <c:x val="3.0541264018134114E-2"/>
              <c:y val="0.25207158073898533"/>
            </c:manualLayout>
          </c:layout>
          <c:spPr>
            <a:noFill/>
            <a:ln w="25400">
              <a:noFill/>
            </a:ln>
          </c:spPr>
        </c:title>
        <c:numFmt formatCode="0.0E+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151872"/>
        <c:crossesAt val="0"/>
        <c:crossBetween val="midCat"/>
        <c:majorUnit val="5.0000000000000157E-6"/>
        <c:minorUnit val="5.0000000000000157E-6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516129032258065"/>
          <c:y val="0.36602913570613377"/>
          <c:w val="0.19193548387096834"/>
          <c:h val="0.22488064546651357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508897532639557"/>
          <c:y val="6.5822784810126753E-2"/>
          <c:w val="0.645127057017712"/>
          <c:h val="0.75949367088607678"/>
        </c:manualLayout>
      </c:layout>
      <c:scatterChart>
        <c:scatterStyle val="smoothMarker"/>
        <c:ser>
          <c:idx val="0"/>
          <c:order val="0"/>
          <c:tx>
            <c:strRef>
              <c:f>Sheet1!$B$53</c:f>
              <c:strCache>
                <c:ptCount val="1"/>
                <c:pt idx="0">
                  <c:v>55 Joints, 20 Valves</c:v>
                </c:pt>
              </c:strCache>
            </c:strRef>
          </c:tx>
          <c:spPr>
            <a:ln w="3175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Sheet1!$C$57:$C$61</c:f>
              <c:numCache>
                <c:formatCode>0.00</c:formatCode>
                <c:ptCount val="5"/>
                <c:pt idx="0">
                  <c:v>0.7165035975601719</c:v>
                </c:pt>
                <c:pt idx="1">
                  <c:v>2.2657833199948048</c:v>
                </c:pt>
                <c:pt idx="2">
                  <c:v>7.1650359756017066</c:v>
                </c:pt>
                <c:pt idx="3">
                  <c:v>22.657833199948069</c:v>
                </c:pt>
                <c:pt idx="4">
                  <c:v>71.650359756017153</c:v>
                </c:pt>
              </c:numCache>
            </c:numRef>
          </c:xVal>
          <c:yVal>
            <c:numRef>
              <c:f>Sheet1!$B$57:$B$61</c:f>
              <c:numCache>
                <c:formatCode>0.00E+00</c:formatCode>
                <c:ptCount val="5"/>
                <c:pt idx="0">
                  <c:v>4.4744278500000032E-4</c:v>
                </c:pt>
                <c:pt idx="1">
                  <c:v>6.3774785000000065E-5</c:v>
                </c:pt>
                <c:pt idx="2">
                  <c:v>1.5353860000000016E-5</c:v>
                </c:pt>
                <c:pt idx="3">
                  <c:v>7.0934200000000104E-6</c:v>
                </c:pt>
                <c:pt idx="4">
                  <c:v>2.592030000000002E-6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Sheet1!$B$63</c:f>
              <c:strCache>
                <c:ptCount val="1"/>
                <c:pt idx="0">
                  <c:v>32 Joints, 5 Valves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Sheet1!$C$67:$C$71</c:f>
              <c:numCache>
                <c:formatCode>0.00</c:formatCode>
                <c:ptCount val="5"/>
                <c:pt idx="0">
                  <c:v>0.7165035975601719</c:v>
                </c:pt>
                <c:pt idx="1">
                  <c:v>2.2657833199948048</c:v>
                </c:pt>
                <c:pt idx="2">
                  <c:v>7.1650359756017066</c:v>
                </c:pt>
                <c:pt idx="3">
                  <c:v>22.657833199948069</c:v>
                </c:pt>
                <c:pt idx="4">
                  <c:v>71.650359756017153</c:v>
                </c:pt>
              </c:numCache>
            </c:numRef>
          </c:xVal>
          <c:yVal>
            <c:numRef>
              <c:f>Sheet1!$B$67:$B$71</c:f>
              <c:numCache>
                <c:formatCode>0.00E+00</c:formatCode>
                <c:ptCount val="5"/>
                <c:pt idx="0">
                  <c:v>1.2332475100000013E-4</c:v>
                </c:pt>
                <c:pt idx="1">
                  <c:v>1.9120651000000028E-5</c:v>
                </c:pt>
                <c:pt idx="2">
                  <c:v>6.3716110000000104E-6</c:v>
                </c:pt>
                <c:pt idx="3">
                  <c:v>3.3222260000000038E-6</c:v>
                </c:pt>
                <c:pt idx="4">
                  <c:v>1.3211510000000018E-6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Sheet1!$B$73</c:f>
              <c:strCache>
                <c:ptCount val="1"/>
                <c:pt idx="0">
                  <c:v>7 Joints, 2 Valves</c:v>
                </c:pt>
              </c:strCache>
            </c:strRef>
          </c:tx>
          <c:spPr>
            <a:ln w="3175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Sheet1!$C$77:$C$81</c:f>
              <c:numCache>
                <c:formatCode>0.00</c:formatCode>
                <c:ptCount val="5"/>
                <c:pt idx="0">
                  <c:v>0.7165035975601719</c:v>
                </c:pt>
                <c:pt idx="1">
                  <c:v>2.2657833199948048</c:v>
                </c:pt>
                <c:pt idx="2">
                  <c:v>7.1650359756017066</c:v>
                </c:pt>
                <c:pt idx="3">
                  <c:v>22.657833199948069</c:v>
                </c:pt>
                <c:pt idx="4">
                  <c:v>71.650359756017153</c:v>
                </c:pt>
              </c:numCache>
            </c:numRef>
          </c:xVal>
          <c:yVal>
            <c:numRef>
              <c:f>Sheet1!$B$77:$B$81</c:f>
              <c:numCache>
                <c:formatCode>General</c:formatCode>
                <c:ptCount val="5"/>
                <c:pt idx="0">
                  <c:v>4.5450321000000066E-5</c:v>
                </c:pt>
                <c:pt idx="1">
                  <c:v>6.5567210000000104E-6</c:v>
                </c:pt>
                <c:pt idx="2">
                  <c:v>1.6888360000000025E-6</c:v>
                </c:pt>
                <c:pt idx="3">
                  <c:v>8.0561200000000135E-7</c:v>
                </c:pt>
                <c:pt idx="4">
                  <c:v>3.0463800000000053E-7</c:v>
                </c:pt>
              </c:numCache>
            </c:numRef>
          </c:yVal>
          <c:smooth val="1"/>
        </c:ser>
        <c:ser>
          <c:idx val="6"/>
          <c:order val="3"/>
          <c:tx>
            <c:strRef>
              <c:f>Sheet1!$B$83</c:f>
              <c:strCache>
                <c:ptCount val="1"/>
                <c:pt idx="0">
                  <c:v>55 Joints, 20 Valves, 1 Compressor</c:v>
                </c:pt>
              </c:strCache>
            </c:strRef>
          </c:tx>
          <c:spPr>
            <a:ln w="3175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Sheet1!$C$87:$C$91</c:f>
              <c:numCache>
                <c:formatCode>0.00</c:formatCode>
                <c:ptCount val="5"/>
                <c:pt idx="0">
                  <c:v>0.7165035975601719</c:v>
                </c:pt>
                <c:pt idx="1">
                  <c:v>2.2657833199948048</c:v>
                </c:pt>
                <c:pt idx="2">
                  <c:v>7.1650359756017066</c:v>
                </c:pt>
                <c:pt idx="3">
                  <c:v>22.657833199948069</c:v>
                </c:pt>
                <c:pt idx="4">
                  <c:v>71.650359756017153</c:v>
                </c:pt>
              </c:numCache>
            </c:numRef>
          </c:xVal>
          <c:yVal>
            <c:numRef>
              <c:f>Sheet1!$B$87:$B$91</c:f>
              <c:numCache>
                <c:formatCode>0.00E+00</c:formatCode>
                <c:ptCount val="5"/>
                <c:pt idx="0">
                  <c:v>1.5092195350000009E-3</c:v>
                </c:pt>
                <c:pt idx="1">
                  <c:v>2.1505153500000018E-4</c:v>
                </c:pt>
                <c:pt idx="2">
                  <c:v>5.6230610000000051E-5</c:v>
                </c:pt>
                <c:pt idx="3">
                  <c:v>8.3101700000000069E-6</c:v>
                </c:pt>
                <c:pt idx="4">
                  <c:v>2.7617800000000053E-6</c:v>
                </c:pt>
              </c:numCache>
            </c:numRef>
          </c:yVal>
          <c:smooth val="1"/>
        </c:ser>
        <c:axId val="35334016"/>
        <c:axId val="35373056"/>
      </c:scatterChart>
      <c:valAx>
        <c:axId val="35334016"/>
        <c:scaling>
          <c:logBase val="10"/>
          <c:orientation val="minMax"/>
          <c:max val="100"/>
          <c:min val="1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Separation Distance (m)</a:t>
                </a:r>
              </a:p>
            </c:rich>
          </c:tx>
          <c:layout>
            <c:manualLayout>
              <c:xMode val="edge"/>
              <c:yMode val="edge"/>
              <c:x val="0.36187432952141113"/>
              <c:y val="0.90379746835443064"/>
            </c:manualLayout>
          </c:layout>
          <c:spPr>
            <a:noFill/>
            <a:ln w="25400">
              <a:noFill/>
            </a:ln>
          </c:spPr>
        </c:title>
        <c:numFmt formatCode="0.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373056"/>
        <c:crossesAt val="1.0000000000000026E-7"/>
        <c:crossBetween val="midCat"/>
        <c:minorUnit val="10"/>
      </c:valAx>
      <c:valAx>
        <c:axId val="35373056"/>
        <c:scaling>
          <c:logBase val="10"/>
          <c:orientation val="minMax"/>
          <c:max val="1.0000000000000013E-3"/>
          <c:min val="1.0000000000000026E-7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Cumulative Frequency of Fatality (/yr)</a:t>
                </a:r>
              </a:p>
            </c:rich>
          </c:tx>
          <c:layout>
            <c:manualLayout>
              <c:xMode val="edge"/>
              <c:yMode val="edge"/>
              <c:x val="2.5848142164781939E-2"/>
              <c:y val="0.13924050632911392"/>
            </c:manualLayout>
          </c:layout>
          <c:spPr>
            <a:noFill/>
            <a:ln w="25400">
              <a:noFill/>
            </a:ln>
          </c:spPr>
        </c:title>
        <c:numFmt formatCode="0.0E+0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334016"/>
        <c:crossesAt val="1"/>
        <c:crossBetween val="midCat"/>
        <c:majorUnit val="10"/>
        <c:minorUnit val="1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121752551528759"/>
          <c:y val="0.26551189216526982"/>
          <c:w val="0.16585908183124948"/>
          <c:h val="0.3930681713482859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0.15171</cdr:x>
      <cdr:y>0.60123</cdr:y>
    </cdr:from>
    <cdr:to>
      <cdr:x>0.70956</cdr:x>
      <cdr:y>0.60318</cdr:y>
    </cdr:to>
    <cdr:sp macro="" textlink="">
      <cdr:nvSpPr>
        <cdr:cNvPr id="110489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899097" y="2356838"/>
          <a:ext cx="3294411" cy="76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0.16648</cdr:x>
      <cdr:y>0.6122</cdr:y>
    </cdr:from>
    <cdr:to>
      <cdr:x>0.73948</cdr:x>
      <cdr:y>0.82659</cdr:y>
    </cdr:to>
    <cdr:grpSp>
      <cdr:nvGrpSpPr>
        <cdr:cNvPr id="9" name="Group 3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307788" y="3121285"/>
          <a:ext cx="4501217" cy="1093061"/>
          <a:chOff x="933917" y="2343150"/>
          <a:chExt cx="2954019" cy="837248"/>
        </a:xfrm>
      </cdr:grpSpPr>
      <cdr:sp macro="" textlink="">
        <cdr:nvSpPr>
          <cdr:cNvPr id="1102849" name="Line 1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V="1">
            <a:off x="933917" y="2581275"/>
            <a:ext cx="2954019" cy="1047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>
            <a:solidFill>
              <a:srgbClr val="FF0000"/>
            </a:solidFill>
            <a:round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1102850" name="Line 2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>
            <a:off x="1953394" y="2343150"/>
            <a:ext cx="8701" cy="83724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>
            <a:solidFill>
              <a:srgbClr val="FF0000"/>
            </a:solidFill>
            <a:round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0.44744</cdr:x>
      <cdr:y>0.00191</cdr:y>
    </cdr:to>
    <cdr:sp macro="" textlink="">
      <cdr:nvSpPr>
        <cdr:cNvPr id="3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0"/>
          <a:ext cx="3600450" cy="95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>
          <a:solidFill>
            <a:srgbClr val="FF0000"/>
          </a:solidFill>
          <a:round/>
          <a:headEnd/>
          <a:tailEnd/>
        </a:ln>
      </cdr:spPr>
    </cdr:sp>
  </cdr:relSizeAnchor>
  <cdr:relSizeAnchor xmlns:cdr="http://schemas.openxmlformats.org/drawingml/2006/chartDrawing">
    <cdr:from>
      <cdr:x>0.16667</cdr:x>
      <cdr:y>0.57927</cdr:y>
    </cdr:from>
    <cdr:to>
      <cdr:x>0.76364</cdr:x>
      <cdr:y>0.58415</cdr:y>
    </cdr:to>
    <cdr:sp macro="" textlink="">
      <cdr:nvSpPr>
        <cdr:cNvPr id="5" name="Straight Connector 4"/>
        <cdr:cNvSpPr/>
      </cdr:nvSpPr>
      <cdr:spPr>
        <a:xfrm xmlns:a="http://schemas.openxmlformats.org/drawingml/2006/main" flipV="1">
          <a:off x="1341120" y="2895599"/>
          <a:ext cx="4803648" cy="2438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0.20202</cdr:x>
      <cdr:y>0.60494</cdr:y>
    </cdr:from>
    <cdr:to>
      <cdr:x>0.3266</cdr:x>
      <cdr:y>0.75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62545" y="2715491"/>
          <a:ext cx="1025237" cy="6511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tx1"/>
              </a:solidFill>
            </a:rPr>
            <a:t>Increasing number of components</a:t>
          </a:r>
          <a:endParaRPr lang="en-US" sz="12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3" tIns="45666" rIns="91333" bIns="4566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3" tIns="45666" rIns="91333" bIns="456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3" tIns="45666" rIns="91333" bIns="4566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3" tIns="45666" rIns="91333" bIns="456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8321359-5889-4D53-AB90-EC07CBF2B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58" rIns="91321" bIns="4565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58" rIns="91321" bIns="456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65125" y="4560888"/>
            <a:ext cx="66087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58" rIns="91321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58" rIns="91321" bIns="4565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1775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58" rIns="91321" bIns="456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308CA54-12B4-4509-B642-716A444B3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A250A-1BD5-49F0-975B-957D93AF311F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4DACF-91D9-4B66-A09F-723680FCDA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7650" y="915988"/>
            <a:ext cx="4281488" cy="3211512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0C83-A319-4380-9E04-E67466001860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CFF0-FE64-4092-9D87-E862AB935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52402-A071-48F4-ADD9-BB9D6D55F964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0390-ECCF-4297-BC07-345B39017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3725-F79C-4939-988B-57BAB65C4E56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A683-CB09-463E-A7A9-6D6F83EA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CFF6D-AB45-4DEB-BB49-0438C450720A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28F36-5EB3-4D1A-966E-107192B1C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A979-8322-4262-93ED-3E8597E1BE7F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D89C-16C7-4B77-AE24-4266679BB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DCE9-6F99-4C1D-940F-455CDC5499BC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C2F5-8928-47AF-98A8-E8053BFE5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E1819-6B41-440D-BED7-89162046D0BD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84AA-C08B-4E03-A8D4-707BE37B1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37C0A-9260-4E52-809C-91A475A5918F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57E70-0852-4E0D-AF3E-E648BBABE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877E3-D83F-4FF8-85AC-40A5D327E5DE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D5F9D-ECD1-4638-BB9A-2B6AB5FA5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6381E-AAE0-4700-B44C-D3EEAB929B55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23B7-AE8C-4C33-B82D-75A91E458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4042D-4CE3-457B-9E3C-A716071AD102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6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5943C-32B1-4157-8540-BAD59D97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71A8-F0BA-4AF2-8DB2-92266EF78C9F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6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0B6-56F6-4BD0-B5B1-68F7D9632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D756C-36EF-4F25-A2ED-D0D59E87B8D9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8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9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152F-7AA2-4E96-B4BC-7F956418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0943-2238-4FCA-B06D-0290599D53B8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4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86A2-B7C5-4A8C-9A48-77E794236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0FCD-4711-4D9B-AD07-DBE1E7068238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3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F5F3B-E605-465A-B5E4-AA833D81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45D2-D653-4A99-A580-BB2C5B1BB056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6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D49A1-C51F-4615-AD69-B239BF2E2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53723-52FD-40DB-9B3C-88B2B835B8F3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6" name="Rectangle 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6731-E7A0-4909-A338-AA9ED8C66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A5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838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cs typeface="+mn-cs"/>
              </a:defRPr>
            </a:lvl1pPr>
          </a:lstStyle>
          <a:p>
            <a:pPr>
              <a:defRPr/>
            </a:pPr>
            <a:fld id="{3DDB1F8A-B31A-4B35-A8F2-9E20F3D7AF68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6400800"/>
            <a:ext cx="1447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800" b="1"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595688" y="4587875"/>
            <a:ext cx="2895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09600" y="6646863"/>
            <a:ext cx="1809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en-US" sz="800">
              <a:latin typeface="Times New Roman" pitchFamily="18" charset="0"/>
              <a:cs typeface="+mn-cs"/>
            </a:endParaRPr>
          </a:p>
        </p:txBody>
      </p:sp>
      <p:pic>
        <p:nvPicPr>
          <p:cNvPr id="1031" name="Picture 17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02600" y="6426200"/>
            <a:ext cx="984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4495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235075" y="1063625"/>
            <a:ext cx="7908925" cy="889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D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0" y="6437313"/>
            <a:ext cx="43449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8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5C20A0F-1D51-465B-B81F-EBC6F8FD2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A5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838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09A930-8044-4075-A0FB-A416F78873D4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6400800"/>
            <a:ext cx="1447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8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595688" y="4587875"/>
            <a:ext cx="2895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09600" y="6646863"/>
            <a:ext cx="1809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en-US" sz="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3319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426200"/>
            <a:ext cx="984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495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235075" y="1063625"/>
            <a:ext cx="7908925" cy="889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D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0" y="6437313"/>
            <a:ext cx="43449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8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76F4CC-DD12-4141-8BCB-E8003B4E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A5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838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067465-1770-4448-8E0C-61404F0A4094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6400800"/>
            <a:ext cx="1447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8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595688" y="4587875"/>
            <a:ext cx="2895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09600" y="6646863"/>
            <a:ext cx="1809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en-US" sz="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5367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426200"/>
            <a:ext cx="984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495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235075" y="1063625"/>
            <a:ext cx="7908925" cy="889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D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0" y="6437313"/>
            <a:ext cx="43449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8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43EEC5-F280-46E5-80A8-FB269BF47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A5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838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EC46A8-996F-41A8-9271-C665E0D61BD4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6400800"/>
            <a:ext cx="1447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8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595688" y="4587875"/>
            <a:ext cx="2895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09600" y="6646863"/>
            <a:ext cx="1809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en-US" sz="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7415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426200"/>
            <a:ext cx="984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495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235075" y="1063625"/>
            <a:ext cx="7908925" cy="889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D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0" y="6437313"/>
            <a:ext cx="43449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8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5A181A-9E5B-4363-8AC9-41F4D896A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A5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838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160A43-4B02-467B-BD44-22A9CEACF3DF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6400800"/>
            <a:ext cx="1447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8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595688" y="4587875"/>
            <a:ext cx="2895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09600" y="6646863"/>
            <a:ext cx="1809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en-US" sz="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9463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426200"/>
            <a:ext cx="984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495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235075" y="1063625"/>
            <a:ext cx="7908925" cy="889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D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0" y="6437313"/>
            <a:ext cx="43449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8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9DDAC8-96EE-4144-AB0B-552914C72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A5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838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FD3EEF-E139-4B83-A772-C7B46D8A1F5A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6400800"/>
            <a:ext cx="1447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8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595688" y="4587875"/>
            <a:ext cx="2895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09600" y="6646863"/>
            <a:ext cx="1809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en-US" sz="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21511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426200"/>
            <a:ext cx="984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495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235075" y="1063625"/>
            <a:ext cx="7908925" cy="889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D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0" y="6437313"/>
            <a:ext cx="43449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8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6B43E0-2C54-4BCA-A86E-BEE1148E2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A5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838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BD30C9-3ECB-496F-9CEB-0FBD3965FA25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6400800"/>
            <a:ext cx="1447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8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595688" y="4587875"/>
            <a:ext cx="2895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09600" y="6646863"/>
            <a:ext cx="1809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en-US" sz="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23559" name="Picture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426200"/>
            <a:ext cx="984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495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235075" y="1063625"/>
            <a:ext cx="7908925" cy="889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D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0" y="6437313"/>
            <a:ext cx="43449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Preliminary Data - Not for Distribution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8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A7B139-C93B-4CC5-8DD5-CD1F324B2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452128-6208-4EB3-9018-FA95942C701A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D0E1-315E-4AD3-8103-DD45D652BAD5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177800"/>
            <a:ext cx="9144000" cy="6229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6000" smtClean="0"/>
              <a:t>   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 smtClean="0"/>
              <a:t>Risk Reduction Potential of 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 smtClean="0"/>
              <a:t>Accident Mitigation Features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Jeffrey L. LaChance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Distinguished Member of Technical Staff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Sandia National Laboratories 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Presented at the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4</a:t>
            </a:r>
            <a:r>
              <a:rPr lang="en-US" sz="2800" b="1" baseline="30000" smtClean="0"/>
              <a:t>th</a:t>
            </a:r>
            <a:r>
              <a:rPr lang="en-US" sz="2800" b="1" smtClean="0"/>
              <a:t> International Conference on Hydrogen Safety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San Francisco, CA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September 12-14, 2011</a:t>
            </a:r>
          </a:p>
          <a:p>
            <a:pPr eaLnBrk="1" hangingPunct="1">
              <a:lnSpc>
                <a:spcPct val="80000"/>
              </a:lnSpc>
            </a:pPr>
            <a:endParaRPr lang="en-US" sz="4000" b="1" baseline="30000" smtClean="0"/>
          </a:p>
          <a:p>
            <a:pPr eaLnBrk="1" hangingPunct="1">
              <a:lnSpc>
                <a:spcPct val="80000"/>
              </a:lnSpc>
            </a:pPr>
            <a:endParaRPr lang="en-US" b="1" smtClean="0"/>
          </a:p>
          <a:p>
            <a:pPr eaLnBrk="1" hangingPunct="1">
              <a:lnSpc>
                <a:spcPct val="80000"/>
              </a:lnSpc>
            </a:pPr>
            <a:endParaRPr 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720725" y="1920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Flow Limiting Orifices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FFD5D9-672B-45E1-BC75-46A97D16AA8C}" type="datetime1">
              <a:rPr lang="en-US" smtClean="0"/>
              <a:pPr>
                <a:defRPr/>
              </a:pPr>
              <a:t>9/9/2011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7F7F7-D426-4291-8898-E4601ED576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48146" y="1233055"/>
          <a:ext cx="7523017" cy="509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995488" y="4197350"/>
            <a:ext cx="4502150" cy="14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374232" y="4204494"/>
            <a:ext cx="1509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5" name="Group 3"/>
          <p:cNvGrpSpPr>
            <a:grpSpLocks noChangeAspect="1"/>
          </p:cNvGrpSpPr>
          <p:nvPr/>
        </p:nvGrpSpPr>
        <p:grpSpPr bwMode="auto">
          <a:xfrm>
            <a:off x="2706688" y="1133475"/>
            <a:ext cx="4110037" cy="2847975"/>
            <a:chOff x="2446" y="5107"/>
            <a:chExt cx="9986" cy="6398"/>
          </a:xfrm>
        </p:grpSpPr>
        <p:sp>
          <p:nvSpPr>
            <p:cNvPr id="37899" name="AutoShape 4"/>
            <p:cNvSpPr>
              <a:spLocks noChangeAspect="1" noChangeArrowheads="1"/>
            </p:cNvSpPr>
            <p:nvPr/>
          </p:nvSpPr>
          <p:spPr bwMode="auto">
            <a:xfrm>
              <a:off x="2446" y="5107"/>
              <a:ext cx="9986" cy="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Text Box 5"/>
            <p:cNvSpPr txBox="1">
              <a:spLocks noChangeArrowheads="1"/>
            </p:cNvSpPr>
            <p:nvPr/>
          </p:nvSpPr>
          <p:spPr bwMode="auto">
            <a:xfrm>
              <a:off x="3533" y="6055"/>
              <a:ext cx="40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864" tIns="27432" rIns="54864" bIns="27432">
              <a:spAutoFit/>
            </a:bodyPr>
            <a:lstStyle/>
            <a:p>
              <a:endParaRPr lang="en-US"/>
            </a:p>
          </p:txBody>
        </p:sp>
        <p:sp>
          <p:nvSpPr>
            <p:cNvPr id="37901" name="Text Box 6"/>
            <p:cNvSpPr txBox="1">
              <a:spLocks noChangeArrowheads="1"/>
            </p:cNvSpPr>
            <p:nvPr/>
          </p:nvSpPr>
          <p:spPr bwMode="auto">
            <a:xfrm>
              <a:off x="2488" y="6583"/>
              <a:ext cx="2155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Tube Trailer</a:t>
              </a:r>
              <a:endParaRPr lang="en-US"/>
            </a:p>
          </p:txBody>
        </p:sp>
        <p:sp>
          <p:nvSpPr>
            <p:cNvPr id="37902" name="Text Box 7"/>
            <p:cNvSpPr txBox="1">
              <a:spLocks noChangeArrowheads="1"/>
            </p:cNvSpPr>
            <p:nvPr/>
          </p:nvSpPr>
          <p:spPr bwMode="auto">
            <a:xfrm>
              <a:off x="5293" y="6572"/>
              <a:ext cx="1865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Stanchion</a:t>
              </a:r>
              <a:endParaRPr lang="en-US"/>
            </a:p>
          </p:txBody>
        </p:sp>
        <p:sp>
          <p:nvSpPr>
            <p:cNvPr id="37903" name="Text Box 8"/>
            <p:cNvSpPr txBox="1">
              <a:spLocks noChangeArrowheads="1"/>
            </p:cNvSpPr>
            <p:nvPr/>
          </p:nvSpPr>
          <p:spPr bwMode="auto">
            <a:xfrm>
              <a:off x="7838" y="6366"/>
              <a:ext cx="1719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Pressure Control</a:t>
              </a:r>
              <a:endParaRPr lang="en-US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4642" y="6886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7156" y="6869"/>
              <a:ext cx="6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6" name="TextBox 42"/>
          <p:cNvSpPr txBox="1">
            <a:spLocks noChangeArrowheads="1"/>
          </p:cNvSpPr>
          <p:nvPr/>
        </p:nvSpPr>
        <p:spPr bwMode="auto">
          <a:xfrm>
            <a:off x="2757488" y="2909888"/>
            <a:ext cx="1454150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Risk from components  down stream of orifice is reduced.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3158332" y="3699668"/>
            <a:ext cx="527050" cy="138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7896" idx="1"/>
          </p:cNvCxnSpPr>
          <p:nvPr/>
        </p:nvCxnSpPr>
        <p:spPr>
          <a:xfrm rot="10800000" flipV="1">
            <a:off x="2479675" y="3186113"/>
            <a:ext cx="277813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914400" y="2047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Flow Limiting Orifice</a:t>
            </a:r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AABA377-D098-4423-A44B-CD7826689708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80614-DC74-4082-BE12-154A81CAD2A8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85216" y="1274065"/>
          <a:ext cx="8046720" cy="499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4149725" y="3676650"/>
            <a:ext cx="0" cy="2147483647"/>
            <a:chOff x="0" y="51"/>
            <a:chExt cx="4159971" cy="4528097"/>
          </a:xfrm>
        </p:grpSpPr>
        <p:sp>
          <p:nvSpPr>
            <p:cNvPr id="38929" name="Line 7"/>
            <p:cNvSpPr>
              <a:spLocks noChangeShapeType="1"/>
            </p:cNvSpPr>
            <p:nvPr/>
          </p:nvSpPr>
          <p:spPr bwMode="auto">
            <a:xfrm>
              <a:off x="4159971" y="4527964"/>
              <a:ext cx="0" cy="1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8"/>
            <p:cNvSpPr>
              <a:spLocks noChangeShapeType="1"/>
            </p:cNvSpPr>
            <p:nvPr/>
          </p:nvSpPr>
          <p:spPr bwMode="auto">
            <a:xfrm>
              <a:off x="0" y="51"/>
              <a:ext cx="37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18" name="Group 3"/>
          <p:cNvGrpSpPr>
            <a:grpSpLocks noChangeAspect="1"/>
          </p:cNvGrpSpPr>
          <p:nvPr/>
        </p:nvGrpSpPr>
        <p:grpSpPr bwMode="auto">
          <a:xfrm>
            <a:off x="2706688" y="1133475"/>
            <a:ext cx="4110037" cy="2847975"/>
            <a:chOff x="2446" y="5107"/>
            <a:chExt cx="9986" cy="6398"/>
          </a:xfrm>
        </p:grpSpPr>
        <p:sp>
          <p:nvSpPr>
            <p:cNvPr id="38922" name="AutoShape 4"/>
            <p:cNvSpPr>
              <a:spLocks noChangeAspect="1" noChangeArrowheads="1"/>
            </p:cNvSpPr>
            <p:nvPr/>
          </p:nvSpPr>
          <p:spPr bwMode="auto">
            <a:xfrm>
              <a:off x="2446" y="5107"/>
              <a:ext cx="9986" cy="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Text Box 5"/>
            <p:cNvSpPr txBox="1">
              <a:spLocks noChangeArrowheads="1"/>
            </p:cNvSpPr>
            <p:nvPr/>
          </p:nvSpPr>
          <p:spPr bwMode="auto">
            <a:xfrm>
              <a:off x="3533" y="6055"/>
              <a:ext cx="40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864" tIns="27432" rIns="54864" bIns="27432">
              <a:spAutoFit/>
            </a:bodyPr>
            <a:lstStyle/>
            <a:p>
              <a:endParaRPr lang="en-US"/>
            </a:p>
          </p:txBody>
        </p:sp>
        <p:sp>
          <p:nvSpPr>
            <p:cNvPr id="38924" name="Text Box 6"/>
            <p:cNvSpPr txBox="1">
              <a:spLocks noChangeArrowheads="1"/>
            </p:cNvSpPr>
            <p:nvPr/>
          </p:nvSpPr>
          <p:spPr bwMode="auto">
            <a:xfrm>
              <a:off x="2488" y="6583"/>
              <a:ext cx="2155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Tube Trailer</a:t>
              </a:r>
              <a:endParaRPr lang="en-US"/>
            </a:p>
          </p:txBody>
        </p:sp>
        <p:sp>
          <p:nvSpPr>
            <p:cNvPr id="38925" name="Text Box 7"/>
            <p:cNvSpPr txBox="1">
              <a:spLocks noChangeArrowheads="1"/>
            </p:cNvSpPr>
            <p:nvPr/>
          </p:nvSpPr>
          <p:spPr bwMode="auto">
            <a:xfrm>
              <a:off x="5293" y="6572"/>
              <a:ext cx="1865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Stanchion</a:t>
              </a:r>
              <a:endParaRPr lang="en-US"/>
            </a:p>
          </p:txBody>
        </p:sp>
        <p:sp>
          <p:nvSpPr>
            <p:cNvPr id="38926" name="Text Box 8"/>
            <p:cNvSpPr txBox="1">
              <a:spLocks noChangeArrowheads="1"/>
            </p:cNvSpPr>
            <p:nvPr/>
          </p:nvSpPr>
          <p:spPr bwMode="auto">
            <a:xfrm>
              <a:off x="7838" y="6366"/>
              <a:ext cx="1719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Pressure Control</a:t>
              </a:r>
              <a:endParaRPr lang="en-US"/>
            </a:p>
          </p:txBody>
        </p:sp>
        <p:sp>
          <p:nvSpPr>
            <p:cNvPr id="38927" name="Line 16"/>
            <p:cNvSpPr>
              <a:spLocks noChangeShapeType="1"/>
            </p:cNvSpPr>
            <p:nvPr/>
          </p:nvSpPr>
          <p:spPr bwMode="auto">
            <a:xfrm>
              <a:off x="4642" y="6886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17"/>
            <p:cNvSpPr>
              <a:spLocks noChangeShapeType="1"/>
            </p:cNvSpPr>
            <p:nvPr/>
          </p:nvSpPr>
          <p:spPr bwMode="auto">
            <a:xfrm>
              <a:off x="7156" y="6869"/>
              <a:ext cx="6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9" name="TextBox 16"/>
          <p:cNvSpPr txBox="1">
            <a:spLocks noChangeArrowheads="1"/>
          </p:cNvSpPr>
          <p:nvPr/>
        </p:nvSpPr>
        <p:spPr bwMode="auto">
          <a:xfrm>
            <a:off x="2673350" y="2411413"/>
            <a:ext cx="1954213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Putting orifices as close to source results in the greatest reduction in risk.  </a:t>
            </a:r>
          </a:p>
        </p:txBody>
      </p:sp>
      <p:sp>
        <p:nvSpPr>
          <p:cNvPr id="38920" name="TextBox 17"/>
          <p:cNvSpPr txBox="1">
            <a:spLocks noChangeArrowheads="1"/>
          </p:cNvSpPr>
          <p:nvPr/>
        </p:nvSpPr>
        <p:spPr bwMode="auto">
          <a:xfrm>
            <a:off x="3074988" y="3159125"/>
            <a:ext cx="1579562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Smaller flow orifices result in shorter separation distances.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3394075" y="4683125"/>
            <a:ext cx="1538288" cy="14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9"/>
          <p:cNvSpPr>
            <a:spLocks noGrp="1"/>
          </p:cNvSpPr>
          <p:nvPr>
            <p:ph type="title"/>
          </p:nvPr>
        </p:nvSpPr>
        <p:spPr bwMode="auto">
          <a:xfrm>
            <a:off x="914400" y="23336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Number of Components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77E886-C6A9-48BA-B963-B81F18EE60AC}" type="datetime1">
              <a:rPr lang="en-US" smtClean="0"/>
              <a:pPr>
                <a:defRPr/>
              </a:pPr>
              <a:t>9/9/2011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DCDA-FAA2-48AB-9EF9-7D9C494789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870363"/>
          <a:ext cx="8229600" cy="448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1746250" y="3463925"/>
            <a:ext cx="5305425" cy="142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Box 15"/>
          <p:cNvSpPr txBox="1">
            <a:spLocks noChangeArrowheads="1"/>
          </p:cNvSpPr>
          <p:nvPr/>
        </p:nvSpPr>
        <p:spPr bwMode="auto">
          <a:xfrm>
            <a:off x="457200" y="1204913"/>
            <a:ext cx="8243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Reducing the number of high risk components (joints, valves, compressors, and hoses) in a system is effective in reducing the risk or separation distances</a:t>
            </a:r>
          </a:p>
        </p:txBody>
      </p:sp>
      <p:sp>
        <p:nvSpPr>
          <p:cNvPr id="39943" name="TextBox 16"/>
          <p:cNvSpPr txBox="1">
            <a:spLocks noChangeArrowheads="1"/>
          </p:cNvSpPr>
          <p:nvPr/>
        </p:nvSpPr>
        <p:spPr bwMode="auto">
          <a:xfrm>
            <a:off x="4932363" y="2452688"/>
            <a:ext cx="1274762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Risk Guideline of 2E-5/yr</a:t>
            </a:r>
          </a:p>
        </p:txBody>
      </p:sp>
      <p:cxnSp>
        <p:nvCxnSpPr>
          <p:cNvPr id="21" name="Straight Arrow Connector 20"/>
          <p:cNvCxnSpPr>
            <a:stCxn id="39943" idx="2"/>
          </p:cNvCxnSpPr>
          <p:nvPr/>
        </p:nvCxnSpPr>
        <p:spPr>
          <a:xfrm rot="16200000" flipH="1">
            <a:off x="5308600" y="3175000"/>
            <a:ext cx="534988" cy="14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535238" y="2936875"/>
            <a:ext cx="1663700" cy="14414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TextBox 23"/>
          <p:cNvSpPr txBox="1">
            <a:spLocks noChangeArrowheads="1"/>
          </p:cNvSpPr>
          <p:nvPr/>
        </p:nvSpPr>
        <p:spPr bwMode="auto">
          <a:xfrm>
            <a:off x="1579563" y="6511925"/>
            <a:ext cx="5389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Evaluated for 110 MPa systems with ID=8mm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4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Barrier Effects on Risk from </a:t>
            </a:r>
            <a:br>
              <a:rPr lang="en-US" sz="3600" smtClean="0"/>
            </a:br>
            <a:r>
              <a:rPr lang="en-US" sz="3600" smtClean="0"/>
              <a:t>Hydrogen Releases</a:t>
            </a:r>
          </a:p>
        </p:txBody>
      </p:sp>
      <p:sp>
        <p:nvSpPr>
          <p:cNvPr id="40962" name="Content Placeholder 5"/>
          <p:cNvSpPr>
            <a:spLocks noGrp="1"/>
          </p:cNvSpPr>
          <p:nvPr>
            <p:ph idx="1"/>
          </p:nvPr>
        </p:nvSpPr>
        <p:spPr bwMode="auto">
          <a:xfrm>
            <a:off x="217488" y="1822450"/>
            <a:ext cx="4119562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smtClean="0"/>
              <a:t>Barrier walls will reduce the consequences from hydrogen jets if properly configured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Reduces unignited jet flammability envelope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Deflects jet flames and protects from direct flame impingement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Reduces thermal radiation exposure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Do not introduce significant overpressure hazards</a:t>
            </a:r>
          </a:p>
          <a:p>
            <a:endParaRPr lang="en-US" smtClean="0"/>
          </a:p>
        </p:txBody>
      </p:sp>
      <p:sp>
        <p:nvSpPr>
          <p:cNvPr id="204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548754-820D-457F-AFDE-725E1731474E}" type="datetime1">
              <a:rPr lang="en-US" smtClean="0">
                <a:solidFill>
                  <a:schemeClr val="tx1"/>
                </a:solidFill>
              </a:rPr>
              <a:pPr>
                <a:defRPr/>
              </a:pPr>
              <a:t>9/9/2011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E833A-F476-46FF-84AE-CABEB64F5E7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0965" name="Picture 7" descr="DV_Fra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50" y="1784350"/>
            <a:ext cx="4572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B68141-B42D-4798-A64F-35A1F63D5F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9/9/2011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7837C-738F-404E-B359-8C86218DC2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76275" y="25082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Barrier Risk Results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76250" y="1514475"/>
          <a:ext cx="8118475" cy="3594100"/>
        </p:xfrm>
        <a:graphic>
          <a:graphicData uri="http://schemas.openxmlformats.org/presentationml/2006/ole">
            <p:oleObj spid="_x0000_s3074" name="Document" r:id="rId3" imgW="5551264" imgH="2092267" progId="Word.Document.8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4000" y="1265238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</a:rPr>
              <a:t>The use of barriers will reduce risk to a person at the lot line by a factor ~4 for the leak diameters used in NFPA-55.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84288" y="5103813"/>
            <a:ext cx="70278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</a:rPr>
              <a:t>Alternatively, barriers can be used to reduce the separation distance to the lot line.  For a risk level equal to that without a barrier, the distance to the facility lot line can be decreased to    ~3.5 m (measured from the leak location) for the leak diameters shown above.  Separation distance from the front of the barrier would be ~2 m.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Summary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 bwMode="auto">
          <a:xfrm>
            <a:off x="484188" y="12684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Mitigation features can be used to reduce the risk or separation distances at hydrogen facilities</a:t>
            </a:r>
          </a:p>
          <a:p>
            <a:pPr lvl="1"/>
            <a:r>
              <a:rPr lang="en-US" sz="2400" smtClean="0"/>
              <a:t>Effectiveness of leak detection and isolation system is dependent upon detection capability and isolation location</a:t>
            </a:r>
          </a:p>
          <a:p>
            <a:pPr lvl="1"/>
            <a:r>
              <a:rPr lang="en-US" sz="2400" smtClean="0"/>
              <a:t>Flow limiting orifices, if process allows, can limit maximum leak size down stream of orifice</a:t>
            </a:r>
          </a:p>
          <a:p>
            <a:pPr lvl="1"/>
            <a:r>
              <a:rPr lang="en-US" sz="2400" smtClean="0"/>
              <a:t>Reducing the number of risk-significant components (e.g., joints and valves) in a system reduces the leak potential</a:t>
            </a:r>
          </a:p>
          <a:p>
            <a:pPr lvl="1"/>
            <a:r>
              <a:rPr lang="en-US" sz="2400" smtClean="0"/>
              <a:t>Barriers are effective in reducing the consequences from hydrogen releases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916B47-5B37-4040-96C6-736D33AAF9C3}" type="datetime1">
              <a:rPr lang="en-US" smtClean="0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FCFD7-1F41-4BE2-8078-50D9718694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Additional Slides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Barrier Results from 2010 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916B47-5B37-4040-96C6-736D33AAF9C3}" type="datetime1">
              <a:rPr lang="en-US" smtClean="0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E5EC7-1D6F-48AD-BD7E-78EB9636C8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98E721-5024-4451-A253-5B10542213FA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EF3DE-221E-44C1-83F1-0E097E3BD21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365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Direct Flame Effects</a:t>
            </a:r>
          </a:p>
        </p:txBody>
      </p:sp>
      <p:pic>
        <p:nvPicPr>
          <p:cNvPr id="46084" name="Picture 7" descr="DV_Fram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9438" y="1839913"/>
            <a:ext cx="4572000" cy="4406900"/>
          </a:xfrm>
          <a:noFill/>
          <a:ln>
            <a:miter lim="800000"/>
            <a:headEnd/>
            <a:tailEnd/>
          </a:ln>
        </p:spPr>
      </p:pic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620713" y="1914525"/>
            <a:ext cx="34861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 </a:t>
            </a:r>
            <a:r>
              <a:rPr lang="en-US" sz="2000">
                <a:solidFill>
                  <a:srgbClr val="000000"/>
                </a:solidFill>
              </a:rPr>
              <a:t>Barriers are effective in reducing the downstream exposure to ignited hydrogen jets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  Some flame deflection back towards the hydrogen components can occur for straight barriers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  The height of the barrier is important for protecting potential targets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29F895-BA88-4B9C-8477-B7BFE1DB15C0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52E7-9E8C-419D-881D-7A1748B9568E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1854200" y="123825"/>
            <a:ext cx="728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Effect on Hydrogen Envelope</a:t>
            </a:r>
          </a:p>
        </p:txBody>
      </p:sp>
      <p:sp>
        <p:nvSpPr>
          <p:cNvPr id="2056" name="Text Box 3"/>
          <p:cNvSpPr txBox="1">
            <a:spLocks noChangeArrowheads="1"/>
          </p:cNvSpPr>
          <p:nvPr/>
        </p:nvSpPr>
        <p:spPr bwMode="auto">
          <a:xfrm>
            <a:off x="725488" y="1092200"/>
            <a:ext cx="7727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 Unignited hydrogen envelopes are essentially limited to a region close to</a:t>
            </a:r>
          </a:p>
          <a:p>
            <a:r>
              <a:rPr lang="en-US">
                <a:solidFill>
                  <a:srgbClr val="000000"/>
                </a:solidFill>
              </a:rPr>
              <a:t>  the barrier, greatly reducing the axial extent of the unignited release. 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 Lateral and vertical extent of hydrogen envelope increases due to barrier.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 rot="-356812">
            <a:off x="5721350" y="4799013"/>
            <a:ext cx="3124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876800" y="4419600"/>
          <a:ext cx="3657600" cy="2114550"/>
        </p:xfrm>
        <a:graphic>
          <a:graphicData uri="http://schemas.openxmlformats.org/presentationml/2006/ole">
            <p:oleObj spid="_x0000_s2050" name="Document" r:id="rId4" imgW="3395472" imgH="1965960" progId="Word.Document.8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876800" y="2209800"/>
          <a:ext cx="3810000" cy="1866900"/>
        </p:xfrm>
        <a:graphic>
          <a:graphicData uri="http://schemas.openxmlformats.org/presentationml/2006/ole">
            <p:oleObj spid="_x0000_s2051" name="Document" r:id="rId5" imgW="2295144" imgH="1124712" progId="Word.Document.8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304800" y="4495800"/>
          <a:ext cx="4267200" cy="2062163"/>
        </p:xfrm>
        <a:graphic>
          <a:graphicData uri="http://schemas.openxmlformats.org/presentationml/2006/ole">
            <p:oleObj spid="_x0000_s2052" name="Document" r:id="rId6" imgW="2380488" imgH="1149096" progId="Word.Document.8">
              <p:embed/>
            </p:oleObj>
          </a:graphicData>
        </a:graphic>
      </p:graphicFrame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5527675" y="1966913"/>
            <a:ext cx="20669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1-Wall Vertical Barrier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5715000" y="4114800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1-Wall Tilted Barrier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1189038" y="4178300"/>
            <a:ext cx="203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3-Wall Vertical Barrier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1600200" y="1981200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Free Jet Flame</a:t>
            </a:r>
          </a:p>
        </p:txBody>
      </p:sp>
      <p:pic>
        <p:nvPicPr>
          <p:cNvPr id="2062" name="Picture 13" descr="4_and8_percent_unignited_free_jet"/>
          <p:cNvPicPr>
            <a:picLocks noChangeAspect="1" noChangeArrowheads="1"/>
          </p:cNvPicPr>
          <p:nvPr/>
        </p:nvPicPr>
        <p:blipFill>
          <a:blip r:embed="rId7"/>
          <a:srcRect t="14377" b="15536"/>
          <a:stretch>
            <a:fillRect/>
          </a:stretch>
        </p:blipFill>
        <p:spPr bwMode="auto">
          <a:xfrm>
            <a:off x="228600" y="2209800"/>
            <a:ext cx="4724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816917-3E83-4AE3-9D0F-0B8919BC14C1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2BB12-3F40-4F94-B78E-DC8922B361B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2555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/>
              <a:t>      Thermal Radiation Reduction</a:t>
            </a:r>
          </a:p>
        </p:txBody>
      </p:sp>
      <p:pic>
        <p:nvPicPr>
          <p:cNvPr id="50180" name="Picture 4" descr="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3039" r="11977"/>
          <a:stretch>
            <a:fillRect/>
          </a:stretch>
        </p:blipFill>
        <p:spPr bwMode="auto">
          <a:xfrm>
            <a:off x="1135063" y="1585913"/>
            <a:ext cx="2998787" cy="1990725"/>
          </a:xfrm>
          <a:noFill/>
          <a:ln>
            <a:miter lim="800000"/>
            <a:headEnd/>
            <a:tailEnd/>
          </a:ln>
        </p:spPr>
      </p:pic>
      <p:pic>
        <p:nvPicPr>
          <p:cNvPr id="50181" name="Picture 5" descr="4"/>
          <p:cNvPicPr>
            <a:picLocks noChangeAspect="1" noChangeArrowheads="1"/>
          </p:cNvPicPr>
          <p:nvPr/>
        </p:nvPicPr>
        <p:blipFill>
          <a:blip r:embed="rId3"/>
          <a:srcRect l="13329" r="11591"/>
          <a:stretch>
            <a:fillRect/>
          </a:stretch>
        </p:blipFill>
        <p:spPr bwMode="auto">
          <a:xfrm>
            <a:off x="5457825" y="1587500"/>
            <a:ext cx="301783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4"/>
          <p:cNvPicPr>
            <a:picLocks noChangeAspect="1" noChangeArrowheads="1"/>
          </p:cNvPicPr>
          <p:nvPr/>
        </p:nvPicPr>
        <p:blipFill>
          <a:blip r:embed="rId4"/>
          <a:srcRect l="7588" r="3377"/>
          <a:stretch>
            <a:fillRect/>
          </a:stretch>
        </p:blipFill>
        <p:spPr bwMode="auto">
          <a:xfrm>
            <a:off x="5386388" y="4171950"/>
            <a:ext cx="33147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141538" y="1163638"/>
            <a:ext cx="960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Free jet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532438" y="1219200"/>
            <a:ext cx="289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Single wall vertical barrier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597525" y="3797300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Comparison of isosurfaces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38125" y="3605213"/>
            <a:ext cx="514350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Hydrogen flames impinging on a barrier will be reshaped by barrier.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Radiation downstream of the barrier from the reshaped flame contour can be greatly reduced (~3 fold reduction)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Lateral and vertical extent of radiation isosurface can be greater than for a free jet with no barrier – </a:t>
            </a:r>
            <a:r>
              <a:rPr lang="en-US">
                <a:solidFill>
                  <a:srgbClr val="990000"/>
                </a:solidFill>
              </a:rPr>
              <a:t>requires proper design of barrier (can be specified in hydrogen standards)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701675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Presentation Outline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506413" y="13319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Mitigation Features Evaluated</a:t>
            </a:r>
          </a:p>
          <a:p>
            <a:r>
              <a:rPr lang="en-US" smtClean="0"/>
              <a:t>Facility and Risk Model</a:t>
            </a:r>
          </a:p>
          <a:p>
            <a:r>
              <a:rPr lang="en-US" smtClean="0"/>
              <a:t>Risk Assessment Results</a:t>
            </a:r>
          </a:p>
          <a:p>
            <a:r>
              <a:rPr lang="en-US" smtClean="0"/>
              <a:t>Summary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E4FA72-A1C4-4338-832C-16B3235D47C5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F5FAE-4B39-4979-963D-2CF5CF3D32B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BC4B28-25A8-4E71-9859-7B9F860EFEAB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B72F2-7C5D-4826-B748-4003B8C7127F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430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/>
              <a:t>  Thermal Radiation from Hydrogen Flames Directed Above Barrier</a:t>
            </a:r>
          </a:p>
        </p:txBody>
      </p:sp>
      <p:pic>
        <p:nvPicPr>
          <p:cNvPr id="51204" name="Picture 4" descr="Harm Distanc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35063"/>
            <a:ext cx="4953000" cy="2514600"/>
          </a:xfrm>
          <a:noFill/>
          <a:ln>
            <a:miter lim="800000"/>
            <a:headEnd/>
            <a:tailEnd/>
          </a:ln>
        </p:spPr>
      </p:pic>
      <p:pic>
        <p:nvPicPr>
          <p:cNvPr id="51205" name="Chart 1"/>
          <p:cNvPicPr>
            <a:picLocks noChangeArrowheads="1"/>
          </p:cNvPicPr>
          <p:nvPr/>
        </p:nvPicPr>
        <p:blipFill>
          <a:blip r:embed="rId3"/>
          <a:srcRect l="-3484" t="-20657" r="-3650" b="-6586"/>
          <a:stretch>
            <a:fillRect/>
          </a:stretch>
        </p:blipFill>
        <p:spPr bwMode="auto">
          <a:xfrm>
            <a:off x="4765675" y="3771900"/>
            <a:ext cx="4378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800725" y="1441450"/>
            <a:ext cx="30114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Some fraction of hydrogen flames may be directed over top of the barrier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Although direct contact with the flame may not occur, thermal radiation exposure is still possible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0" y="3714750"/>
            <a:ext cx="47815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Heat flux will decrease as the angle of the hydrogen jet  passing over the barrier increases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Harm distance will not substantially decrease for small angles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There is an angle at which a heat flux level will not occur for a specified target downstream of the barrier </a:t>
            </a:r>
            <a:r>
              <a:rPr lang="en-US">
                <a:solidFill>
                  <a:srgbClr val="990000"/>
                </a:solidFill>
              </a:rPr>
              <a:t>(can be specified in hydrogen codes and standards)</a:t>
            </a:r>
            <a:endParaRPr lang="en-US">
              <a:solidFill>
                <a:srgbClr val="990000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5FEBA2-4149-48F1-966D-F5CAEB950F09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DA59-60C0-46C0-99DC-8EEFBE38300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256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Overpressure Effects</a:t>
            </a:r>
          </a:p>
        </p:txBody>
      </p:sp>
      <p:pic>
        <p:nvPicPr>
          <p:cNvPr id="52228" name="Picture 4" descr="default00000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4050" y="3870325"/>
            <a:ext cx="3643313" cy="2457450"/>
          </a:xfrm>
          <a:noFill/>
          <a:ln>
            <a:miter lim="800000"/>
            <a:headEnd/>
            <a:tailEnd/>
          </a:ln>
        </p:spPr>
      </p:pic>
      <p:pic>
        <p:nvPicPr>
          <p:cNvPr id="52229" name="Picture 5" descr="blast_contour_pmax_3000ps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1938" y="3960813"/>
            <a:ext cx="36480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85738" y="1182688"/>
            <a:ext cx="51085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Barriers will result in higher pressures due to delayed ignition of hydrogen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Although peak overpressures can be significant, average pressure and impulses on the barrier surface are small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Pressure downstream of wall is small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Potential harm to barrier and individuals is minimal</a:t>
            </a: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/>
          <a:srcRect t="6593" r="21335" b="25633"/>
          <a:stretch>
            <a:fillRect/>
          </a:stretch>
        </p:blipFill>
        <p:spPr bwMode="auto">
          <a:xfrm>
            <a:off x="5462588" y="1247775"/>
            <a:ext cx="291623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414463" y="6335713"/>
            <a:ext cx="5145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3.28 mm leak in 20.8 MPa system ignited at 2 s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803275" y="4027488"/>
            <a:ext cx="177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Pressure on wall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459413" y="3962400"/>
            <a:ext cx="203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Maximum pressure contour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B6D95F-2014-4223-A509-AE2297CA5947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2BBA4-8193-47D0-8EBA-F1F400AA1AEB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/>
              <a:t>Barrier Impacts on </a:t>
            </a:r>
            <a:br>
              <a:rPr lang="en-US" sz="3600" smtClean="0"/>
            </a:br>
            <a:r>
              <a:rPr lang="en-US" sz="3600" smtClean="0"/>
              <a:t>Hydrogen Releases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Barriers between facility and the public eliminate risk from direct flame contact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Reduces the axial extent of unignited jets significantly and associated risk if ignited; however, increases the lateral and vertical extent which increases 4% hydrogen envelope significantly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Reduce the axial extent of thermal radiation from deflected flames significantly but increases vertical and lateral area of flame surface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Thermal radiation from flames passing over the barrier can be reduced to low limits by increasing barrier height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Overpressure from delayed ignition is not sufficient to challenge barrier integrity or harm individuals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706438" y="2603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Project Background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Work performed under contract to U.S. DOE</a:t>
            </a:r>
            <a:endParaRPr lang="en-US" sz="2400" i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Hydrogen Safety, Codes &amp; Standard R&amp;D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Sandia National Laboratories is developing the scientific basis for assessing credible safety scenarios and providing the technical data for use in the development of codes and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Includes experimentation and modeling to understand behavior of hydrogen for different release scenarios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 of Quantitative Risk Assessment (QRA) methods to help establish requirements in codes and standards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916B47-5B37-4040-96C6-736D33AAF9C3}" type="datetime1">
              <a:rPr lang="en-US" smtClean="0"/>
              <a:pPr>
                <a:defRPr/>
              </a:pPr>
              <a:t>9/9/2011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69641-40E9-4174-8C66-FC5DFD58E1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1131888" y="1666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   Mitigation Features Evaluated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98475" y="132238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Active Detection and Isolation</a:t>
            </a:r>
          </a:p>
          <a:p>
            <a:pPr lvl="1"/>
            <a:r>
              <a:rPr lang="en-US" smtClean="0"/>
              <a:t>Exterior detectors (hydrogen and flame)</a:t>
            </a:r>
          </a:p>
          <a:p>
            <a:pPr lvl="1"/>
            <a:r>
              <a:rPr lang="en-US" smtClean="0"/>
              <a:t>Process flow detection (pressure and flow)</a:t>
            </a:r>
          </a:p>
          <a:p>
            <a:pPr lvl="1"/>
            <a:r>
              <a:rPr lang="en-US" smtClean="0"/>
              <a:t>Excess flow valves</a:t>
            </a:r>
          </a:p>
          <a:p>
            <a:r>
              <a:rPr lang="en-US" smtClean="0"/>
              <a:t>Flow Limiting Orifices</a:t>
            </a:r>
          </a:p>
          <a:p>
            <a:r>
              <a:rPr lang="en-US" smtClean="0"/>
              <a:t>Reduction in Number of Components   (leak reduction feature)</a:t>
            </a:r>
          </a:p>
          <a:p>
            <a:r>
              <a:rPr lang="en-US" smtClean="0"/>
              <a:t>Barriers (presented at NHA 2010*)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FD4F9B-5537-4D7C-8F87-F3E1466C7E4B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7A97D-5C6D-43F8-BF8E-51A6D000906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900113" y="5721350"/>
            <a:ext cx="7094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FF0000"/>
                </a:solidFill>
              </a:rPr>
              <a:t>*</a:t>
            </a:r>
            <a:r>
              <a:rPr lang="en-GB" sz="1400">
                <a:solidFill>
                  <a:srgbClr val="FF0000"/>
                </a:solidFill>
              </a:rPr>
              <a:t>J. LaChance, J. Phillips, and W. Houf, “Risk Associated with the Use of Barriers in Hydrogen Refueling Stations</a:t>
            </a:r>
            <a:r>
              <a:rPr lang="en-US" sz="1400">
                <a:solidFill>
                  <a:srgbClr val="FF0000"/>
                </a:solidFill>
              </a:rPr>
              <a:t> ,“ NHA Conference and Expo, Long Beach CA,  May 4, 2010.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712788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Facility and Risk Model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xfrm>
            <a:off x="498475" y="11160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mtClean="0"/>
              <a:t>   Utilized facility descriptions and QRA model from NFPA separation distance analysis*</a:t>
            </a:r>
          </a:p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02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90130B-7668-4F7E-AE71-39227EDC609B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0AFDE-B614-4A9D-8CDD-4EF4B649ADDE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pic>
        <p:nvPicPr>
          <p:cNvPr id="32773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825" y="2562225"/>
            <a:ext cx="4221163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4" name="Group 3"/>
          <p:cNvGrpSpPr>
            <a:grpSpLocks noChangeAspect="1"/>
          </p:cNvGrpSpPr>
          <p:nvPr/>
        </p:nvGrpSpPr>
        <p:grpSpPr bwMode="auto">
          <a:xfrm>
            <a:off x="365125" y="2725738"/>
            <a:ext cx="4110038" cy="2847975"/>
            <a:chOff x="2446" y="5107"/>
            <a:chExt cx="9986" cy="6398"/>
          </a:xfrm>
        </p:grpSpPr>
        <p:sp>
          <p:nvSpPr>
            <p:cNvPr id="32777" name="AutoShape 4"/>
            <p:cNvSpPr>
              <a:spLocks noChangeAspect="1" noChangeArrowheads="1"/>
            </p:cNvSpPr>
            <p:nvPr/>
          </p:nvSpPr>
          <p:spPr bwMode="auto">
            <a:xfrm>
              <a:off x="2446" y="5107"/>
              <a:ext cx="9986" cy="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Text Box 5"/>
            <p:cNvSpPr txBox="1">
              <a:spLocks noChangeArrowheads="1"/>
            </p:cNvSpPr>
            <p:nvPr/>
          </p:nvSpPr>
          <p:spPr bwMode="auto">
            <a:xfrm>
              <a:off x="3533" y="6055"/>
              <a:ext cx="40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864" tIns="27432" rIns="54864" bIns="27432">
              <a:spAutoFit/>
            </a:bodyPr>
            <a:lstStyle/>
            <a:p>
              <a:endParaRPr lang="en-US"/>
            </a:p>
          </p:txBody>
        </p:sp>
        <p:sp>
          <p:nvSpPr>
            <p:cNvPr id="32779" name="Text Box 6"/>
            <p:cNvSpPr txBox="1">
              <a:spLocks noChangeArrowheads="1"/>
            </p:cNvSpPr>
            <p:nvPr/>
          </p:nvSpPr>
          <p:spPr bwMode="auto">
            <a:xfrm>
              <a:off x="2488" y="6583"/>
              <a:ext cx="2155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Tube Trailer</a:t>
              </a:r>
              <a:endParaRPr lang="en-US"/>
            </a:p>
          </p:txBody>
        </p:sp>
        <p:sp>
          <p:nvSpPr>
            <p:cNvPr id="32780" name="Text Box 7"/>
            <p:cNvSpPr txBox="1">
              <a:spLocks noChangeArrowheads="1"/>
            </p:cNvSpPr>
            <p:nvPr/>
          </p:nvSpPr>
          <p:spPr bwMode="auto">
            <a:xfrm>
              <a:off x="5293" y="6572"/>
              <a:ext cx="1865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Stanchion</a:t>
              </a:r>
              <a:endParaRPr lang="en-US"/>
            </a:p>
          </p:txBody>
        </p:sp>
        <p:sp>
          <p:nvSpPr>
            <p:cNvPr id="32781" name="Text Box 8"/>
            <p:cNvSpPr txBox="1">
              <a:spLocks noChangeArrowheads="1"/>
            </p:cNvSpPr>
            <p:nvPr/>
          </p:nvSpPr>
          <p:spPr bwMode="auto">
            <a:xfrm>
              <a:off x="7838" y="6366"/>
              <a:ext cx="1719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Pressure Control</a:t>
              </a:r>
              <a:endParaRPr lang="en-US"/>
            </a:p>
          </p:txBody>
        </p:sp>
        <p:sp>
          <p:nvSpPr>
            <p:cNvPr id="32782" name="Text Box 9"/>
            <p:cNvSpPr txBox="1">
              <a:spLocks noChangeArrowheads="1"/>
            </p:cNvSpPr>
            <p:nvPr/>
          </p:nvSpPr>
          <p:spPr bwMode="auto">
            <a:xfrm>
              <a:off x="2729" y="5334"/>
              <a:ext cx="7706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nb-NO" sz="1100">
                  <a:solidFill>
                    <a:srgbClr val="000000"/>
                  </a:solidFill>
                </a:rPr>
                <a:t>1.7 MPa (250 psig) and 20.7 MPa (3000 psig) Systems</a:t>
              </a:r>
              <a:endParaRPr lang="en-US"/>
            </a:p>
          </p:txBody>
        </p:sp>
        <p:sp>
          <p:nvSpPr>
            <p:cNvPr id="32783" name="Text Box 10"/>
            <p:cNvSpPr txBox="1">
              <a:spLocks noChangeArrowheads="1"/>
            </p:cNvSpPr>
            <p:nvPr/>
          </p:nvSpPr>
          <p:spPr bwMode="auto">
            <a:xfrm>
              <a:off x="2908" y="8086"/>
              <a:ext cx="8775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nb-NO" sz="1100">
                  <a:solidFill>
                    <a:srgbClr val="000000"/>
                  </a:solidFill>
                </a:rPr>
                <a:t>51.7 MPa (7500 psig) and 103.4 MPa (15000 psig) Systems</a:t>
              </a:r>
              <a:endParaRPr lang="en-US"/>
            </a:p>
          </p:txBody>
        </p:sp>
        <p:sp>
          <p:nvSpPr>
            <p:cNvPr id="32784" name="Text Box 11"/>
            <p:cNvSpPr txBox="1">
              <a:spLocks noChangeArrowheads="1"/>
            </p:cNvSpPr>
            <p:nvPr/>
          </p:nvSpPr>
          <p:spPr bwMode="auto">
            <a:xfrm>
              <a:off x="2446" y="9359"/>
              <a:ext cx="2156" cy="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Tube Trailer</a:t>
              </a:r>
              <a:endParaRPr lang="en-US"/>
            </a:p>
          </p:txBody>
        </p:sp>
        <p:sp>
          <p:nvSpPr>
            <p:cNvPr id="32785" name="Text Box 12"/>
            <p:cNvSpPr txBox="1">
              <a:spLocks noChangeArrowheads="1"/>
            </p:cNvSpPr>
            <p:nvPr/>
          </p:nvSpPr>
          <p:spPr bwMode="auto">
            <a:xfrm>
              <a:off x="5202" y="9345"/>
              <a:ext cx="1864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Stanchion</a:t>
              </a:r>
              <a:endParaRPr lang="en-US"/>
            </a:p>
          </p:txBody>
        </p:sp>
        <p:sp>
          <p:nvSpPr>
            <p:cNvPr id="32786" name="Text Box 13"/>
            <p:cNvSpPr txBox="1">
              <a:spLocks noChangeArrowheads="1"/>
            </p:cNvSpPr>
            <p:nvPr/>
          </p:nvSpPr>
          <p:spPr bwMode="auto">
            <a:xfrm>
              <a:off x="10369" y="10628"/>
              <a:ext cx="1720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Pressure Control</a:t>
              </a:r>
              <a:endParaRPr lang="en-US"/>
            </a:p>
          </p:txBody>
        </p:sp>
        <p:sp>
          <p:nvSpPr>
            <p:cNvPr id="32787" name="Text Box 14"/>
            <p:cNvSpPr txBox="1">
              <a:spLocks noChangeArrowheads="1"/>
            </p:cNvSpPr>
            <p:nvPr/>
          </p:nvSpPr>
          <p:spPr bwMode="auto">
            <a:xfrm>
              <a:off x="7513" y="9303"/>
              <a:ext cx="2236" cy="5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Compressor</a:t>
              </a:r>
              <a:endParaRPr lang="en-US"/>
            </a:p>
          </p:txBody>
        </p:sp>
        <p:sp>
          <p:nvSpPr>
            <p:cNvPr id="32788" name="Text Box 15"/>
            <p:cNvSpPr txBox="1">
              <a:spLocks noChangeArrowheads="1"/>
            </p:cNvSpPr>
            <p:nvPr/>
          </p:nvSpPr>
          <p:spPr bwMode="auto">
            <a:xfrm>
              <a:off x="10268" y="9288"/>
              <a:ext cx="1898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Storage</a:t>
              </a:r>
              <a:endParaRPr lang="en-US"/>
            </a:p>
          </p:txBody>
        </p:sp>
        <p:sp>
          <p:nvSpPr>
            <p:cNvPr id="32789" name="Line 16"/>
            <p:cNvSpPr>
              <a:spLocks noChangeShapeType="1"/>
            </p:cNvSpPr>
            <p:nvPr/>
          </p:nvSpPr>
          <p:spPr bwMode="auto">
            <a:xfrm>
              <a:off x="4642" y="6886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17"/>
            <p:cNvSpPr>
              <a:spLocks noChangeShapeType="1"/>
            </p:cNvSpPr>
            <p:nvPr/>
          </p:nvSpPr>
          <p:spPr bwMode="auto">
            <a:xfrm>
              <a:off x="7156" y="6869"/>
              <a:ext cx="6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18"/>
            <p:cNvSpPr>
              <a:spLocks noChangeShapeType="1"/>
            </p:cNvSpPr>
            <p:nvPr/>
          </p:nvSpPr>
          <p:spPr bwMode="auto">
            <a:xfrm>
              <a:off x="4610" y="9671"/>
              <a:ext cx="5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19"/>
            <p:cNvSpPr>
              <a:spLocks noChangeShapeType="1"/>
            </p:cNvSpPr>
            <p:nvPr/>
          </p:nvSpPr>
          <p:spPr bwMode="auto">
            <a:xfrm flipV="1">
              <a:off x="7058" y="9578"/>
              <a:ext cx="514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Line 20"/>
            <p:cNvSpPr>
              <a:spLocks noChangeShapeType="1"/>
            </p:cNvSpPr>
            <p:nvPr/>
          </p:nvSpPr>
          <p:spPr bwMode="auto">
            <a:xfrm>
              <a:off x="9766" y="9588"/>
              <a:ext cx="5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21"/>
            <p:cNvSpPr>
              <a:spLocks noChangeShapeType="1"/>
            </p:cNvSpPr>
            <p:nvPr/>
          </p:nvSpPr>
          <p:spPr bwMode="auto">
            <a:xfrm>
              <a:off x="11146" y="9853"/>
              <a:ext cx="0" cy="7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5" name="TextBox 26"/>
          <p:cNvSpPr txBox="1">
            <a:spLocks noChangeAspect="1"/>
          </p:cNvSpPr>
          <p:nvPr/>
        </p:nvSpPr>
        <p:spPr bwMode="auto">
          <a:xfrm>
            <a:off x="1108075" y="3478213"/>
            <a:ext cx="255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2776" name="Rectangle 28"/>
          <p:cNvSpPr>
            <a:spLocks noChangeArrowheads="1"/>
          </p:cNvSpPr>
          <p:nvPr/>
        </p:nvSpPr>
        <p:spPr bwMode="auto">
          <a:xfrm>
            <a:off x="288925" y="5859463"/>
            <a:ext cx="863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C00000"/>
                </a:solidFill>
              </a:rPr>
              <a:t>*J. LaChance et al., “Analyses to Support Development of Risk-Informed Separation Distances for Hydrogen Codes and Standards</a:t>
            </a:r>
            <a:r>
              <a:rPr lang="en-US" sz="1400">
                <a:solidFill>
                  <a:srgbClr val="C00000"/>
                </a:solidFill>
              </a:rPr>
              <a:t>”, SANDIA REPORT, SAND2009-0874, Printed March 2009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914400" y="25082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Detection and Isolation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xfrm>
            <a:off x="390525" y="1065213"/>
            <a:ext cx="8504238" cy="4894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Assumed 1% flow area leaks can be detected and isolated with 0.9 reliability</a:t>
            </a:r>
          </a:p>
          <a:p>
            <a:pPr lvl="1"/>
            <a:r>
              <a:rPr lang="en-US" smtClean="0"/>
              <a:t>Sensitivity performed if 10% leaks are detected </a:t>
            </a:r>
          </a:p>
          <a:p>
            <a:endParaRPr lang="en-US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D5E8AE-CB14-4659-A20A-36692AA184D2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E2DF4-8694-4A91-864D-C1B69B23EB02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0213" y="2654300"/>
          <a:ext cx="8312150" cy="367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926"/>
                <a:gridCol w="5530801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Isolation Valve Location</a:t>
                      </a:r>
                    </a:p>
                    <a:p>
                      <a:pPr algn="ctr"/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3000 psig (20.7 </a:t>
                      </a:r>
                      <a:r>
                        <a:rPr lang="en-US" b="1" dirty="0" err="1" smtClean="0"/>
                        <a:t>MPa</a:t>
                      </a:r>
                      <a:r>
                        <a:rPr lang="en-US" b="1" dirty="0" smtClean="0"/>
                        <a:t>)</a:t>
                      </a:r>
                      <a:r>
                        <a:rPr lang="en-US" b="1" baseline="0" dirty="0" smtClean="0"/>
                        <a:t> System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15000 psig (103.4 </a:t>
                      </a:r>
                      <a:r>
                        <a:rPr lang="en-US" b="1" dirty="0" err="1" smtClean="0"/>
                        <a:t>MPa</a:t>
                      </a:r>
                      <a:r>
                        <a:rPr lang="en-US" b="1" dirty="0" smtClean="0"/>
                        <a:t>) System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 trailer manifold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Tube trailer and high pressure storage manifold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Tube trailer manifold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pressure storage manifold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Outlet of stanchion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Outlet of stanchion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 tube trailer cylinders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Tube trailer manifold and high pressure storage cylinders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8"/>
          <p:cNvSpPr>
            <a:spLocks noGrp="1"/>
          </p:cNvSpPr>
          <p:nvPr>
            <p:ph type="title"/>
          </p:nvPr>
        </p:nvSpPr>
        <p:spPr bwMode="auto">
          <a:xfrm>
            <a:off x="914400" y="-1714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</a:t>
            </a:r>
            <a:r>
              <a:rPr lang="en-US" sz="4000" smtClean="0"/>
              <a:t>Example Risk Reduction – Detection/Isolation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BCEC51-5F5A-4FED-A0B3-E7CEB5B5D0FD}" type="datetime1">
              <a:rPr lang="en-US" smtClean="0"/>
              <a:pPr>
                <a:defRPr/>
              </a:pPr>
              <a:t>9/9/2011</a:t>
            </a:fld>
            <a:endParaRPr lang="en-US" smtClean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CF65A-84F0-41DC-AA65-5D56EE6F3B2C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573024" y="1182624"/>
          <a:ext cx="8266176" cy="51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2740025" y="3303588"/>
            <a:ext cx="485775" cy="454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3765550" y="3335338"/>
            <a:ext cx="428625" cy="474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3163888" y="2495550"/>
            <a:ext cx="1590675" cy="804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/>
          <a:p>
            <a:r>
              <a:rPr lang="en-US" sz="1000">
                <a:solidFill>
                  <a:srgbClr val="000000"/>
                </a:solidFill>
              </a:rPr>
              <a:t>Factor of 2.8 reduction in separation distance.  5 m corresponds to 0.38% leak (7.8 reduction from 3%)</a:t>
            </a: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 flipH="1" flipV="1">
            <a:off x="4237038" y="4502150"/>
            <a:ext cx="4953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Rectangle 12"/>
          <p:cNvSpPr>
            <a:spLocks noChangeArrowheads="1"/>
          </p:cNvSpPr>
          <p:nvPr/>
        </p:nvSpPr>
        <p:spPr bwMode="auto">
          <a:xfrm>
            <a:off x="4784725" y="4443413"/>
            <a:ext cx="790575" cy="763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/>
          <a:p>
            <a:r>
              <a:rPr lang="en-US" sz="1000">
                <a:solidFill>
                  <a:srgbClr val="000000"/>
                </a:solidFill>
              </a:rPr>
              <a:t>Lot line separation distance for 3% leak in largest pipe</a:t>
            </a:r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4232275" y="3375025"/>
            <a:ext cx="0" cy="12176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2613025" y="3803650"/>
            <a:ext cx="34575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Rectangle 15"/>
          <p:cNvSpPr>
            <a:spLocks noChangeArrowheads="1"/>
          </p:cNvSpPr>
          <p:nvPr/>
        </p:nvSpPr>
        <p:spPr bwMode="auto">
          <a:xfrm>
            <a:off x="2741613" y="4121150"/>
            <a:ext cx="552450" cy="5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/>
          <a:p>
            <a:r>
              <a:rPr lang="en-US" sz="1000">
                <a:solidFill>
                  <a:srgbClr val="000000"/>
                </a:solidFill>
              </a:rPr>
              <a:t>5E-6/yr reduction in risk</a:t>
            </a:r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 flipV="1">
            <a:off x="3294063" y="3813175"/>
            <a:ext cx="933450" cy="444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 flipV="1">
            <a:off x="3313113" y="4206875"/>
            <a:ext cx="89535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4831" name="Group 3"/>
          <p:cNvGrpSpPr>
            <a:grpSpLocks noChangeAspect="1"/>
          </p:cNvGrpSpPr>
          <p:nvPr/>
        </p:nvGrpSpPr>
        <p:grpSpPr bwMode="auto">
          <a:xfrm>
            <a:off x="2873375" y="-169863"/>
            <a:ext cx="4110038" cy="2847976"/>
            <a:chOff x="2446" y="5107"/>
            <a:chExt cx="9986" cy="6398"/>
          </a:xfrm>
        </p:grpSpPr>
        <p:sp>
          <p:nvSpPr>
            <p:cNvPr id="34836" name="AutoShape 4"/>
            <p:cNvSpPr>
              <a:spLocks noChangeAspect="1" noChangeArrowheads="1"/>
            </p:cNvSpPr>
            <p:nvPr/>
          </p:nvSpPr>
          <p:spPr bwMode="auto">
            <a:xfrm>
              <a:off x="2446" y="5107"/>
              <a:ext cx="9986" cy="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Text Box 5"/>
            <p:cNvSpPr txBox="1">
              <a:spLocks noChangeArrowheads="1"/>
            </p:cNvSpPr>
            <p:nvPr/>
          </p:nvSpPr>
          <p:spPr bwMode="auto">
            <a:xfrm>
              <a:off x="3533" y="6055"/>
              <a:ext cx="40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864" tIns="27432" rIns="54864" bIns="27432">
              <a:spAutoFit/>
            </a:bodyPr>
            <a:lstStyle/>
            <a:p>
              <a:endParaRPr lang="en-US"/>
            </a:p>
          </p:txBody>
        </p:sp>
        <p:sp>
          <p:nvSpPr>
            <p:cNvPr id="34838" name="Text Box 9"/>
            <p:cNvSpPr txBox="1">
              <a:spLocks noChangeArrowheads="1"/>
            </p:cNvSpPr>
            <p:nvPr/>
          </p:nvSpPr>
          <p:spPr bwMode="auto">
            <a:xfrm>
              <a:off x="2729" y="5334"/>
              <a:ext cx="7706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endParaRPr lang="en-US"/>
            </a:p>
          </p:txBody>
        </p:sp>
        <p:sp>
          <p:nvSpPr>
            <p:cNvPr id="34839" name="Text Box 11"/>
            <p:cNvSpPr txBox="1">
              <a:spLocks noChangeArrowheads="1"/>
            </p:cNvSpPr>
            <p:nvPr/>
          </p:nvSpPr>
          <p:spPr bwMode="auto">
            <a:xfrm>
              <a:off x="2446" y="9359"/>
              <a:ext cx="2156" cy="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Tube Trailer</a:t>
              </a:r>
              <a:endParaRPr lang="en-US"/>
            </a:p>
          </p:txBody>
        </p:sp>
        <p:sp>
          <p:nvSpPr>
            <p:cNvPr id="34840" name="Text Box 12"/>
            <p:cNvSpPr txBox="1">
              <a:spLocks noChangeArrowheads="1"/>
            </p:cNvSpPr>
            <p:nvPr/>
          </p:nvSpPr>
          <p:spPr bwMode="auto">
            <a:xfrm>
              <a:off x="5202" y="9345"/>
              <a:ext cx="1864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Stanchion</a:t>
              </a:r>
              <a:endParaRPr lang="en-US"/>
            </a:p>
          </p:txBody>
        </p:sp>
        <p:sp>
          <p:nvSpPr>
            <p:cNvPr id="34841" name="Text Box 14"/>
            <p:cNvSpPr txBox="1">
              <a:spLocks noChangeArrowheads="1"/>
            </p:cNvSpPr>
            <p:nvPr/>
          </p:nvSpPr>
          <p:spPr bwMode="auto">
            <a:xfrm>
              <a:off x="7513" y="9303"/>
              <a:ext cx="2236" cy="5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Compressor</a:t>
              </a:r>
              <a:endParaRPr lang="en-US"/>
            </a:p>
          </p:txBody>
        </p:sp>
        <p:sp>
          <p:nvSpPr>
            <p:cNvPr id="34842" name="Line 18"/>
            <p:cNvSpPr>
              <a:spLocks noChangeShapeType="1"/>
            </p:cNvSpPr>
            <p:nvPr/>
          </p:nvSpPr>
          <p:spPr bwMode="auto">
            <a:xfrm>
              <a:off x="4610" y="9671"/>
              <a:ext cx="5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19"/>
            <p:cNvSpPr>
              <a:spLocks noChangeShapeType="1"/>
            </p:cNvSpPr>
            <p:nvPr/>
          </p:nvSpPr>
          <p:spPr bwMode="auto">
            <a:xfrm flipV="1">
              <a:off x="7058" y="9578"/>
              <a:ext cx="514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2" name="TextBox 29"/>
          <p:cNvSpPr txBox="1">
            <a:spLocks noChangeArrowheads="1"/>
          </p:cNvSpPr>
          <p:nvPr/>
        </p:nvSpPr>
        <p:spPr bwMode="auto">
          <a:xfrm>
            <a:off x="5348288" y="2922588"/>
            <a:ext cx="15367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Estimated risk associated with  current separation distance for a person at the lot line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4862513" y="3297238"/>
            <a:ext cx="471487" cy="4714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4" name="TextBox 32"/>
          <p:cNvSpPr txBox="1">
            <a:spLocks noChangeArrowheads="1"/>
          </p:cNvSpPr>
          <p:nvPr/>
        </p:nvSpPr>
        <p:spPr bwMode="auto">
          <a:xfrm>
            <a:off x="7051675" y="4446588"/>
            <a:ext cx="1509713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Residual risk is from components upstream of isolation valve </a:t>
            </a:r>
          </a:p>
        </p:txBody>
      </p:sp>
      <p:cxnSp>
        <p:nvCxnSpPr>
          <p:cNvPr id="35" name="Straight Arrow Connector 34"/>
          <p:cNvCxnSpPr>
            <a:stCxn id="34834" idx="1"/>
          </p:cNvCxnSpPr>
          <p:nvPr/>
        </p:nvCxnSpPr>
        <p:spPr>
          <a:xfrm rot="10800000">
            <a:off x="6415088" y="4378325"/>
            <a:ext cx="636587" cy="3460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Isolation Valve </a:t>
            </a:r>
            <a:br>
              <a:rPr lang="en-US" sz="3600" smtClean="0"/>
            </a:br>
            <a:r>
              <a:rPr lang="en-US" sz="3600" smtClean="0"/>
              <a:t>Location Sensitivity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FFD5D9-672B-45E1-BC75-46A97D16AA8C}" type="datetime1">
              <a:rPr lang="en-US" smtClean="0"/>
              <a:pPr>
                <a:defRPr/>
              </a:pPr>
              <a:t>9/9/2011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3F0C-D5CD-4B0C-87C3-B1CEF0D99F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84909" y="1260764"/>
          <a:ext cx="7966364" cy="508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H="1">
            <a:off x="2382837" y="4364038"/>
            <a:ext cx="1800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46" name="Group 3"/>
          <p:cNvGrpSpPr>
            <a:grpSpLocks noChangeAspect="1"/>
          </p:cNvGrpSpPr>
          <p:nvPr/>
        </p:nvGrpSpPr>
        <p:grpSpPr bwMode="auto">
          <a:xfrm>
            <a:off x="2443163" y="-169863"/>
            <a:ext cx="4110037" cy="2847976"/>
            <a:chOff x="2446" y="5107"/>
            <a:chExt cx="9986" cy="6398"/>
          </a:xfrm>
        </p:grpSpPr>
        <p:sp>
          <p:nvSpPr>
            <p:cNvPr id="35852" name="AutoShape 4"/>
            <p:cNvSpPr>
              <a:spLocks noChangeAspect="1" noChangeArrowheads="1"/>
            </p:cNvSpPr>
            <p:nvPr/>
          </p:nvSpPr>
          <p:spPr bwMode="auto">
            <a:xfrm>
              <a:off x="2446" y="5107"/>
              <a:ext cx="9986" cy="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Text Box 5"/>
            <p:cNvSpPr txBox="1">
              <a:spLocks noChangeArrowheads="1"/>
            </p:cNvSpPr>
            <p:nvPr/>
          </p:nvSpPr>
          <p:spPr bwMode="auto">
            <a:xfrm>
              <a:off x="3533" y="6055"/>
              <a:ext cx="40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864" tIns="27432" rIns="54864" bIns="27432">
              <a:spAutoFit/>
            </a:bodyPr>
            <a:lstStyle/>
            <a:p>
              <a:endParaRPr lang="en-US"/>
            </a:p>
          </p:txBody>
        </p:sp>
        <p:sp>
          <p:nvSpPr>
            <p:cNvPr id="35854" name="Text Box 9"/>
            <p:cNvSpPr txBox="1">
              <a:spLocks noChangeArrowheads="1"/>
            </p:cNvSpPr>
            <p:nvPr/>
          </p:nvSpPr>
          <p:spPr bwMode="auto">
            <a:xfrm>
              <a:off x="2729" y="5334"/>
              <a:ext cx="7706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endParaRPr lang="en-US"/>
            </a:p>
          </p:txBody>
        </p:sp>
        <p:sp>
          <p:nvSpPr>
            <p:cNvPr id="35855" name="Text Box 11"/>
            <p:cNvSpPr txBox="1">
              <a:spLocks noChangeArrowheads="1"/>
            </p:cNvSpPr>
            <p:nvPr/>
          </p:nvSpPr>
          <p:spPr bwMode="auto">
            <a:xfrm>
              <a:off x="2446" y="9359"/>
              <a:ext cx="2156" cy="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Tube Trailer</a:t>
              </a:r>
              <a:endParaRPr lang="en-US"/>
            </a:p>
          </p:txBody>
        </p:sp>
        <p:sp>
          <p:nvSpPr>
            <p:cNvPr id="35856" name="Text Box 12"/>
            <p:cNvSpPr txBox="1">
              <a:spLocks noChangeArrowheads="1"/>
            </p:cNvSpPr>
            <p:nvPr/>
          </p:nvSpPr>
          <p:spPr bwMode="auto">
            <a:xfrm>
              <a:off x="5202" y="9345"/>
              <a:ext cx="1864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Stanchion</a:t>
              </a:r>
              <a:endParaRPr lang="en-US"/>
            </a:p>
          </p:txBody>
        </p:sp>
        <p:sp>
          <p:nvSpPr>
            <p:cNvPr id="35857" name="Text Box 13"/>
            <p:cNvSpPr txBox="1">
              <a:spLocks noChangeArrowheads="1"/>
            </p:cNvSpPr>
            <p:nvPr/>
          </p:nvSpPr>
          <p:spPr bwMode="auto">
            <a:xfrm>
              <a:off x="10369" y="10628"/>
              <a:ext cx="1720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Pressure Control</a:t>
              </a:r>
              <a:endParaRPr lang="en-US"/>
            </a:p>
          </p:txBody>
        </p:sp>
        <p:sp>
          <p:nvSpPr>
            <p:cNvPr id="35858" name="Text Box 14"/>
            <p:cNvSpPr txBox="1">
              <a:spLocks noChangeArrowheads="1"/>
            </p:cNvSpPr>
            <p:nvPr/>
          </p:nvSpPr>
          <p:spPr bwMode="auto">
            <a:xfrm>
              <a:off x="7513" y="9303"/>
              <a:ext cx="2236" cy="5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Compressor</a:t>
              </a:r>
              <a:endParaRPr lang="en-US"/>
            </a:p>
          </p:txBody>
        </p:sp>
        <p:sp>
          <p:nvSpPr>
            <p:cNvPr id="35859" name="Text Box 15"/>
            <p:cNvSpPr txBox="1">
              <a:spLocks noChangeArrowheads="1"/>
            </p:cNvSpPr>
            <p:nvPr/>
          </p:nvSpPr>
          <p:spPr bwMode="auto">
            <a:xfrm>
              <a:off x="10268" y="9288"/>
              <a:ext cx="1898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Storage</a:t>
              </a:r>
              <a:endParaRPr lang="en-US"/>
            </a:p>
          </p:txBody>
        </p:sp>
        <p:sp>
          <p:nvSpPr>
            <p:cNvPr id="35860" name="Line 18"/>
            <p:cNvSpPr>
              <a:spLocks noChangeShapeType="1"/>
            </p:cNvSpPr>
            <p:nvPr/>
          </p:nvSpPr>
          <p:spPr bwMode="auto">
            <a:xfrm>
              <a:off x="4610" y="9671"/>
              <a:ext cx="5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19"/>
            <p:cNvSpPr>
              <a:spLocks noChangeShapeType="1"/>
            </p:cNvSpPr>
            <p:nvPr/>
          </p:nvSpPr>
          <p:spPr bwMode="auto">
            <a:xfrm flipV="1">
              <a:off x="7058" y="9578"/>
              <a:ext cx="514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20"/>
            <p:cNvSpPr>
              <a:spLocks noChangeShapeType="1"/>
            </p:cNvSpPr>
            <p:nvPr/>
          </p:nvSpPr>
          <p:spPr bwMode="auto">
            <a:xfrm>
              <a:off x="9766" y="9588"/>
              <a:ext cx="5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21"/>
            <p:cNvSpPr>
              <a:spLocks noChangeShapeType="1"/>
            </p:cNvSpPr>
            <p:nvPr/>
          </p:nvSpPr>
          <p:spPr bwMode="auto">
            <a:xfrm>
              <a:off x="11146" y="9853"/>
              <a:ext cx="0" cy="7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3717925" y="3376613"/>
            <a:ext cx="790575" cy="763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/>
          <a:p>
            <a:r>
              <a:rPr lang="en-US" sz="1000">
                <a:solidFill>
                  <a:srgbClr val="000000"/>
                </a:solidFill>
              </a:rPr>
              <a:t>Separation distance for 3% leak in largest pipe</a:t>
            </a:r>
          </a:p>
        </p:txBody>
      </p:sp>
      <p:cxnSp>
        <p:nvCxnSpPr>
          <p:cNvPr id="30" name="Straight Arrow Connector 29"/>
          <p:cNvCxnSpPr>
            <a:stCxn id="35847" idx="1"/>
          </p:cNvCxnSpPr>
          <p:nvPr/>
        </p:nvCxnSpPr>
        <p:spPr>
          <a:xfrm rot="10800000" flipV="1">
            <a:off x="3379788" y="3759200"/>
            <a:ext cx="338137" cy="238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9" name="Rectangle 15"/>
          <p:cNvSpPr>
            <a:spLocks noChangeArrowheads="1"/>
          </p:cNvSpPr>
          <p:nvPr/>
        </p:nvSpPr>
        <p:spPr bwMode="auto">
          <a:xfrm>
            <a:off x="1965325" y="4856163"/>
            <a:ext cx="552450" cy="5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/>
          <a:p>
            <a:r>
              <a:rPr lang="en-US" sz="1000">
                <a:solidFill>
                  <a:srgbClr val="000000"/>
                </a:solidFill>
              </a:rPr>
              <a:t>1.5E-5/yr reduction in risk</a:t>
            </a:r>
          </a:p>
        </p:txBody>
      </p:sp>
      <p:cxnSp>
        <p:nvCxnSpPr>
          <p:cNvPr id="33" name="Straight Arrow Connector 32"/>
          <p:cNvCxnSpPr>
            <a:stCxn id="35849" idx="0"/>
          </p:cNvCxnSpPr>
          <p:nvPr/>
        </p:nvCxnSpPr>
        <p:spPr>
          <a:xfrm rot="5400000" flipH="1" flipV="1">
            <a:off x="2496343" y="4082257"/>
            <a:ext cx="519113" cy="10287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5849" idx="3"/>
          </p:cNvCxnSpPr>
          <p:nvPr/>
        </p:nvCxnSpPr>
        <p:spPr>
          <a:xfrm flipV="1">
            <a:off x="2517775" y="5111750"/>
            <a:ext cx="779463" cy="174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914400" y="2476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Detection Sensitivity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FFD5D9-672B-45E1-BC75-46A97D16AA8C}" type="datetime1">
              <a:rPr lang="en-US" smtClean="0"/>
              <a:pPr>
                <a:defRPr/>
              </a:pPr>
              <a:t>9/9/2011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3D624-8A51-4C76-854B-3266E40F66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54181" y="1233055"/>
          <a:ext cx="7855527" cy="509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6869" name="Group 3"/>
          <p:cNvGrpSpPr>
            <a:grpSpLocks noChangeAspect="1"/>
          </p:cNvGrpSpPr>
          <p:nvPr/>
        </p:nvGrpSpPr>
        <p:grpSpPr bwMode="auto">
          <a:xfrm>
            <a:off x="2443163" y="-169863"/>
            <a:ext cx="4110037" cy="2847976"/>
            <a:chOff x="2446" y="5107"/>
            <a:chExt cx="9986" cy="6398"/>
          </a:xfrm>
        </p:grpSpPr>
        <p:sp>
          <p:nvSpPr>
            <p:cNvPr id="36871" name="AutoShape 4"/>
            <p:cNvSpPr>
              <a:spLocks noChangeAspect="1" noChangeArrowheads="1"/>
            </p:cNvSpPr>
            <p:nvPr/>
          </p:nvSpPr>
          <p:spPr bwMode="auto">
            <a:xfrm>
              <a:off x="2446" y="5107"/>
              <a:ext cx="9986" cy="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3533" y="6055"/>
              <a:ext cx="40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864" tIns="27432" rIns="54864" bIns="27432">
              <a:spAutoFit/>
            </a:bodyPr>
            <a:lstStyle/>
            <a:p>
              <a:endParaRPr lang="en-US"/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2729" y="5334"/>
              <a:ext cx="7706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endParaRPr lang="en-US"/>
            </a:p>
          </p:txBody>
        </p:sp>
        <p:sp>
          <p:nvSpPr>
            <p:cNvPr id="36874" name="Text Box 11"/>
            <p:cNvSpPr txBox="1">
              <a:spLocks noChangeArrowheads="1"/>
            </p:cNvSpPr>
            <p:nvPr/>
          </p:nvSpPr>
          <p:spPr bwMode="auto">
            <a:xfrm>
              <a:off x="2446" y="9359"/>
              <a:ext cx="2156" cy="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Tube Trailer</a:t>
              </a:r>
              <a:endParaRPr lang="en-US"/>
            </a:p>
          </p:txBody>
        </p:sp>
        <p:sp>
          <p:nvSpPr>
            <p:cNvPr id="36875" name="Text Box 12"/>
            <p:cNvSpPr txBox="1">
              <a:spLocks noChangeArrowheads="1"/>
            </p:cNvSpPr>
            <p:nvPr/>
          </p:nvSpPr>
          <p:spPr bwMode="auto">
            <a:xfrm>
              <a:off x="5202" y="9345"/>
              <a:ext cx="1864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Stanchion</a:t>
              </a:r>
              <a:endParaRPr lang="en-US"/>
            </a:p>
          </p:txBody>
        </p:sp>
        <p:sp>
          <p:nvSpPr>
            <p:cNvPr id="36876" name="Text Box 13"/>
            <p:cNvSpPr txBox="1">
              <a:spLocks noChangeArrowheads="1"/>
            </p:cNvSpPr>
            <p:nvPr/>
          </p:nvSpPr>
          <p:spPr bwMode="auto">
            <a:xfrm>
              <a:off x="10369" y="10628"/>
              <a:ext cx="1720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Pressure Control</a:t>
              </a:r>
              <a:endParaRPr lang="en-US"/>
            </a:p>
          </p:txBody>
        </p:sp>
        <p:sp>
          <p:nvSpPr>
            <p:cNvPr id="36877" name="Text Box 14"/>
            <p:cNvSpPr txBox="1">
              <a:spLocks noChangeArrowheads="1"/>
            </p:cNvSpPr>
            <p:nvPr/>
          </p:nvSpPr>
          <p:spPr bwMode="auto">
            <a:xfrm>
              <a:off x="7513" y="9303"/>
              <a:ext cx="2236" cy="5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Compressor</a:t>
              </a:r>
              <a:endParaRPr lang="en-US"/>
            </a:p>
          </p:txBody>
        </p:sp>
        <p:sp>
          <p:nvSpPr>
            <p:cNvPr id="36878" name="Text Box 15"/>
            <p:cNvSpPr txBox="1">
              <a:spLocks noChangeArrowheads="1"/>
            </p:cNvSpPr>
            <p:nvPr/>
          </p:nvSpPr>
          <p:spPr bwMode="auto">
            <a:xfrm>
              <a:off x="10268" y="9288"/>
              <a:ext cx="1898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Storage</a:t>
              </a:r>
              <a:endParaRPr lang="en-US"/>
            </a:p>
          </p:txBody>
        </p:sp>
        <p:sp>
          <p:nvSpPr>
            <p:cNvPr id="36879" name="Line 18"/>
            <p:cNvSpPr>
              <a:spLocks noChangeShapeType="1"/>
            </p:cNvSpPr>
            <p:nvPr/>
          </p:nvSpPr>
          <p:spPr bwMode="auto">
            <a:xfrm>
              <a:off x="4610" y="9671"/>
              <a:ext cx="5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9"/>
            <p:cNvSpPr>
              <a:spLocks noChangeShapeType="1"/>
            </p:cNvSpPr>
            <p:nvPr/>
          </p:nvSpPr>
          <p:spPr bwMode="auto">
            <a:xfrm flipV="1">
              <a:off x="7058" y="9578"/>
              <a:ext cx="514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20"/>
            <p:cNvSpPr>
              <a:spLocks noChangeShapeType="1"/>
            </p:cNvSpPr>
            <p:nvPr/>
          </p:nvSpPr>
          <p:spPr bwMode="auto">
            <a:xfrm>
              <a:off x="9766" y="9588"/>
              <a:ext cx="5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21"/>
            <p:cNvSpPr>
              <a:spLocks noChangeShapeType="1"/>
            </p:cNvSpPr>
            <p:nvPr/>
          </p:nvSpPr>
          <p:spPr bwMode="auto">
            <a:xfrm>
              <a:off x="11146" y="9853"/>
              <a:ext cx="0" cy="7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0" name="TextBox 19"/>
          <p:cNvSpPr txBox="1">
            <a:spLocks noChangeArrowheads="1"/>
          </p:cNvSpPr>
          <p:nvPr/>
        </p:nvSpPr>
        <p:spPr bwMode="auto">
          <a:xfrm>
            <a:off x="3505200" y="3200400"/>
            <a:ext cx="221615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Increasing detector sensitivity reduces risk contribution from large leaks down stream of isolation valves.  Leaks upstream of isolation valve continue to contribute to risk regardless of detector sensitivity.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15310</TotalTime>
  <Words>1188</Words>
  <Application>Microsoft Office PowerPoint</Application>
  <PresentationFormat>On-screen Show (4:3)</PresentationFormat>
  <Paragraphs>203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Times New Roman</vt:lpstr>
      <vt:lpstr>Symbol</vt:lpstr>
      <vt:lpstr>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Document</vt:lpstr>
      <vt:lpstr>Slide 1</vt:lpstr>
      <vt:lpstr>Presentation Outline</vt:lpstr>
      <vt:lpstr>Project Background</vt:lpstr>
      <vt:lpstr>   Mitigation Features Evaluated</vt:lpstr>
      <vt:lpstr>Facility and Risk Model</vt:lpstr>
      <vt:lpstr>Detection and Isolation</vt:lpstr>
      <vt:lpstr>       Example Risk Reduction – Detection/Isolation</vt:lpstr>
      <vt:lpstr>Isolation Valve  Location Sensitivity</vt:lpstr>
      <vt:lpstr>Detection Sensitivity</vt:lpstr>
      <vt:lpstr>Flow Limiting Orifices</vt:lpstr>
      <vt:lpstr>Flow Limiting Orifice</vt:lpstr>
      <vt:lpstr>Number of Components</vt:lpstr>
      <vt:lpstr>Barrier Effects on Risk from  Hydrogen Releases</vt:lpstr>
      <vt:lpstr>Barrier Risk Results</vt:lpstr>
      <vt:lpstr>Summary</vt:lpstr>
      <vt:lpstr>Additional Slides</vt:lpstr>
      <vt:lpstr>Direct Flame Effects</vt:lpstr>
      <vt:lpstr>Slide 18</vt:lpstr>
      <vt:lpstr>      Thermal Radiation Reduction</vt:lpstr>
      <vt:lpstr>  Thermal Radiation from Hydrogen Flames Directed Above Barrier</vt:lpstr>
      <vt:lpstr>Overpressure Effects</vt:lpstr>
      <vt:lpstr>Barrier Impacts on  Hydrogen Releases</vt:lpstr>
    </vt:vector>
  </TitlesOfParts>
  <Company>Sandia National Laboratories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cmoen</dc:creator>
  <cp:lastModifiedBy>jllacha</cp:lastModifiedBy>
  <cp:revision>648</cp:revision>
  <dcterms:created xsi:type="dcterms:W3CDTF">2003-06-18T19:27:59Z</dcterms:created>
  <dcterms:modified xsi:type="dcterms:W3CDTF">2011-09-09T20:52:05Z</dcterms:modified>
</cp:coreProperties>
</file>